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70" r:id="rId7"/>
    <p:sldId id="469" r:id="rId8"/>
    <p:sldId id="471" r:id="rId9"/>
    <p:sldId id="466" r:id="rId10"/>
    <p:sldId id="460"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10.3</a:t>
            </a:r>
          </a:p>
          <a:p>
            <a:r>
              <a:rPr lang="da-DK" sz="4000" dirty="0">
                <a:solidFill>
                  <a:srgbClr val="6B9C77"/>
                </a:solidFill>
                <a:latin typeface="HelveticaNeueLT Std Lt Cn" panose="020B0406020202030204" pitchFamily="34" charset="0"/>
                <a:cs typeface="Arial Narrow" panose="020B0604020202020204" pitchFamily="34" charset="0"/>
              </a:rPr>
              <a:t>PROJEKTNØGLETAL</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Værktøj: </a:t>
            </a:r>
            <a:r>
              <a:rPr lang="da-DK" sz="2400" b="1" dirty="0">
                <a:effectLst/>
                <a:ea typeface="Aptos" panose="020B0004020202020204" pitchFamily="34" charset="0"/>
                <a:cs typeface="Arial" panose="020B0604020202020204" pitchFamily="34" charset="0"/>
              </a:rPr>
              <a:t>Projektnøgletal</a:t>
            </a:r>
            <a:endParaRPr lang="da-DK" sz="2400" b="1" dirty="0">
              <a:cs typeface="Arial" panose="020B0604020202020204" pitchFamily="34" charset="0"/>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D66AF755-B6A5-505E-6368-83FAF0F9C338}"/>
              </a:ext>
            </a:extLst>
          </p:cNvPr>
          <p:cNvSpPr>
            <a:spLocks noChangeArrowheads="1"/>
          </p:cNvSpPr>
          <p:nvPr/>
        </p:nvSpPr>
        <p:spPr bwMode="auto">
          <a:xfrm>
            <a:off x="1361440" y="1128495"/>
            <a:ext cx="9512119" cy="533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125"/>
              </a:spcAft>
            </a:pPr>
            <a:r>
              <a:rPr lang="da-DK" sz="1200" b="1" kern="0" dirty="0">
                <a:solidFill>
                  <a:srgbClr val="212529"/>
                </a:solidFill>
                <a:effectLst/>
                <a:latin typeface="+mn-lt"/>
                <a:ea typeface="Times New Roman" panose="02020603050405020304" pitchFamily="18" charset="0"/>
                <a:cs typeface="Arial" panose="020B0604020202020204" pitchFamily="34" charset="0"/>
              </a:rPr>
              <a:t>Formål                                                                                                                                                                                                                                        </a:t>
            </a:r>
            <a:r>
              <a:rPr lang="da-DK" sz="1200" kern="0" dirty="0">
                <a:solidFill>
                  <a:srgbClr val="212529"/>
                </a:solidFill>
                <a:effectLst/>
                <a:latin typeface="+mn-lt"/>
                <a:ea typeface="Times New Roman" panose="02020603050405020304" pitchFamily="18" charset="0"/>
                <a:cs typeface="Arial" panose="020B0604020202020204" pitchFamily="34" charset="0"/>
              </a:rPr>
              <a:t>"Projektnøgletal" udfyldes for at:</a:t>
            </a:r>
            <a:endParaRPr lang="da-DK" sz="1200" kern="100" dirty="0">
              <a:latin typeface="+mn-lt"/>
              <a:ea typeface="Times New Roman" panose="02020603050405020304" pitchFamily="18"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kern="0" dirty="0">
                <a:solidFill>
                  <a:srgbClr val="212529"/>
                </a:solidFill>
                <a:effectLst/>
                <a:latin typeface="+mn-lt"/>
                <a:ea typeface="Times New Roman" panose="02020603050405020304" pitchFamily="18" charset="0"/>
                <a:cs typeface="Arial" panose="020B0604020202020204" pitchFamily="34" charset="0"/>
              </a:rPr>
              <a:t>Samle de væsentligste nøgletal på ét dokument.</a:t>
            </a:r>
            <a:endParaRPr lang="da-DK" sz="1200" kern="100" dirty="0">
              <a:effectLst/>
              <a:latin typeface="+mn-l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kern="0" dirty="0">
                <a:solidFill>
                  <a:srgbClr val="212529"/>
                </a:solidFill>
                <a:effectLst/>
                <a:latin typeface="+mn-lt"/>
                <a:ea typeface="Times New Roman" panose="02020603050405020304" pitchFamily="18" charset="0"/>
                <a:cs typeface="Arial" panose="020B0604020202020204" pitchFamily="34" charset="0"/>
              </a:rPr>
              <a:t>Kunne se en løbende udvikling i projektets nøgletal.</a:t>
            </a:r>
            <a:endParaRPr lang="da-DK" sz="1200" kern="100" dirty="0">
              <a:effectLst/>
              <a:latin typeface="+mn-l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kern="0" dirty="0">
                <a:solidFill>
                  <a:srgbClr val="212529"/>
                </a:solidFill>
                <a:effectLst/>
                <a:latin typeface="+mn-lt"/>
                <a:ea typeface="Times New Roman" panose="02020603050405020304" pitchFamily="18" charset="0"/>
                <a:cs typeface="Arial" panose="020B0604020202020204" pitchFamily="34" charset="0"/>
              </a:rPr>
              <a:t>Give styregruppen mulighed for at sammenligne projekter på udvalgte nøgletal.</a:t>
            </a:r>
            <a:endParaRPr lang="da-DK" sz="1200" kern="100" dirty="0">
              <a:effectLst/>
              <a:latin typeface="+mn-l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kern="0" dirty="0">
                <a:solidFill>
                  <a:srgbClr val="212529"/>
                </a:solidFill>
                <a:effectLst/>
                <a:latin typeface="+mn-lt"/>
                <a:ea typeface="Times New Roman" panose="02020603050405020304" pitchFamily="18" charset="0"/>
                <a:cs typeface="Arial" panose="020B0604020202020204" pitchFamily="34" charset="0"/>
              </a:rPr>
              <a:t>Skabe mulighed for en samlet ressourceprioritering.</a:t>
            </a:r>
            <a:endParaRPr lang="da-DK" sz="1200" kern="100" dirty="0">
              <a:effectLst/>
              <a:latin typeface="+mn-l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kern="0" dirty="0">
                <a:solidFill>
                  <a:srgbClr val="212529"/>
                </a:solidFill>
                <a:effectLst/>
                <a:latin typeface="+mn-lt"/>
                <a:ea typeface="Times New Roman" panose="02020603050405020304" pitchFamily="18" charset="0"/>
                <a:cs typeface="Arial" panose="020B0604020202020204" pitchFamily="34" charset="0"/>
              </a:rPr>
              <a:t>Samle data om projektets udvikling til erfaringsopsamling.</a:t>
            </a:r>
          </a:p>
          <a:p>
            <a:pPr marL="171450" indent="-171450">
              <a:lnSpc>
                <a:spcPct val="107000"/>
              </a:lnSpc>
              <a:spcAft>
                <a:spcPts val="800"/>
              </a:spcAft>
              <a:buFont typeface="Arial" panose="020B0604020202020204" pitchFamily="34" charset="0"/>
              <a:buChar char="•"/>
            </a:pPr>
            <a:r>
              <a:rPr lang="da-DK" sz="1200" kern="0" dirty="0">
                <a:solidFill>
                  <a:srgbClr val="212529"/>
                </a:solidFill>
                <a:latin typeface="+mn-lt"/>
                <a:ea typeface="Aptos" panose="020B0004020202020204" pitchFamily="34" charset="0"/>
                <a:cs typeface="Arial" panose="020B0604020202020204" pitchFamily="34" charset="0"/>
              </a:rPr>
              <a:t>Samle data for det enkelte projekt, som kan summeres til </a:t>
            </a:r>
            <a:r>
              <a:rPr lang="da-DK" sz="1200" kern="100" dirty="0">
                <a:solidFill>
                  <a:srgbClr val="212529"/>
                </a:solidFill>
                <a:effectLst/>
                <a:latin typeface="+mn-lt"/>
                <a:ea typeface="Times New Roman" panose="02020603050405020304" pitchFamily="18" charset="0"/>
                <a:cs typeface="Arial" panose="020B0604020202020204" pitchFamily="34" charset="0"/>
              </a:rPr>
              <a:t>porteføljens værdi.</a:t>
            </a:r>
            <a:endParaRPr lang="da-DK" sz="1200" kern="100" dirty="0">
              <a:effectLst/>
              <a:latin typeface="+mn-lt"/>
              <a:ea typeface="Aptos" panose="020B0004020202020204" pitchFamily="34" charset="0"/>
              <a:cs typeface="Arial" panose="020B0604020202020204" pitchFamily="34" charset="0"/>
            </a:endParaRPr>
          </a:p>
          <a:p>
            <a:pPr>
              <a:lnSpc>
                <a:spcPct val="107000"/>
              </a:lnSpc>
              <a:spcBef>
                <a:spcPts val="800"/>
              </a:spcBef>
              <a:spcAft>
                <a:spcPts val="1125"/>
              </a:spcAft>
            </a:pPr>
            <a:r>
              <a:rPr lang="da-DK" sz="1200" b="1" kern="100" dirty="0">
                <a:solidFill>
                  <a:srgbClr val="212529"/>
                </a:solidFill>
                <a:effectLst/>
                <a:latin typeface="+mn-lt"/>
                <a:ea typeface="Times New Roman" panose="02020603050405020304" pitchFamily="18" charset="0"/>
                <a:cs typeface="Arial" panose="020B0604020202020204" pitchFamily="34" charset="0"/>
              </a:rPr>
              <a:t>Fremgangsmåde</a:t>
            </a:r>
            <a:r>
              <a:rPr lang="da-DK" sz="1200" b="1" kern="100" dirty="0">
                <a:solidFill>
                  <a:srgbClr val="0F4761"/>
                </a:solidFill>
                <a:latin typeface="+mn-lt"/>
                <a:ea typeface="Times New Roman" panose="02020603050405020304" pitchFamily="18" charset="0"/>
                <a:cs typeface="Arial" panose="020B0604020202020204" pitchFamily="34" charset="0"/>
              </a:rPr>
              <a:t>                                                                                                                                                                                                                                         </a:t>
            </a:r>
            <a:r>
              <a:rPr lang="da-DK" sz="1200" dirty="0">
                <a:solidFill>
                  <a:srgbClr val="212529"/>
                </a:solidFill>
                <a:effectLst/>
                <a:latin typeface="+mn-lt"/>
                <a:ea typeface="Times New Roman" panose="02020603050405020304" pitchFamily="18" charset="0"/>
                <a:cs typeface="Arial" panose="020B0604020202020204" pitchFamily="34" charset="0"/>
              </a:rPr>
              <a:t>De vigtigste nøgletal samles på én side, så der skabes overblik over projektets udvikling og historik. En slags projekt </a:t>
            </a:r>
            <a:r>
              <a:rPr lang="da-DK" sz="1200" dirty="0" err="1">
                <a:solidFill>
                  <a:srgbClr val="212529"/>
                </a:solidFill>
                <a:effectLst/>
                <a:latin typeface="+mn-lt"/>
                <a:ea typeface="Times New Roman" panose="02020603050405020304" pitchFamily="18" charset="0"/>
                <a:cs typeface="Arial" panose="020B0604020202020204" pitchFamily="34" charset="0"/>
              </a:rPr>
              <a:t>scorecard</a:t>
            </a:r>
            <a:r>
              <a:rPr lang="da-DK" sz="1200" dirty="0">
                <a:solidFill>
                  <a:srgbClr val="212529"/>
                </a:solidFill>
                <a:effectLst/>
                <a:latin typeface="+mn-lt"/>
                <a:ea typeface="Times New Roman" panose="02020603050405020304" pitchFamily="18" charset="0"/>
                <a:cs typeface="Arial" panose="020B0604020202020204" pitchFamily="34" charset="0"/>
              </a:rPr>
              <a:t>. Skemaet er opbygget sådan, at det til enhver tid viser projektets status i forhold til planen og budgettet. Nøgletallene omfatter terminer, ressourceforbrug, indikatorer for de ønskede resultater, projektets betydning og risiko.</a:t>
            </a:r>
            <a:br>
              <a:rPr lang="da-DK" sz="1200" dirty="0">
                <a:solidFill>
                  <a:srgbClr val="212529"/>
                </a:solidFill>
                <a:effectLst/>
                <a:latin typeface="+mn-lt"/>
                <a:ea typeface="Times New Roman" panose="02020603050405020304" pitchFamily="18" charset="0"/>
                <a:cs typeface="Arial" panose="020B0604020202020204" pitchFamily="34" charset="0"/>
              </a:rPr>
            </a:br>
            <a:r>
              <a:rPr lang="da-DK" sz="1200" dirty="0">
                <a:solidFill>
                  <a:srgbClr val="212529"/>
                </a:solidFill>
                <a:effectLst/>
                <a:latin typeface="+mn-lt"/>
                <a:ea typeface="Times New Roman" panose="02020603050405020304" pitchFamily="18" charset="0"/>
                <a:cs typeface="Arial" panose="020B0604020202020204" pitchFamily="34" charset="0"/>
              </a:rPr>
              <a:t>Skemaet følger projektet i hele projektets livscyklus og kan ligge på organisationens projektportal. Inden Gate 1 udfylder projektlederen kolonnen under "G1". Frem mod den endelige projektkontrakt forfines estimaterne. Efter den endelige beslutning om igangsættelse (i dette tilfælde Gate 2) indføres de aktuelle tal i skemaet under "G2".</a:t>
            </a:r>
            <a:r>
              <a:rPr lang="da-DK" sz="1200" dirty="0">
                <a:latin typeface="+mn-lt"/>
                <a:ea typeface="Times New Roman" panose="02020603050405020304" pitchFamily="18" charset="0"/>
                <a:cs typeface="Arial" panose="020B0604020202020204" pitchFamily="34" charset="0"/>
              </a:rPr>
              <a:t>                                                                                                                      			 </a:t>
            </a:r>
            <a:r>
              <a:rPr lang="da-DK" sz="1200" dirty="0">
                <a:solidFill>
                  <a:srgbClr val="212529"/>
                </a:solidFill>
                <a:effectLst/>
                <a:latin typeface="+mn-lt"/>
                <a:ea typeface="Times New Roman" panose="02020603050405020304" pitchFamily="18" charset="0"/>
                <a:cs typeface="Arial" panose="020B0604020202020204" pitchFamily="34" charset="0"/>
              </a:rPr>
              <a:t>De ajourførte skemaer fremsendes til styregruppen som input til samtlige beslutningsmøder. På styregruppemøderne defineres projektets vigtighed, som indføres i skemaet. På den måde findes der altid en ajourført vurdering af de enkelte projekters betydning i projektporteføljen.</a:t>
            </a:r>
            <a:r>
              <a:rPr lang="da-DK" sz="1200" dirty="0">
                <a:latin typeface="+mn-lt"/>
                <a:ea typeface="Times New Roman" panose="02020603050405020304" pitchFamily="18" charset="0"/>
                <a:cs typeface="Arial" panose="020B0604020202020204" pitchFamily="34" charset="0"/>
              </a:rPr>
              <a:t> </a:t>
            </a:r>
          </a:p>
          <a:p>
            <a:pPr>
              <a:spcAft>
                <a:spcPts val="1125"/>
              </a:spcAft>
            </a:pPr>
            <a:r>
              <a:rPr lang="da-DK" sz="1200" dirty="0">
                <a:solidFill>
                  <a:srgbClr val="212529"/>
                </a:solidFill>
                <a:effectLst/>
                <a:latin typeface="+mn-lt"/>
                <a:ea typeface="Times New Roman" panose="02020603050405020304" pitchFamily="18" charset="0"/>
                <a:cs typeface="Arial" panose="020B0604020202020204" pitchFamily="34" charset="0"/>
              </a:rPr>
              <a:t>Tallene fra dette skema kan samles til en samlet oversigt, der angiver porteføljens forretningsmæssige værdi.</a:t>
            </a:r>
            <a:r>
              <a:rPr lang="da-DK" sz="1200" dirty="0">
                <a:latin typeface="+mn-lt"/>
                <a:ea typeface="Times New Roman" panose="02020603050405020304" pitchFamily="18" charset="0"/>
                <a:cs typeface="Arial" panose="020B0604020202020204" pitchFamily="34" charset="0"/>
              </a:rPr>
              <a:t>                                                                      </a:t>
            </a:r>
            <a:r>
              <a:rPr lang="da-DK" sz="1200" dirty="0">
                <a:solidFill>
                  <a:srgbClr val="212529"/>
                </a:solidFill>
                <a:effectLst/>
                <a:latin typeface="+mn-lt"/>
                <a:ea typeface="Times New Roman" panose="02020603050405020304" pitchFamily="18" charset="0"/>
                <a:cs typeface="Arial" panose="020B0604020202020204" pitchFamily="34" charset="0"/>
              </a:rPr>
              <a:t>For at sikre overblik er det nødvendigt at begrænse antallet af informationer. Der er en tendens til, at projektets vigtighed og risikotal bliver gentagelser af de tidligere vurderinger. Det er vigtigt, at der foretages en reel vurdering hver gang.</a:t>
            </a:r>
            <a:endParaRPr lang="da-DK" sz="1200" dirty="0">
              <a:effectLst/>
              <a:latin typeface="+mn-lt"/>
              <a:ea typeface="Times New Roman" panose="02020603050405020304" pitchFamily="18" charset="0"/>
              <a:cs typeface="Arial" panose="020B0604020202020204" pitchFamily="34" charset="0"/>
            </a:endParaRPr>
          </a:p>
          <a:p>
            <a:pPr algn="l"/>
            <a:r>
              <a:rPr lang="da-DK" sz="1200" b="1" i="0" u="none" strike="noStrike" dirty="0">
                <a:solidFill>
                  <a:srgbClr val="212529"/>
                </a:solidFill>
                <a:effectLst/>
                <a:latin typeface="+mn-lt"/>
                <a:cs typeface="Arial" panose="020B0604020202020204" pitchFamily="34" charset="0"/>
              </a:rPr>
              <a:t> </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1: </a:t>
            </a:r>
            <a:r>
              <a:rPr lang="da-DK" sz="2400" b="1" dirty="0">
                <a:effectLst/>
                <a:ea typeface="Aptos" panose="020B0004020202020204" pitchFamily="34" charset="0"/>
              </a:rPr>
              <a:t>Projektnøgletal (Eksempel fra produktudvikling)</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0A36A3AE-C5E1-5B60-59A7-E03C43E54549}"/>
              </a:ext>
            </a:extLst>
          </p:cNvPr>
          <p:cNvGraphicFramePr>
            <a:graphicFrameLocks noGrp="1"/>
          </p:cNvGraphicFramePr>
          <p:nvPr/>
        </p:nvGraphicFramePr>
        <p:xfrm>
          <a:off x="1425425" y="991728"/>
          <a:ext cx="9361038" cy="319006"/>
        </p:xfrm>
        <a:graphic>
          <a:graphicData uri="http://schemas.openxmlformats.org/drawingml/2006/table">
            <a:tbl>
              <a:tblPr firstRow="1" firstCol="1" bandRow="1">
                <a:tableStyleId>{5C22544A-7EE6-4342-B048-85BDC9FD1C3A}</a:tableStyleId>
              </a:tblPr>
              <a:tblGrid>
                <a:gridCol w="4256690">
                  <a:extLst>
                    <a:ext uri="{9D8B030D-6E8A-4147-A177-3AD203B41FA5}">
                      <a16:colId xmlns:a16="http://schemas.microsoft.com/office/drawing/2014/main" val="1983192839"/>
                    </a:ext>
                  </a:extLst>
                </a:gridCol>
                <a:gridCol w="3703534">
                  <a:extLst>
                    <a:ext uri="{9D8B030D-6E8A-4147-A177-3AD203B41FA5}">
                      <a16:colId xmlns:a16="http://schemas.microsoft.com/office/drawing/2014/main" val="1437910760"/>
                    </a:ext>
                  </a:extLst>
                </a:gridCol>
                <a:gridCol w="1400814">
                  <a:extLst>
                    <a:ext uri="{9D8B030D-6E8A-4147-A177-3AD203B41FA5}">
                      <a16:colId xmlns:a16="http://schemas.microsoft.com/office/drawing/2014/main" val="1886471346"/>
                    </a:ext>
                  </a:extLst>
                </a:gridCol>
              </a:tblGrid>
              <a:tr h="319006">
                <a:tc>
                  <a:txBody>
                    <a:bodyPr/>
                    <a:lstStyle/>
                    <a:p>
                      <a:pPr>
                        <a:lnSpc>
                          <a:spcPct val="107000"/>
                        </a:lnSpc>
                        <a:spcAft>
                          <a:spcPts val="800"/>
                        </a:spcAft>
                      </a:pPr>
                      <a:r>
                        <a:rPr lang="da-DK" sz="1000" b="0" kern="100" dirty="0">
                          <a:solidFill>
                            <a:schemeClr val="tx1"/>
                          </a:solidFill>
                          <a:effectLst/>
                        </a:rPr>
                        <a:t>Projekt</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Projektleder</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Dato</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027066148"/>
                  </a:ext>
                </a:extLst>
              </a:tr>
            </a:tbl>
          </a:graphicData>
        </a:graphic>
      </p:graphicFrame>
      <p:graphicFrame>
        <p:nvGraphicFramePr>
          <p:cNvPr id="6" name="Tabel 5">
            <a:extLst>
              <a:ext uri="{FF2B5EF4-FFF2-40B4-BE49-F238E27FC236}">
                <a16:creationId xmlns:a16="http://schemas.microsoft.com/office/drawing/2014/main" id="{06D4887E-BF37-9594-6DD5-863D52E952B2}"/>
              </a:ext>
            </a:extLst>
          </p:cNvPr>
          <p:cNvGraphicFramePr>
            <a:graphicFrameLocks noGrp="1"/>
          </p:cNvGraphicFramePr>
          <p:nvPr/>
        </p:nvGraphicFramePr>
        <p:xfrm>
          <a:off x="1425425" y="1291429"/>
          <a:ext cx="9345136" cy="319006"/>
        </p:xfrm>
        <a:graphic>
          <a:graphicData uri="http://schemas.openxmlformats.org/drawingml/2006/table">
            <a:tbl>
              <a:tblPr firstRow="1" firstCol="1" bandRow="1">
                <a:tableStyleId>{5C22544A-7EE6-4342-B048-85BDC9FD1C3A}</a:tableStyleId>
              </a:tblPr>
              <a:tblGrid>
                <a:gridCol w="3201118">
                  <a:extLst>
                    <a:ext uri="{9D8B030D-6E8A-4147-A177-3AD203B41FA5}">
                      <a16:colId xmlns:a16="http://schemas.microsoft.com/office/drawing/2014/main" val="3342847577"/>
                    </a:ext>
                  </a:extLst>
                </a:gridCol>
                <a:gridCol w="1048342">
                  <a:extLst>
                    <a:ext uri="{9D8B030D-6E8A-4147-A177-3AD203B41FA5}">
                      <a16:colId xmlns:a16="http://schemas.microsoft.com/office/drawing/2014/main" val="3194045001"/>
                    </a:ext>
                  </a:extLst>
                </a:gridCol>
                <a:gridCol w="1048342">
                  <a:extLst>
                    <a:ext uri="{9D8B030D-6E8A-4147-A177-3AD203B41FA5}">
                      <a16:colId xmlns:a16="http://schemas.microsoft.com/office/drawing/2014/main" val="1712647529"/>
                    </a:ext>
                  </a:extLst>
                </a:gridCol>
                <a:gridCol w="1048342">
                  <a:extLst>
                    <a:ext uri="{9D8B030D-6E8A-4147-A177-3AD203B41FA5}">
                      <a16:colId xmlns:a16="http://schemas.microsoft.com/office/drawing/2014/main" val="1735922266"/>
                    </a:ext>
                  </a:extLst>
                </a:gridCol>
                <a:gridCol w="1048342">
                  <a:extLst>
                    <a:ext uri="{9D8B030D-6E8A-4147-A177-3AD203B41FA5}">
                      <a16:colId xmlns:a16="http://schemas.microsoft.com/office/drawing/2014/main" val="3791196581"/>
                    </a:ext>
                  </a:extLst>
                </a:gridCol>
                <a:gridCol w="1048342">
                  <a:extLst>
                    <a:ext uri="{9D8B030D-6E8A-4147-A177-3AD203B41FA5}">
                      <a16:colId xmlns:a16="http://schemas.microsoft.com/office/drawing/2014/main" val="3169967298"/>
                    </a:ext>
                  </a:extLst>
                </a:gridCol>
                <a:gridCol w="902308">
                  <a:extLst>
                    <a:ext uri="{9D8B030D-6E8A-4147-A177-3AD203B41FA5}">
                      <a16:colId xmlns:a16="http://schemas.microsoft.com/office/drawing/2014/main" val="2328163924"/>
                    </a:ext>
                  </a:extLst>
                </a:gridCol>
              </a:tblGrid>
              <a:tr h="319006">
                <a:tc>
                  <a:txBody>
                    <a:bodyPr/>
                    <a:lstStyle/>
                    <a:p>
                      <a:pPr>
                        <a:lnSpc>
                          <a:spcPct val="107000"/>
                        </a:lnSpc>
                        <a:spcAft>
                          <a:spcPts val="800"/>
                        </a:spcAft>
                      </a:pPr>
                      <a:r>
                        <a:rPr lang="da-DK" sz="1000" b="0" kern="100" dirty="0">
                          <a:solidFill>
                            <a:schemeClr val="tx1"/>
                          </a:solidFill>
                          <a:effectLst/>
                        </a:rPr>
                        <a:t>Faser</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G1</a:t>
                      </a:r>
                      <a:r>
                        <a:rPr lang="da-DK" sz="1100" b="0" kern="100" dirty="0">
                          <a:solidFill>
                            <a:schemeClr val="tx1"/>
                          </a:solidFill>
                          <a:effectLst/>
                        </a:rPr>
                        <a:t> </a:t>
                      </a:r>
                      <a:r>
                        <a:rPr lang="da-DK" sz="1000" b="0" kern="100" dirty="0">
                          <a:solidFill>
                            <a:schemeClr val="tx1"/>
                          </a:solidFill>
                          <a:effectLst/>
                        </a:rPr>
                        <a:t>Estimat</a:t>
                      </a:r>
                      <a:endParaRPr lang="da-DK" sz="1200" b="0" kern="100" dirty="0">
                        <a:solidFill>
                          <a:schemeClr val="tx1"/>
                        </a:solidFill>
                        <a:effectLst/>
                        <a:latin typeface="Univers (W1)"/>
                        <a:ea typeface="Times New Roman" panose="02020603050405020304" pitchFamily="18"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G2</a:t>
                      </a:r>
                      <a:r>
                        <a:rPr lang="da-DK" sz="1100" b="0" kern="100" dirty="0">
                          <a:solidFill>
                            <a:schemeClr val="tx1"/>
                          </a:solidFill>
                          <a:effectLst/>
                        </a:rPr>
                        <a:t> </a:t>
                      </a:r>
                      <a:r>
                        <a:rPr lang="da-DK" sz="1000" b="0" kern="100" dirty="0">
                          <a:solidFill>
                            <a:schemeClr val="tx1"/>
                          </a:solidFill>
                          <a:effectLst/>
                        </a:rPr>
                        <a:t>Kontrakt</a:t>
                      </a:r>
                      <a:endParaRPr lang="da-DK" sz="1200" b="0" kern="100" dirty="0">
                        <a:solidFill>
                          <a:schemeClr val="tx1"/>
                        </a:solidFill>
                        <a:effectLst/>
                        <a:latin typeface="Univers (W1)"/>
                        <a:ea typeface="Times New Roman" panose="02020603050405020304" pitchFamily="18"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G3</a:t>
                      </a:r>
                      <a:endParaRPr lang="da-DK" sz="1100" b="0" kern="100" dirty="0">
                        <a:solidFill>
                          <a:schemeClr val="tx1"/>
                        </a:solidFill>
                        <a:effectLst/>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G4</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G5</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G6</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42522758"/>
                  </a:ext>
                </a:extLst>
              </a:tr>
            </a:tbl>
          </a:graphicData>
        </a:graphic>
      </p:graphicFrame>
      <p:graphicFrame>
        <p:nvGraphicFramePr>
          <p:cNvPr id="10" name="Tabel 9">
            <a:extLst>
              <a:ext uri="{FF2B5EF4-FFF2-40B4-BE49-F238E27FC236}">
                <a16:creationId xmlns:a16="http://schemas.microsoft.com/office/drawing/2014/main" id="{FF6E40B4-EE14-5A03-5798-25841A1B90F5}"/>
              </a:ext>
            </a:extLst>
          </p:cNvPr>
          <p:cNvGraphicFramePr>
            <a:graphicFrameLocks noGrp="1"/>
          </p:cNvGraphicFramePr>
          <p:nvPr/>
        </p:nvGraphicFramePr>
        <p:xfrm>
          <a:off x="1425425" y="1616920"/>
          <a:ext cx="9345137" cy="1471597"/>
        </p:xfrm>
        <a:graphic>
          <a:graphicData uri="http://schemas.openxmlformats.org/drawingml/2006/table">
            <a:tbl>
              <a:tblPr firstRow="1" firstCol="1" bandRow="1">
                <a:tableStyleId>{5C22544A-7EE6-4342-B048-85BDC9FD1C3A}</a:tableStyleId>
              </a:tblPr>
              <a:tblGrid>
                <a:gridCol w="1600559">
                  <a:extLst>
                    <a:ext uri="{9D8B030D-6E8A-4147-A177-3AD203B41FA5}">
                      <a16:colId xmlns:a16="http://schemas.microsoft.com/office/drawing/2014/main" val="3869991628"/>
                    </a:ext>
                  </a:extLst>
                </a:gridCol>
                <a:gridCol w="1600559">
                  <a:extLst>
                    <a:ext uri="{9D8B030D-6E8A-4147-A177-3AD203B41FA5}">
                      <a16:colId xmlns:a16="http://schemas.microsoft.com/office/drawing/2014/main" val="3175860866"/>
                    </a:ext>
                  </a:extLst>
                </a:gridCol>
                <a:gridCol w="1048342">
                  <a:extLst>
                    <a:ext uri="{9D8B030D-6E8A-4147-A177-3AD203B41FA5}">
                      <a16:colId xmlns:a16="http://schemas.microsoft.com/office/drawing/2014/main" val="663428206"/>
                    </a:ext>
                  </a:extLst>
                </a:gridCol>
                <a:gridCol w="1048342">
                  <a:extLst>
                    <a:ext uri="{9D8B030D-6E8A-4147-A177-3AD203B41FA5}">
                      <a16:colId xmlns:a16="http://schemas.microsoft.com/office/drawing/2014/main" val="1546147583"/>
                    </a:ext>
                  </a:extLst>
                </a:gridCol>
                <a:gridCol w="1048342">
                  <a:extLst>
                    <a:ext uri="{9D8B030D-6E8A-4147-A177-3AD203B41FA5}">
                      <a16:colId xmlns:a16="http://schemas.microsoft.com/office/drawing/2014/main" val="2969569152"/>
                    </a:ext>
                  </a:extLst>
                </a:gridCol>
                <a:gridCol w="1048342">
                  <a:extLst>
                    <a:ext uri="{9D8B030D-6E8A-4147-A177-3AD203B41FA5}">
                      <a16:colId xmlns:a16="http://schemas.microsoft.com/office/drawing/2014/main" val="95493900"/>
                    </a:ext>
                  </a:extLst>
                </a:gridCol>
                <a:gridCol w="1048342">
                  <a:extLst>
                    <a:ext uri="{9D8B030D-6E8A-4147-A177-3AD203B41FA5}">
                      <a16:colId xmlns:a16="http://schemas.microsoft.com/office/drawing/2014/main" val="3204895786"/>
                    </a:ext>
                  </a:extLst>
                </a:gridCol>
                <a:gridCol w="902309">
                  <a:extLst>
                    <a:ext uri="{9D8B030D-6E8A-4147-A177-3AD203B41FA5}">
                      <a16:colId xmlns:a16="http://schemas.microsoft.com/office/drawing/2014/main" val="4158555275"/>
                    </a:ext>
                  </a:extLst>
                </a:gridCol>
              </a:tblGrid>
              <a:tr h="283021">
                <a:tc rowSpan="5">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Tidsplan                         (År, uge nr.)</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G2</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538555442"/>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936895356"/>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897275783"/>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859467304"/>
                  </a:ext>
                </a:extLst>
              </a:tr>
              <a:tr h="297144">
                <a:tc vMerge="1">
                  <a:txBody>
                    <a:bodyPr/>
                    <a:lstStyle/>
                    <a:p>
                      <a:endParaRPr lang="da-DK"/>
                    </a:p>
                  </a:txBody>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G6</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extLst>
                  <a:ext uri="{0D108BD9-81ED-4DB2-BD59-A6C34878D82A}">
                    <a16:rowId xmlns:a16="http://schemas.microsoft.com/office/drawing/2014/main" val="1221399711"/>
                  </a:ext>
                </a:extLst>
              </a:tr>
            </a:tbl>
          </a:graphicData>
        </a:graphic>
      </p:graphicFrame>
      <p:graphicFrame>
        <p:nvGraphicFramePr>
          <p:cNvPr id="11" name="Tabel 10">
            <a:extLst>
              <a:ext uri="{FF2B5EF4-FFF2-40B4-BE49-F238E27FC236}">
                <a16:creationId xmlns:a16="http://schemas.microsoft.com/office/drawing/2014/main" id="{A92F6A62-200A-C011-9CCB-61A72D6A98C3}"/>
              </a:ext>
            </a:extLst>
          </p:cNvPr>
          <p:cNvGraphicFramePr>
            <a:graphicFrameLocks noGrp="1"/>
          </p:cNvGraphicFramePr>
          <p:nvPr/>
        </p:nvGraphicFramePr>
        <p:xfrm>
          <a:off x="1425425" y="3101171"/>
          <a:ext cx="9345137" cy="1471597"/>
        </p:xfrm>
        <a:graphic>
          <a:graphicData uri="http://schemas.openxmlformats.org/drawingml/2006/table">
            <a:tbl>
              <a:tblPr firstRow="1" firstCol="1" bandRow="1">
                <a:tableStyleId>{5C22544A-7EE6-4342-B048-85BDC9FD1C3A}</a:tableStyleId>
              </a:tblPr>
              <a:tblGrid>
                <a:gridCol w="1600559">
                  <a:extLst>
                    <a:ext uri="{9D8B030D-6E8A-4147-A177-3AD203B41FA5}">
                      <a16:colId xmlns:a16="http://schemas.microsoft.com/office/drawing/2014/main" val="3869991628"/>
                    </a:ext>
                  </a:extLst>
                </a:gridCol>
                <a:gridCol w="1600559">
                  <a:extLst>
                    <a:ext uri="{9D8B030D-6E8A-4147-A177-3AD203B41FA5}">
                      <a16:colId xmlns:a16="http://schemas.microsoft.com/office/drawing/2014/main" val="3175860866"/>
                    </a:ext>
                  </a:extLst>
                </a:gridCol>
                <a:gridCol w="1048342">
                  <a:extLst>
                    <a:ext uri="{9D8B030D-6E8A-4147-A177-3AD203B41FA5}">
                      <a16:colId xmlns:a16="http://schemas.microsoft.com/office/drawing/2014/main" val="663428206"/>
                    </a:ext>
                  </a:extLst>
                </a:gridCol>
                <a:gridCol w="1048342">
                  <a:extLst>
                    <a:ext uri="{9D8B030D-6E8A-4147-A177-3AD203B41FA5}">
                      <a16:colId xmlns:a16="http://schemas.microsoft.com/office/drawing/2014/main" val="1546147583"/>
                    </a:ext>
                  </a:extLst>
                </a:gridCol>
                <a:gridCol w="1048342">
                  <a:extLst>
                    <a:ext uri="{9D8B030D-6E8A-4147-A177-3AD203B41FA5}">
                      <a16:colId xmlns:a16="http://schemas.microsoft.com/office/drawing/2014/main" val="2969569152"/>
                    </a:ext>
                  </a:extLst>
                </a:gridCol>
                <a:gridCol w="1048342">
                  <a:extLst>
                    <a:ext uri="{9D8B030D-6E8A-4147-A177-3AD203B41FA5}">
                      <a16:colId xmlns:a16="http://schemas.microsoft.com/office/drawing/2014/main" val="95493900"/>
                    </a:ext>
                  </a:extLst>
                </a:gridCol>
                <a:gridCol w="1048342">
                  <a:extLst>
                    <a:ext uri="{9D8B030D-6E8A-4147-A177-3AD203B41FA5}">
                      <a16:colId xmlns:a16="http://schemas.microsoft.com/office/drawing/2014/main" val="3204895786"/>
                    </a:ext>
                  </a:extLst>
                </a:gridCol>
                <a:gridCol w="902309">
                  <a:extLst>
                    <a:ext uri="{9D8B030D-6E8A-4147-A177-3AD203B41FA5}">
                      <a16:colId xmlns:a16="http://schemas.microsoft.com/office/drawing/2014/main" val="4158555275"/>
                    </a:ext>
                  </a:extLst>
                </a:gridCol>
              </a:tblGrid>
              <a:tr h="283021">
                <a:tc rowSpan="5">
                  <a:txBody>
                    <a:bodyPr/>
                    <a:lstStyle/>
                    <a:p>
                      <a:r>
                        <a:rPr lang="da-DK" sz="1000" b="0" i="0" kern="1200" dirty="0">
                          <a:solidFill>
                            <a:schemeClr val="tx1"/>
                          </a:solidFill>
                          <a:effectLst/>
                          <a:latin typeface="Arial" panose="020B0604020202020204" pitchFamily="34" charset="0"/>
                          <a:ea typeface="+mn-ea"/>
                          <a:cs typeface="Arial" panose="020B0604020202020204" pitchFamily="34" charset="0"/>
                        </a:rPr>
                        <a:t>Ressourcer</a:t>
                      </a:r>
                      <a:endParaRPr lang="da-DK" sz="1000" b="0" i="1" kern="1200" dirty="0">
                        <a:solidFill>
                          <a:schemeClr val="tx1"/>
                        </a:solidFill>
                        <a:effectLst/>
                        <a:latin typeface="Arial" panose="020B0604020202020204" pitchFamily="34" charset="0"/>
                        <a:ea typeface="+mn-ea"/>
                        <a:cs typeface="Arial" panose="020B0604020202020204" pitchFamily="34" charset="0"/>
                      </a:endParaRPr>
                    </a:p>
                    <a:p>
                      <a:r>
                        <a:rPr lang="da-DK" sz="1000" b="0" kern="1200" dirty="0">
                          <a:solidFill>
                            <a:schemeClr val="tx1"/>
                          </a:solidFill>
                          <a:effectLst/>
                          <a:latin typeface="Arial" panose="020B0604020202020204" pitchFamily="34" charset="0"/>
                          <a:ea typeface="+mn-ea"/>
                          <a:cs typeface="Arial" panose="020B0604020202020204" pitchFamily="34" charset="0"/>
                        </a:rPr>
                        <a:t>(Mandeuger)</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538555442"/>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936895356"/>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897275783"/>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859467304"/>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extLst>
                  <a:ext uri="{0D108BD9-81ED-4DB2-BD59-A6C34878D82A}">
                    <a16:rowId xmlns:a16="http://schemas.microsoft.com/office/drawing/2014/main" val="1221399711"/>
                  </a:ext>
                </a:extLst>
              </a:tr>
            </a:tbl>
          </a:graphicData>
        </a:graphic>
      </p:graphicFrame>
      <p:graphicFrame>
        <p:nvGraphicFramePr>
          <p:cNvPr id="13" name="Tabel 12">
            <a:extLst>
              <a:ext uri="{FF2B5EF4-FFF2-40B4-BE49-F238E27FC236}">
                <a16:creationId xmlns:a16="http://schemas.microsoft.com/office/drawing/2014/main" id="{6E864CFF-24E5-C3E9-23DF-FB7336994A47}"/>
              </a:ext>
            </a:extLst>
          </p:cNvPr>
          <p:cNvGraphicFramePr>
            <a:graphicFrameLocks noGrp="1"/>
          </p:cNvGraphicFramePr>
          <p:nvPr>
            <p:extLst>
              <p:ext uri="{D42A27DB-BD31-4B8C-83A1-F6EECF244321}">
                <p14:modId xmlns:p14="http://schemas.microsoft.com/office/powerpoint/2010/main" val="2560499899"/>
              </p:ext>
            </p:extLst>
          </p:nvPr>
        </p:nvGraphicFramePr>
        <p:xfrm>
          <a:off x="1425425" y="4572769"/>
          <a:ext cx="9361038" cy="1232604"/>
        </p:xfrm>
        <a:graphic>
          <a:graphicData uri="http://schemas.openxmlformats.org/drawingml/2006/table">
            <a:tbl>
              <a:tblPr firstRow="1" firstCol="1" bandRow="1">
                <a:tableStyleId>{5C22544A-7EE6-4342-B048-85BDC9FD1C3A}</a:tableStyleId>
              </a:tblPr>
              <a:tblGrid>
                <a:gridCol w="1603282">
                  <a:extLst>
                    <a:ext uri="{9D8B030D-6E8A-4147-A177-3AD203B41FA5}">
                      <a16:colId xmlns:a16="http://schemas.microsoft.com/office/drawing/2014/main" val="1808727331"/>
                    </a:ext>
                  </a:extLst>
                </a:gridCol>
                <a:gridCol w="1603282">
                  <a:extLst>
                    <a:ext uri="{9D8B030D-6E8A-4147-A177-3AD203B41FA5}">
                      <a16:colId xmlns:a16="http://schemas.microsoft.com/office/drawing/2014/main" val="3946886034"/>
                    </a:ext>
                  </a:extLst>
                </a:gridCol>
                <a:gridCol w="1050126">
                  <a:extLst>
                    <a:ext uri="{9D8B030D-6E8A-4147-A177-3AD203B41FA5}">
                      <a16:colId xmlns:a16="http://schemas.microsoft.com/office/drawing/2014/main" val="3722760829"/>
                    </a:ext>
                  </a:extLst>
                </a:gridCol>
                <a:gridCol w="1050126">
                  <a:extLst>
                    <a:ext uri="{9D8B030D-6E8A-4147-A177-3AD203B41FA5}">
                      <a16:colId xmlns:a16="http://schemas.microsoft.com/office/drawing/2014/main" val="4109570119"/>
                    </a:ext>
                  </a:extLst>
                </a:gridCol>
                <a:gridCol w="1050126">
                  <a:extLst>
                    <a:ext uri="{9D8B030D-6E8A-4147-A177-3AD203B41FA5}">
                      <a16:colId xmlns:a16="http://schemas.microsoft.com/office/drawing/2014/main" val="1276691377"/>
                    </a:ext>
                  </a:extLst>
                </a:gridCol>
                <a:gridCol w="1050126">
                  <a:extLst>
                    <a:ext uri="{9D8B030D-6E8A-4147-A177-3AD203B41FA5}">
                      <a16:colId xmlns:a16="http://schemas.microsoft.com/office/drawing/2014/main" val="2809265689"/>
                    </a:ext>
                  </a:extLst>
                </a:gridCol>
                <a:gridCol w="1050126">
                  <a:extLst>
                    <a:ext uri="{9D8B030D-6E8A-4147-A177-3AD203B41FA5}">
                      <a16:colId xmlns:a16="http://schemas.microsoft.com/office/drawing/2014/main" val="865717524"/>
                    </a:ext>
                  </a:extLst>
                </a:gridCol>
                <a:gridCol w="903844">
                  <a:extLst>
                    <a:ext uri="{9D8B030D-6E8A-4147-A177-3AD203B41FA5}">
                      <a16:colId xmlns:a16="http://schemas.microsoft.com/office/drawing/2014/main" val="3028218201"/>
                    </a:ext>
                  </a:extLst>
                </a:gridCol>
              </a:tblGrid>
              <a:tr h="308151">
                <a:tc rowSpan="4">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Økonomi og Succeskriterier</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Investering (1000 kr.)</a:t>
                      </a:r>
                      <a:endParaRPr lang="da-DK" sz="11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791654800"/>
                  </a:ext>
                </a:extLst>
              </a:tr>
              <a:tr h="308151">
                <a:tc vMerge="1">
                  <a:txBody>
                    <a:bodyPr/>
                    <a:lstStyle/>
                    <a:p>
                      <a:endParaRPr lang="da-DK"/>
                    </a:p>
                  </a:txBody>
                  <a:tcPr/>
                </a:tc>
                <a:tc>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Afsætning de første 3 år</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005864086"/>
                  </a:ext>
                </a:extLst>
              </a:tr>
              <a:tr h="308151">
                <a:tc vMerge="1">
                  <a:txBody>
                    <a:bodyPr/>
                    <a:lstStyle/>
                    <a:p>
                      <a:endParaRPr lang="da-DK"/>
                    </a:p>
                  </a:txBody>
                  <a:tcPr/>
                </a:tc>
                <a:tc>
                  <a:txBody>
                    <a:bodyPr/>
                    <a:lstStyle/>
                    <a:p>
                      <a:pPr>
                        <a:lnSpc>
                          <a:spcPct val="107000"/>
                        </a:lnSpc>
                        <a:spcAft>
                          <a:spcPts val="800"/>
                        </a:spcAft>
                      </a:pPr>
                      <a:r>
                        <a:rPr lang="da-DK" sz="1000" kern="100">
                          <a:solidFill>
                            <a:schemeClr val="tx1"/>
                          </a:solidFill>
                          <a:effectLst/>
                          <a:latin typeface="Arial" panose="020B0604020202020204" pitchFamily="34" charset="0"/>
                          <a:cs typeface="Arial" panose="020B0604020202020204" pitchFamily="34" charset="0"/>
                        </a:rPr>
                        <a:t>Pris pr. stk. (1000 kr.)</a:t>
                      </a:r>
                      <a:endParaRPr lang="da-DK" sz="10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505537439"/>
                  </a:ext>
                </a:extLst>
              </a:tr>
              <a:tr h="308151">
                <a:tc vMerge="1">
                  <a:txBody>
                    <a:bodyPr/>
                    <a:lstStyle/>
                    <a:p>
                      <a:endParaRPr lang="da-DK"/>
                    </a:p>
                  </a:txBody>
                  <a:tcPr/>
                </a:tc>
                <a:tc>
                  <a:txBody>
                    <a:bodyPr/>
                    <a:lstStyle/>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Kostpris       (1000 kr.)</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4132065962"/>
                  </a:ext>
                </a:extLst>
              </a:tr>
            </a:tbl>
          </a:graphicData>
        </a:graphic>
      </p:graphicFrame>
      <p:graphicFrame>
        <p:nvGraphicFramePr>
          <p:cNvPr id="14" name="Tabel 13">
            <a:extLst>
              <a:ext uri="{FF2B5EF4-FFF2-40B4-BE49-F238E27FC236}">
                <a16:creationId xmlns:a16="http://schemas.microsoft.com/office/drawing/2014/main" id="{EACB9094-553E-1BA5-3EF6-7C27D5292175}"/>
              </a:ext>
            </a:extLst>
          </p:cNvPr>
          <p:cNvGraphicFramePr>
            <a:graphicFrameLocks noGrp="1"/>
          </p:cNvGraphicFramePr>
          <p:nvPr/>
        </p:nvGraphicFramePr>
        <p:xfrm>
          <a:off x="1425425" y="5822041"/>
          <a:ext cx="9361038" cy="355477"/>
        </p:xfrm>
        <a:graphic>
          <a:graphicData uri="http://schemas.openxmlformats.org/drawingml/2006/table">
            <a:tbl>
              <a:tblPr firstRow="1" firstCol="1" bandRow="1">
                <a:tableStyleId>{5C22544A-7EE6-4342-B048-85BDC9FD1C3A}</a:tableStyleId>
              </a:tblPr>
              <a:tblGrid>
                <a:gridCol w="1603282">
                  <a:extLst>
                    <a:ext uri="{9D8B030D-6E8A-4147-A177-3AD203B41FA5}">
                      <a16:colId xmlns:a16="http://schemas.microsoft.com/office/drawing/2014/main" val="2722948266"/>
                    </a:ext>
                  </a:extLst>
                </a:gridCol>
                <a:gridCol w="1603282">
                  <a:extLst>
                    <a:ext uri="{9D8B030D-6E8A-4147-A177-3AD203B41FA5}">
                      <a16:colId xmlns:a16="http://schemas.microsoft.com/office/drawing/2014/main" val="270411602"/>
                    </a:ext>
                  </a:extLst>
                </a:gridCol>
                <a:gridCol w="1050126">
                  <a:extLst>
                    <a:ext uri="{9D8B030D-6E8A-4147-A177-3AD203B41FA5}">
                      <a16:colId xmlns:a16="http://schemas.microsoft.com/office/drawing/2014/main" val="1409031143"/>
                    </a:ext>
                  </a:extLst>
                </a:gridCol>
                <a:gridCol w="1050126">
                  <a:extLst>
                    <a:ext uri="{9D8B030D-6E8A-4147-A177-3AD203B41FA5}">
                      <a16:colId xmlns:a16="http://schemas.microsoft.com/office/drawing/2014/main" val="3307256599"/>
                    </a:ext>
                  </a:extLst>
                </a:gridCol>
                <a:gridCol w="1050126">
                  <a:extLst>
                    <a:ext uri="{9D8B030D-6E8A-4147-A177-3AD203B41FA5}">
                      <a16:colId xmlns:a16="http://schemas.microsoft.com/office/drawing/2014/main" val="147395584"/>
                    </a:ext>
                  </a:extLst>
                </a:gridCol>
                <a:gridCol w="1050126">
                  <a:extLst>
                    <a:ext uri="{9D8B030D-6E8A-4147-A177-3AD203B41FA5}">
                      <a16:colId xmlns:a16="http://schemas.microsoft.com/office/drawing/2014/main" val="3052444602"/>
                    </a:ext>
                  </a:extLst>
                </a:gridCol>
                <a:gridCol w="1050126">
                  <a:extLst>
                    <a:ext uri="{9D8B030D-6E8A-4147-A177-3AD203B41FA5}">
                      <a16:colId xmlns:a16="http://schemas.microsoft.com/office/drawing/2014/main" val="2503469637"/>
                    </a:ext>
                  </a:extLst>
                </a:gridCol>
                <a:gridCol w="903844">
                  <a:extLst>
                    <a:ext uri="{9D8B030D-6E8A-4147-A177-3AD203B41FA5}">
                      <a16:colId xmlns:a16="http://schemas.microsoft.com/office/drawing/2014/main" val="1840978007"/>
                    </a:ext>
                  </a:extLst>
                </a:gridCol>
              </a:tblGrid>
              <a:tr h="355477">
                <a:tc>
                  <a:txBody>
                    <a:bodyPr/>
                    <a:lstStyle/>
                    <a:p>
                      <a:pPr>
                        <a:lnSpc>
                          <a:spcPct val="107000"/>
                        </a:lnSpc>
                        <a:spcAft>
                          <a:spcPts val="800"/>
                        </a:spcAft>
                      </a:pPr>
                      <a:r>
                        <a:rPr lang="da-DK" sz="1000" kern="100" dirty="0">
                          <a:solidFill>
                            <a:schemeClr val="tx1"/>
                          </a:solidFill>
                          <a:effectLst/>
                        </a:rPr>
                        <a:t>Projektprioritet</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Strategisk fit</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4011004724"/>
                  </a:ext>
                </a:extLst>
              </a:tr>
            </a:tbl>
          </a:graphicData>
        </a:graphic>
      </p:graphicFrame>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ea typeface="SimSun" panose="02010600030101010101" pitchFamily="2" charset="-122"/>
              </a:rPr>
              <a:t>Skabelon 1: </a:t>
            </a:r>
            <a:r>
              <a:rPr lang="da-DK" sz="2400" b="1" dirty="0">
                <a:effectLst/>
                <a:ea typeface="Aptos" panose="020B0004020202020204" pitchFamily="34" charset="0"/>
              </a:rPr>
              <a:t>Projektnøgletal</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0A36A3AE-C5E1-5B60-59A7-E03C43E54549}"/>
              </a:ext>
            </a:extLst>
          </p:cNvPr>
          <p:cNvGraphicFramePr>
            <a:graphicFrameLocks noGrp="1"/>
          </p:cNvGraphicFramePr>
          <p:nvPr/>
        </p:nvGraphicFramePr>
        <p:xfrm>
          <a:off x="1425425" y="991728"/>
          <a:ext cx="9361038" cy="319006"/>
        </p:xfrm>
        <a:graphic>
          <a:graphicData uri="http://schemas.openxmlformats.org/drawingml/2006/table">
            <a:tbl>
              <a:tblPr firstRow="1" firstCol="1" bandRow="1">
                <a:tableStyleId>{5C22544A-7EE6-4342-B048-85BDC9FD1C3A}</a:tableStyleId>
              </a:tblPr>
              <a:tblGrid>
                <a:gridCol w="4256690">
                  <a:extLst>
                    <a:ext uri="{9D8B030D-6E8A-4147-A177-3AD203B41FA5}">
                      <a16:colId xmlns:a16="http://schemas.microsoft.com/office/drawing/2014/main" val="1983192839"/>
                    </a:ext>
                  </a:extLst>
                </a:gridCol>
                <a:gridCol w="3703534">
                  <a:extLst>
                    <a:ext uri="{9D8B030D-6E8A-4147-A177-3AD203B41FA5}">
                      <a16:colId xmlns:a16="http://schemas.microsoft.com/office/drawing/2014/main" val="1437910760"/>
                    </a:ext>
                  </a:extLst>
                </a:gridCol>
                <a:gridCol w="1400814">
                  <a:extLst>
                    <a:ext uri="{9D8B030D-6E8A-4147-A177-3AD203B41FA5}">
                      <a16:colId xmlns:a16="http://schemas.microsoft.com/office/drawing/2014/main" val="1886471346"/>
                    </a:ext>
                  </a:extLst>
                </a:gridCol>
              </a:tblGrid>
              <a:tr h="319006">
                <a:tc>
                  <a:txBody>
                    <a:bodyPr/>
                    <a:lstStyle/>
                    <a:p>
                      <a:pPr>
                        <a:lnSpc>
                          <a:spcPct val="107000"/>
                        </a:lnSpc>
                        <a:spcAft>
                          <a:spcPts val="800"/>
                        </a:spcAft>
                      </a:pPr>
                      <a:r>
                        <a:rPr lang="da-DK" sz="1000" b="0" kern="100" dirty="0">
                          <a:solidFill>
                            <a:schemeClr val="tx1"/>
                          </a:solidFill>
                          <a:effectLst/>
                        </a:rPr>
                        <a:t>Projekt</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Projektleder</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Dato</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027066148"/>
                  </a:ext>
                </a:extLst>
              </a:tr>
            </a:tbl>
          </a:graphicData>
        </a:graphic>
      </p:graphicFrame>
      <p:graphicFrame>
        <p:nvGraphicFramePr>
          <p:cNvPr id="6" name="Tabel 5">
            <a:extLst>
              <a:ext uri="{FF2B5EF4-FFF2-40B4-BE49-F238E27FC236}">
                <a16:creationId xmlns:a16="http://schemas.microsoft.com/office/drawing/2014/main" id="{06D4887E-BF37-9594-6DD5-863D52E952B2}"/>
              </a:ext>
            </a:extLst>
          </p:cNvPr>
          <p:cNvGraphicFramePr>
            <a:graphicFrameLocks noGrp="1"/>
          </p:cNvGraphicFramePr>
          <p:nvPr/>
        </p:nvGraphicFramePr>
        <p:xfrm>
          <a:off x="1425425" y="1291429"/>
          <a:ext cx="9345136" cy="319006"/>
        </p:xfrm>
        <a:graphic>
          <a:graphicData uri="http://schemas.openxmlformats.org/drawingml/2006/table">
            <a:tbl>
              <a:tblPr firstRow="1" firstCol="1" bandRow="1">
                <a:tableStyleId>{5C22544A-7EE6-4342-B048-85BDC9FD1C3A}</a:tableStyleId>
              </a:tblPr>
              <a:tblGrid>
                <a:gridCol w="3201118">
                  <a:extLst>
                    <a:ext uri="{9D8B030D-6E8A-4147-A177-3AD203B41FA5}">
                      <a16:colId xmlns:a16="http://schemas.microsoft.com/office/drawing/2014/main" val="3342847577"/>
                    </a:ext>
                  </a:extLst>
                </a:gridCol>
                <a:gridCol w="1048342">
                  <a:extLst>
                    <a:ext uri="{9D8B030D-6E8A-4147-A177-3AD203B41FA5}">
                      <a16:colId xmlns:a16="http://schemas.microsoft.com/office/drawing/2014/main" val="3194045001"/>
                    </a:ext>
                  </a:extLst>
                </a:gridCol>
                <a:gridCol w="1048342">
                  <a:extLst>
                    <a:ext uri="{9D8B030D-6E8A-4147-A177-3AD203B41FA5}">
                      <a16:colId xmlns:a16="http://schemas.microsoft.com/office/drawing/2014/main" val="1712647529"/>
                    </a:ext>
                  </a:extLst>
                </a:gridCol>
                <a:gridCol w="1048342">
                  <a:extLst>
                    <a:ext uri="{9D8B030D-6E8A-4147-A177-3AD203B41FA5}">
                      <a16:colId xmlns:a16="http://schemas.microsoft.com/office/drawing/2014/main" val="1735922266"/>
                    </a:ext>
                  </a:extLst>
                </a:gridCol>
                <a:gridCol w="1048342">
                  <a:extLst>
                    <a:ext uri="{9D8B030D-6E8A-4147-A177-3AD203B41FA5}">
                      <a16:colId xmlns:a16="http://schemas.microsoft.com/office/drawing/2014/main" val="3791196581"/>
                    </a:ext>
                  </a:extLst>
                </a:gridCol>
                <a:gridCol w="1048342">
                  <a:extLst>
                    <a:ext uri="{9D8B030D-6E8A-4147-A177-3AD203B41FA5}">
                      <a16:colId xmlns:a16="http://schemas.microsoft.com/office/drawing/2014/main" val="3169967298"/>
                    </a:ext>
                  </a:extLst>
                </a:gridCol>
                <a:gridCol w="902308">
                  <a:extLst>
                    <a:ext uri="{9D8B030D-6E8A-4147-A177-3AD203B41FA5}">
                      <a16:colId xmlns:a16="http://schemas.microsoft.com/office/drawing/2014/main" val="2328163924"/>
                    </a:ext>
                  </a:extLst>
                </a:gridCol>
              </a:tblGrid>
              <a:tr h="319006">
                <a:tc>
                  <a:txBody>
                    <a:bodyPr/>
                    <a:lstStyle/>
                    <a:p>
                      <a:pPr>
                        <a:lnSpc>
                          <a:spcPct val="107000"/>
                        </a:lnSpc>
                        <a:spcAft>
                          <a:spcPts val="800"/>
                        </a:spcAft>
                      </a:pPr>
                      <a:r>
                        <a:rPr lang="da-DK" sz="1000" b="0" kern="100" dirty="0">
                          <a:solidFill>
                            <a:schemeClr val="tx1"/>
                          </a:solidFill>
                          <a:effectLst/>
                        </a:rPr>
                        <a:t>Faser</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G1</a:t>
                      </a:r>
                      <a:r>
                        <a:rPr lang="da-DK" sz="1100" b="0" kern="100" dirty="0">
                          <a:solidFill>
                            <a:schemeClr val="tx1"/>
                          </a:solidFill>
                          <a:effectLst/>
                        </a:rPr>
                        <a:t> </a:t>
                      </a:r>
                      <a:r>
                        <a:rPr lang="da-DK" sz="1000" b="0" kern="100" dirty="0">
                          <a:solidFill>
                            <a:schemeClr val="tx1"/>
                          </a:solidFill>
                          <a:effectLst/>
                        </a:rPr>
                        <a:t>Estimat</a:t>
                      </a:r>
                      <a:endParaRPr lang="da-DK" sz="1200" b="0" kern="100" dirty="0">
                        <a:solidFill>
                          <a:schemeClr val="tx1"/>
                        </a:solidFill>
                        <a:effectLst/>
                        <a:latin typeface="Univers (W1)"/>
                        <a:ea typeface="Times New Roman" panose="02020603050405020304" pitchFamily="18"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G2</a:t>
                      </a:r>
                      <a:r>
                        <a:rPr lang="da-DK" sz="1100" b="0" kern="100" dirty="0">
                          <a:solidFill>
                            <a:schemeClr val="tx1"/>
                          </a:solidFill>
                          <a:effectLst/>
                        </a:rPr>
                        <a:t> </a:t>
                      </a:r>
                      <a:r>
                        <a:rPr lang="da-DK" sz="1000" b="0" kern="100" dirty="0">
                          <a:solidFill>
                            <a:schemeClr val="tx1"/>
                          </a:solidFill>
                          <a:effectLst/>
                        </a:rPr>
                        <a:t>Kontrakt</a:t>
                      </a:r>
                      <a:endParaRPr lang="da-DK" sz="1200" b="0" kern="100" dirty="0">
                        <a:solidFill>
                          <a:schemeClr val="tx1"/>
                        </a:solidFill>
                        <a:effectLst/>
                        <a:latin typeface="Univers (W1)"/>
                        <a:ea typeface="Times New Roman" panose="02020603050405020304" pitchFamily="18"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G3</a:t>
                      </a:r>
                      <a:endParaRPr lang="da-DK" sz="1100" b="0" kern="100" dirty="0">
                        <a:solidFill>
                          <a:schemeClr val="tx1"/>
                        </a:solidFill>
                        <a:effectLst/>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G4</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G5</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G6</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extLst>
                  <a:ext uri="{0D108BD9-81ED-4DB2-BD59-A6C34878D82A}">
                    <a16:rowId xmlns:a16="http://schemas.microsoft.com/office/drawing/2014/main" val="142522758"/>
                  </a:ext>
                </a:extLst>
              </a:tr>
            </a:tbl>
          </a:graphicData>
        </a:graphic>
      </p:graphicFrame>
      <p:graphicFrame>
        <p:nvGraphicFramePr>
          <p:cNvPr id="10" name="Tabel 9">
            <a:extLst>
              <a:ext uri="{FF2B5EF4-FFF2-40B4-BE49-F238E27FC236}">
                <a16:creationId xmlns:a16="http://schemas.microsoft.com/office/drawing/2014/main" id="{FF6E40B4-EE14-5A03-5798-25841A1B90F5}"/>
              </a:ext>
            </a:extLst>
          </p:cNvPr>
          <p:cNvGraphicFramePr>
            <a:graphicFrameLocks noGrp="1"/>
          </p:cNvGraphicFramePr>
          <p:nvPr/>
        </p:nvGraphicFramePr>
        <p:xfrm>
          <a:off x="1425425" y="1616920"/>
          <a:ext cx="9345137" cy="1471597"/>
        </p:xfrm>
        <a:graphic>
          <a:graphicData uri="http://schemas.openxmlformats.org/drawingml/2006/table">
            <a:tbl>
              <a:tblPr firstRow="1" firstCol="1" bandRow="1">
                <a:tableStyleId>{5C22544A-7EE6-4342-B048-85BDC9FD1C3A}</a:tableStyleId>
              </a:tblPr>
              <a:tblGrid>
                <a:gridCol w="1600559">
                  <a:extLst>
                    <a:ext uri="{9D8B030D-6E8A-4147-A177-3AD203B41FA5}">
                      <a16:colId xmlns:a16="http://schemas.microsoft.com/office/drawing/2014/main" val="3869991628"/>
                    </a:ext>
                  </a:extLst>
                </a:gridCol>
                <a:gridCol w="1600559">
                  <a:extLst>
                    <a:ext uri="{9D8B030D-6E8A-4147-A177-3AD203B41FA5}">
                      <a16:colId xmlns:a16="http://schemas.microsoft.com/office/drawing/2014/main" val="3175860866"/>
                    </a:ext>
                  </a:extLst>
                </a:gridCol>
                <a:gridCol w="1048342">
                  <a:extLst>
                    <a:ext uri="{9D8B030D-6E8A-4147-A177-3AD203B41FA5}">
                      <a16:colId xmlns:a16="http://schemas.microsoft.com/office/drawing/2014/main" val="663428206"/>
                    </a:ext>
                  </a:extLst>
                </a:gridCol>
                <a:gridCol w="1048342">
                  <a:extLst>
                    <a:ext uri="{9D8B030D-6E8A-4147-A177-3AD203B41FA5}">
                      <a16:colId xmlns:a16="http://schemas.microsoft.com/office/drawing/2014/main" val="1546147583"/>
                    </a:ext>
                  </a:extLst>
                </a:gridCol>
                <a:gridCol w="1048342">
                  <a:extLst>
                    <a:ext uri="{9D8B030D-6E8A-4147-A177-3AD203B41FA5}">
                      <a16:colId xmlns:a16="http://schemas.microsoft.com/office/drawing/2014/main" val="2969569152"/>
                    </a:ext>
                  </a:extLst>
                </a:gridCol>
                <a:gridCol w="1048342">
                  <a:extLst>
                    <a:ext uri="{9D8B030D-6E8A-4147-A177-3AD203B41FA5}">
                      <a16:colId xmlns:a16="http://schemas.microsoft.com/office/drawing/2014/main" val="95493900"/>
                    </a:ext>
                  </a:extLst>
                </a:gridCol>
                <a:gridCol w="1048342">
                  <a:extLst>
                    <a:ext uri="{9D8B030D-6E8A-4147-A177-3AD203B41FA5}">
                      <a16:colId xmlns:a16="http://schemas.microsoft.com/office/drawing/2014/main" val="3204895786"/>
                    </a:ext>
                  </a:extLst>
                </a:gridCol>
                <a:gridCol w="902309">
                  <a:extLst>
                    <a:ext uri="{9D8B030D-6E8A-4147-A177-3AD203B41FA5}">
                      <a16:colId xmlns:a16="http://schemas.microsoft.com/office/drawing/2014/main" val="4158555275"/>
                    </a:ext>
                  </a:extLst>
                </a:gridCol>
              </a:tblGrid>
              <a:tr h="283021">
                <a:tc rowSpan="5">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Tidsplan                         (År, uge nr.)</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G2</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538555442"/>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936895356"/>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897275783"/>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859467304"/>
                  </a:ext>
                </a:extLst>
              </a:tr>
              <a:tr h="297144">
                <a:tc vMerge="1">
                  <a:txBody>
                    <a:bodyPr/>
                    <a:lstStyle/>
                    <a:p>
                      <a:endParaRPr lang="da-DK"/>
                    </a:p>
                  </a:txBody>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G6</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extLst>
                  <a:ext uri="{0D108BD9-81ED-4DB2-BD59-A6C34878D82A}">
                    <a16:rowId xmlns:a16="http://schemas.microsoft.com/office/drawing/2014/main" val="1221399711"/>
                  </a:ext>
                </a:extLst>
              </a:tr>
            </a:tbl>
          </a:graphicData>
        </a:graphic>
      </p:graphicFrame>
      <p:graphicFrame>
        <p:nvGraphicFramePr>
          <p:cNvPr id="11" name="Tabel 10">
            <a:extLst>
              <a:ext uri="{FF2B5EF4-FFF2-40B4-BE49-F238E27FC236}">
                <a16:creationId xmlns:a16="http://schemas.microsoft.com/office/drawing/2014/main" id="{A92F6A62-200A-C011-9CCB-61A72D6A98C3}"/>
              </a:ext>
            </a:extLst>
          </p:cNvPr>
          <p:cNvGraphicFramePr>
            <a:graphicFrameLocks noGrp="1"/>
          </p:cNvGraphicFramePr>
          <p:nvPr/>
        </p:nvGraphicFramePr>
        <p:xfrm>
          <a:off x="1425425" y="3101171"/>
          <a:ext cx="9345137" cy="1471597"/>
        </p:xfrm>
        <a:graphic>
          <a:graphicData uri="http://schemas.openxmlformats.org/drawingml/2006/table">
            <a:tbl>
              <a:tblPr firstRow="1" firstCol="1" bandRow="1">
                <a:tableStyleId>{5C22544A-7EE6-4342-B048-85BDC9FD1C3A}</a:tableStyleId>
              </a:tblPr>
              <a:tblGrid>
                <a:gridCol w="1600559">
                  <a:extLst>
                    <a:ext uri="{9D8B030D-6E8A-4147-A177-3AD203B41FA5}">
                      <a16:colId xmlns:a16="http://schemas.microsoft.com/office/drawing/2014/main" val="3869991628"/>
                    </a:ext>
                  </a:extLst>
                </a:gridCol>
                <a:gridCol w="1600559">
                  <a:extLst>
                    <a:ext uri="{9D8B030D-6E8A-4147-A177-3AD203B41FA5}">
                      <a16:colId xmlns:a16="http://schemas.microsoft.com/office/drawing/2014/main" val="3175860866"/>
                    </a:ext>
                  </a:extLst>
                </a:gridCol>
                <a:gridCol w="1048342">
                  <a:extLst>
                    <a:ext uri="{9D8B030D-6E8A-4147-A177-3AD203B41FA5}">
                      <a16:colId xmlns:a16="http://schemas.microsoft.com/office/drawing/2014/main" val="663428206"/>
                    </a:ext>
                  </a:extLst>
                </a:gridCol>
                <a:gridCol w="1048342">
                  <a:extLst>
                    <a:ext uri="{9D8B030D-6E8A-4147-A177-3AD203B41FA5}">
                      <a16:colId xmlns:a16="http://schemas.microsoft.com/office/drawing/2014/main" val="1546147583"/>
                    </a:ext>
                  </a:extLst>
                </a:gridCol>
                <a:gridCol w="1048342">
                  <a:extLst>
                    <a:ext uri="{9D8B030D-6E8A-4147-A177-3AD203B41FA5}">
                      <a16:colId xmlns:a16="http://schemas.microsoft.com/office/drawing/2014/main" val="2969569152"/>
                    </a:ext>
                  </a:extLst>
                </a:gridCol>
                <a:gridCol w="1048342">
                  <a:extLst>
                    <a:ext uri="{9D8B030D-6E8A-4147-A177-3AD203B41FA5}">
                      <a16:colId xmlns:a16="http://schemas.microsoft.com/office/drawing/2014/main" val="95493900"/>
                    </a:ext>
                  </a:extLst>
                </a:gridCol>
                <a:gridCol w="1048342">
                  <a:extLst>
                    <a:ext uri="{9D8B030D-6E8A-4147-A177-3AD203B41FA5}">
                      <a16:colId xmlns:a16="http://schemas.microsoft.com/office/drawing/2014/main" val="3204895786"/>
                    </a:ext>
                  </a:extLst>
                </a:gridCol>
                <a:gridCol w="902309">
                  <a:extLst>
                    <a:ext uri="{9D8B030D-6E8A-4147-A177-3AD203B41FA5}">
                      <a16:colId xmlns:a16="http://schemas.microsoft.com/office/drawing/2014/main" val="4158555275"/>
                    </a:ext>
                  </a:extLst>
                </a:gridCol>
              </a:tblGrid>
              <a:tr h="283021">
                <a:tc rowSpan="5">
                  <a:txBody>
                    <a:bodyPr/>
                    <a:lstStyle/>
                    <a:p>
                      <a:r>
                        <a:rPr lang="da-DK" sz="1000" b="0" i="0" kern="1200" dirty="0">
                          <a:solidFill>
                            <a:schemeClr val="tx1"/>
                          </a:solidFill>
                          <a:effectLst/>
                          <a:latin typeface="Arial" panose="020B0604020202020204" pitchFamily="34" charset="0"/>
                          <a:ea typeface="+mn-ea"/>
                          <a:cs typeface="Arial" panose="020B0604020202020204" pitchFamily="34" charset="0"/>
                        </a:rPr>
                        <a:t>Ressourcer</a:t>
                      </a:r>
                      <a:endParaRPr lang="da-DK" sz="1000" b="0" i="1" kern="1200" dirty="0">
                        <a:solidFill>
                          <a:schemeClr val="tx1"/>
                        </a:solidFill>
                        <a:effectLst/>
                        <a:latin typeface="Arial" panose="020B0604020202020204" pitchFamily="34" charset="0"/>
                        <a:ea typeface="+mn-ea"/>
                        <a:cs typeface="Arial" panose="020B0604020202020204" pitchFamily="34" charset="0"/>
                      </a:endParaRPr>
                    </a:p>
                    <a:p>
                      <a:r>
                        <a:rPr lang="da-DK" sz="1000" b="0" kern="1200" dirty="0">
                          <a:solidFill>
                            <a:schemeClr val="tx1"/>
                          </a:solidFill>
                          <a:effectLst/>
                          <a:latin typeface="Arial" panose="020B0604020202020204" pitchFamily="34" charset="0"/>
                          <a:ea typeface="+mn-ea"/>
                          <a:cs typeface="Arial" panose="020B0604020202020204" pitchFamily="34" charset="0"/>
                        </a:rPr>
                        <a:t>(Mandeuger)</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G2</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538555442"/>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G3</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936895356"/>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G4</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897275783"/>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G5</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a:solidFill>
                            <a:schemeClr val="tx1"/>
                          </a:solidFill>
                          <a:effectLst/>
                          <a:latin typeface="Arial" panose="020B0604020202020204" pitchFamily="34" charset="0"/>
                          <a:cs typeface="Arial" panose="020B0604020202020204" pitchFamily="34" charset="0"/>
                        </a:rPr>
                        <a:t> </a:t>
                      </a:r>
                      <a:endParaRPr lang="da-DK" sz="1000" b="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859467304"/>
                  </a:ext>
                </a:extLst>
              </a:tr>
              <a:tr h="297144">
                <a:tc vMerge="1">
                  <a:txBody>
                    <a:bodyPr/>
                    <a:lstStyle/>
                    <a:p>
                      <a:endParaRPr lang="da-DK"/>
                    </a:p>
                  </a:txBody>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G6</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D9D9D9"/>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D9D9D9"/>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highlight>
                            <a:srgbClr val="FFFFFF"/>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FFFFFF"/>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 </a:t>
                      </a:r>
                      <a:endParaRPr lang="da-DK" sz="10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b="0" kern="100" dirty="0">
                          <a:solidFill>
                            <a:schemeClr val="tx1"/>
                          </a:solidFill>
                          <a:effectLst/>
                          <a:highlight>
                            <a:srgbClr val="A5C9EB"/>
                          </a:highlight>
                          <a:latin typeface="Arial" panose="020B0604020202020204" pitchFamily="34" charset="0"/>
                          <a:cs typeface="Arial" panose="020B0604020202020204" pitchFamily="34" charset="0"/>
                        </a:rPr>
                        <a:t> </a:t>
                      </a:r>
                      <a:endParaRPr lang="da-DK" sz="1000" b="0" kern="100" dirty="0">
                        <a:solidFill>
                          <a:schemeClr val="tx1"/>
                        </a:solidFill>
                        <a:effectLst/>
                        <a:highlight>
                          <a:srgbClr val="A5C9EB"/>
                        </a:highligh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75000"/>
                      </a:schemeClr>
                    </a:solidFill>
                  </a:tcPr>
                </a:tc>
                <a:extLst>
                  <a:ext uri="{0D108BD9-81ED-4DB2-BD59-A6C34878D82A}">
                    <a16:rowId xmlns:a16="http://schemas.microsoft.com/office/drawing/2014/main" val="1221399711"/>
                  </a:ext>
                </a:extLst>
              </a:tr>
            </a:tbl>
          </a:graphicData>
        </a:graphic>
      </p:graphicFrame>
      <p:graphicFrame>
        <p:nvGraphicFramePr>
          <p:cNvPr id="13" name="Tabel 12">
            <a:extLst>
              <a:ext uri="{FF2B5EF4-FFF2-40B4-BE49-F238E27FC236}">
                <a16:creationId xmlns:a16="http://schemas.microsoft.com/office/drawing/2014/main" id="{6E864CFF-24E5-C3E9-23DF-FB7336994A47}"/>
              </a:ext>
            </a:extLst>
          </p:cNvPr>
          <p:cNvGraphicFramePr>
            <a:graphicFrameLocks noGrp="1"/>
          </p:cNvGraphicFramePr>
          <p:nvPr/>
        </p:nvGraphicFramePr>
        <p:xfrm>
          <a:off x="1425425" y="4572769"/>
          <a:ext cx="9361038" cy="1232604"/>
        </p:xfrm>
        <a:graphic>
          <a:graphicData uri="http://schemas.openxmlformats.org/drawingml/2006/table">
            <a:tbl>
              <a:tblPr firstRow="1" firstCol="1" bandRow="1">
                <a:tableStyleId>{5C22544A-7EE6-4342-B048-85BDC9FD1C3A}</a:tableStyleId>
              </a:tblPr>
              <a:tblGrid>
                <a:gridCol w="1603282">
                  <a:extLst>
                    <a:ext uri="{9D8B030D-6E8A-4147-A177-3AD203B41FA5}">
                      <a16:colId xmlns:a16="http://schemas.microsoft.com/office/drawing/2014/main" val="1808727331"/>
                    </a:ext>
                  </a:extLst>
                </a:gridCol>
                <a:gridCol w="1603282">
                  <a:extLst>
                    <a:ext uri="{9D8B030D-6E8A-4147-A177-3AD203B41FA5}">
                      <a16:colId xmlns:a16="http://schemas.microsoft.com/office/drawing/2014/main" val="3946886034"/>
                    </a:ext>
                  </a:extLst>
                </a:gridCol>
                <a:gridCol w="1050126">
                  <a:extLst>
                    <a:ext uri="{9D8B030D-6E8A-4147-A177-3AD203B41FA5}">
                      <a16:colId xmlns:a16="http://schemas.microsoft.com/office/drawing/2014/main" val="3722760829"/>
                    </a:ext>
                  </a:extLst>
                </a:gridCol>
                <a:gridCol w="1050126">
                  <a:extLst>
                    <a:ext uri="{9D8B030D-6E8A-4147-A177-3AD203B41FA5}">
                      <a16:colId xmlns:a16="http://schemas.microsoft.com/office/drawing/2014/main" val="4109570119"/>
                    </a:ext>
                  </a:extLst>
                </a:gridCol>
                <a:gridCol w="1050126">
                  <a:extLst>
                    <a:ext uri="{9D8B030D-6E8A-4147-A177-3AD203B41FA5}">
                      <a16:colId xmlns:a16="http://schemas.microsoft.com/office/drawing/2014/main" val="1276691377"/>
                    </a:ext>
                  </a:extLst>
                </a:gridCol>
                <a:gridCol w="1050126">
                  <a:extLst>
                    <a:ext uri="{9D8B030D-6E8A-4147-A177-3AD203B41FA5}">
                      <a16:colId xmlns:a16="http://schemas.microsoft.com/office/drawing/2014/main" val="2809265689"/>
                    </a:ext>
                  </a:extLst>
                </a:gridCol>
                <a:gridCol w="1050126">
                  <a:extLst>
                    <a:ext uri="{9D8B030D-6E8A-4147-A177-3AD203B41FA5}">
                      <a16:colId xmlns:a16="http://schemas.microsoft.com/office/drawing/2014/main" val="865717524"/>
                    </a:ext>
                  </a:extLst>
                </a:gridCol>
                <a:gridCol w="903844">
                  <a:extLst>
                    <a:ext uri="{9D8B030D-6E8A-4147-A177-3AD203B41FA5}">
                      <a16:colId xmlns:a16="http://schemas.microsoft.com/office/drawing/2014/main" val="3028218201"/>
                    </a:ext>
                  </a:extLst>
                </a:gridCol>
              </a:tblGrid>
              <a:tr h="308151">
                <a:tc rowSpan="4">
                  <a:txBody>
                    <a:bodyPr/>
                    <a:lstStyle/>
                    <a:p>
                      <a:pPr>
                        <a:lnSpc>
                          <a:spcPct val="107000"/>
                        </a:lnSpc>
                        <a:spcAft>
                          <a:spcPts val="800"/>
                        </a:spcAft>
                      </a:pPr>
                      <a:r>
                        <a:rPr lang="da-DK" sz="1000" b="0" kern="100" dirty="0">
                          <a:solidFill>
                            <a:schemeClr val="tx1"/>
                          </a:solidFill>
                          <a:effectLst/>
                          <a:latin typeface="Arial" panose="020B0604020202020204" pitchFamily="34" charset="0"/>
                          <a:cs typeface="Arial" panose="020B0604020202020204" pitchFamily="34" charset="0"/>
                        </a:rPr>
                        <a:t>Økonomi og Succeskriterier</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000" kern="100" dirty="0">
                          <a:solidFill>
                            <a:schemeClr val="tx1"/>
                          </a:solidFill>
                          <a:effectLst/>
                          <a:latin typeface="Arial" panose="020B0604020202020204" pitchFamily="34" charset="0"/>
                          <a:cs typeface="Arial" panose="020B0604020202020204" pitchFamily="34" charset="0"/>
                        </a:rPr>
                        <a:t> </a:t>
                      </a: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endParaRPr lang="da-DK" sz="11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1791654800"/>
                  </a:ext>
                </a:extLst>
              </a:tr>
              <a:tr h="308151">
                <a:tc vMerge="1">
                  <a:txBody>
                    <a:bodyPr/>
                    <a:lstStyle/>
                    <a:p>
                      <a:endParaRPr lang="da-DK"/>
                    </a:p>
                  </a:txBody>
                  <a:tcPr/>
                </a:tc>
                <a:tc>
                  <a:txBody>
                    <a:bodyPr/>
                    <a:lstStyle/>
                    <a:p>
                      <a:pPr>
                        <a:lnSpc>
                          <a:spcPct val="107000"/>
                        </a:lnSpc>
                        <a:spcAft>
                          <a:spcPts val="800"/>
                        </a:spcAft>
                      </a:pP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005864086"/>
                  </a:ext>
                </a:extLst>
              </a:tr>
              <a:tr h="308151">
                <a:tc vMerge="1">
                  <a:txBody>
                    <a:bodyPr/>
                    <a:lstStyle/>
                    <a:p>
                      <a:endParaRPr lang="da-DK"/>
                    </a:p>
                  </a:txBody>
                  <a:tcPr/>
                </a:tc>
                <a:tc>
                  <a:txBody>
                    <a:bodyPr/>
                    <a:lstStyle/>
                    <a:p>
                      <a:pPr>
                        <a:lnSpc>
                          <a:spcPct val="107000"/>
                        </a:lnSpc>
                        <a:spcAft>
                          <a:spcPts val="800"/>
                        </a:spcAft>
                      </a:pP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505537439"/>
                  </a:ext>
                </a:extLst>
              </a:tr>
              <a:tr h="308151">
                <a:tc vMerge="1">
                  <a:txBody>
                    <a:bodyPr/>
                    <a:lstStyle/>
                    <a:p>
                      <a:endParaRPr lang="da-DK"/>
                    </a:p>
                  </a:txBody>
                  <a:tcPr/>
                </a:tc>
                <a:tc>
                  <a:txBody>
                    <a:bodyPr/>
                    <a:lstStyle/>
                    <a:p>
                      <a:pPr>
                        <a:lnSpc>
                          <a:spcPct val="107000"/>
                        </a:lnSpc>
                        <a:spcAft>
                          <a:spcPts val="800"/>
                        </a:spcAft>
                      </a:pPr>
                      <a:endParaRPr lang="da-DK"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4132065962"/>
                  </a:ext>
                </a:extLst>
              </a:tr>
            </a:tbl>
          </a:graphicData>
        </a:graphic>
      </p:graphicFrame>
      <p:graphicFrame>
        <p:nvGraphicFramePr>
          <p:cNvPr id="14" name="Tabel 13">
            <a:extLst>
              <a:ext uri="{FF2B5EF4-FFF2-40B4-BE49-F238E27FC236}">
                <a16:creationId xmlns:a16="http://schemas.microsoft.com/office/drawing/2014/main" id="{EACB9094-553E-1BA5-3EF6-7C27D5292175}"/>
              </a:ext>
            </a:extLst>
          </p:cNvPr>
          <p:cNvGraphicFramePr>
            <a:graphicFrameLocks noGrp="1"/>
          </p:cNvGraphicFramePr>
          <p:nvPr/>
        </p:nvGraphicFramePr>
        <p:xfrm>
          <a:off x="1425425" y="5822041"/>
          <a:ext cx="9361038" cy="355477"/>
        </p:xfrm>
        <a:graphic>
          <a:graphicData uri="http://schemas.openxmlformats.org/drawingml/2006/table">
            <a:tbl>
              <a:tblPr firstRow="1" firstCol="1" bandRow="1">
                <a:tableStyleId>{5C22544A-7EE6-4342-B048-85BDC9FD1C3A}</a:tableStyleId>
              </a:tblPr>
              <a:tblGrid>
                <a:gridCol w="1603282">
                  <a:extLst>
                    <a:ext uri="{9D8B030D-6E8A-4147-A177-3AD203B41FA5}">
                      <a16:colId xmlns:a16="http://schemas.microsoft.com/office/drawing/2014/main" val="2722948266"/>
                    </a:ext>
                  </a:extLst>
                </a:gridCol>
                <a:gridCol w="1603282">
                  <a:extLst>
                    <a:ext uri="{9D8B030D-6E8A-4147-A177-3AD203B41FA5}">
                      <a16:colId xmlns:a16="http://schemas.microsoft.com/office/drawing/2014/main" val="270411602"/>
                    </a:ext>
                  </a:extLst>
                </a:gridCol>
                <a:gridCol w="1050126">
                  <a:extLst>
                    <a:ext uri="{9D8B030D-6E8A-4147-A177-3AD203B41FA5}">
                      <a16:colId xmlns:a16="http://schemas.microsoft.com/office/drawing/2014/main" val="1409031143"/>
                    </a:ext>
                  </a:extLst>
                </a:gridCol>
                <a:gridCol w="1050126">
                  <a:extLst>
                    <a:ext uri="{9D8B030D-6E8A-4147-A177-3AD203B41FA5}">
                      <a16:colId xmlns:a16="http://schemas.microsoft.com/office/drawing/2014/main" val="3307256599"/>
                    </a:ext>
                  </a:extLst>
                </a:gridCol>
                <a:gridCol w="1050126">
                  <a:extLst>
                    <a:ext uri="{9D8B030D-6E8A-4147-A177-3AD203B41FA5}">
                      <a16:colId xmlns:a16="http://schemas.microsoft.com/office/drawing/2014/main" val="147395584"/>
                    </a:ext>
                  </a:extLst>
                </a:gridCol>
                <a:gridCol w="1050126">
                  <a:extLst>
                    <a:ext uri="{9D8B030D-6E8A-4147-A177-3AD203B41FA5}">
                      <a16:colId xmlns:a16="http://schemas.microsoft.com/office/drawing/2014/main" val="3052444602"/>
                    </a:ext>
                  </a:extLst>
                </a:gridCol>
                <a:gridCol w="1050126">
                  <a:extLst>
                    <a:ext uri="{9D8B030D-6E8A-4147-A177-3AD203B41FA5}">
                      <a16:colId xmlns:a16="http://schemas.microsoft.com/office/drawing/2014/main" val="2503469637"/>
                    </a:ext>
                  </a:extLst>
                </a:gridCol>
                <a:gridCol w="903844">
                  <a:extLst>
                    <a:ext uri="{9D8B030D-6E8A-4147-A177-3AD203B41FA5}">
                      <a16:colId xmlns:a16="http://schemas.microsoft.com/office/drawing/2014/main" val="1840978007"/>
                    </a:ext>
                  </a:extLst>
                </a:gridCol>
              </a:tblGrid>
              <a:tr h="355477">
                <a:tc>
                  <a:txBody>
                    <a:bodyPr/>
                    <a:lstStyle/>
                    <a:p>
                      <a:pPr>
                        <a:lnSpc>
                          <a:spcPct val="107000"/>
                        </a:lnSpc>
                        <a:spcAft>
                          <a:spcPts val="800"/>
                        </a:spcAft>
                      </a:pPr>
                      <a:r>
                        <a:rPr lang="da-DK" sz="1000" kern="100" dirty="0">
                          <a:solidFill>
                            <a:schemeClr val="tx1"/>
                          </a:solidFill>
                          <a:effectLst/>
                        </a:rPr>
                        <a:t>Projektprioritet</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b="0" kern="100" dirty="0">
                          <a:solidFill>
                            <a:schemeClr val="tx1"/>
                          </a:solidFill>
                          <a:effectLst/>
                        </a:rPr>
                        <a:t>Strategisk fit</a:t>
                      </a:r>
                      <a:endParaRPr lang="da-DK" sz="11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highlight>
                            <a:srgbClr val="D9D9D9"/>
                          </a:highlight>
                        </a:rPr>
                        <a:t> </a:t>
                      </a:r>
                      <a:endParaRPr lang="da-DK" sz="1100" kern="100" dirty="0">
                        <a:solidFill>
                          <a:schemeClr val="tx1"/>
                        </a:solidFill>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000" kern="100">
                          <a:solidFill>
                            <a:schemeClr val="tx1"/>
                          </a:solidFill>
                          <a:effectLst/>
                          <a:highlight>
                            <a:srgbClr val="FFFFFF"/>
                          </a:highlight>
                        </a:rPr>
                        <a:t> </a:t>
                      </a:r>
                      <a:endParaRPr lang="da-DK" sz="1100" kern="10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a:solidFill>
                            <a:schemeClr val="tx1"/>
                          </a:solidFill>
                          <a:effectLst/>
                        </a:rPr>
                        <a:t> </a:t>
                      </a:r>
                      <a:endParaRPr lang="da-DK" sz="11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000" kern="100" dirty="0">
                          <a:solidFill>
                            <a:schemeClr val="tx1"/>
                          </a:solidFill>
                          <a:effectLst/>
                        </a:rPr>
                        <a:t> </a:t>
                      </a:r>
                      <a:endParaRPr lang="da-DK"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4011004724"/>
                  </a:ext>
                </a:extLst>
              </a:tr>
            </a:tbl>
          </a:graphicData>
        </a:graphic>
      </p:graphicFrame>
    </p:spTree>
    <p:extLst>
      <p:ext uri="{BB962C8B-B14F-4D97-AF65-F5344CB8AC3E}">
        <p14:creationId xmlns:p14="http://schemas.microsoft.com/office/powerpoint/2010/main" val="352793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kern="100" dirty="0">
                <a:effectLst/>
                <a:ea typeface="Times New Roman" panose="02020603050405020304" pitchFamily="18" charset="0"/>
                <a:cs typeface="Arial" panose="020B0604020202020204" pitchFamily="34" charset="0"/>
              </a:rPr>
              <a:t>Sådan udfyldes </a:t>
            </a:r>
            <a:r>
              <a:rPr lang="da-DK" sz="2400" b="1" kern="100" dirty="0">
                <a:ea typeface="Times New Roman" panose="02020603050405020304" pitchFamily="18" charset="0"/>
                <a:cs typeface="Arial" panose="020B0604020202020204" pitchFamily="34" charset="0"/>
              </a:rPr>
              <a:t>p</a:t>
            </a:r>
            <a:r>
              <a:rPr lang="da-DK" sz="2400" b="1" kern="100" dirty="0">
                <a:effectLst/>
                <a:ea typeface="Times New Roman" panose="02020603050405020304" pitchFamily="18" charset="0"/>
                <a:cs typeface="Arial" panose="020B0604020202020204" pitchFamily="34" charset="0"/>
              </a:rPr>
              <a:t>rojektnøgletal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ctangle 1">
            <a:extLst>
              <a:ext uri="{FF2B5EF4-FFF2-40B4-BE49-F238E27FC236}">
                <a16:creationId xmlns:a16="http://schemas.microsoft.com/office/drawing/2014/main" id="{B5955074-638D-8601-57B2-F7A3B6267D44}"/>
              </a:ext>
            </a:extLst>
          </p:cNvPr>
          <p:cNvSpPr>
            <a:spLocks noChangeArrowheads="1"/>
          </p:cNvSpPr>
          <p:nvPr/>
        </p:nvSpPr>
        <p:spPr bwMode="auto">
          <a:xfrm>
            <a:off x="1352296" y="1206817"/>
            <a:ext cx="9512119" cy="342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Bef>
                <a:spcPts val="800"/>
              </a:spcBef>
              <a:spcAft>
                <a:spcPts val="400"/>
              </a:spcAft>
            </a:pPr>
            <a:r>
              <a:rPr lang="da-DK" sz="1200" b="1" kern="100" dirty="0">
                <a:effectLst/>
                <a:latin typeface="+mn-lt"/>
                <a:ea typeface="Times New Roman" panose="02020603050405020304" pitchFamily="18" charset="0"/>
                <a:cs typeface="Arial" panose="020B0604020202020204" pitchFamily="34" charset="0"/>
              </a:rPr>
              <a:t>Sådan udfyldes skabelon </a:t>
            </a:r>
            <a:r>
              <a:rPr lang="da-DK" sz="1200" b="1" kern="100" dirty="0">
                <a:effectLst/>
                <a:latin typeface="+mn-lt"/>
                <a:ea typeface="SimSun" panose="02010600030101010101" pitchFamily="2" charset="-122"/>
                <a:cs typeface="Arial" panose="020B0604020202020204" pitchFamily="34" charset="0"/>
              </a:rPr>
              <a:t>1</a:t>
            </a:r>
            <a:r>
              <a:rPr lang="da-DK" sz="1200" b="1" kern="100" dirty="0">
                <a:effectLst/>
                <a:latin typeface="+mn-lt"/>
                <a:ea typeface="Times New Roman" panose="02020603050405020304" pitchFamily="18" charset="0"/>
                <a:cs typeface="Arial" panose="020B0604020202020204" pitchFamily="34" charset="0"/>
              </a:rPr>
              <a:t>       </a:t>
            </a:r>
          </a:p>
          <a:p>
            <a:pPr>
              <a:lnSpc>
                <a:spcPct val="107000"/>
              </a:lnSpc>
              <a:spcAft>
                <a:spcPts val="800"/>
              </a:spcAft>
            </a:pPr>
            <a:r>
              <a:rPr lang="da-DK" sz="1200" kern="100" dirty="0">
                <a:effectLst/>
                <a:latin typeface="+mn-lt"/>
                <a:ea typeface="Aptos" panose="020B0004020202020204" pitchFamily="34" charset="0"/>
                <a:cs typeface="Arial" panose="020B0604020202020204" pitchFamily="34" charset="0"/>
              </a:rPr>
              <a:t>I den første søjle kan fasenummer eller fasens navn noteres. Som udgangspunkt er gatenummeret angivet som G1, G2 osv. Skabelonen i eksemplet er udformet til et produktudviklingsprojekt, da succeskriterierne består af afsætning, salgspris og kostpris. Hvis der er tale om et ERP-projekt eller organisatorisk forandringsprojekt, ændres succeskriterierne til f.eks. brugertilfredshed, reduceret ressourceforbrug, reduceret gennemløbstid, øget kvalitet osv.</a:t>
            </a:r>
          </a:p>
          <a:p>
            <a:pPr marL="342900" lvl="0" indent="-342900">
              <a:lnSpc>
                <a:spcPct val="107000"/>
              </a:lnSpc>
              <a:spcAft>
                <a:spcPts val="800"/>
              </a:spcAft>
              <a:buFont typeface="Arial" panose="020B0604020202020204" pitchFamily="34" charset="0"/>
              <a:buChar char="•"/>
              <a:tabLst>
                <a:tab pos="457200" algn="l"/>
              </a:tabLst>
            </a:pPr>
            <a:r>
              <a:rPr lang="da-DK" sz="1200" kern="100" dirty="0">
                <a:effectLst/>
                <a:latin typeface="+mn-lt"/>
                <a:ea typeface="Aptos" panose="020B0004020202020204" pitchFamily="34" charset="0"/>
                <a:cs typeface="Arial" panose="020B0604020202020204" pitchFamily="34" charset="0"/>
              </a:rPr>
              <a:t>I søjlen under ”G1 Estimat” noteres den estimerede værdi på G1-tidspunktet. </a:t>
            </a:r>
          </a:p>
          <a:p>
            <a:pPr marL="342900" lvl="0" indent="-342900">
              <a:lnSpc>
                <a:spcPct val="107000"/>
              </a:lnSpc>
              <a:spcAft>
                <a:spcPts val="800"/>
              </a:spcAft>
              <a:buFont typeface="Arial" panose="020B0604020202020204" pitchFamily="34" charset="0"/>
              <a:buChar char="•"/>
              <a:tabLst>
                <a:tab pos="457200" algn="l"/>
              </a:tabLst>
            </a:pPr>
            <a:r>
              <a:rPr lang="da-DK" sz="1200" kern="100" dirty="0">
                <a:effectLst/>
                <a:latin typeface="+mn-lt"/>
                <a:ea typeface="Aptos" panose="020B0004020202020204" pitchFamily="34" charset="0"/>
                <a:cs typeface="Arial" panose="020B0604020202020204" pitchFamily="34" charset="0"/>
              </a:rPr>
              <a:t>Ved tidsplanen vil det være tidspunkterne for, hvornår de forskellige faser (gates) færdiggøres. </a:t>
            </a:r>
          </a:p>
          <a:p>
            <a:pPr marL="342900" lvl="0" indent="-342900">
              <a:lnSpc>
                <a:spcPct val="107000"/>
              </a:lnSpc>
              <a:spcAft>
                <a:spcPts val="800"/>
              </a:spcAft>
              <a:buFont typeface="Arial" panose="020B0604020202020204" pitchFamily="34" charset="0"/>
              <a:buChar char="•"/>
              <a:tabLst>
                <a:tab pos="457200" algn="l"/>
              </a:tabLst>
            </a:pPr>
            <a:r>
              <a:rPr lang="da-DK" sz="1200" kern="100" dirty="0">
                <a:effectLst/>
                <a:latin typeface="+mn-lt"/>
                <a:ea typeface="Aptos" panose="020B0004020202020204" pitchFamily="34" charset="0"/>
                <a:cs typeface="Arial" panose="020B0604020202020204" pitchFamily="34" charset="0"/>
              </a:rPr>
              <a:t>For rubrikken ”Ressourcer” noteres f.eks. det antal manduger, der forventes anvendt. </a:t>
            </a:r>
          </a:p>
          <a:p>
            <a:pPr marL="342900" lvl="0" indent="-342900">
              <a:lnSpc>
                <a:spcPct val="107000"/>
              </a:lnSpc>
              <a:spcAft>
                <a:spcPts val="800"/>
              </a:spcAft>
              <a:buFont typeface="Arial" panose="020B0604020202020204" pitchFamily="34" charset="0"/>
              <a:buChar char="•"/>
              <a:tabLst>
                <a:tab pos="457200" algn="l"/>
              </a:tabLst>
            </a:pPr>
            <a:r>
              <a:rPr lang="da-DK" sz="1200" kern="100" dirty="0">
                <a:effectLst/>
                <a:latin typeface="+mn-lt"/>
                <a:ea typeface="Aptos" panose="020B0004020202020204" pitchFamily="34" charset="0"/>
                <a:cs typeface="Arial" panose="020B0604020202020204" pitchFamily="34" charset="0"/>
              </a:rPr>
              <a:t>Udfor rubrikken økonomi og succeskriterier noteres de estimerede værdier. </a:t>
            </a:r>
          </a:p>
          <a:p>
            <a:pPr marL="342900" lvl="0" indent="-342900">
              <a:lnSpc>
                <a:spcPct val="107000"/>
              </a:lnSpc>
              <a:spcAft>
                <a:spcPts val="800"/>
              </a:spcAft>
              <a:buFont typeface="Arial" panose="020B0604020202020204" pitchFamily="34" charset="0"/>
              <a:buChar char="•"/>
              <a:tabLst>
                <a:tab pos="457200" algn="l"/>
              </a:tabLst>
            </a:pPr>
            <a:r>
              <a:rPr lang="da-DK" sz="1200" kern="100" dirty="0">
                <a:effectLst/>
                <a:latin typeface="+mn-lt"/>
                <a:ea typeface="Aptos" panose="020B0004020202020204" pitchFamily="34" charset="0"/>
                <a:cs typeface="Arial" panose="020B0604020202020204" pitchFamily="34" charset="0"/>
              </a:rPr>
              <a:t>Det strategiske fit overføres fra værktøj 10.5. Tallet angiver projektets strategiske vigtighed.</a:t>
            </a:r>
          </a:p>
          <a:p>
            <a:pPr marL="342900" lvl="0" indent="-342900">
              <a:lnSpc>
                <a:spcPct val="107000"/>
              </a:lnSpc>
              <a:spcAft>
                <a:spcPts val="800"/>
              </a:spcAft>
              <a:buFont typeface="Arial" panose="020B0604020202020204" pitchFamily="34" charset="0"/>
              <a:buChar char="•"/>
              <a:tabLst>
                <a:tab pos="457200" algn="l"/>
              </a:tabLst>
            </a:pPr>
            <a:r>
              <a:rPr lang="da-DK" sz="1200" kern="100" dirty="0">
                <a:effectLst/>
                <a:latin typeface="+mn-lt"/>
                <a:ea typeface="Aptos" panose="020B0004020202020204" pitchFamily="34" charset="0"/>
                <a:cs typeface="Arial" panose="020B0604020202020204" pitchFamily="34" charset="0"/>
              </a:rPr>
              <a:t>Når der er indgået en kontrakt mellem projektejer og projektet i gate 2, noteres de reviderede tal, så der findes nogle opdaterede projektnøgletal. Dette gentages for hver ny fase (ny gate), efterhånden som vores viden om projektet stiger.</a:t>
            </a:r>
          </a:p>
          <a:p>
            <a:pPr lvl="0">
              <a:lnSpc>
                <a:spcPct val="107000"/>
              </a:lnSpc>
              <a:spcAft>
                <a:spcPts val="800"/>
              </a:spcAft>
              <a:tabLst>
                <a:tab pos="457200" algn="l"/>
              </a:tabLst>
            </a:pPr>
            <a:r>
              <a:rPr lang="da-DK" sz="1200" kern="100" dirty="0">
                <a:latin typeface="+mn-lt"/>
                <a:ea typeface="Aptos" panose="020B0004020202020204" pitchFamily="34" charset="0"/>
                <a:cs typeface="Arial" panose="020B0604020202020204" pitchFamily="34" charset="0"/>
              </a:rPr>
              <a:t>Skemaet viser princippet i opbygningen af projektnøgletal. Ofte vil dette udformes i Excel, eller elektronisk som en del af organisationens projektportal.</a:t>
            </a:r>
          </a:p>
        </p:txBody>
      </p:sp>
    </p:spTree>
    <p:extLst>
      <p:ext uri="{BB962C8B-B14F-4D97-AF65-F5344CB8AC3E}">
        <p14:creationId xmlns:p14="http://schemas.microsoft.com/office/powerpoint/2010/main" val="100058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kern="100" dirty="0">
                <a:effectLst/>
                <a:ea typeface="Times New Roman" panose="02020603050405020304" pitchFamily="18" charset="0"/>
                <a:cs typeface="Arial" panose="020B0604020202020204" pitchFamily="34" charset="0"/>
              </a:rPr>
              <a:t>Skabelon 2: </a:t>
            </a:r>
            <a:r>
              <a:rPr lang="da-DK" sz="2400" b="1" kern="100" dirty="0">
                <a:solidFill>
                  <a:srgbClr val="212529"/>
                </a:solidFill>
                <a:effectLst/>
                <a:ea typeface="Times New Roman" panose="02020603050405020304" pitchFamily="18" charset="0"/>
                <a:cs typeface="Arial" panose="020B0604020202020204" pitchFamily="34" charset="0"/>
              </a:rPr>
              <a:t>Beregning af porteføljens værdi</a:t>
            </a:r>
            <a:endParaRPr lang="da-DK" sz="2400" b="1" kern="100" dirty="0">
              <a:solidFill>
                <a:srgbClr val="0F4761"/>
              </a:solidFill>
              <a:effectLst/>
              <a:ea typeface="Times New Roman" panose="02020603050405020304" pitchFamily="18"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5D357DF4-BC96-BF37-2272-2910B1FA6914}"/>
              </a:ext>
            </a:extLst>
          </p:cNvPr>
          <p:cNvSpPr>
            <a:spLocks noChangeArrowheads="1"/>
          </p:cNvSpPr>
          <p:nvPr/>
        </p:nvSpPr>
        <p:spPr bwMode="auto">
          <a:xfrm>
            <a:off x="1352296" y="1081909"/>
            <a:ext cx="9512119" cy="293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Bef>
                <a:spcPts val="800"/>
              </a:spcBef>
              <a:spcAft>
                <a:spcPts val="400"/>
              </a:spcAft>
            </a:pPr>
            <a:r>
              <a:rPr lang="da-DK" sz="1200" b="1" kern="100" dirty="0">
                <a:effectLst/>
                <a:latin typeface="+mn-lt"/>
                <a:ea typeface="Times New Roman" panose="02020603050405020304" pitchFamily="18" charset="0"/>
                <a:cs typeface="Arial" panose="020B0604020202020204" pitchFamily="34" charset="0"/>
              </a:rPr>
              <a:t>Sådan udfyldes skabelon </a:t>
            </a:r>
            <a:r>
              <a:rPr lang="da-DK" sz="1200" b="1" kern="100" dirty="0">
                <a:latin typeface="+mn-lt"/>
                <a:ea typeface="SimSun" panose="02010600030101010101" pitchFamily="2" charset="-122"/>
                <a:cs typeface="Arial" panose="020B0604020202020204" pitchFamily="34" charset="0"/>
              </a:rPr>
              <a:t>2</a:t>
            </a:r>
            <a:endParaRPr lang="da-DK" sz="1200" b="1" kern="100" dirty="0">
              <a:effectLst/>
              <a:latin typeface="+mn-lt"/>
              <a:ea typeface="Times New Roman" panose="02020603050405020304" pitchFamily="18" charset="0"/>
              <a:cs typeface="Arial" panose="020B0604020202020204" pitchFamily="34" charset="0"/>
            </a:endParaRPr>
          </a:p>
          <a:p>
            <a:pPr>
              <a:spcAft>
                <a:spcPts val="1125"/>
              </a:spcAft>
            </a:pPr>
            <a:r>
              <a:rPr lang="da-DK" sz="1200" dirty="0">
                <a:solidFill>
                  <a:srgbClr val="212529"/>
                </a:solidFill>
                <a:effectLst/>
                <a:latin typeface="+mn-lt"/>
                <a:ea typeface="Times New Roman" panose="02020603050405020304" pitchFamily="18" charset="0"/>
                <a:cs typeface="Arial" panose="020B0604020202020204" pitchFamily="34" charset="0"/>
              </a:rPr>
              <a:t>På baggrund af nøgletalsskemaerne fra samtlige projekter er det muligt f.eks. kvartalsvis at foretage en sammentælling af den sidste aktuelle søjle i nøgletalsskemaerne.</a:t>
            </a:r>
          </a:p>
          <a:p>
            <a:pPr>
              <a:spcAft>
                <a:spcPts val="1125"/>
              </a:spcAft>
            </a:pPr>
            <a:r>
              <a:rPr lang="da-DK" sz="1200" dirty="0">
                <a:effectLst/>
                <a:latin typeface="+mn-lt"/>
                <a:ea typeface="Times New Roman" panose="02020603050405020304" pitchFamily="18" charset="0"/>
                <a:cs typeface="Arial" panose="020B0604020202020204" pitchFamily="34" charset="0"/>
              </a:rPr>
              <a:t>Dette kan gøres i skemaet på næste slide. Dette skema vil så angive projektporteføljens samlede værdi. Dette kræver dog, at samtlige projekter angiver samme type succeskriterier, f.eks. merafsætning de næste tre år, besparelse, ændring i dækningsbidrag osv. Det vil også være muligt at udregne den samlede </a:t>
            </a:r>
            <a:r>
              <a:rPr lang="da-DK" sz="1200" dirty="0" err="1">
                <a:effectLst/>
                <a:latin typeface="+mn-lt"/>
                <a:ea typeface="Times New Roman" panose="02020603050405020304" pitchFamily="18" charset="0"/>
                <a:cs typeface="Arial" panose="020B0604020202020204" pitchFamily="34" charset="0"/>
              </a:rPr>
              <a:t>paybacktid</a:t>
            </a:r>
            <a:r>
              <a:rPr lang="da-DK" sz="1200" dirty="0">
                <a:effectLst/>
                <a:latin typeface="+mn-lt"/>
                <a:ea typeface="Times New Roman" panose="02020603050405020304" pitchFamily="18" charset="0"/>
                <a:cs typeface="Arial" panose="020B0604020202020204" pitchFamily="34" charset="0"/>
              </a:rPr>
              <a:t> for porteføljen.</a:t>
            </a:r>
          </a:p>
          <a:p>
            <a:pPr>
              <a:spcAft>
                <a:spcPts val="1125"/>
              </a:spcAft>
            </a:pPr>
            <a:r>
              <a:rPr lang="da-DK" sz="1200" kern="100" dirty="0">
                <a:latin typeface="+mn-lt"/>
                <a:ea typeface="Times New Roman" panose="02020603050405020304" pitchFamily="18" charset="0"/>
                <a:cs typeface="Arial" panose="020B0604020202020204" pitchFamily="34" charset="0"/>
              </a:rPr>
              <a:t>Eksemplet i s</a:t>
            </a:r>
            <a:r>
              <a:rPr lang="da-DK" sz="1200" kern="100" dirty="0">
                <a:effectLst/>
                <a:latin typeface="+mn-lt"/>
                <a:ea typeface="Times New Roman" panose="02020603050405020304" pitchFamily="18" charset="0"/>
                <a:cs typeface="Arial" panose="020B0604020202020204" pitchFamily="34" charset="0"/>
              </a:rPr>
              <a:t>kabelonen er udfyldt til et produktudviklingsprojekt. Hvis der er tale om et ERP-projekt eller organisatorisk forandringsprojekt, ændres effekterne til f.eks. brugertilfredshed, reduceret ressourceforbrug, reduceret gennemløbstid, øget kvalitet osv.</a:t>
            </a:r>
          </a:p>
          <a:p>
            <a:pPr>
              <a:spcAft>
                <a:spcPts val="1125"/>
              </a:spcAft>
            </a:pPr>
            <a:r>
              <a:rPr lang="da-DK" sz="1200" dirty="0">
                <a:effectLst/>
                <a:latin typeface="+mn-lt"/>
                <a:ea typeface="Times New Roman" panose="02020603050405020304" pitchFamily="18" charset="0"/>
                <a:cs typeface="Arial" panose="020B0604020202020204" pitchFamily="34" charset="0"/>
              </a:rPr>
              <a:t>Det kan have stor værdi at kunne følge udviklingen i porteføljens samlede værdi. Tænk, hvis den falder med stigende projektmængde! Det kan også være en måde at sikre, at projektmængden er tilstrækkelig til at nå den ønskede forretning.</a:t>
            </a:r>
          </a:p>
          <a:p>
            <a:pPr>
              <a:spcAft>
                <a:spcPts val="1125"/>
              </a:spcAft>
            </a:pPr>
            <a:r>
              <a:rPr lang="da-DK" sz="1200" kern="100" dirty="0">
                <a:latin typeface="+mn-lt"/>
                <a:ea typeface="Aptos" panose="020B0004020202020204" pitchFamily="34" charset="0"/>
                <a:cs typeface="Arial" panose="020B0604020202020204" pitchFamily="34" charset="0"/>
              </a:rPr>
              <a:t>Skemaet viser princippet for b</a:t>
            </a:r>
            <a:r>
              <a:rPr lang="da-DK" sz="1200" kern="100" dirty="0">
                <a:effectLst/>
                <a:latin typeface="+mn-lt"/>
                <a:ea typeface="Times New Roman" panose="02020603050405020304" pitchFamily="18" charset="0"/>
                <a:cs typeface="Arial" panose="020B0604020202020204" pitchFamily="34" charset="0"/>
              </a:rPr>
              <a:t>eregning af porteføljens værdi. </a:t>
            </a:r>
            <a:r>
              <a:rPr lang="da-DK" sz="1200" kern="100" dirty="0">
                <a:latin typeface="+mn-lt"/>
                <a:ea typeface="Aptos" panose="020B0004020202020204" pitchFamily="34" charset="0"/>
                <a:cs typeface="Arial" panose="020B0604020202020204" pitchFamily="34" charset="0"/>
              </a:rPr>
              <a:t>Ofte vil dette udformes i Excel, eller elektronisk som en del af organisationens projektportal.</a:t>
            </a:r>
          </a:p>
        </p:txBody>
      </p:sp>
    </p:spTree>
    <p:extLst>
      <p:ext uri="{BB962C8B-B14F-4D97-AF65-F5344CB8AC3E}">
        <p14:creationId xmlns:p14="http://schemas.microsoft.com/office/powerpoint/2010/main" val="289466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kern="100" dirty="0">
                <a:effectLst/>
                <a:ea typeface="Times New Roman" panose="02020603050405020304" pitchFamily="18" charset="0"/>
                <a:cs typeface="Arial" panose="020B0604020202020204" pitchFamily="34" charset="0"/>
              </a:rPr>
              <a:t>Skabelon 2: </a:t>
            </a:r>
            <a:r>
              <a:rPr lang="da-DK" sz="2400" b="1" kern="100" dirty="0">
                <a:solidFill>
                  <a:srgbClr val="212529"/>
                </a:solidFill>
                <a:effectLst/>
                <a:ea typeface="Times New Roman" panose="02020603050405020304" pitchFamily="18" charset="0"/>
                <a:cs typeface="Arial" panose="020B0604020202020204" pitchFamily="34" charset="0"/>
              </a:rPr>
              <a:t>Beregning af porteføljens værdi (Produktudvikling)</a:t>
            </a:r>
            <a:endParaRPr lang="da-DK" sz="2400" b="1" kern="100" dirty="0">
              <a:solidFill>
                <a:srgbClr val="0F4761"/>
              </a:solidFill>
              <a:effectLst/>
              <a:ea typeface="Times New Roman" panose="02020603050405020304" pitchFamily="18"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6" name="Tabel 5">
            <a:extLst>
              <a:ext uri="{FF2B5EF4-FFF2-40B4-BE49-F238E27FC236}">
                <a16:creationId xmlns:a16="http://schemas.microsoft.com/office/drawing/2014/main" id="{BA7D96A7-1CF1-3B10-C18F-C15D7B0076AE}"/>
              </a:ext>
            </a:extLst>
          </p:cNvPr>
          <p:cNvGraphicFramePr>
            <a:graphicFrameLocks noGrp="1"/>
          </p:cNvGraphicFramePr>
          <p:nvPr>
            <p:extLst>
              <p:ext uri="{D42A27DB-BD31-4B8C-83A1-F6EECF244321}">
                <p14:modId xmlns:p14="http://schemas.microsoft.com/office/powerpoint/2010/main" val="1804885700"/>
              </p:ext>
            </p:extLst>
          </p:nvPr>
        </p:nvGraphicFramePr>
        <p:xfrm>
          <a:off x="1441333" y="1168399"/>
          <a:ext cx="9428473" cy="4988557"/>
        </p:xfrm>
        <a:graphic>
          <a:graphicData uri="http://schemas.openxmlformats.org/drawingml/2006/table">
            <a:tbl>
              <a:tblPr firstRow="1" firstCol="1" bandRow="1">
                <a:tableStyleId>{5C22544A-7EE6-4342-B048-85BDC9FD1C3A}</a:tableStyleId>
              </a:tblPr>
              <a:tblGrid>
                <a:gridCol w="1891961">
                  <a:extLst>
                    <a:ext uri="{9D8B030D-6E8A-4147-A177-3AD203B41FA5}">
                      <a16:colId xmlns:a16="http://schemas.microsoft.com/office/drawing/2014/main" val="2759439401"/>
                    </a:ext>
                  </a:extLst>
                </a:gridCol>
                <a:gridCol w="942064">
                  <a:extLst>
                    <a:ext uri="{9D8B030D-6E8A-4147-A177-3AD203B41FA5}">
                      <a16:colId xmlns:a16="http://schemas.microsoft.com/office/drawing/2014/main" val="1813181809"/>
                    </a:ext>
                  </a:extLst>
                </a:gridCol>
                <a:gridCol w="942064">
                  <a:extLst>
                    <a:ext uri="{9D8B030D-6E8A-4147-A177-3AD203B41FA5}">
                      <a16:colId xmlns:a16="http://schemas.microsoft.com/office/drawing/2014/main" val="1753734329"/>
                    </a:ext>
                  </a:extLst>
                </a:gridCol>
                <a:gridCol w="942064">
                  <a:extLst>
                    <a:ext uri="{9D8B030D-6E8A-4147-A177-3AD203B41FA5}">
                      <a16:colId xmlns:a16="http://schemas.microsoft.com/office/drawing/2014/main" val="371057105"/>
                    </a:ext>
                  </a:extLst>
                </a:gridCol>
                <a:gridCol w="942064">
                  <a:extLst>
                    <a:ext uri="{9D8B030D-6E8A-4147-A177-3AD203B41FA5}">
                      <a16:colId xmlns:a16="http://schemas.microsoft.com/office/drawing/2014/main" val="2153950794"/>
                    </a:ext>
                  </a:extLst>
                </a:gridCol>
                <a:gridCol w="942064">
                  <a:extLst>
                    <a:ext uri="{9D8B030D-6E8A-4147-A177-3AD203B41FA5}">
                      <a16:colId xmlns:a16="http://schemas.microsoft.com/office/drawing/2014/main" val="3761372121"/>
                    </a:ext>
                  </a:extLst>
                </a:gridCol>
                <a:gridCol w="942064">
                  <a:extLst>
                    <a:ext uri="{9D8B030D-6E8A-4147-A177-3AD203B41FA5}">
                      <a16:colId xmlns:a16="http://schemas.microsoft.com/office/drawing/2014/main" val="2254221268"/>
                    </a:ext>
                  </a:extLst>
                </a:gridCol>
                <a:gridCol w="942064">
                  <a:extLst>
                    <a:ext uri="{9D8B030D-6E8A-4147-A177-3AD203B41FA5}">
                      <a16:colId xmlns:a16="http://schemas.microsoft.com/office/drawing/2014/main" val="1576378093"/>
                    </a:ext>
                  </a:extLst>
                </a:gridCol>
                <a:gridCol w="942064">
                  <a:extLst>
                    <a:ext uri="{9D8B030D-6E8A-4147-A177-3AD203B41FA5}">
                      <a16:colId xmlns:a16="http://schemas.microsoft.com/office/drawing/2014/main" val="2708275016"/>
                    </a:ext>
                  </a:extLst>
                </a:gridCol>
              </a:tblGrid>
              <a:tr h="430904">
                <a:tc gridSpan="4">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Projektkomité</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Udfyldt af</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hMerge="1">
                  <a:txBody>
                    <a:bodyPr/>
                    <a:lstStyle/>
                    <a:p>
                      <a:endParaRPr lang="da-DK"/>
                    </a:p>
                  </a:txBody>
                  <a:tcPr/>
                </a:tc>
                <a:tc hMerge="1">
                  <a:txBody>
                    <a:bodyPr/>
                    <a:lstStyle/>
                    <a:p>
                      <a:endParaRPr lang="da-DK"/>
                    </a:p>
                  </a:txBody>
                  <a:tcPr/>
                </a:tc>
                <a:tc gridSpan="2">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Dato</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hMerge="1">
                  <a:txBody>
                    <a:bodyPr/>
                    <a:lstStyle/>
                    <a:p>
                      <a:endParaRPr lang="da-DK"/>
                    </a:p>
                  </a:txBody>
                  <a:tcPr/>
                </a:tc>
                <a:extLst>
                  <a:ext uri="{0D108BD9-81ED-4DB2-BD59-A6C34878D82A}">
                    <a16:rowId xmlns:a16="http://schemas.microsoft.com/office/drawing/2014/main" val="1822174785"/>
                  </a:ext>
                </a:extLst>
              </a:tr>
              <a:tr h="1110421">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Målepunkter</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K1</a:t>
                      </a:r>
                    </a:p>
                    <a:p>
                      <a:pPr>
                        <a:lnSpc>
                          <a:spcPct val="107000"/>
                        </a:lnSpc>
                        <a:spcAft>
                          <a:spcPts val="800"/>
                        </a:spcAft>
                      </a:pPr>
                      <a:r>
                        <a:rPr lang="da-DK" sz="1200" kern="100">
                          <a:effectLst/>
                          <a:latin typeface="Arial" panose="020B0604020202020204" pitchFamily="34" charset="0"/>
                          <a:cs typeface="Arial" panose="020B0604020202020204" pitchFamily="34" charset="0"/>
                        </a:rPr>
                        <a:t>2025</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K2</a:t>
                      </a:r>
                    </a:p>
                    <a:p>
                      <a:pPr>
                        <a:lnSpc>
                          <a:spcPct val="107000"/>
                        </a:lnSpc>
                        <a:spcAft>
                          <a:spcPts val="800"/>
                        </a:spcAft>
                      </a:pPr>
                      <a:r>
                        <a:rPr lang="da-DK" sz="1200" kern="100">
                          <a:effectLst/>
                          <a:latin typeface="Arial" panose="020B0604020202020204" pitchFamily="34" charset="0"/>
                          <a:cs typeface="Arial" panose="020B0604020202020204" pitchFamily="34" charset="0"/>
                        </a:rPr>
                        <a:t>2025</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K3</a:t>
                      </a:r>
                    </a:p>
                    <a:p>
                      <a:pPr>
                        <a:lnSpc>
                          <a:spcPct val="107000"/>
                        </a:lnSpc>
                        <a:spcAft>
                          <a:spcPts val="800"/>
                        </a:spcAft>
                      </a:pPr>
                      <a:r>
                        <a:rPr lang="da-DK" sz="1200" kern="100">
                          <a:effectLst/>
                          <a:latin typeface="Arial" panose="020B0604020202020204" pitchFamily="34" charset="0"/>
                          <a:cs typeface="Arial" panose="020B0604020202020204" pitchFamily="34" charset="0"/>
                        </a:rPr>
                        <a:t>2025</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K4</a:t>
                      </a:r>
                    </a:p>
                    <a:p>
                      <a:pPr>
                        <a:lnSpc>
                          <a:spcPct val="107000"/>
                        </a:lnSpc>
                        <a:spcAft>
                          <a:spcPts val="800"/>
                        </a:spcAft>
                      </a:pPr>
                      <a:r>
                        <a:rPr lang="da-DK" sz="1200" kern="100">
                          <a:effectLst/>
                          <a:latin typeface="Arial" panose="020B0604020202020204" pitchFamily="34" charset="0"/>
                          <a:cs typeface="Arial" panose="020B0604020202020204" pitchFamily="34" charset="0"/>
                        </a:rPr>
                        <a:t>2025</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K1</a:t>
                      </a:r>
                    </a:p>
                    <a:p>
                      <a:pPr>
                        <a:lnSpc>
                          <a:spcPct val="107000"/>
                        </a:lnSpc>
                        <a:spcAft>
                          <a:spcPts val="800"/>
                        </a:spcAft>
                      </a:pPr>
                      <a:r>
                        <a:rPr lang="da-DK" sz="1200" kern="100">
                          <a:effectLst/>
                          <a:latin typeface="Arial" panose="020B0604020202020204" pitchFamily="34" charset="0"/>
                          <a:cs typeface="Arial" panose="020B0604020202020204" pitchFamily="34" charset="0"/>
                        </a:rPr>
                        <a:t>2026</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K2</a:t>
                      </a:r>
                    </a:p>
                    <a:p>
                      <a:pPr>
                        <a:lnSpc>
                          <a:spcPct val="107000"/>
                        </a:lnSpc>
                        <a:spcAft>
                          <a:spcPts val="800"/>
                        </a:spcAft>
                      </a:pPr>
                      <a:r>
                        <a:rPr lang="da-DK" sz="1200" kern="100">
                          <a:effectLst/>
                          <a:latin typeface="Arial" panose="020B0604020202020204" pitchFamily="34" charset="0"/>
                          <a:cs typeface="Arial" panose="020B0604020202020204" pitchFamily="34" charset="0"/>
                        </a:rPr>
                        <a:t>2026</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K3</a:t>
                      </a:r>
                    </a:p>
                    <a:p>
                      <a:pPr>
                        <a:lnSpc>
                          <a:spcPct val="107000"/>
                        </a:lnSpc>
                        <a:spcAft>
                          <a:spcPts val="800"/>
                        </a:spcAft>
                      </a:pPr>
                      <a:r>
                        <a:rPr lang="da-DK" sz="1200" kern="100">
                          <a:effectLst/>
                          <a:latin typeface="Arial" panose="020B0604020202020204" pitchFamily="34" charset="0"/>
                          <a:cs typeface="Arial" panose="020B0604020202020204" pitchFamily="34" charset="0"/>
                        </a:rPr>
                        <a:t>2026</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K4</a:t>
                      </a:r>
                    </a:p>
                    <a:p>
                      <a:pPr>
                        <a:lnSpc>
                          <a:spcPct val="107000"/>
                        </a:lnSpc>
                        <a:spcAft>
                          <a:spcPts val="800"/>
                        </a:spcAft>
                      </a:pPr>
                      <a:r>
                        <a:rPr lang="da-DK" sz="1200" kern="100" dirty="0">
                          <a:effectLst/>
                          <a:latin typeface="Arial" panose="020B0604020202020204" pitchFamily="34" charset="0"/>
                          <a:cs typeface="Arial" panose="020B0604020202020204" pitchFamily="34" charset="0"/>
                        </a:rPr>
                        <a:t>2026</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extLst>
                  <a:ext uri="{0D108BD9-81ED-4DB2-BD59-A6C34878D82A}">
                    <a16:rowId xmlns:a16="http://schemas.microsoft.com/office/drawing/2014/main" val="2333159763"/>
                  </a:ext>
                </a:extLst>
              </a:tr>
              <a:tr h="43090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Ressourcer</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33844624"/>
                  </a:ext>
                </a:extLst>
              </a:tr>
              <a:tr h="43090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Investering</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950606196"/>
                  </a:ext>
                </a:extLst>
              </a:tr>
              <a:tr h="43090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Afsætning</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033351980"/>
                  </a:ext>
                </a:extLst>
              </a:tr>
              <a:tr h="43090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Kostpris</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979498533"/>
                  </a:ext>
                </a:extLst>
              </a:tr>
              <a:tr h="43090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Indtjening                  </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861602012"/>
                  </a:ext>
                </a:extLst>
              </a:tr>
              <a:tr h="430904">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Pay back tid</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44932724"/>
                  </a:ext>
                </a:extLst>
              </a:tr>
              <a:tr h="430904">
                <a:tc>
                  <a:txBody>
                    <a:bodyPr/>
                    <a:lstStyle/>
                    <a:p>
                      <a:pPr>
                        <a:lnSpc>
                          <a:spcPct val="107000"/>
                        </a:lnSpc>
                      </a:pPr>
                      <a:endParaRPr lang="da-DK" sz="1200" kern="100">
                        <a:effectLst/>
                        <a:latin typeface="Arial" panose="020B06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89642133"/>
                  </a:ext>
                </a:extLst>
              </a:tr>
              <a:tr h="430904">
                <a:tc>
                  <a:txBody>
                    <a:bodyPr/>
                    <a:lstStyle/>
                    <a:p>
                      <a:pPr>
                        <a:lnSpc>
                          <a:spcPct val="107000"/>
                        </a:lnSpc>
                      </a:pPr>
                      <a:endParaRPr lang="da-DK" sz="1200" kern="100" dirty="0">
                        <a:effectLst/>
                        <a:latin typeface="Arial" panose="020B06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252500800"/>
                  </a:ext>
                </a:extLst>
              </a:tr>
            </a:tbl>
          </a:graphicData>
        </a:graphic>
      </p:graphicFrame>
    </p:spTree>
    <p:extLst>
      <p:ext uri="{BB962C8B-B14F-4D97-AF65-F5344CB8AC3E}">
        <p14:creationId xmlns:p14="http://schemas.microsoft.com/office/powerpoint/2010/main" val="355825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kern="100" dirty="0">
                <a:effectLst/>
                <a:ea typeface="Times New Roman" panose="02020603050405020304" pitchFamily="18" charset="0"/>
                <a:cs typeface="Arial" panose="020B0604020202020204" pitchFamily="34" charset="0"/>
              </a:rPr>
              <a:t>Skabelon 2: </a:t>
            </a:r>
            <a:r>
              <a:rPr lang="da-DK" sz="2400" b="1" kern="100" dirty="0">
                <a:solidFill>
                  <a:srgbClr val="212529"/>
                </a:solidFill>
                <a:effectLst/>
                <a:ea typeface="Times New Roman" panose="02020603050405020304" pitchFamily="18" charset="0"/>
                <a:cs typeface="Arial" panose="020B0604020202020204" pitchFamily="34" charset="0"/>
              </a:rPr>
              <a:t>Beregning af porteføljens værdi</a:t>
            </a:r>
            <a:endParaRPr lang="da-DK" sz="2400" b="1" kern="100" dirty="0">
              <a:solidFill>
                <a:srgbClr val="0F4761"/>
              </a:solidFill>
              <a:effectLst/>
              <a:ea typeface="Times New Roman" panose="02020603050405020304" pitchFamily="18"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6" name="Tabel 5">
            <a:extLst>
              <a:ext uri="{FF2B5EF4-FFF2-40B4-BE49-F238E27FC236}">
                <a16:creationId xmlns:a16="http://schemas.microsoft.com/office/drawing/2014/main" id="{BA7D96A7-1CF1-3B10-C18F-C15D7B0076AE}"/>
              </a:ext>
            </a:extLst>
          </p:cNvPr>
          <p:cNvGraphicFramePr>
            <a:graphicFrameLocks noGrp="1"/>
          </p:cNvGraphicFramePr>
          <p:nvPr>
            <p:extLst>
              <p:ext uri="{D42A27DB-BD31-4B8C-83A1-F6EECF244321}">
                <p14:modId xmlns:p14="http://schemas.microsoft.com/office/powerpoint/2010/main" val="1044138950"/>
              </p:ext>
            </p:extLst>
          </p:nvPr>
        </p:nvGraphicFramePr>
        <p:xfrm>
          <a:off x="1441333" y="1168399"/>
          <a:ext cx="9428473" cy="4988557"/>
        </p:xfrm>
        <a:graphic>
          <a:graphicData uri="http://schemas.openxmlformats.org/drawingml/2006/table">
            <a:tbl>
              <a:tblPr firstRow="1" firstCol="1" bandRow="1">
                <a:tableStyleId>{5C22544A-7EE6-4342-B048-85BDC9FD1C3A}</a:tableStyleId>
              </a:tblPr>
              <a:tblGrid>
                <a:gridCol w="1891961">
                  <a:extLst>
                    <a:ext uri="{9D8B030D-6E8A-4147-A177-3AD203B41FA5}">
                      <a16:colId xmlns:a16="http://schemas.microsoft.com/office/drawing/2014/main" val="2759439401"/>
                    </a:ext>
                  </a:extLst>
                </a:gridCol>
                <a:gridCol w="942064">
                  <a:extLst>
                    <a:ext uri="{9D8B030D-6E8A-4147-A177-3AD203B41FA5}">
                      <a16:colId xmlns:a16="http://schemas.microsoft.com/office/drawing/2014/main" val="1813181809"/>
                    </a:ext>
                  </a:extLst>
                </a:gridCol>
                <a:gridCol w="942064">
                  <a:extLst>
                    <a:ext uri="{9D8B030D-6E8A-4147-A177-3AD203B41FA5}">
                      <a16:colId xmlns:a16="http://schemas.microsoft.com/office/drawing/2014/main" val="1753734329"/>
                    </a:ext>
                  </a:extLst>
                </a:gridCol>
                <a:gridCol w="942064">
                  <a:extLst>
                    <a:ext uri="{9D8B030D-6E8A-4147-A177-3AD203B41FA5}">
                      <a16:colId xmlns:a16="http://schemas.microsoft.com/office/drawing/2014/main" val="371057105"/>
                    </a:ext>
                  </a:extLst>
                </a:gridCol>
                <a:gridCol w="942064">
                  <a:extLst>
                    <a:ext uri="{9D8B030D-6E8A-4147-A177-3AD203B41FA5}">
                      <a16:colId xmlns:a16="http://schemas.microsoft.com/office/drawing/2014/main" val="2153950794"/>
                    </a:ext>
                  </a:extLst>
                </a:gridCol>
                <a:gridCol w="942064">
                  <a:extLst>
                    <a:ext uri="{9D8B030D-6E8A-4147-A177-3AD203B41FA5}">
                      <a16:colId xmlns:a16="http://schemas.microsoft.com/office/drawing/2014/main" val="3761372121"/>
                    </a:ext>
                  </a:extLst>
                </a:gridCol>
                <a:gridCol w="942064">
                  <a:extLst>
                    <a:ext uri="{9D8B030D-6E8A-4147-A177-3AD203B41FA5}">
                      <a16:colId xmlns:a16="http://schemas.microsoft.com/office/drawing/2014/main" val="2254221268"/>
                    </a:ext>
                  </a:extLst>
                </a:gridCol>
                <a:gridCol w="942064">
                  <a:extLst>
                    <a:ext uri="{9D8B030D-6E8A-4147-A177-3AD203B41FA5}">
                      <a16:colId xmlns:a16="http://schemas.microsoft.com/office/drawing/2014/main" val="1576378093"/>
                    </a:ext>
                  </a:extLst>
                </a:gridCol>
                <a:gridCol w="942064">
                  <a:extLst>
                    <a:ext uri="{9D8B030D-6E8A-4147-A177-3AD203B41FA5}">
                      <a16:colId xmlns:a16="http://schemas.microsoft.com/office/drawing/2014/main" val="2708275016"/>
                    </a:ext>
                  </a:extLst>
                </a:gridCol>
              </a:tblGrid>
              <a:tr h="430904">
                <a:tc gridSpan="4">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Projektkomité</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Udfyldt af</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hMerge="1">
                  <a:txBody>
                    <a:bodyPr/>
                    <a:lstStyle/>
                    <a:p>
                      <a:endParaRPr lang="da-DK"/>
                    </a:p>
                  </a:txBody>
                  <a:tcPr/>
                </a:tc>
                <a:tc hMerge="1">
                  <a:txBody>
                    <a:bodyPr/>
                    <a:lstStyle/>
                    <a:p>
                      <a:endParaRPr lang="da-DK"/>
                    </a:p>
                  </a:txBody>
                  <a:tcPr/>
                </a:tc>
                <a:tc gridSpan="2">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Dato</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hMerge="1">
                  <a:txBody>
                    <a:bodyPr/>
                    <a:lstStyle/>
                    <a:p>
                      <a:endParaRPr lang="da-DK"/>
                    </a:p>
                  </a:txBody>
                  <a:tcPr/>
                </a:tc>
                <a:extLst>
                  <a:ext uri="{0D108BD9-81ED-4DB2-BD59-A6C34878D82A}">
                    <a16:rowId xmlns:a16="http://schemas.microsoft.com/office/drawing/2014/main" val="1822174785"/>
                  </a:ext>
                </a:extLst>
              </a:tr>
              <a:tr h="1110421">
                <a:tc>
                  <a:txBody>
                    <a:bodyPr/>
                    <a:lstStyle/>
                    <a:p>
                      <a:pPr>
                        <a:lnSpc>
                          <a:spcPct val="107000"/>
                        </a:lnSpc>
                        <a:spcAft>
                          <a:spcPts val="800"/>
                        </a:spcAft>
                      </a:pPr>
                      <a:r>
                        <a:rPr lang="da-DK" sz="1200" kern="100">
                          <a:effectLst/>
                          <a:latin typeface="Arial" panose="020B0604020202020204" pitchFamily="34" charset="0"/>
                          <a:cs typeface="Arial" panose="020B0604020202020204" pitchFamily="34" charset="0"/>
                        </a:rPr>
                        <a:t>Målepunkter</a:t>
                      </a:r>
                      <a:endParaRPr lang="da-DK" sz="1200" kern="10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K1</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K2</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K3</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K4</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K1</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K2</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K3</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K4</a:t>
                      </a:r>
                    </a:p>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extLst>
                  <a:ext uri="{0D108BD9-81ED-4DB2-BD59-A6C34878D82A}">
                    <a16:rowId xmlns:a16="http://schemas.microsoft.com/office/drawing/2014/main" val="2333159763"/>
                  </a:ext>
                </a:extLst>
              </a:tr>
              <a:tr h="430904">
                <a:tc>
                  <a:txBody>
                    <a:bodyPr/>
                    <a:lstStyle/>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33844624"/>
                  </a:ext>
                </a:extLst>
              </a:tr>
              <a:tr h="430904">
                <a:tc>
                  <a:txBody>
                    <a:bodyPr/>
                    <a:lstStyle/>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950606196"/>
                  </a:ext>
                </a:extLst>
              </a:tr>
              <a:tr h="430904">
                <a:tc>
                  <a:txBody>
                    <a:bodyPr/>
                    <a:lstStyle/>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033351980"/>
                  </a:ext>
                </a:extLst>
              </a:tr>
              <a:tr h="430904">
                <a:tc>
                  <a:txBody>
                    <a:bodyPr/>
                    <a:lstStyle/>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979498533"/>
                  </a:ext>
                </a:extLst>
              </a:tr>
              <a:tr h="430904">
                <a:tc>
                  <a:txBody>
                    <a:bodyPr/>
                    <a:lstStyle/>
                    <a:p>
                      <a:pPr>
                        <a:lnSpc>
                          <a:spcPct val="107000"/>
                        </a:lnSpc>
                        <a:spcAft>
                          <a:spcPts val="800"/>
                        </a:spcAft>
                      </a:pPr>
                      <a:r>
                        <a:rPr lang="da-DK" sz="1200" kern="100" dirty="0">
                          <a:effectLst/>
                          <a:latin typeface="Arial" panose="020B0604020202020204" pitchFamily="34" charset="0"/>
                          <a:cs typeface="Arial" panose="020B0604020202020204" pitchFamily="34" charset="0"/>
                        </a:rPr>
                        <a:t>            </a:t>
                      </a: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861602012"/>
                  </a:ext>
                </a:extLst>
              </a:tr>
              <a:tr h="430904">
                <a:tc>
                  <a:txBody>
                    <a:bodyPr/>
                    <a:lstStyle/>
                    <a:p>
                      <a:pPr>
                        <a:lnSpc>
                          <a:spcPct val="107000"/>
                        </a:lnSpc>
                        <a:spcAft>
                          <a:spcPts val="800"/>
                        </a:spcAft>
                      </a:pPr>
                      <a:endParaRPr lang="da-DK" sz="1200" kern="100" dirty="0">
                        <a:effectLst/>
                        <a:latin typeface="Arial" panose="020B0604020202020204" pitchFamily="34" charset="0"/>
                        <a:ea typeface="Aptos" panose="020B00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44932724"/>
                  </a:ext>
                </a:extLst>
              </a:tr>
              <a:tr h="430904">
                <a:tc>
                  <a:txBody>
                    <a:bodyPr/>
                    <a:lstStyle/>
                    <a:p>
                      <a:pPr>
                        <a:lnSpc>
                          <a:spcPct val="107000"/>
                        </a:lnSpc>
                      </a:pPr>
                      <a:endParaRPr lang="da-DK" sz="1200" kern="100">
                        <a:effectLst/>
                        <a:latin typeface="Arial" panose="020B06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89642133"/>
                  </a:ext>
                </a:extLst>
              </a:tr>
              <a:tr h="430904">
                <a:tc>
                  <a:txBody>
                    <a:bodyPr/>
                    <a:lstStyle/>
                    <a:p>
                      <a:pPr>
                        <a:lnSpc>
                          <a:spcPct val="107000"/>
                        </a:lnSpc>
                      </a:pPr>
                      <a:endParaRPr lang="da-DK" sz="1200" kern="100" dirty="0">
                        <a:effectLst/>
                        <a:latin typeface="Arial" panose="020B0604020202020204" pitchFamily="34" charset="0"/>
                        <a:cs typeface="Arial" panose="020B0604020202020204" pitchFamily="34"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a:effectLst/>
                        </a:rPr>
                        <a:t> </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tc>
                  <a:txBody>
                    <a:bodyPr/>
                    <a:lstStyle/>
                    <a:p>
                      <a:pPr>
                        <a:lnSpc>
                          <a:spcPct val="107000"/>
                        </a:lnSpc>
                        <a:spcAft>
                          <a:spcPts val="800"/>
                        </a:spcAft>
                      </a:pPr>
                      <a:r>
                        <a:rPr lang="da-DK" sz="1200" kern="100" dirty="0">
                          <a:effectLst/>
                        </a:rPr>
                        <a:t> </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252500800"/>
                  </a:ext>
                </a:extLst>
              </a:tr>
            </a:tbl>
          </a:graphicData>
        </a:graphic>
      </p:graphicFrame>
    </p:spTree>
    <p:extLst>
      <p:ext uri="{BB962C8B-B14F-4D97-AF65-F5344CB8AC3E}">
        <p14:creationId xmlns:p14="http://schemas.microsoft.com/office/powerpoint/2010/main" val="388196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E0FC3562-5AAB-C525-F7B1-1B2B0C2CD7E0}"/>
              </a:ext>
            </a:extLst>
          </p:cNvPr>
          <p:cNvSpPr/>
          <p:nvPr/>
        </p:nvSpPr>
        <p:spPr>
          <a:xfrm>
            <a:off x="1358937" y="1234660"/>
            <a:ext cx="9441962" cy="4886787"/>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200" b="1" kern="100" dirty="0">
                <a:effectLst/>
                <a:ea typeface="Aptos" panose="020B0004020202020204" pitchFamily="34" charset="0"/>
                <a:cs typeface="Arial" panose="020B0604020202020204" pitchFamily="34" charset="0"/>
              </a:rPr>
              <a:t>10.1   Projektlisten</a:t>
            </a:r>
            <a:r>
              <a:rPr lang="da-DK" sz="1200" b="1" kern="100" dirty="0">
                <a:ea typeface="Aptos" panose="020B0004020202020204" pitchFamily="34" charset="0"/>
                <a:cs typeface="Arial" panose="020B0604020202020204" pitchFamily="34" charset="0"/>
              </a:rPr>
              <a:t>:</a:t>
            </a:r>
            <a:r>
              <a:rPr lang="da-DK" sz="1200" b="1" kern="100" dirty="0">
                <a:effectLst/>
                <a:ea typeface="Aptos" panose="020B0004020202020204" pitchFamily="34" charset="0"/>
                <a:cs typeface="Arial" panose="020B0604020202020204" pitchFamily="34" charset="0"/>
              </a:rPr>
              <a:t> </a:t>
            </a:r>
            <a:r>
              <a:rPr lang="da-DK" sz="1200" kern="100" dirty="0">
                <a:effectLst/>
                <a:ea typeface="Aptos" panose="020B0004020202020204" pitchFamily="34" charset="0"/>
                <a:cs typeface="Arial" panose="020B0604020202020204" pitchFamily="34" charset="0"/>
              </a:rPr>
              <a:t>Projektlisten kan give input til </a:t>
            </a:r>
            <a:r>
              <a:rPr lang="da-DK" sz="1200" dirty="0">
                <a:ea typeface="SimSun" panose="02010600030101010101" pitchFamily="2" charset="-122"/>
                <a:cs typeface="Arial" panose="020B0604020202020204" pitchFamily="34" charset="0"/>
              </a:rPr>
              <a:t>nøgletalsskabelonen</a:t>
            </a:r>
            <a:r>
              <a:rPr lang="da-DK" sz="1200" kern="100" dirty="0">
                <a:ea typeface="SimSun" panose="02010600030101010101" pitchFamily="2" charset="-122"/>
                <a:cs typeface="Arial" panose="020B0604020202020204" pitchFamily="34" charset="0"/>
              </a:rPr>
              <a:t>.</a:t>
            </a:r>
            <a:endParaRPr lang="da-DK" sz="1200" kern="100" dirty="0">
              <a:effectLst/>
              <a:ea typeface="Aptos" panose="020B00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da-DK" sz="1200" b="1" kern="100" dirty="0">
                <a:effectLst/>
                <a:ea typeface="Aptos" panose="020B0004020202020204" pitchFamily="34" charset="0"/>
                <a:cs typeface="Arial" panose="020B0604020202020204" pitchFamily="34" charset="0"/>
              </a:rPr>
              <a:t>10.5   Strategisk fit: </a:t>
            </a:r>
            <a:r>
              <a:rPr lang="da-DK" sz="1200" dirty="0">
                <a:effectLst/>
                <a:ea typeface="Times New Roman" panose="02020603050405020304" pitchFamily="18" charset="0"/>
                <a:cs typeface="Arial" panose="020B0604020202020204" pitchFamily="34" charset="0"/>
              </a:rPr>
              <a:t>Vurderer projektets betydning for virksomheden med udgangspunkt i forskellige parametre. Ud for hver parameter vurderes projektets betydning på en skala fra 1 til 5. </a:t>
            </a:r>
            <a:r>
              <a:rPr lang="da-DK" sz="1200" kern="100" dirty="0">
                <a:ea typeface="Times New Roman" panose="02020603050405020304" pitchFamily="18" charset="0"/>
                <a:cs typeface="Arial" panose="020B0604020202020204" pitchFamily="34" charset="0"/>
              </a:rPr>
              <a:t>Denne score kan anvendes i </a:t>
            </a:r>
            <a:r>
              <a:rPr lang="da-DK" sz="1200" dirty="0">
                <a:ea typeface="SimSun" panose="02010600030101010101" pitchFamily="2" charset="-122"/>
                <a:cs typeface="Arial" panose="020B0604020202020204" pitchFamily="34" charset="0"/>
              </a:rPr>
              <a:t>nøgletalsskabelonen</a:t>
            </a:r>
            <a:r>
              <a:rPr lang="da-DK" sz="1200" kern="100" dirty="0">
                <a:ea typeface="SimSun" panose="02010600030101010101" pitchFamily="2" charset="-122"/>
                <a:cs typeface="Arial" panose="020B0604020202020204" pitchFamily="34" charset="0"/>
              </a:rPr>
              <a:t>.</a:t>
            </a:r>
            <a:endParaRPr lang="da-DK" sz="1200" dirty="0">
              <a:effectLst/>
              <a:ea typeface="Times New Roman" panose="02020603050405020304" pitchFamily="18" charset="0"/>
              <a:cs typeface="Arial" panose="020B0604020202020204" pitchFamily="34" charset="0"/>
            </a:endParaRPr>
          </a:p>
          <a:p>
            <a:pPr marL="171450" indent="-171450">
              <a:lnSpc>
                <a:spcPct val="107000"/>
              </a:lnSpc>
              <a:spcAft>
                <a:spcPts val="800"/>
              </a:spcAft>
              <a:buFont typeface="Arial" panose="020B0604020202020204" pitchFamily="34" charset="0"/>
              <a:buChar char="•"/>
              <a:tabLst>
                <a:tab pos="450215" algn="l"/>
              </a:tabLst>
            </a:pPr>
            <a:r>
              <a:rPr lang="da-DK" sz="1200" b="1" kern="100" dirty="0">
                <a:effectLst/>
                <a:ea typeface="Aptos" panose="020B0004020202020204" pitchFamily="34" charset="0"/>
                <a:cs typeface="Arial" panose="020B0604020202020204" pitchFamily="34" charset="0"/>
              </a:rPr>
              <a:t>10.10 Projektpipeline</a:t>
            </a:r>
            <a:r>
              <a:rPr lang="da-DK" sz="1200" b="1" kern="100" dirty="0">
                <a:ea typeface="Aptos" panose="020B0004020202020204" pitchFamily="34" charset="0"/>
                <a:cs typeface="Arial" panose="020B0604020202020204" pitchFamily="34" charset="0"/>
              </a:rPr>
              <a:t>: </a:t>
            </a:r>
            <a:r>
              <a:rPr lang="da-DK" sz="1200" kern="100" dirty="0">
                <a:ea typeface="Aptos" panose="020B0004020202020204" pitchFamily="34" charset="0"/>
                <a:cs typeface="Arial" panose="020B0604020202020204" pitchFamily="34" charset="0"/>
              </a:rPr>
              <a:t>Projekterne i projektpipeline </a:t>
            </a:r>
            <a:r>
              <a:rPr lang="da-DK" sz="1200" kern="100" dirty="0">
                <a:effectLst/>
                <a:ea typeface="Aptos" panose="020B0004020202020204" pitchFamily="34" charset="0"/>
                <a:cs typeface="Arial" panose="020B0604020202020204" pitchFamily="34" charset="0"/>
              </a:rPr>
              <a:t>angiver start og deadline for de enkelte projekter.</a:t>
            </a:r>
            <a:endParaRPr lang="da-DK" sz="1200" kern="100" dirty="0">
              <a:ea typeface="Aptos" panose="020B000402020202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3.1     Målhierarkiet – </a:t>
            </a:r>
            <a:r>
              <a:rPr lang="da-DK" sz="1200" b="1" dirty="0" err="1">
                <a:ea typeface="SimSun" panose="02010600030101010101" pitchFamily="2" charset="-122"/>
                <a:cs typeface="Arial" panose="020B0604020202020204" pitchFamily="34" charset="0"/>
              </a:rPr>
              <a:t>Impact</a:t>
            </a:r>
            <a:r>
              <a:rPr lang="da-DK" sz="1200" b="1" dirty="0">
                <a:ea typeface="SimSun" panose="02010600030101010101" pitchFamily="2" charset="-122"/>
                <a:cs typeface="Arial" panose="020B0604020202020204" pitchFamily="34" charset="0"/>
              </a:rPr>
              <a:t> case: </a:t>
            </a:r>
            <a:r>
              <a:rPr lang="da-DK" sz="1200" dirty="0">
                <a:ea typeface="SimSun" panose="02010600030101010101" pitchFamily="2" charset="-122"/>
                <a:cs typeface="Arial" panose="020B0604020202020204" pitchFamily="34" charset="0"/>
              </a:rPr>
              <a:t>Dette værktøj definerer projektets leverancer og succeskriterier.</a:t>
            </a:r>
          </a:p>
          <a:p>
            <a:pPr marL="171450" indent="-171450">
              <a:lnSpc>
                <a:spcPct val="107000"/>
              </a:lnSpc>
              <a:spcAft>
                <a:spcPts val="0"/>
              </a:spcAft>
              <a:buFont typeface="Arial" panose="020B0604020202020204" pitchFamily="34" charset="0"/>
              <a:buChar char="•"/>
            </a:pPr>
            <a:endParaRPr lang="da-DK" sz="1200" b="1" dirty="0">
              <a:ea typeface="SimSun" panose="02010600030101010101" pitchFamily="2" charset="-122"/>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b="1" dirty="0">
                <a:ea typeface="SimSun" panose="02010600030101010101" pitchFamily="2" charset="-122"/>
                <a:cs typeface="Arial" panose="020B0604020202020204" pitchFamily="34" charset="0"/>
              </a:rPr>
              <a:t>5.1     Milepælsplanen: </a:t>
            </a:r>
            <a:r>
              <a:rPr lang="da-DK" sz="1200" dirty="0">
                <a:ea typeface="SimSun" panose="02010600030101010101" pitchFamily="2" charset="-122"/>
                <a:cs typeface="Arial" panose="020B0604020202020204" pitchFamily="34" charset="0"/>
              </a:rPr>
              <a:t>Den overordnede milepælsplan </a:t>
            </a:r>
            <a:r>
              <a:rPr lang="da-DK" sz="1200">
                <a:ea typeface="SimSun" panose="02010600030101010101" pitchFamily="2" charset="-122"/>
                <a:cs typeface="Arial" panose="020B0604020202020204" pitchFamily="34" charset="0"/>
              </a:rPr>
              <a:t>angiver tiderne, </a:t>
            </a:r>
            <a:r>
              <a:rPr lang="da-DK" sz="1200" dirty="0">
                <a:ea typeface="SimSun" panose="02010600030101010101" pitchFamily="2" charset="-122"/>
                <a:cs typeface="Arial" panose="020B0604020202020204" pitchFamily="34" charset="0"/>
              </a:rPr>
              <a:t>som skal anvendes i nøgletalsskabelonen.</a:t>
            </a:r>
          </a:p>
          <a:p>
            <a:pPr>
              <a:lnSpc>
                <a:spcPct val="107000"/>
              </a:lnSpc>
              <a:spcAft>
                <a:spcPts val="800"/>
              </a:spcAft>
              <a:tabLst>
                <a:tab pos="450215" algn="l"/>
              </a:tabLst>
            </a:pPr>
            <a:endParaRPr lang="da-DK" sz="1200" kern="100" dirty="0">
              <a:effectLst/>
              <a:ea typeface="Aptos" panose="020B0004020202020204" pitchFamily="34" charset="0"/>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 </a:t>
            </a:r>
            <a:endParaRPr lang="da-DK" sz="1200" dirty="0">
              <a:effectLst/>
              <a:ea typeface="Calibri" panose="020F0502020204030204" pitchFamily="34" charset="0"/>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1505</Words>
  <Application>Microsoft Office PowerPoint</Application>
  <PresentationFormat>Widescreen</PresentationFormat>
  <Paragraphs>473</Paragraphs>
  <Slides>10</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10</vt:i4>
      </vt:variant>
    </vt:vector>
  </HeadingPairs>
  <TitlesOfParts>
    <vt:vector size="19" baseType="lpstr">
      <vt:lpstr>Aptos</vt:lpstr>
      <vt:lpstr>Arial</vt:lpstr>
      <vt:lpstr>Calibri</vt:lpstr>
      <vt:lpstr>Calibri Light</vt:lpstr>
      <vt:lpstr>HelveticaNeueLT Std Cn</vt:lpstr>
      <vt:lpstr>HelveticaNeueLT Std Lt Cn</vt:lpstr>
      <vt:lpstr>Symbol</vt:lpstr>
      <vt:lpstr>Univers (W1)</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127</cp:revision>
  <dcterms:created xsi:type="dcterms:W3CDTF">2018-07-25T07:58:36Z</dcterms:created>
  <dcterms:modified xsi:type="dcterms:W3CDTF">2024-07-17T11:01:18Z</dcterms:modified>
</cp:coreProperties>
</file>