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408" r:id="rId3"/>
    <p:sldId id="410" r:id="rId4"/>
    <p:sldId id="409" r:id="rId5"/>
    <p:sldId id="411" r:id="rId6"/>
    <p:sldId id="412" r:id="rId7"/>
    <p:sldId id="413" r:id="rId8"/>
    <p:sldId id="414" r:id="rId9"/>
    <p:sldId id="416" r:id="rId10"/>
    <p:sldId id="359" r:id="rId11"/>
    <p:sldId id="360" r:id="rId12"/>
    <p:sldId id="361" r:id="rId13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10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D05BDFC-6332-5E08-7F21-25C8F1C43C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4110C2E-4423-F9A1-B478-D54E1C16B8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1C1BA05-D55F-2D87-CC88-BA2F0E1502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FEC8F65-FFA5-FEF2-8536-F0B36701BC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F3CBD655-B54C-B795-8423-0C74CF1A4E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14AD73C6-952C-4585-137F-EC0EE85FA0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6CB4148-5D3B-42CF-8507-091437317BF5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B4148-5D3B-42CF-8507-091437317BF5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0585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CFF325-AF29-9A3B-BE53-0BCCF9306B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CBE9E0-8A55-3934-1530-39383320D3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9EFBB6-D246-39EC-DC1D-5B7CEB0D3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36AF4-30E9-4329-8E7A-C4D82A5F580F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70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769490-0756-F446-8407-B90E50A5D0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0BB4B1-0BB8-D1C5-09BD-1EB90B3722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9805F8-7F52-F830-22BC-86D9E18D6F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7A3DD-63FD-420B-9305-8A97CA5E11EF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293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E4FA8E-50D0-3B7C-B3C9-44FB05D3E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B67A45-CBDA-B618-E585-B3E481EC2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A1872F-9571-5682-411E-380637E4D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39113-1389-48BD-A7FD-B8346193DD62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682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9A3727-C46C-7E8D-4A4D-9085CDE6AB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64AF5C-D0FC-4602-3F2B-816D7718F8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1CE9B2-F9C5-7442-C1A7-2906DCB27D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CA92B-8822-4C37-9FAE-DB3B834151D6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147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8F59A2-98B6-89B4-7FF1-195B5F91F9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B1DD68-D50B-6964-9287-39573BEB63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E18DBE-2A61-B005-3855-6ADF5B1B8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62FEA-F3A7-4AE1-A901-DBCACB6ADB4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649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F8250B-0634-150A-4C7A-6E8B9E7BFC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7007B-FFD8-5CDB-76B5-B2D7AD7B2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DDFAAB-6ACD-0448-243C-CDAA8BF51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1CBD05-26A5-4C4B-A05A-232D0659668B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71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CED164-E48D-DC4D-3AFA-1F63520064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726697-88F8-91DC-9EFF-A17C3B28B2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F9ECB-9D7B-2A6F-E9FE-A7029887A8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71489-6126-4262-ADCC-F4A6882DE374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275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23077F7-7E01-0347-A756-82B85E754B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521F3B6-0ABD-B289-5610-4EC987E53E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E6B04AB-DC31-D391-B83B-5DEC54970F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DCCB9-B63B-49FB-ABCC-A030434A9496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974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7B57FA-24BA-3107-6DF6-B6F78D4075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AB7C135-FAC7-F36B-161C-D8FDF36F24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B47D3F-372F-1AF7-87EB-662E247DCC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6EF4DB-008C-46BF-8224-9E68B021DF81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193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04BCE83-EBF3-87AB-F07D-B3F55C8388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5DBFEB8-5C1B-A4FE-A501-EA9610E1D5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15CD4BB-3729-46FF-B624-F9D9C1E119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786E9-0BC1-4958-A1C9-80947E8D7ED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39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E7B0C3-56D5-B89E-FAC3-416C3A56F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4EBDE8-A041-EB3A-D6A2-2381AF316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8E67D4-9988-0BA7-CE44-968CD3DE3E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450B72-37B1-4E7A-A665-33463552399C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60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864C1C-E66C-5549-1E18-6EF957D412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35EE3D-A2A4-B612-76EE-FD0AF50B3F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6074D4-535B-B6D6-AFD0-B17FE71897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B08FBB-B8EA-44F0-A3D4-3C2D96967E35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587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3350DD3-9246-B0C7-1235-618576304C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14226F8-C09A-8DA3-5CA5-108F133CE3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text styles</a:t>
            </a:r>
          </a:p>
          <a:p>
            <a:pPr lvl="1"/>
            <a:r>
              <a:rPr lang="en-GB" altLang="da-DK"/>
              <a:t>Second level</a:t>
            </a:r>
          </a:p>
          <a:p>
            <a:pPr lvl="2"/>
            <a:r>
              <a:rPr lang="en-GB" altLang="da-DK"/>
              <a:t>Third level</a:t>
            </a:r>
          </a:p>
          <a:p>
            <a:pPr lvl="3"/>
            <a:r>
              <a:rPr lang="en-GB" altLang="da-DK"/>
              <a:t>Fourth level</a:t>
            </a:r>
          </a:p>
          <a:p>
            <a:pPr lvl="4"/>
            <a:r>
              <a:rPr lang="en-GB" altLang="da-DK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C37CE0A-BA9C-BB7E-6AE0-947DD9AD79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E055A2-7A9C-C9F1-08B2-5F43281D86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0BCFA1E-D7E8-F19F-C2FC-E1C9D04E72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8CEE45C-CD7F-4D79-BCCC-799EB8E54599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F66D762-4405-2B62-83F4-83A1D3527B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da-DK">
                <a:latin typeface="Trebuchet MS" panose="020B0603020202020204" pitchFamily="34" charset="0"/>
              </a:rPr>
              <a:t>Kapitel 9</a:t>
            </a:r>
            <a:br>
              <a:rPr lang="en-GB" altLang="da-DK">
                <a:latin typeface="Trebuchet MS" panose="020B0603020202020204" pitchFamily="34" charset="0"/>
              </a:rPr>
            </a:br>
            <a:br>
              <a:rPr lang="en-GB" altLang="da-DK">
                <a:latin typeface="Trebuchet MS" panose="020B0603020202020204" pitchFamily="34" charset="0"/>
              </a:rPr>
            </a:br>
            <a:r>
              <a:rPr lang="en-GB" altLang="da-DK">
                <a:latin typeface="Trebuchet MS" panose="020B0603020202020204" pitchFamily="34" charset="0"/>
              </a:rPr>
              <a:t>FX-optioner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480D729-B35E-B1EF-1E08-B72ECBB163C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a-DK" altLang="da-DK"/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5EE1E906-B526-359B-6C44-49A1DA469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F5AFD6E1-E1E2-E4D2-D07E-CC1C48A8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1 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147AF05B-913C-F179-E17D-3D7181BC4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Hvordan kan man spekulere i stigende USD-kurs ved brug af FX-optioner?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kan man spekulere i faldende USD-kurs kombineret med forventning om stigende volatilitet?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kan med FX-optioner afdække et fremtidigt salg af USD?</a:t>
            </a:r>
          </a:p>
        </p:txBody>
      </p:sp>
      <p:sp>
        <p:nvSpPr>
          <p:cNvPr id="13316" name="Footer Placeholder 3">
            <a:extLst>
              <a:ext uri="{FF2B5EF4-FFF2-40B4-BE49-F238E27FC236}">
                <a16:creationId xmlns:a16="http://schemas.microsoft.com/office/drawing/2014/main" id="{0A476A70-32B5-932A-8319-FA775FE5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13317" name="Slide Number Placeholder 4">
            <a:extLst>
              <a:ext uri="{FF2B5EF4-FFF2-40B4-BE49-F238E27FC236}">
                <a16:creationId xmlns:a16="http://schemas.microsoft.com/office/drawing/2014/main" id="{3ADF4A16-1CFC-3A3B-0D7B-64E7D3A6C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304955-568C-4162-9BDB-8D0D0B78AD7E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a-DK" altLang="da-DK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B219970-5358-A888-8947-CCD2661D3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2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06A8AB02-0077-041F-D2A2-36BD6BB90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Hvilke forhold kan tale for, at man vælger at afdække et valuta cash flow med FX-optioner i stedet for FX-forwards?</a:t>
            </a:r>
          </a:p>
          <a:p>
            <a:r>
              <a:rPr lang="da-DK" altLang="en-US">
                <a:latin typeface="Trebuchet MS" panose="020B0603020202020204" pitchFamily="34" charset="0"/>
              </a:rPr>
              <a:t>Hvad kan fordelen være ved at anvende en FX-collar til afdækning – forklar?</a:t>
            </a:r>
          </a:p>
          <a:p>
            <a:endParaRPr lang="da-DK" altLang="da-DK">
              <a:latin typeface="Trebuchet MS" panose="020B0603020202020204" pitchFamily="34" charset="0"/>
            </a:endParaRPr>
          </a:p>
          <a:p>
            <a:endParaRPr lang="da-DK" altLang="en-US">
              <a:latin typeface="Trebuchet MS" panose="020B0603020202020204" pitchFamily="34" charset="0"/>
            </a:endParaRPr>
          </a:p>
        </p:txBody>
      </p:sp>
      <p:sp>
        <p:nvSpPr>
          <p:cNvPr id="14340" name="Footer Placeholder 3">
            <a:extLst>
              <a:ext uri="{FF2B5EF4-FFF2-40B4-BE49-F238E27FC236}">
                <a16:creationId xmlns:a16="http://schemas.microsoft.com/office/drawing/2014/main" id="{FB26BFDE-C2DA-FA86-6D50-340408008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4D795F72-0BBD-C464-4987-FF24D7DD7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D10AF4-F4B1-435E-8F96-46CD2E524034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a-DK" altLang="da-DK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3CE875F-CC31-27A0-CE74-DCC19C8F0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Tjek spørgsmål 3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DD3394E4-AA14-2F95-6B23-03808AA81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På hvilke typer FX-optioner anvendes Garman Kohlhagen og på hvilke typer anvendes CRR-modellen – forklar?</a:t>
            </a:r>
          </a:p>
          <a:p>
            <a:endParaRPr lang="da-DK" altLang="da-DK">
              <a:latin typeface="Trebuchet MS" panose="020B0603020202020204" pitchFamily="34" charset="0"/>
            </a:endParaRP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0A04CAD4-A232-8603-83BB-3B42EC99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a-DK" altLang="da-DK" sz="1400"/>
              <a:t>Copyright Jørgen Just Andresen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0DBCE3EE-4755-B148-4AE0-0E7007DD7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70BC21-4D30-4623-BD33-F367B6BE6F46}" type="slidenum">
              <a:rPr lang="da-DK" altLang="da-DK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a-DK" altLang="da-DK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AE29A59B-E557-F427-F8DC-EE0A7C43D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4000" dirty="0">
                <a:latin typeface="Trebuchet MS" panose="020B0603020202020204" pitchFamily="34" charset="0"/>
              </a:rPr>
              <a:t>Global omsætning på OTC valuta-derivater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2874DF0A-1A4A-36C5-D507-DD4B58A35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da-DK"/>
          </a:p>
        </p:txBody>
      </p:sp>
      <p:sp>
        <p:nvSpPr>
          <p:cNvPr id="4100" name="Footer Placeholder 3">
            <a:extLst>
              <a:ext uri="{FF2B5EF4-FFF2-40B4-BE49-F238E27FC236}">
                <a16:creationId xmlns:a16="http://schemas.microsoft.com/office/drawing/2014/main" id="{AE2688B9-5C32-52F4-F5D3-0F67AD839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2A8C2F-3A5A-EF3E-4A75-F2C1F3039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905" y="1981200"/>
            <a:ext cx="7196479" cy="43255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0313758-C4D3-DED1-FFB9-DCDCAC5D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Spekulationsstrategier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52734-6161-895F-3852-C0ABD0E7B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a-DK" sz="2400" dirty="0">
                <a:latin typeface="Trebuchet MS" panose="020B0603020202020204" pitchFamily="34" charset="0"/>
              </a:rPr>
              <a:t>svagt stigende valutakurser via bull spreads</a:t>
            </a:r>
          </a:p>
          <a:p>
            <a:pPr>
              <a:defRPr/>
            </a:pPr>
            <a:r>
              <a:rPr lang="da-DK" sz="2400" dirty="0">
                <a:latin typeface="Trebuchet MS" panose="020B0603020202020204" pitchFamily="34" charset="0"/>
              </a:rPr>
              <a:t>svagt faldende valutakurser via bear spreads</a:t>
            </a:r>
          </a:p>
          <a:p>
            <a:pPr>
              <a:defRPr/>
            </a:pPr>
            <a:r>
              <a:rPr lang="da-DK" sz="2400" dirty="0">
                <a:latin typeface="Trebuchet MS" panose="020B0603020202020204" pitchFamily="34" charset="0"/>
              </a:rPr>
              <a:t>stigning i volatiliteten via eksempelvis købte straddles</a:t>
            </a:r>
          </a:p>
          <a:p>
            <a:pPr>
              <a:defRPr/>
            </a:pPr>
            <a:r>
              <a:rPr lang="da-DK" sz="2400" dirty="0">
                <a:latin typeface="Trebuchet MS" panose="020B0603020202020204" pitchFamily="34" charset="0"/>
              </a:rPr>
              <a:t>stigende valutakurser og stigende volatilitet ved køb af call optioner</a:t>
            </a:r>
          </a:p>
          <a:p>
            <a:pPr>
              <a:defRPr/>
            </a:pPr>
            <a:r>
              <a:rPr lang="da-DK" sz="2400" dirty="0">
                <a:latin typeface="Trebuchet MS" panose="020B0603020202020204" pitchFamily="34" charset="0"/>
              </a:rPr>
              <a:t>stigende valutakurser og faldende volatilitet ved salg af put optioner</a:t>
            </a:r>
          </a:p>
          <a:p>
            <a:pPr>
              <a:defRPr/>
            </a:pPr>
            <a:r>
              <a:rPr lang="da-DK" sz="2400" dirty="0">
                <a:latin typeface="Trebuchet MS" panose="020B0603020202020204" pitchFamily="34" charset="0"/>
              </a:rPr>
              <a:t>faldende valutakurser og stigende volatilitet ved køb af put optioner</a:t>
            </a:r>
          </a:p>
          <a:p>
            <a:pPr>
              <a:defRPr/>
            </a:pPr>
            <a:r>
              <a:rPr lang="da-DK" sz="2400" dirty="0">
                <a:latin typeface="Trebuchet MS" panose="020B0603020202020204" pitchFamily="34" charset="0"/>
              </a:rPr>
              <a:t>faldende valutakurser og faldende volatilitet ved salg af call optioner</a:t>
            </a:r>
          </a:p>
          <a:p>
            <a:pPr marL="0" indent="0">
              <a:buFontTx/>
              <a:buNone/>
              <a:defRPr/>
            </a:pPr>
            <a:endParaRPr lang="da-DK" dirty="0"/>
          </a:p>
        </p:txBody>
      </p:sp>
      <p:sp>
        <p:nvSpPr>
          <p:cNvPr id="5124" name="Footer Placeholder 3">
            <a:extLst>
              <a:ext uri="{FF2B5EF4-FFF2-40B4-BE49-F238E27FC236}">
                <a16:creationId xmlns:a16="http://schemas.microsoft.com/office/drawing/2014/main" id="{B1A2382F-0B51-77DE-FE89-A0DF2680C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54663" y="6629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79F1921-EF73-8370-4F48-B70419D8C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Anvendelse til spekulation</a:t>
            </a:r>
          </a:p>
        </p:txBody>
      </p:sp>
      <p:sp>
        <p:nvSpPr>
          <p:cNvPr id="6147" name="Footer Placeholder 3">
            <a:extLst>
              <a:ext uri="{FF2B5EF4-FFF2-40B4-BE49-F238E27FC236}">
                <a16:creationId xmlns:a16="http://schemas.microsoft.com/office/drawing/2014/main" id="{F971BE88-221C-3792-360E-04474ED2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F70919-6CA9-E4EC-8075-B71533958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E71E9B-8C32-8119-3BA9-85B72B637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2536" y="1995689"/>
            <a:ext cx="9144000" cy="414155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C59D6C2-25E1-28D1-9F92-C6A99E583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Afdækning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4EED8E83-2EB2-0106-DC6A-03B6AB8B3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Hvorfor er det farligt at bruge en FX-forward til at afdække en usikkert cash flow?</a:t>
            </a:r>
          </a:p>
        </p:txBody>
      </p:sp>
      <p:sp>
        <p:nvSpPr>
          <p:cNvPr id="7172" name="Footer Placeholder 3">
            <a:extLst>
              <a:ext uri="{FF2B5EF4-FFF2-40B4-BE49-F238E27FC236}">
                <a16:creationId xmlns:a16="http://schemas.microsoft.com/office/drawing/2014/main" id="{0BDBF4BE-8D88-B879-999E-53E4B11EB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pic>
        <p:nvPicPr>
          <p:cNvPr id="7173" name="Picture 4">
            <a:extLst>
              <a:ext uri="{FF2B5EF4-FFF2-40B4-BE49-F238E27FC236}">
                <a16:creationId xmlns:a16="http://schemas.microsoft.com/office/drawing/2014/main" id="{1C87E3C2-AB32-15D1-7F92-A02C47ACD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46450"/>
            <a:ext cx="8207375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90F67041-C992-E972-830C-2D2B7F0D3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4000">
                <a:latin typeface="Trebuchet MS" panose="020B0603020202020204" pitchFamily="34" charset="0"/>
              </a:rPr>
              <a:t>Prissætning, Garman/Kohlhagen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E19D5-3A21-E8AB-96CC-4D128204101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863"/>
            </a:stretch>
          </a:blipFill>
        </p:spPr>
        <p:txBody>
          <a:bodyPr/>
          <a:lstStyle/>
          <a:p>
            <a:pPr>
              <a:defRPr/>
            </a:pPr>
            <a:r>
              <a:rPr lang="da-DK">
                <a:noFill/>
              </a:rPr>
              <a:t> </a:t>
            </a:r>
          </a:p>
        </p:txBody>
      </p:sp>
      <p:sp>
        <p:nvSpPr>
          <p:cNvPr id="8196" name="Footer Placeholder 3">
            <a:extLst>
              <a:ext uri="{FF2B5EF4-FFF2-40B4-BE49-F238E27FC236}">
                <a16:creationId xmlns:a16="http://schemas.microsoft.com/office/drawing/2014/main" id="{040742DD-7E41-282A-0EA9-20F0597D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A2D8395-FED4-0450-D7F5-54B57F857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Eksempel - Optionsberegning</a:t>
            </a:r>
          </a:p>
        </p:txBody>
      </p:sp>
      <p:sp>
        <p:nvSpPr>
          <p:cNvPr id="9220" name="Footer Placeholder 3">
            <a:extLst>
              <a:ext uri="{FF2B5EF4-FFF2-40B4-BE49-F238E27FC236}">
                <a16:creationId xmlns:a16="http://schemas.microsoft.com/office/drawing/2014/main" id="{9CC02981-BDB4-B740-7E0A-37B16FC2C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D4D582-5030-C9C1-3707-AFEC2A2DC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78BDB0-0988-E630-E347-869752F2A7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80" t="56300" r="23580" b="11111"/>
          <a:stretch/>
        </p:blipFill>
        <p:spPr>
          <a:xfrm>
            <a:off x="539552" y="1736410"/>
            <a:ext cx="9130014" cy="435958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27E9158-BCCF-BACD-D109-585FAB0D5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Eksempel - Optionsberegning</a:t>
            </a:r>
            <a:endParaRPr lang="da-DK" altLang="en-US"/>
          </a:p>
        </p:txBody>
      </p:sp>
      <p:sp>
        <p:nvSpPr>
          <p:cNvPr id="10244" name="Footer Placeholder 3">
            <a:extLst>
              <a:ext uri="{FF2B5EF4-FFF2-40B4-BE49-F238E27FC236}">
                <a16:creationId xmlns:a16="http://schemas.microsoft.com/office/drawing/2014/main" id="{FB7DF9DC-6CB8-57D2-1DC3-25888991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D53417-6820-18BA-907A-28E4177C8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85B0E1-CED8-A1C0-9D37-9466402E5C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782" t="38450" r="23580" b="8889"/>
          <a:stretch/>
        </p:blipFill>
        <p:spPr>
          <a:xfrm>
            <a:off x="685800" y="1623255"/>
            <a:ext cx="5830416" cy="47164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86A847-58B4-DBFB-49D7-3E754FD3056D}"/>
              </a:ext>
            </a:extLst>
          </p:cNvPr>
          <p:cNvSpPr txBox="1"/>
          <p:nvPr/>
        </p:nvSpPr>
        <p:spPr>
          <a:xfrm>
            <a:off x="6233147" y="2924944"/>
            <a:ext cx="25090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dirty="0">
                <a:latin typeface="Trebuchet MS" panose="020B0603020202020204" pitchFamily="34" charset="0"/>
              </a:rPr>
              <a:t>Bemærk </a:t>
            </a:r>
            <a:r>
              <a:rPr lang="da-DK" sz="1800" dirty="0" err="1">
                <a:latin typeface="Trebuchet MS" panose="020B0603020202020204" pitchFamily="34" charset="0"/>
              </a:rPr>
              <a:t>call</a:t>
            </a:r>
            <a:r>
              <a:rPr lang="da-DK" sz="1800" dirty="0">
                <a:latin typeface="Trebuchet MS" panose="020B0603020202020204" pitchFamily="34" charset="0"/>
              </a:rPr>
              <a:t> og</a:t>
            </a:r>
          </a:p>
          <a:p>
            <a:r>
              <a:rPr lang="da-DK" sz="1800" dirty="0">
                <a:latin typeface="Trebuchet MS" panose="020B0603020202020204" pitchFamily="34" charset="0"/>
              </a:rPr>
              <a:t>put præmie er </a:t>
            </a:r>
          </a:p>
          <a:p>
            <a:r>
              <a:rPr lang="da-DK" sz="1800" dirty="0">
                <a:latin typeface="Trebuchet MS" panose="020B0603020202020204" pitchFamily="34" charset="0"/>
              </a:rPr>
              <a:t>identiske, da optionen</a:t>
            </a:r>
          </a:p>
          <a:p>
            <a:r>
              <a:rPr lang="da-DK" sz="1800" dirty="0">
                <a:latin typeface="Trebuchet MS" panose="020B0603020202020204" pitchFamily="34" charset="0"/>
              </a:rPr>
              <a:t>Er At-the-Money</a:t>
            </a:r>
            <a:endParaRPr lang="en-GB" sz="1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B8322EB-46EC-C4E9-4ADC-EE0127586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Ved brug af CRR-modellen for amerikanske optioner</a:t>
            </a:r>
          </a:p>
        </p:txBody>
      </p:sp>
      <p:sp>
        <p:nvSpPr>
          <p:cNvPr id="12291" name="Footer Placeholder 3">
            <a:extLst>
              <a:ext uri="{FF2B5EF4-FFF2-40B4-BE49-F238E27FC236}">
                <a16:creationId xmlns:a16="http://schemas.microsoft.com/office/drawing/2014/main" id="{CB71209C-70CC-76FB-689E-BC5E10851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1DFD5D-AF6F-F12A-096E-BA99D65EF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9001CD-7ADB-AD59-1341-7E81B1E58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828800"/>
            <a:ext cx="6846529" cy="40484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2991</TotalTime>
  <Words>271</Words>
  <Application>Microsoft Office PowerPoint</Application>
  <PresentationFormat>Skærmshow (4:3)</PresentationFormat>
  <Paragraphs>47</Paragraphs>
  <Slides>12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5" baseType="lpstr">
      <vt:lpstr>Times New Roman</vt:lpstr>
      <vt:lpstr>Trebuchet MS</vt:lpstr>
      <vt:lpstr>Default Design</vt:lpstr>
      <vt:lpstr>Kapitel 9  FX-optioner</vt:lpstr>
      <vt:lpstr>Global omsætning på OTC valuta-derivater</vt:lpstr>
      <vt:lpstr>Spekulationsstrategier</vt:lpstr>
      <vt:lpstr>Anvendelse til spekulation</vt:lpstr>
      <vt:lpstr>Afdækning</vt:lpstr>
      <vt:lpstr>Prissætning, Garman/Kohlhagen</vt:lpstr>
      <vt:lpstr>Eksempel - Optionsberegning</vt:lpstr>
      <vt:lpstr>Eksempel - Optionsberegning</vt:lpstr>
      <vt:lpstr>Ved brug af CRR-modellen for amerikanske optioner</vt:lpstr>
      <vt:lpstr>Tjek spørgsmål 1 </vt:lpstr>
      <vt:lpstr>Tjek spørgsmål 2</vt:lpstr>
      <vt:lpstr>Tjek spørgsmål 3</vt:lpstr>
    </vt:vector>
  </TitlesOfParts>
  <Company>Financial Training 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</dc:title>
  <dc:creator>Jørgen</dc:creator>
  <cp:lastModifiedBy>Rasmus Peter Ambrosius Løvgreen</cp:lastModifiedBy>
  <cp:revision>122</cp:revision>
  <dcterms:created xsi:type="dcterms:W3CDTF">2011-01-12T08:43:50Z</dcterms:created>
  <dcterms:modified xsi:type="dcterms:W3CDTF">2024-07-09T09:04:01Z</dcterms:modified>
</cp:coreProperties>
</file>