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69" r:id="rId6"/>
    <p:sldId id="470" r:id="rId7"/>
    <p:sldId id="471" r:id="rId8"/>
    <p:sldId id="473" r:id="rId9"/>
    <p:sldId id="472" r:id="rId10"/>
    <p:sldId id="474" r:id="rId11"/>
    <p:sldId id="475" r:id="rId12"/>
    <p:sldId id="476" r:id="rId13"/>
    <p:sldId id="466" r:id="rId14"/>
    <p:sldId id="460"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9.2</a:t>
            </a:r>
          </a:p>
          <a:p>
            <a:r>
              <a:rPr lang="da-DK" sz="4000" dirty="0">
                <a:solidFill>
                  <a:srgbClr val="6B9C77"/>
                </a:solidFill>
                <a:latin typeface="HelveticaNeueLT Std Lt Cn" panose="020B0406020202030204" pitchFamily="34" charset="0"/>
                <a:cs typeface="Arial Narrow" panose="020B0604020202020204" pitchFamily="34" charset="0"/>
              </a:rPr>
              <a:t>SPILLEREGLER FOR GRUPPEN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Skabelon 2</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631DF3E6-D393-163E-88E5-141D831FE5F9}"/>
              </a:ext>
            </a:extLst>
          </p:cNvPr>
          <p:cNvGraphicFramePr>
            <a:graphicFrameLocks noGrp="1"/>
          </p:cNvGraphicFramePr>
          <p:nvPr>
            <p:extLst>
              <p:ext uri="{D42A27DB-BD31-4B8C-83A1-F6EECF244321}">
                <p14:modId xmlns:p14="http://schemas.microsoft.com/office/powerpoint/2010/main" val="1147612092"/>
              </p:ext>
            </p:extLst>
          </p:nvPr>
        </p:nvGraphicFramePr>
        <p:xfrm>
          <a:off x="1443989" y="949360"/>
          <a:ext cx="9339394" cy="5270048"/>
        </p:xfrm>
        <a:graphic>
          <a:graphicData uri="http://schemas.openxmlformats.org/drawingml/2006/table">
            <a:tbl>
              <a:tblPr>
                <a:tableStyleId>{5C22544A-7EE6-4342-B048-85BDC9FD1C3A}</a:tableStyleId>
              </a:tblPr>
              <a:tblGrid>
                <a:gridCol w="934143">
                  <a:extLst>
                    <a:ext uri="{9D8B030D-6E8A-4147-A177-3AD203B41FA5}">
                      <a16:colId xmlns:a16="http://schemas.microsoft.com/office/drawing/2014/main" val="87378071"/>
                    </a:ext>
                  </a:extLst>
                </a:gridCol>
                <a:gridCol w="579148">
                  <a:extLst>
                    <a:ext uri="{9D8B030D-6E8A-4147-A177-3AD203B41FA5}">
                      <a16:colId xmlns:a16="http://schemas.microsoft.com/office/drawing/2014/main" val="3408502074"/>
                    </a:ext>
                  </a:extLst>
                </a:gridCol>
                <a:gridCol w="579148">
                  <a:extLst>
                    <a:ext uri="{9D8B030D-6E8A-4147-A177-3AD203B41FA5}">
                      <a16:colId xmlns:a16="http://schemas.microsoft.com/office/drawing/2014/main" val="1667216975"/>
                    </a:ext>
                  </a:extLst>
                </a:gridCol>
                <a:gridCol w="579148">
                  <a:extLst>
                    <a:ext uri="{9D8B030D-6E8A-4147-A177-3AD203B41FA5}">
                      <a16:colId xmlns:a16="http://schemas.microsoft.com/office/drawing/2014/main" val="2162199291"/>
                    </a:ext>
                  </a:extLst>
                </a:gridCol>
                <a:gridCol w="579148">
                  <a:extLst>
                    <a:ext uri="{9D8B030D-6E8A-4147-A177-3AD203B41FA5}">
                      <a16:colId xmlns:a16="http://schemas.microsoft.com/office/drawing/2014/main" val="3347910923"/>
                    </a:ext>
                  </a:extLst>
                </a:gridCol>
                <a:gridCol w="579148">
                  <a:extLst>
                    <a:ext uri="{9D8B030D-6E8A-4147-A177-3AD203B41FA5}">
                      <a16:colId xmlns:a16="http://schemas.microsoft.com/office/drawing/2014/main" val="3848632116"/>
                    </a:ext>
                  </a:extLst>
                </a:gridCol>
                <a:gridCol w="579148">
                  <a:extLst>
                    <a:ext uri="{9D8B030D-6E8A-4147-A177-3AD203B41FA5}">
                      <a16:colId xmlns:a16="http://schemas.microsoft.com/office/drawing/2014/main" val="1222850888"/>
                    </a:ext>
                  </a:extLst>
                </a:gridCol>
                <a:gridCol w="579148">
                  <a:extLst>
                    <a:ext uri="{9D8B030D-6E8A-4147-A177-3AD203B41FA5}">
                      <a16:colId xmlns:a16="http://schemas.microsoft.com/office/drawing/2014/main" val="3188423920"/>
                    </a:ext>
                  </a:extLst>
                </a:gridCol>
                <a:gridCol w="579148">
                  <a:extLst>
                    <a:ext uri="{9D8B030D-6E8A-4147-A177-3AD203B41FA5}">
                      <a16:colId xmlns:a16="http://schemas.microsoft.com/office/drawing/2014/main" val="2340614244"/>
                    </a:ext>
                  </a:extLst>
                </a:gridCol>
                <a:gridCol w="579148">
                  <a:extLst>
                    <a:ext uri="{9D8B030D-6E8A-4147-A177-3AD203B41FA5}">
                      <a16:colId xmlns:a16="http://schemas.microsoft.com/office/drawing/2014/main" val="1518362731"/>
                    </a:ext>
                  </a:extLst>
                </a:gridCol>
                <a:gridCol w="579148">
                  <a:extLst>
                    <a:ext uri="{9D8B030D-6E8A-4147-A177-3AD203B41FA5}">
                      <a16:colId xmlns:a16="http://schemas.microsoft.com/office/drawing/2014/main" val="1546596983"/>
                    </a:ext>
                  </a:extLst>
                </a:gridCol>
                <a:gridCol w="2613771">
                  <a:extLst>
                    <a:ext uri="{9D8B030D-6E8A-4147-A177-3AD203B41FA5}">
                      <a16:colId xmlns:a16="http://schemas.microsoft.com/office/drawing/2014/main" val="3603509284"/>
                    </a:ext>
                  </a:extLst>
                </a:gridCol>
              </a:tblGrid>
              <a:tr h="198938">
                <a:tc rowSpan="2">
                  <a:txBody>
                    <a:bodyPr/>
                    <a:lstStyle/>
                    <a:p>
                      <a:pPr algn="ct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Udsagn nr.</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gridSpan="10">
                  <a:txBody>
                    <a:bodyPr/>
                    <a:lstStyle/>
                    <a:p>
                      <a:pPr algn="ctr">
                        <a:lnSpc>
                          <a:spcPct val="107000"/>
                        </a:lnSpc>
                        <a:spcAft>
                          <a:spcPts val="800"/>
                        </a:spcAft>
                      </a:pPr>
                      <a:r>
                        <a:rPr lang="da-DK" sz="1200" kern="100" dirty="0">
                          <a:effectLst/>
                          <a:latin typeface="+mn-lt"/>
                          <a:cs typeface="Arial" panose="020B0604020202020204" pitchFamily="34" charset="0"/>
                        </a:rPr>
                        <a:t>Gruppedeltagernes navne</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rowSpan="2">
                  <a:txBody>
                    <a:bodyPr/>
                    <a:lstStyle/>
                    <a:p>
                      <a:pPr algn="ct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Gruppens fælles score</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619505115"/>
                  </a:ext>
                </a:extLst>
              </a:tr>
              <a:tr h="1502093">
                <a:tc vMerge="1">
                  <a:txBody>
                    <a:bodyPr/>
                    <a:lstStyle/>
                    <a:p>
                      <a:endParaRPr lang="da-DK"/>
                    </a:p>
                  </a:txBody>
                  <a:tcPr/>
                </a:tc>
                <a:tc>
                  <a:txBody>
                    <a:bodyPr/>
                    <a:lstStyle/>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p>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p>
                    <a:p>
                      <a:pPr>
                        <a:lnSpc>
                          <a:spcPct val="107000"/>
                        </a:lnSpc>
                        <a:spcAft>
                          <a:spcPts val="800"/>
                        </a:spcAft>
                      </a:pPr>
                      <a:r>
                        <a:rPr lang="da-DK" sz="1200" kern="100">
                          <a:effectLst/>
                          <a:latin typeface="+mn-lt"/>
                          <a:cs typeface="Arial" panose="020B0604020202020204" pitchFamily="34" charset="0"/>
                        </a:rPr>
                        <a:t> </a:t>
                      </a:r>
                    </a:p>
                    <a:p>
                      <a:pPr>
                        <a:lnSpc>
                          <a:spcPct val="107000"/>
                        </a:lnSpc>
                        <a:spcAft>
                          <a:spcPts val="800"/>
                        </a:spcAft>
                      </a:pPr>
                      <a:r>
                        <a:rPr lang="da-DK" sz="1200" kern="100">
                          <a:effectLst/>
                          <a:latin typeface="+mn-lt"/>
                          <a:cs typeface="Arial" panose="020B0604020202020204" pitchFamily="34" charset="0"/>
                        </a:rPr>
                        <a:t> </a:t>
                      </a:r>
                    </a:p>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60000"/>
                        <a:lumOff val="40000"/>
                      </a:schemeClr>
                    </a:solidFill>
                  </a:tcPr>
                </a:tc>
                <a:tc vMerge="1">
                  <a:txBody>
                    <a:bodyPr/>
                    <a:lstStyle/>
                    <a:p>
                      <a:endParaRPr lang="da-DK"/>
                    </a:p>
                  </a:txBody>
                  <a:tcPr/>
                </a:tc>
                <a:extLst>
                  <a:ext uri="{0D108BD9-81ED-4DB2-BD59-A6C34878D82A}">
                    <a16:rowId xmlns:a16="http://schemas.microsoft.com/office/drawing/2014/main" val="1685236658"/>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163624102"/>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2</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971647416"/>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3</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759966748"/>
                  </a:ext>
                </a:extLst>
              </a:tr>
              <a:tr h="186128">
                <a:tc>
                  <a:txBody>
                    <a:bodyPr/>
                    <a:lstStyle/>
                    <a:p>
                      <a:pPr algn="r">
                        <a:lnSpc>
                          <a:spcPct val="107000"/>
                        </a:lnSpc>
                        <a:spcAft>
                          <a:spcPts val="800"/>
                        </a:spcAft>
                      </a:pPr>
                      <a:r>
                        <a:rPr lang="da-DK" sz="1200" kern="100">
                          <a:effectLst/>
                          <a:latin typeface="+mn-lt"/>
                          <a:cs typeface="Arial" panose="020B0604020202020204" pitchFamily="34" charset="0"/>
                        </a:rPr>
                        <a:t>4</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238529212"/>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5</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322201980"/>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6</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394994223"/>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7</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305132688"/>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8</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1452818989"/>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9</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750752122"/>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10</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417116344"/>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11</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2544513295"/>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12</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636520414"/>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13</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4040101963"/>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14</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877889097"/>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15</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01009143"/>
                  </a:ext>
                </a:extLst>
              </a:tr>
              <a:tr h="198938">
                <a:tc>
                  <a:txBody>
                    <a:bodyPr/>
                    <a:lstStyle/>
                    <a:p>
                      <a:pPr algn="r">
                        <a:lnSpc>
                          <a:spcPct val="107000"/>
                        </a:lnSpc>
                        <a:spcAft>
                          <a:spcPts val="800"/>
                        </a:spcAft>
                      </a:pPr>
                      <a:r>
                        <a:rPr lang="da-DK" sz="1200" kern="100">
                          <a:effectLst/>
                          <a:latin typeface="+mn-lt"/>
                          <a:cs typeface="Arial" panose="020B0604020202020204" pitchFamily="34" charset="0"/>
                        </a:rPr>
                        <a:t>16</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3172679024"/>
                  </a:ext>
                </a:extLst>
              </a:tr>
              <a:tr h="198938">
                <a:tc>
                  <a:txBody>
                    <a:bodyPr/>
                    <a:lstStyle/>
                    <a:p>
                      <a:pPr algn="r">
                        <a:lnSpc>
                          <a:spcPct val="107000"/>
                        </a:lnSpc>
                        <a:spcAft>
                          <a:spcPts val="800"/>
                        </a:spcAft>
                      </a:pPr>
                      <a:r>
                        <a:rPr lang="da-DK" sz="1200" kern="100" dirty="0">
                          <a:effectLst/>
                          <a:latin typeface="+mn-lt"/>
                          <a:cs typeface="Arial" panose="020B0604020202020204" pitchFamily="34" charset="0"/>
                        </a:rPr>
                        <a:t>17</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a:effectLst/>
                          <a:latin typeface="+mn-lt"/>
                          <a:cs typeface="Arial" panose="020B0604020202020204" pitchFamily="34" charset="0"/>
                        </a:rPr>
                        <a:t> </a:t>
                      </a:r>
                      <a:endParaRPr lang="da-DK" sz="1200" kern="10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20000"/>
                        <a:lumOff val="80000"/>
                      </a:schemeClr>
                    </a:solidFill>
                  </a:tcPr>
                </a:tc>
                <a:extLst>
                  <a:ext uri="{0D108BD9-81ED-4DB2-BD59-A6C34878D82A}">
                    <a16:rowId xmlns:a16="http://schemas.microsoft.com/office/drawing/2014/main" val="3757390417"/>
                  </a:ext>
                </a:extLst>
              </a:tr>
              <a:tr h="198938">
                <a:tc>
                  <a:txBody>
                    <a:bodyPr/>
                    <a:lstStyle/>
                    <a:p>
                      <a:pPr algn="r">
                        <a:lnSpc>
                          <a:spcPct val="107000"/>
                        </a:lnSpc>
                        <a:spcAft>
                          <a:spcPts val="800"/>
                        </a:spcAft>
                      </a:pPr>
                      <a:r>
                        <a:rPr lang="da-DK" sz="1200" kern="100" dirty="0">
                          <a:effectLst/>
                          <a:latin typeface="+mn-lt"/>
                          <a:cs typeface="Arial" panose="020B0604020202020204" pitchFamily="34" charset="0"/>
                        </a:rPr>
                        <a:t>18</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tc>
                  <a:txBody>
                    <a:bodyPr/>
                    <a:lstStyle/>
                    <a:p>
                      <a:pPr>
                        <a:lnSpc>
                          <a:spcPct val="107000"/>
                        </a:lnSpc>
                        <a:spcAft>
                          <a:spcPts val="800"/>
                        </a:spcAft>
                      </a:pPr>
                      <a:r>
                        <a:rPr lang="da-DK" sz="1200" kern="100" dirty="0">
                          <a:effectLst/>
                          <a:latin typeface="+mn-lt"/>
                          <a:cs typeface="Arial" panose="020B0604020202020204" pitchFamily="34" charset="0"/>
                        </a:rPr>
                        <a:t> </a:t>
                      </a:r>
                      <a:endParaRPr lang="da-DK" sz="1200" kern="100" dirty="0">
                        <a:effectLst/>
                        <a:latin typeface="+mn-lt"/>
                        <a:ea typeface="Aptos" panose="020B0004020202020204" pitchFamily="34" charset="0"/>
                        <a:cs typeface="Arial" panose="020B0604020202020204" pitchFamily="34" charset="0"/>
                      </a:endParaRPr>
                    </a:p>
                  </a:txBody>
                  <a:tcPr marL="44450" marR="44450" marT="0" marB="0">
                    <a:solidFill>
                      <a:schemeClr val="accent1">
                        <a:lumMod val="40000"/>
                        <a:lumOff val="60000"/>
                      </a:schemeClr>
                    </a:solidFill>
                  </a:tcPr>
                </a:tc>
                <a:extLst>
                  <a:ext uri="{0D108BD9-81ED-4DB2-BD59-A6C34878D82A}">
                    <a16:rowId xmlns:a16="http://schemas.microsoft.com/office/drawing/2014/main" val="2299615287"/>
                  </a:ext>
                </a:extLst>
              </a:tr>
            </a:tbl>
          </a:graphicData>
        </a:graphic>
      </p:graphicFrame>
    </p:spTree>
    <p:extLst>
      <p:ext uri="{BB962C8B-B14F-4D97-AF65-F5344CB8AC3E}">
        <p14:creationId xmlns:p14="http://schemas.microsoft.com/office/powerpoint/2010/main" val="38821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Spilleregler for gruppen vh</a:t>
            </a:r>
            <a:r>
              <a:rPr lang="da-DK" sz="2400" b="1" kern="100" dirty="0">
                <a:ea typeface="Aptos" panose="020B0004020202020204" pitchFamily="34" charset="0"/>
                <a:cs typeface="Times New Roman" panose="02020603050405020304" pitchFamily="18" charset="0"/>
              </a:rPr>
              <a:t>a. skabelon 3</a:t>
            </a:r>
            <a:endParaRPr lang="da-DK" sz="2400" b="1"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9C5FDBB4-118E-45E4-CFFF-2C76FAE8E5DA}"/>
              </a:ext>
            </a:extLst>
          </p:cNvPr>
          <p:cNvSpPr txBox="1"/>
          <p:nvPr/>
        </p:nvSpPr>
        <p:spPr>
          <a:xfrm>
            <a:off x="1349888" y="935706"/>
            <a:ext cx="9428473" cy="2265107"/>
          </a:xfrm>
          <a:prstGeom prst="rect">
            <a:avLst/>
          </a:prstGeom>
          <a:noFill/>
        </p:spPr>
        <p:txBody>
          <a:bodyPr wrap="square">
            <a:spAutoFit/>
          </a:bodyPr>
          <a:lstStyle/>
          <a:p>
            <a:pPr>
              <a:lnSpc>
                <a:spcPct val="107000"/>
              </a:lnSpc>
              <a:spcAft>
                <a:spcPts val="800"/>
              </a:spcAft>
            </a:pPr>
            <a:r>
              <a:rPr lang="da-DK" sz="1200" kern="0" dirty="0">
                <a:solidFill>
                  <a:srgbClr val="212529"/>
                </a:solidFill>
                <a:ea typeface="Times New Roman" panose="02020603050405020304" pitchFamily="18" charset="0"/>
                <a:cs typeface="Arial" panose="020B0604020202020204" pitchFamily="34" charset="0"/>
              </a:rPr>
              <a:t>S</a:t>
            </a:r>
            <a:r>
              <a:rPr lang="da-DK" sz="1200" kern="0" dirty="0">
                <a:solidFill>
                  <a:srgbClr val="212529"/>
                </a:solidFill>
                <a:effectLst/>
                <a:ea typeface="Times New Roman" panose="02020603050405020304" pitchFamily="18" charset="0"/>
                <a:cs typeface="Arial" panose="020B0604020202020204" pitchFamily="34" charset="0"/>
              </a:rPr>
              <a:t>pillereglerne skal skabe en fælles opfattelse i projektgruppen af, hvordan samarbejdet skal fungere. Gruppemedlemmerne skal formulere de spilleregler, som netop denne gruppe bør stræbe efter. Måden det foregår på i skabelon 3 er mere uformel og fungerer nærmere som en forventningsafstemning. </a:t>
            </a:r>
          </a:p>
          <a:p>
            <a:r>
              <a:rPr lang="da-DK" sz="1200" b="1" kern="0" dirty="0">
                <a:solidFill>
                  <a:srgbClr val="212529"/>
                </a:solidFill>
                <a:ea typeface="Aptos" panose="020B0004020202020204" pitchFamily="34" charset="0"/>
                <a:cs typeface="Arial" panose="020B0604020202020204" pitchFamily="34" charset="0"/>
              </a:rPr>
              <a:t>Fremgangsmåden                                                                                                                                                                                         	                       </a:t>
            </a:r>
            <a:r>
              <a:rPr lang="da-DK" sz="1200" kern="0" dirty="0">
                <a:solidFill>
                  <a:srgbClr val="212529"/>
                </a:solidFill>
                <a:ea typeface="Aptos" panose="020B0004020202020204" pitchFamily="34" charset="0"/>
                <a:cs typeface="Arial" panose="020B0604020202020204" pitchFamily="34" charset="0"/>
              </a:rPr>
              <a:t>Der udarbejdes to stykker flipoverpapir. Det ene papir udarbejdes af projektlederen, som starter med at sætte en streg ned gennem midten af flipover papiret. På venstre side noterer projektlederen flere udsagn, der beskriver: ”</a:t>
            </a:r>
            <a:r>
              <a:rPr lang="da-DK" sz="1200" dirty="0">
                <a:cs typeface="Arial" panose="020B0604020202020204" pitchFamily="34" charset="0"/>
              </a:rPr>
              <a:t>Hvad forventer jeg af projektdeltagerne?”. På højre side af stregen nedskrives: ”Hvad tror jeg, projektdeltagerne forventer af mig?” </a:t>
            </a:r>
          </a:p>
          <a:p>
            <a:endParaRPr lang="da-DK" sz="1200" dirty="0">
              <a:cs typeface="Arial" panose="020B0604020202020204" pitchFamily="34" charset="0"/>
            </a:endParaRPr>
          </a:p>
          <a:p>
            <a:r>
              <a:rPr lang="da-DK" sz="1200" dirty="0">
                <a:cs typeface="Arial" panose="020B0604020202020204" pitchFamily="34" charset="0"/>
              </a:rPr>
              <a:t>Projektdeltagerne udarbejder tilsvarende et flipoverpapir, hvor der på venstre side af stregen beskrives: ”Hvad forventer vi af projektleder?” På højre side noteres udsagn om: ”Hvad tror vi, projektleder forventer af os projektdeltagere?” Derefter hænges de to stykker flipoverpapir op på væggen i projektlokalet, og sammen drøfter man, hvilke spilleregler det giver anledning til.</a:t>
            </a:r>
            <a:endParaRPr lang="da-DK" sz="1200" kern="100" dirty="0">
              <a:effectLst/>
              <a:ea typeface="Aptos" panose="020B00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C09AA067-39AD-7631-F6A0-E51AD59A2B79}"/>
              </a:ext>
            </a:extLst>
          </p:cNvPr>
          <p:cNvSpPr txBox="1"/>
          <p:nvPr/>
        </p:nvSpPr>
        <p:spPr>
          <a:xfrm>
            <a:off x="1345619" y="3281875"/>
            <a:ext cx="8106030" cy="276999"/>
          </a:xfrm>
          <a:prstGeom prst="rect">
            <a:avLst/>
          </a:prstGeom>
          <a:noFill/>
        </p:spPr>
        <p:txBody>
          <a:bodyPr wrap="square">
            <a:spAutoFit/>
          </a:bodyPr>
          <a:lstStyle/>
          <a:p>
            <a:r>
              <a:rPr lang="da-DK" altLang="da-DK" sz="1200" b="1" dirty="0">
                <a:cs typeface="Arial" panose="020B0604020202020204" pitchFamily="34" charset="0"/>
              </a:rPr>
              <a:t>Udfyldes af projektleder		                              Udfyldes af projektdeltagerne</a:t>
            </a:r>
            <a:endParaRPr lang="da-DK" sz="1200" b="1" dirty="0"/>
          </a:p>
        </p:txBody>
      </p:sp>
      <p:grpSp>
        <p:nvGrpSpPr>
          <p:cNvPr id="10" name="Gruppe 9">
            <a:extLst>
              <a:ext uri="{FF2B5EF4-FFF2-40B4-BE49-F238E27FC236}">
                <a16:creationId xmlns:a16="http://schemas.microsoft.com/office/drawing/2014/main" id="{E908BC52-F451-6B1A-967A-CCBA5187AC44}"/>
              </a:ext>
            </a:extLst>
          </p:cNvPr>
          <p:cNvGrpSpPr/>
          <p:nvPr/>
        </p:nvGrpSpPr>
        <p:grpSpPr>
          <a:xfrm>
            <a:off x="1431168" y="3596638"/>
            <a:ext cx="3496432" cy="2534993"/>
            <a:chOff x="1441328" y="2291161"/>
            <a:chExt cx="4329552" cy="3769358"/>
          </a:xfrm>
        </p:grpSpPr>
        <p:sp>
          <p:nvSpPr>
            <p:cNvPr id="11" name="Rektangel 10">
              <a:extLst>
                <a:ext uri="{FF2B5EF4-FFF2-40B4-BE49-F238E27FC236}">
                  <a16:creationId xmlns:a16="http://schemas.microsoft.com/office/drawing/2014/main" id="{20905AA9-6880-8053-4883-D19BC7383A9F}"/>
                </a:ext>
              </a:extLst>
            </p:cNvPr>
            <p:cNvSpPr/>
            <p:nvPr/>
          </p:nvSpPr>
          <p:spPr>
            <a:xfrm>
              <a:off x="1441328" y="2291161"/>
              <a:ext cx="4329552" cy="37693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sp>
          <p:nvSpPr>
            <p:cNvPr id="13" name="Rektangel 12">
              <a:extLst>
                <a:ext uri="{FF2B5EF4-FFF2-40B4-BE49-F238E27FC236}">
                  <a16:creationId xmlns:a16="http://schemas.microsoft.com/office/drawing/2014/main" id="{ADDAB6F3-BA63-104B-A0F5-9E27A2CA6951}"/>
                </a:ext>
              </a:extLst>
            </p:cNvPr>
            <p:cNvSpPr/>
            <p:nvPr/>
          </p:nvSpPr>
          <p:spPr>
            <a:xfrm>
              <a:off x="3621024" y="2291161"/>
              <a:ext cx="2149856" cy="37693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grpSp>
      <p:sp>
        <p:nvSpPr>
          <p:cNvPr id="14" name="Tekstfelt 13">
            <a:extLst>
              <a:ext uri="{FF2B5EF4-FFF2-40B4-BE49-F238E27FC236}">
                <a16:creationId xmlns:a16="http://schemas.microsoft.com/office/drawing/2014/main" id="{DC9B3C4A-3768-83FE-B331-6323DE61870F}"/>
              </a:ext>
            </a:extLst>
          </p:cNvPr>
          <p:cNvSpPr txBox="1"/>
          <p:nvPr/>
        </p:nvSpPr>
        <p:spPr>
          <a:xfrm>
            <a:off x="1455934" y="3593691"/>
            <a:ext cx="2149857" cy="400110"/>
          </a:xfrm>
          <a:prstGeom prst="rect">
            <a:avLst/>
          </a:prstGeom>
          <a:noFill/>
        </p:spPr>
        <p:txBody>
          <a:bodyPr wrap="square">
            <a:spAutoFit/>
          </a:bodyPr>
          <a:lstStyle/>
          <a:p>
            <a:r>
              <a:rPr lang="da-DK" sz="1000" dirty="0">
                <a:cs typeface="Arial" panose="020B0604020202020204" pitchFamily="34" charset="0"/>
              </a:rPr>
              <a:t>Hvad forventer jeg af</a:t>
            </a:r>
          </a:p>
          <a:p>
            <a:r>
              <a:rPr lang="da-DK" sz="1000" dirty="0">
                <a:cs typeface="Arial" panose="020B0604020202020204" pitchFamily="34" charset="0"/>
              </a:rPr>
              <a:t>projektdeltagerne?</a:t>
            </a:r>
            <a:endParaRPr lang="da-DK" sz="1000" dirty="0"/>
          </a:p>
        </p:txBody>
      </p:sp>
      <p:sp>
        <p:nvSpPr>
          <p:cNvPr id="15" name="Tekstfelt 14">
            <a:extLst>
              <a:ext uri="{FF2B5EF4-FFF2-40B4-BE49-F238E27FC236}">
                <a16:creationId xmlns:a16="http://schemas.microsoft.com/office/drawing/2014/main" id="{698C70DB-B397-83D0-03CA-246BCE018C2D}"/>
              </a:ext>
            </a:extLst>
          </p:cNvPr>
          <p:cNvSpPr txBox="1"/>
          <p:nvPr/>
        </p:nvSpPr>
        <p:spPr>
          <a:xfrm>
            <a:off x="3194464" y="3593691"/>
            <a:ext cx="2149857" cy="553998"/>
          </a:xfrm>
          <a:prstGeom prst="rect">
            <a:avLst/>
          </a:prstGeom>
          <a:noFill/>
        </p:spPr>
        <p:txBody>
          <a:bodyPr wrap="square">
            <a:spAutoFit/>
          </a:bodyPr>
          <a:lstStyle/>
          <a:p>
            <a:r>
              <a:rPr lang="da-DK" sz="1000" dirty="0">
                <a:cs typeface="Arial" panose="020B0604020202020204" pitchFamily="34" charset="0"/>
              </a:rPr>
              <a:t>Hvad tror jeg, </a:t>
            </a:r>
          </a:p>
          <a:p>
            <a:r>
              <a:rPr lang="da-DK" sz="1000" dirty="0">
                <a:cs typeface="Arial" panose="020B0604020202020204" pitchFamily="34" charset="0"/>
              </a:rPr>
              <a:t>projektdeltagerne forventer </a:t>
            </a:r>
          </a:p>
          <a:p>
            <a:r>
              <a:rPr lang="da-DK" sz="1000" dirty="0">
                <a:cs typeface="Arial" panose="020B0604020202020204" pitchFamily="34" charset="0"/>
              </a:rPr>
              <a:t>af mig?</a:t>
            </a:r>
          </a:p>
        </p:txBody>
      </p:sp>
      <p:grpSp>
        <p:nvGrpSpPr>
          <p:cNvPr id="16" name="Gruppe 15">
            <a:extLst>
              <a:ext uri="{FF2B5EF4-FFF2-40B4-BE49-F238E27FC236}">
                <a16:creationId xmlns:a16="http://schemas.microsoft.com/office/drawing/2014/main" id="{3DB35568-C43E-F82E-EB90-5A0544FCC199}"/>
              </a:ext>
            </a:extLst>
          </p:cNvPr>
          <p:cNvGrpSpPr/>
          <p:nvPr/>
        </p:nvGrpSpPr>
        <p:grpSpPr>
          <a:xfrm>
            <a:off x="5226027" y="3596639"/>
            <a:ext cx="3496432" cy="2534988"/>
            <a:chOff x="1441328" y="2291161"/>
            <a:chExt cx="4329552" cy="3769358"/>
          </a:xfrm>
        </p:grpSpPr>
        <p:sp>
          <p:nvSpPr>
            <p:cNvPr id="17" name="Rektangel 16">
              <a:extLst>
                <a:ext uri="{FF2B5EF4-FFF2-40B4-BE49-F238E27FC236}">
                  <a16:creationId xmlns:a16="http://schemas.microsoft.com/office/drawing/2014/main" id="{C747E6BF-0CF6-DA1A-1BE0-2FA3608B7217}"/>
                </a:ext>
              </a:extLst>
            </p:cNvPr>
            <p:cNvSpPr/>
            <p:nvPr/>
          </p:nvSpPr>
          <p:spPr>
            <a:xfrm>
              <a:off x="1441328" y="2291161"/>
              <a:ext cx="4329552" cy="37693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sp>
          <p:nvSpPr>
            <p:cNvPr id="18" name="Rektangel 17">
              <a:extLst>
                <a:ext uri="{FF2B5EF4-FFF2-40B4-BE49-F238E27FC236}">
                  <a16:creationId xmlns:a16="http://schemas.microsoft.com/office/drawing/2014/main" id="{47FCE1D7-4902-D5A3-0B5C-5DDE3EE3416F}"/>
                </a:ext>
              </a:extLst>
            </p:cNvPr>
            <p:cNvSpPr/>
            <p:nvPr/>
          </p:nvSpPr>
          <p:spPr>
            <a:xfrm>
              <a:off x="3621024" y="2291161"/>
              <a:ext cx="2149856" cy="37693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grpSp>
      <p:sp>
        <p:nvSpPr>
          <p:cNvPr id="19" name="Tekstfelt 18">
            <a:extLst>
              <a:ext uri="{FF2B5EF4-FFF2-40B4-BE49-F238E27FC236}">
                <a16:creationId xmlns:a16="http://schemas.microsoft.com/office/drawing/2014/main" id="{1444FECE-2512-7F45-2355-BD37EDA8CCB7}"/>
              </a:ext>
            </a:extLst>
          </p:cNvPr>
          <p:cNvSpPr txBox="1"/>
          <p:nvPr/>
        </p:nvSpPr>
        <p:spPr>
          <a:xfrm>
            <a:off x="5220208" y="3593691"/>
            <a:ext cx="2149857" cy="400110"/>
          </a:xfrm>
          <a:prstGeom prst="rect">
            <a:avLst/>
          </a:prstGeom>
          <a:noFill/>
        </p:spPr>
        <p:txBody>
          <a:bodyPr wrap="square">
            <a:spAutoFit/>
          </a:bodyPr>
          <a:lstStyle/>
          <a:p>
            <a:r>
              <a:rPr lang="da-DK" sz="1000" dirty="0">
                <a:cs typeface="Arial" panose="020B0604020202020204" pitchFamily="34" charset="0"/>
              </a:rPr>
              <a:t>Hvad forventer vi </a:t>
            </a:r>
          </a:p>
          <a:p>
            <a:r>
              <a:rPr lang="da-DK" sz="1000" dirty="0">
                <a:cs typeface="Arial" panose="020B0604020202020204" pitchFamily="34" charset="0"/>
              </a:rPr>
              <a:t>af projektleder?</a:t>
            </a:r>
          </a:p>
        </p:txBody>
      </p:sp>
      <p:sp>
        <p:nvSpPr>
          <p:cNvPr id="20" name="Tekstfelt 19">
            <a:extLst>
              <a:ext uri="{FF2B5EF4-FFF2-40B4-BE49-F238E27FC236}">
                <a16:creationId xmlns:a16="http://schemas.microsoft.com/office/drawing/2014/main" id="{861E051E-5207-ECB4-A330-40FDF60E7DED}"/>
              </a:ext>
            </a:extLst>
          </p:cNvPr>
          <p:cNvSpPr txBox="1"/>
          <p:nvPr/>
        </p:nvSpPr>
        <p:spPr>
          <a:xfrm>
            <a:off x="6986338" y="3593691"/>
            <a:ext cx="2149857" cy="553998"/>
          </a:xfrm>
          <a:prstGeom prst="rect">
            <a:avLst/>
          </a:prstGeom>
          <a:noFill/>
        </p:spPr>
        <p:txBody>
          <a:bodyPr wrap="square">
            <a:spAutoFit/>
          </a:bodyPr>
          <a:lstStyle/>
          <a:p>
            <a:r>
              <a:rPr lang="da-DK" sz="1000" dirty="0">
                <a:cs typeface="Arial" panose="020B0604020202020204" pitchFamily="34" charset="0"/>
              </a:rPr>
              <a:t>Hvad tror vi, projektleder </a:t>
            </a:r>
          </a:p>
          <a:p>
            <a:r>
              <a:rPr lang="da-DK" sz="1000" dirty="0">
                <a:cs typeface="Arial" panose="020B0604020202020204" pitchFamily="34" charset="0"/>
              </a:rPr>
              <a:t>forventer af os </a:t>
            </a:r>
          </a:p>
          <a:p>
            <a:r>
              <a:rPr lang="da-DK" sz="1000" dirty="0">
                <a:cs typeface="Arial" panose="020B0604020202020204" pitchFamily="34" charset="0"/>
              </a:rPr>
              <a:t>projektdeltagere?</a:t>
            </a:r>
          </a:p>
        </p:txBody>
      </p:sp>
      <p:sp>
        <p:nvSpPr>
          <p:cNvPr id="21" name="Tekstfelt 20">
            <a:extLst>
              <a:ext uri="{FF2B5EF4-FFF2-40B4-BE49-F238E27FC236}">
                <a16:creationId xmlns:a16="http://schemas.microsoft.com/office/drawing/2014/main" id="{DC2785C5-5E9A-5FB6-5A02-4CD32B848B8F}"/>
              </a:ext>
            </a:extLst>
          </p:cNvPr>
          <p:cNvSpPr txBox="1"/>
          <p:nvPr/>
        </p:nvSpPr>
        <p:spPr>
          <a:xfrm>
            <a:off x="8726048" y="3528394"/>
            <a:ext cx="2149857" cy="2162387"/>
          </a:xfrm>
          <a:prstGeom prst="rect">
            <a:avLst/>
          </a:prstGeom>
          <a:noFill/>
        </p:spPr>
        <p:txBody>
          <a:bodyPr wrap="square">
            <a:spAutoFit/>
          </a:bodyPr>
          <a:lstStyle/>
          <a:p>
            <a:pPr>
              <a:lnSpc>
                <a:spcPct val="107000"/>
              </a:lnSpc>
              <a:spcAft>
                <a:spcPts val="800"/>
              </a:spcAft>
            </a:pPr>
            <a:r>
              <a:rPr lang="da-DK" sz="1200" kern="0" dirty="0">
                <a:solidFill>
                  <a:srgbClr val="212529"/>
                </a:solidFill>
                <a:effectLst/>
                <a:ea typeface="Aptos" panose="020B0004020202020204" pitchFamily="34" charset="0"/>
                <a:cs typeface="Arial" panose="020B0604020202020204" pitchFamily="34" charset="0"/>
              </a:rPr>
              <a:t>Som projektleder er det en god måde at få mulighed for at fortælle teamet, hvad du forventer af dem.</a:t>
            </a:r>
          </a:p>
          <a:p>
            <a:pPr>
              <a:lnSpc>
                <a:spcPct val="107000"/>
              </a:lnSpc>
              <a:spcAft>
                <a:spcPts val="800"/>
              </a:spcAft>
            </a:pPr>
            <a:r>
              <a:rPr lang="da-DK" sz="1200" kern="0" dirty="0">
                <a:solidFill>
                  <a:srgbClr val="212529"/>
                </a:solidFill>
                <a:ea typeface="Aptos" panose="020B0004020202020204" pitchFamily="34" charset="0"/>
                <a:cs typeface="Arial" panose="020B0604020202020204" pitchFamily="34" charset="0"/>
              </a:rPr>
              <a:t>Samtidig hører du, hvad teamet forventer af dig som projektleder, og det kan være meget anderledes end dine forestillinger. Ofte forventer de ikke alt det, du går og tror.</a:t>
            </a:r>
            <a:endParaRPr lang="da-DK" sz="12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6432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Skabelon 3</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3" name="Gruppe 2">
            <a:extLst>
              <a:ext uri="{FF2B5EF4-FFF2-40B4-BE49-F238E27FC236}">
                <a16:creationId xmlns:a16="http://schemas.microsoft.com/office/drawing/2014/main" id="{84F8A60B-58C5-9878-29CF-D42EFE41E384}"/>
              </a:ext>
            </a:extLst>
          </p:cNvPr>
          <p:cNvGrpSpPr/>
          <p:nvPr/>
        </p:nvGrpSpPr>
        <p:grpSpPr>
          <a:xfrm>
            <a:off x="1431168" y="1378143"/>
            <a:ext cx="4299072" cy="4682369"/>
            <a:chOff x="1441328" y="2291161"/>
            <a:chExt cx="4329552" cy="3769358"/>
          </a:xfrm>
        </p:grpSpPr>
        <p:sp>
          <p:nvSpPr>
            <p:cNvPr id="22" name="Rektangel 21">
              <a:extLst>
                <a:ext uri="{FF2B5EF4-FFF2-40B4-BE49-F238E27FC236}">
                  <a16:creationId xmlns:a16="http://schemas.microsoft.com/office/drawing/2014/main" id="{EF87EFD6-4BC6-FF50-1F24-A0913DDA8ADC}"/>
                </a:ext>
              </a:extLst>
            </p:cNvPr>
            <p:cNvSpPr/>
            <p:nvPr/>
          </p:nvSpPr>
          <p:spPr>
            <a:xfrm>
              <a:off x="1441328" y="2291161"/>
              <a:ext cx="4329552" cy="37693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sp>
          <p:nvSpPr>
            <p:cNvPr id="23" name="Rektangel 22">
              <a:extLst>
                <a:ext uri="{FF2B5EF4-FFF2-40B4-BE49-F238E27FC236}">
                  <a16:creationId xmlns:a16="http://schemas.microsoft.com/office/drawing/2014/main" id="{5FF3CB0E-054D-0B6B-D711-5F58C53C8728}"/>
                </a:ext>
              </a:extLst>
            </p:cNvPr>
            <p:cNvSpPr/>
            <p:nvPr/>
          </p:nvSpPr>
          <p:spPr>
            <a:xfrm>
              <a:off x="3621024" y="2291161"/>
              <a:ext cx="2149856" cy="37693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grpSp>
      <p:grpSp>
        <p:nvGrpSpPr>
          <p:cNvPr id="24" name="Gruppe 23">
            <a:extLst>
              <a:ext uri="{FF2B5EF4-FFF2-40B4-BE49-F238E27FC236}">
                <a16:creationId xmlns:a16="http://schemas.microsoft.com/office/drawing/2014/main" id="{F2592863-B075-184F-8246-BE2B56DCF597}"/>
              </a:ext>
            </a:extLst>
          </p:cNvPr>
          <p:cNvGrpSpPr/>
          <p:nvPr/>
        </p:nvGrpSpPr>
        <p:grpSpPr>
          <a:xfrm>
            <a:off x="5932048" y="1378143"/>
            <a:ext cx="4299072" cy="4670553"/>
            <a:chOff x="1441328" y="2291161"/>
            <a:chExt cx="4329552" cy="3769358"/>
          </a:xfrm>
        </p:grpSpPr>
        <p:sp>
          <p:nvSpPr>
            <p:cNvPr id="25" name="Rektangel 24">
              <a:extLst>
                <a:ext uri="{FF2B5EF4-FFF2-40B4-BE49-F238E27FC236}">
                  <a16:creationId xmlns:a16="http://schemas.microsoft.com/office/drawing/2014/main" id="{0C860AAF-5902-5BED-67E6-46B1A43D7402}"/>
                </a:ext>
              </a:extLst>
            </p:cNvPr>
            <p:cNvSpPr/>
            <p:nvPr/>
          </p:nvSpPr>
          <p:spPr>
            <a:xfrm>
              <a:off x="1441328" y="2291161"/>
              <a:ext cx="4329552" cy="376935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sp>
          <p:nvSpPr>
            <p:cNvPr id="26" name="Rektangel 25">
              <a:extLst>
                <a:ext uri="{FF2B5EF4-FFF2-40B4-BE49-F238E27FC236}">
                  <a16:creationId xmlns:a16="http://schemas.microsoft.com/office/drawing/2014/main" id="{A194459F-C13D-66FE-4FC5-087C65814FE0}"/>
                </a:ext>
              </a:extLst>
            </p:cNvPr>
            <p:cNvSpPr/>
            <p:nvPr/>
          </p:nvSpPr>
          <p:spPr>
            <a:xfrm>
              <a:off x="3621024" y="2291161"/>
              <a:ext cx="2149856" cy="37693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altLang="da-DK" sz="1200" dirty="0">
                <a:solidFill>
                  <a:schemeClr val="tx1"/>
                </a:solidFill>
                <a:latin typeface="Arial" panose="020B0604020202020204" pitchFamily="34" charset="0"/>
                <a:cs typeface="Arial" panose="020B0604020202020204" pitchFamily="34" charset="0"/>
              </a:endParaRPr>
            </a:p>
          </p:txBody>
        </p:sp>
      </p:grpSp>
      <p:sp>
        <p:nvSpPr>
          <p:cNvPr id="27" name="Tekstfelt 26">
            <a:extLst>
              <a:ext uri="{FF2B5EF4-FFF2-40B4-BE49-F238E27FC236}">
                <a16:creationId xmlns:a16="http://schemas.microsoft.com/office/drawing/2014/main" id="{F48F1223-D403-5F29-EB6F-D3B2BBEEE43A}"/>
              </a:ext>
            </a:extLst>
          </p:cNvPr>
          <p:cNvSpPr txBox="1"/>
          <p:nvPr/>
        </p:nvSpPr>
        <p:spPr>
          <a:xfrm>
            <a:off x="1470367" y="1388303"/>
            <a:ext cx="2149857" cy="400110"/>
          </a:xfrm>
          <a:prstGeom prst="rect">
            <a:avLst/>
          </a:prstGeom>
          <a:noFill/>
        </p:spPr>
        <p:txBody>
          <a:bodyPr wrap="square">
            <a:spAutoFit/>
          </a:bodyPr>
          <a:lstStyle/>
          <a:p>
            <a:r>
              <a:rPr lang="da-DK" sz="1000" dirty="0">
                <a:cs typeface="Arial" panose="020B0604020202020204" pitchFamily="34" charset="0"/>
              </a:rPr>
              <a:t>Hvad forventer jeg af</a:t>
            </a:r>
          </a:p>
          <a:p>
            <a:r>
              <a:rPr lang="da-DK" sz="1000" dirty="0">
                <a:cs typeface="Arial" panose="020B0604020202020204" pitchFamily="34" charset="0"/>
              </a:rPr>
              <a:t>projektdeltagerne?</a:t>
            </a:r>
            <a:endParaRPr lang="da-DK" sz="1000" dirty="0"/>
          </a:p>
        </p:txBody>
      </p:sp>
      <p:sp>
        <p:nvSpPr>
          <p:cNvPr id="28" name="Tekstfelt 27">
            <a:extLst>
              <a:ext uri="{FF2B5EF4-FFF2-40B4-BE49-F238E27FC236}">
                <a16:creationId xmlns:a16="http://schemas.microsoft.com/office/drawing/2014/main" id="{F87AF184-2902-06C8-53D4-193D1A84FEB6}"/>
              </a:ext>
            </a:extLst>
          </p:cNvPr>
          <p:cNvSpPr txBox="1"/>
          <p:nvPr/>
        </p:nvSpPr>
        <p:spPr>
          <a:xfrm>
            <a:off x="3595519" y="1388303"/>
            <a:ext cx="2149857" cy="400110"/>
          </a:xfrm>
          <a:prstGeom prst="rect">
            <a:avLst/>
          </a:prstGeom>
          <a:noFill/>
        </p:spPr>
        <p:txBody>
          <a:bodyPr wrap="square">
            <a:spAutoFit/>
          </a:bodyPr>
          <a:lstStyle/>
          <a:p>
            <a:r>
              <a:rPr lang="da-DK" sz="1000" dirty="0">
                <a:cs typeface="Arial" panose="020B0604020202020204" pitchFamily="34" charset="0"/>
              </a:rPr>
              <a:t>Hvad tror jeg, projektdeltagerne forventer af mig?</a:t>
            </a:r>
          </a:p>
        </p:txBody>
      </p:sp>
      <p:sp>
        <p:nvSpPr>
          <p:cNvPr id="29" name="Tekstfelt 28">
            <a:extLst>
              <a:ext uri="{FF2B5EF4-FFF2-40B4-BE49-F238E27FC236}">
                <a16:creationId xmlns:a16="http://schemas.microsoft.com/office/drawing/2014/main" id="{616F9B62-1D96-B2CF-DF9B-E790EE20EFB1}"/>
              </a:ext>
            </a:extLst>
          </p:cNvPr>
          <p:cNvSpPr txBox="1"/>
          <p:nvPr/>
        </p:nvSpPr>
        <p:spPr>
          <a:xfrm>
            <a:off x="2545127" y="1015557"/>
            <a:ext cx="7943041" cy="307777"/>
          </a:xfrm>
          <a:prstGeom prst="rect">
            <a:avLst/>
          </a:prstGeom>
          <a:noFill/>
        </p:spPr>
        <p:txBody>
          <a:bodyPr wrap="square">
            <a:spAutoFit/>
          </a:bodyPr>
          <a:lstStyle/>
          <a:p>
            <a:r>
              <a:rPr lang="da-DK" altLang="da-DK" sz="1400" b="1" dirty="0">
                <a:cs typeface="Arial" panose="020B0604020202020204" pitchFamily="34" charset="0"/>
              </a:rPr>
              <a:t>Udfyldes af projektleder		                                       Udfyldes af projektdeltagerne</a:t>
            </a:r>
            <a:endParaRPr lang="da-DK" sz="1400" b="1" dirty="0"/>
          </a:p>
        </p:txBody>
      </p:sp>
      <p:sp>
        <p:nvSpPr>
          <p:cNvPr id="30" name="Tekstfelt 29">
            <a:extLst>
              <a:ext uri="{FF2B5EF4-FFF2-40B4-BE49-F238E27FC236}">
                <a16:creationId xmlns:a16="http://schemas.microsoft.com/office/drawing/2014/main" id="{463C443A-8AF2-2537-DE93-E63931651A10}"/>
              </a:ext>
            </a:extLst>
          </p:cNvPr>
          <p:cNvSpPr txBox="1"/>
          <p:nvPr/>
        </p:nvSpPr>
        <p:spPr>
          <a:xfrm>
            <a:off x="5947184" y="1388303"/>
            <a:ext cx="2149857" cy="246221"/>
          </a:xfrm>
          <a:prstGeom prst="rect">
            <a:avLst/>
          </a:prstGeom>
          <a:noFill/>
        </p:spPr>
        <p:txBody>
          <a:bodyPr wrap="square">
            <a:spAutoFit/>
          </a:bodyPr>
          <a:lstStyle/>
          <a:p>
            <a:r>
              <a:rPr lang="da-DK" sz="1000" dirty="0">
                <a:cs typeface="Arial" panose="020B0604020202020204" pitchFamily="34" charset="0"/>
              </a:rPr>
              <a:t>Hvad forventer vi af projektleder?</a:t>
            </a:r>
          </a:p>
        </p:txBody>
      </p:sp>
      <p:sp>
        <p:nvSpPr>
          <p:cNvPr id="31" name="Tekstfelt 30">
            <a:extLst>
              <a:ext uri="{FF2B5EF4-FFF2-40B4-BE49-F238E27FC236}">
                <a16:creationId xmlns:a16="http://schemas.microsoft.com/office/drawing/2014/main" id="{C65B97ED-EB24-3227-1BC8-292DA5849265}"/>
              </a:ext>
            </a:extLst>
          </p:cNvPr>
          <p:cNvSpPr txBox="1"/>
          <p:nvPr/>
        </p:nvSpPr>
        <p:spPr>
          <a:xfrm>
            <a:off x="8093694" y="1388303"/>
            <a:ext cx="2149857" cy="400110"/>
          </a:xfrm>
          <a:prstGeom prst="rect">
            <a:avLst/>
          </a:prstGeom>
          <a:noFill/>
        </p:spPr>
        <p:txBody>
          <a:bodyPr wrap="square">
            <a:spAutoFit/>
          </a:bodyPr>
          <a:lstStyle/>
          <a:p>
            <a:r>
              <a:rPr lang="da-DK" sz="1000" dirty="0">
                <a:cs typeface="Arial" panose="020B0604020202020204" pitchFamily="34" charset="0"/>
              </a:rPr>
              <a:t>Hvad tror vi, projektleder </a:t>
            </a:r>
          </a:p>
          <a:p>
            <a:r>
              <a:rPr lang="da-DK" sz="1000" dirty="0">
                <a:cs typeface="Arial" panose="020B0604020202020204" pitchFamily="34" charset="0"/>
              </a:rPr>
              <a:t>forventer af os projektdeltagere?</a:t>
            </a:r>
          </a:p>
        </p:txBody>
      </p:sp>
    </p:spTree>
    <p:extLst>
      <p:ext uri="{BB962C8B-B14F-4D97-AF65-F5344CB8AC3E}">
        <p14:creationId xmlns:p14="http://schemas.microsoft.com/office/powerpoint/2010/main" val="62012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BC789E6E-F525-FFB5-5862-815D421C0AE7}"/>
              </a:ext>
            </a:extLst>
          </p:cNvPr>
          <p:cNvSpPr/>
          <p:nvPr/>
        </p:nvSpPr>
        <p:spPr>
          <a:xfrm>
            <a:off x="1338144" y="1254980"/>
            <a:ext cx="9441962" cy="4085542"/>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gn="l">
              <a:buFont typeface="Arial" panose="020B0604020202020204" pitchFamily="34" charset="0"/>
              <a:buChar char="•"/>
            </a:pPr>
            <a:r>
              <a:rPr lang="da-DK" sz="1200" b="1" i="0" dirty="0">
                <a:effectLst/>
                <a:cs typeface="Arial" panose="020B0604020202020204" pitchFamily="34" charset="0"/>
              </a:rPr>
              <a:t>Drejebog til facilitering: </a:t>
            </a:r>
            <a:r>
              <a:rPr lang="da-DK" sz="1200" b="0" i="0" dirty="0">
                <a:effectLst/>
                <a:cs typeface="Arial" panose="020B0604020202020204" pitchFamily="34" charset="0"/>
              </a:rPr>
              <a:t>Drejebogen hjælper dig til at facilitere møder og workshops med passion og engagement. Som projektleder er det typisk styregruppemøder, sprintmøder, idégenereringsmøder, planlægningsworkshop, teambuilding aktiviteter, workshops med interessenter og projektgruppemøder, du skal lede og facilitere. Din opgave som facilitator er at skabe motivation, engagement og læring hos mødedeltagerne.</a:t>
            </a:r>
          </a:p>
          <a:p>
            <a:pPr marL="171450" indent="-171450" algn="l">
              <a:buFont typeface="Arial" panose="020B0604020202020204" pitchFamily="34" charset="0"/>
              <a:buChar char="•"/>
            </a:pPr>
            <a:endParaRPr lang="da-DK" sz="1200"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Workshop og involvering: </a:t>
            </a:r>
            <a:r>
              <a:rPr lang="da-DK" sz="1200" dirty="0">
                <a:cs typeface="Arial" panose="020B0604020202020204" pitchFamily="34" charset="0"/>
              </a:rPr>
              <a:t>Beskriver hvordan du planlægger og gennemfører forskellige workshops. </a:t>
            </a:r>
            <a:r>
              <a:rPr lang="da-DK" sz="1200" dirty="0">
                <a:effectLst/>
                <a:ea typeface="Times New Roman" panose="02020603050405020304" pitchFamily="18" charset="0"/>
                <a:cs typeface="Arial" panose="020B0604020202020204" pitchFamily="34" charset="0"/>
              </a:rPr>
              <a:t>Formålet </a:t>
            </a:r>
            <a:r>
              <a:rPr lang="da-DK" sz="1200" b="0" dirty="0">
                <a:effectLst/>
                <a:ea typeface="Times New Roman" panose="02020603050405020304" pitchFamily="18" charset="0"/>
                <a:cs typeface="Arial" panose="020B0604020202020204" pitchFamily="34" charset="0"/>
              </a:rPr>
              <a:t>er at afdække de mange indfaldsvinkler og problemstillinger, projektet skal løse, samt at sikre af de forskellige nøgleinteressenter forstår andres indfaldsvinkel.</a:t>
            </a:r>
          </a:p>
          <a:p>
            <a:pPr marL="171450" indent="-171450">
              <a:buFont typeface="Arial" panose="020B0604020202020204" pitchFamily="34" charset="0"/>
              <a:buChar char="•"/>
            </a:pPr>
            <a:endParaRPr lang="da-DK" sz="1200" dirty="0">
              <a:ea typeface="Times New Roman" panose="02020603050405020304" pitchFamily="18" charset="0"/>
              <a:cs typeface="Arial" panose="020B0604020202020204" pitchFamily="34" charset="0"/>
            </a:endParaRP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a:t>
            </a:r>
            <a:r>
              <a:rPr lang="da-DK" sz="1200" dirty="0">
                <a:effectLst/>
                <a:ea typeface="Calibri" panose="020F0502020204030204" pitchFamily="34" charset="0"/>
                <a:cs typeface="Arial" panose="020B0604020202020204" pitchFamily="34" charset="0"/>
              </a:rPr>
              <a:t>,</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a:t>
            </a:r>
            <a:r>
              <a:rPr lang="da-DK" sz="1200" b="1" dirty="0">
                <a:effectLst/>
                <a:ea typeface="Calibri" panose="020F0502020204030204" pitchFamily="34" charset="0"/>
                <a:cs typeface="Arial" panose="020B0604020202020204" pitchFamily="34" charset="0"/>
              </a:rPr>
              <a:t> </a:t>
            </a:r>
            <a:r>
              <a:rPr lang="da-DK" sz="1200" dirty="0">
                <a:effectLst/>
                <a:ea typeface="Calibri" panose="020F0502020204030204" pitchFamily="34" charset="0"/>
                <a:cs typeface="Arial" panose="020B0604020202020204" pitchFamily="34" charset="0"/>
              </a:rPr>
              <a:t>5.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2024.</a:t>
            </a:r>
            <a:endParaRPr lang="da-DK" sz="1200" dirty="0">
              <a:effectLst/>
              <a:ea typeface="Calibri" panose="020F0502020204030204" pitchFamily="34" charset="0"/>
              <a:cs typeface="Arial" panose="020B0604020202020204" pitchFamily="34" charset="0"/>
            </a:endParaRPr>
          </a:p>
          <a:p>
            <a:pPr>
              <a:lnSpc>
                <a:spcPct val="107000"/>
              </a:lnSpc>
              <a:spcAft>
                <a:spcPts val="0"/>
              </a:spcAft>
            </a:pPr>
            <a:endParaRPr lang="da-DK" sz="1200" dirty="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dirty="0"/>
              <a:t>Værktøj: </a:t>
            </a:r>
            <a:r>
              <a:rPr lang="da-DK" sz="2400" b="1" kern="100" dirty="0">
                <a:effectLst/>
                <a:ea typeface="Aptos" panose="020B0004020202020204" pitchFamily="34" charset="0"/>
                <a:cs typeface="Times New Roman" panose="02020603050405020304" pitchFamily="18" charset="0"/>
              </a:rPr>
              <a:t>Spilleregler for gruppen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68E030E0-7AEC-9AC5-5083-CC6EBAA02896}"/>
              </a:ext>
            </a:extLst>
          </p:cNvPr>
          <p:cNvSpPr txBox="1"/>
          <p:nvPr/>
        </p:nvSpPr>
        <p:spPr>
          <a:xfrm>
            <a:off x="1349888" y="966186"/>
            <a:ext cx="9428473" cy="5085238"/>
          </a:xfrm>
          <a:prstGeom prst="rect">
            <a:avLst/>
          </a:prstGeom>
          <a:noFill/>
        </p:spPr>
        <p:txBody>
          <a:bodyPr wrap="square">
            <a:spAutoFit/>
          </a:bodyPr>
          <a:lstStyle/>
          <a:p>
            <a:pPr>
              <a:lnSpc>
                <a:spcPct val="107000"/>
              </a:lnSpc>
              <a:spcAft>
                <a:spcPts val="1125"/>
              </a:spcAft>
            </a:pPr>
            <a:r>
              <a:rPr lang="da-DK" sz="1200" b="1" kern="0" dirty="0">
                <a:solidFill>
                  <a:srgbClr val="212529"/>
                </a:solidFill>
                <a:effectLst/>
                <a:ea typeface="Times New Roman" panose="02020603050405020304" pitchFamily="18" charset="0"/>
                <a:cs typeface="Arial" panose="020B0604020202020204" pitchFamily="34" charset="0"/>
              </a:rPr>
              <a:t>Formål</a:t>
            </a:r>
            <a:r>
              <a:rPr lang="da-DK" sz="1200" b="1" kern="100" dirty="0">
                <a:ea typeface="Times New Roman" panose="02020603050405020304" pitchFamily="18" charset="0"/>
                <a:cs typeface="Arial" panose="020B0604020202020204" pitchFamily="34" charset="0"/>
              </a:rPr>
              <a:t>                                                                                                                                                                                                	                                        </a:t>
            </a:r>
            <a:r>
              <a:rPr lang="da-DK" sz="1200" kern="0" dirty="0">
                <a:solidFill>
                  <a:srgbClr val="212529"/>
                </a:solidFill>
                <a:effectLst/>
                <a:ea typeface="Times New Roman" panose="02020603050405020304" pitchFamily="18" charset="0"/>
                <a:cs typeface="Arial" panose="020B0604020202020204" pitchFamily="34" charset="0"/>
              </a:rPr>
              <a:t>Formålet med at definere spilleregler er at skabe en fælles opfattelse i projektgruppen af, hvordan samarbejdet skal fungere. Der er tale om en </a:t>
            </a:r>
            <a:r>
              <a:rPr lang="da-DK" sz="1200" kern="0" dirty="0">
                <a:solidFill>
                  <a:srgbClr val="212529"/>
                </a:solidFill>
                <a:ea typeface="Times New Roman" panose="02020603050405020304" pitchFamily="18" charset="0"/>
                <a:cs typeface="Arial" panose="020B0604020202020204" pitchFamily="34" charset="0"/>
              </a:rPr>
              <a:t>samtale</a:t>
            </a:r>
            <a:r>
              <a:rPr lang="da-DK" sz="1200" kern="0" dirty="0">
                <a:solidFill>
                  <a:srgbClr val="212529"/>
                </a:solidFill>
                <a:effectLst/>
                <a:ea typeface="Times New Roman" panose="02020603050405020304" pitchFamily="18" charset="0"/>
                <a:cs typeface="Arial" panose="020B0604020202020204" pitchFamily="34" charset="0"/>
              </a:rPr>
              <a:t>. Gruppemedlemmerne skal således bruge kræfter på at formulere de spilleregler, som netop denne gruppe bør stræbe efter. </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b="1" kern="0" dirty="0">
                <a:solidFill>
                  <a:srgbClr val="212529"/>
                </a:solidFill>
                <a:effectLst/>
                <a:ea typeface="Times New Roman" panose="02020603050405020304" pitchFamily="18" charset="0"/>
                <a:cs typeface="Arial" panose="020B0604020202020204" pitchFamily="34" charset="0"/>
              </a:rPr>
              <a:t>Fremgangsmåde</a:t>
            </a:r>
            <a:r>
              <a:rPr lang="da-DK" sz="1200" b="1" kern="100" dirty="0">
                <a:ea typeface="Times New Roman" panose="02020603050405020304" pitchFamily="18" charset="0"/>
                <a:cs typeface="Arial" panose="020B0604020202020204" pitchFamily="34" charset="0"/>
              </a:rPr>
              <a:t>                                                                                                                                                                                                                        </a:t>
            </a:r>
            <a:r>
              <a:rPr lang="da-DK" sz="1200" kern="0" dirty="0">
                <a:solidFill>
                  <a:srgbClr val="212529"/>
                </a:solidFill>
                <a:effectLst/>
                <a:ea typeface="Times New Roman" panose="02020603050405020304" pitchFamily="18" charset="0"/>
                <a:cs typeface="Arial" panose="020B0604020202020204" pitchFamily="34" charset="0"/>
              </a:rPr>
              <a:t>Spillereglerne kan defineres i gruppens opstartsfase eller undervejs, hvis der opleves begyndende konflikter. I opstartsfasen er der typisk endnu ingen konflikter, hvilket tillader en friere diskussion, ligesom spillereglerne kan være med til at forebygge eller mindske konflikter – forudsat at de bruges aktivt.</a:t>
            </a:r>
            <a:endParaRPr lang="da-DK" sz="1200" kern="0" dirty="0">
              <a:solidFill>
                <a:srgbClr val="212529"/>
              </a:solidFill>
              <a:ea typeface="Times New Roman" panose="02020603050405020304" pitchFamily="18" charset="0"/>
              <a:cs typeface="Arial" panose="020B0604020202020204" pitchFamily="34" charset="0"/>
            </a:endParaRP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Projektlederen bør overveje, hvor denne gruppe har behov for klare aftaler om samarbejdet, før gruppen går i gang. </a:t>
            </a:r>
            <a:r>
              <a:rPr lang="da-DK" sz="1200" kern="0" dirty="0">
                <a:solidFill>
                  <a:srgbClr val="212529"/>
                </a:solidFill>
                <a:ea typeface="Times New Roman" panose="02020603050405020304" pitchFamily="18" charset="0"/>
                <a:cs typeface="Arial" panose="020B0604020202020204" pitchFamily="34" charset="0"/>
              </a:rPr>
              <a:t>H</a:t>
            </a:r>
            <a:r>
              <a:rPr lang="da-DK" sz="1200" kern="0" dirty="0">
                <a:solidFill>
                  <a:srgbClr val="212529"/>
                </a:solidFill>
                <a:effectLst/>
                <a:ea typeface="Times New Roman" panose="02020603050405020304" pitchFamily="18" charset="0"/>
                <a:cs typeface="Arial" panose="020B0604020202020204" pitchFamily="34" charset="0"/>
              </a:rPr>
              <a:t>vad gør vi f.eks., når vi er uenige om metoden? Hvad gør vi, når nogle fra gruppen ikke deltager i et møde? Hvordan fordeler vi de mindre spændende opgaver? Sørg for, at disse temaer bliver inddraget i diskussionen.</a:t>
            </a:r>
            <a:br>
              <a:rPr lang="da-DK" sz="1200" kern="0" dirty="0">
                <a:solidFill>
                  <a:srgbClr val="212529"/>
                </a:solidFill>
                <a:effectLst/>
                <a:ea typeface="Times New Roman" panose="02020603050405020304" pitchFamily="18" charset="0"/>
                <a:cs typeface="Arial" panose="020B0604020202020204" pitchFamily="34" charset="0"/>
              </a:rPr>
            </a:b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Arbejdet med spilleregler tager to-tre timer, og der er behov for en opfølgning senere, hvor gruppen gennemgår referatet af de vedtagne udsagn.</a:t>
            </a:r>
            <a:r>
              <a:rPr lang="da-DK" sz="1200" kern="0" dirty="0">
                <a:solidFill>
                  <a:srgbClr val="212529"/>
                </a:solidFill>
                <a:ea typeface="Times New Roman" panose="02020603050405020304" pitchFamily="18" charset="0"/>
                <a:cs typeface="Arial" panose="020B0604020202020204" pitchFamily="34" charset="0"/>
              </a:rPr>
              <a:t> I dette værktøj gennemgår vi to forskellige metoder til at aftale spillereglerne. Skabelon 1 og 2 udgør en meget styret proces, hvorimod skabelon 3 er mindre styret – nærmest en samtale om de gensidige forventninger.</a:t>
            </a:r>
            <a:br>
              <a:rPr lang="da-DK" sz="1200" kern="0" dirty="0">
                <a:solidFill>
                  <a:srgbClr val="212529"/>
                </a:solidFill>
                <a:effectLst/>
                <a:ea typeface="Times New Roman" panose="02020603050405020304" pitchFamily="18" charset="0"/>
                <a:cs typeface="Arial" panose="020B0604020202020204" pitchFamily="34" charset="0"/>
              </a:rPr>
            </a:br>
            <a:br>
              <a:rPr lang="da-DK" sz="1200" kern="0" dirty="0">
                <a:solidFill>
                  <a:srgbClr val="212529"/>
                </a:solidFill>
                <a:effectLst/>
                <a:ea typeface="Times New Roman" panose="02020603050405020304" pitchFamily="18" charset="0"/>
                <a:cs typeface="Arial" panose="020B0604020202020204" pitchFamily="34" charset="0"/>
              </a:rPr>
            </a:br>
            <a:r>
              <a:rPr lang="da-DK" sz="1200" b="1" kern="0" dirty="0">
                <a:solidFill>
                  <a:srgbClr val="212529"/>
                </a:solidFill>
                <a:effectLst/>
                <a:ea typeface="Times New Roman" panose="02020603050405020304" pitchFamily="18" charset="0"/>
                <a:cs typeface="Arial" panose="020B0604020202020204" pitchFamily="34" charset="0"/>
              </a:rPr>
              <a:t>Værktøjet i s</a:t>
            </a:r>
            <a:r>
              <a:rPr lang="da-DK" sz="1200" b="1" kern="0" dirty="0">
                <a:solidFill>
                  <a:srgbClr val="212529"/>
                </a:solidFill>
                <a:ea typeface="Times New Roman" panose="02020603050405020304" pitchFamily="18" charset="0"/>
                <a:cs typeface="Arial" panose="020B0604020202020204" pitchFamily="34" charset="0"/>
              </a:rPr>
              <a:t>kabelon 1 og 2 </a:t>
            </a:r>
            <a:r>
              <a:rPr lang="da-DK" sz="1200" b="1" kern="0" dirty="0">
                <a:solidFill>
                  <a:srgbClr val="212529"/>
                </a:solidFill>
                <a:effectLst/>
                <a:ea typeface="Times New Roman" panose="02020603050405020304" pitchFamily="18" charset="0"/>
                <a:cs typeface="Arial" panose="020B0604020202020204" pitchFamily="34" charset="0"/>
              </a:rPr>
              <a:t>består af 18 udsagn, som gruppen arbejder med i to trin:</a:t>
            </a:r>
            <a:endParaRPr lang="da-DK" sz="1200" b="1" kern="100" dirty="0">
              <a:effectLst/>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a-DK" sz="1200" kern="0" dirty="0">
                <a:solidFill>
                  <a:srgbClr val="212529"/>
                </a:solidFill>
                <a:effectLst/>
                <a:ea typeface="Times New Roman" panose="02020603050405020304" pitchFamily="18" charset="0"/>
                <a:cs typeface="Arial" panose="020B0604020202020204" pitchFamily="34" charset="0"/>
              </a:rPr>
              <a:t>Individuel besvarelse.</a:t>
            </a:r>
            <a:endParaRPr lang="da-DK" sz="1200" kern="100" dirty="0">
              <a:solidFill>
                <a:srgbClr val="212529"/>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tabLst>
                <a:tab pos="457200" algn="l"/>
              </a:tabLst>
            </a:pPr>
            <a:r>
              <a:rPr lang="da-DK" sz="1200" kern="0" dirty="0">
                <a:solidFill>
                  <a:srgbClr val="212529"/>
                </a:solidFill>
                <a:effectLst/>
                <a:ea typeface="Times New Roman" panose="02020603050405020304" pitchFamily="18" charset="0"/>
                <a:cs typeface="Arial" panose="020B0604020202020204" pitchFamily="34" charset="0"/>
              </a:rPr>
              <a:t>Fælles diskussion om udvalgte eller alle udsagn for endelig at træffe beslutning om gruppens spilleregler.</a:t>
            </a:r>
            <a:endParaRPr lang="da-DK" sz="1200" kern="100" dirty="0">
              <a:solidFill>
                <a:srgbClr val="212529"/>
              </a:solidFill>
              <a:effectLst/>
              <a:ea typeface="Aptos" panose="020B0004020202020204" pitchFamily="34" charset="0"/>
              <a:cs typeface="Arial" panose="020B0604020202020204" pitchFamily="34" charset="0"/>
            </a:endParaRP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Projektlederen kan også udvælge de udsagn, som </a:t>
            </a:r>
            <a:r>
              <a:rPr lang="da-DK" sz="1200" kern="0" dirty="0">
                <a:solidFill>
                  <a:srgbClr val="212529"/>
                </a:solidFill>
                <a:ea typeface="Times New Roman" panose="02020603050405020304" pitchFamily="18" charset="0"/>
                <a:cs typeface="Arial" panose="020B0604020202020204" pitchFamily="34" charset="0"/>
              </a:rPr>
              <a:t>vedkommende</a:t>
            </a:r>
            <a:r>
              <a:rPr lang="da-DK" sz="1200" kern="0" dirty="0">
                <a:solidFill>
                  <a:srgbClr val="212529"/>
                </a:solidFill>
                <a:effectLst/>
                <a:ea typeface="Times New Roman" panose="02020603050405020304" pitchFamily="18" charset="0"/>
                <a:cs typeface="Arial" panose="020B0604020202020204" pitchFamily="34" charset="0"/>
              </a:rPr>
              <a:t> anser for vigtigst og nøjes med at anvende disse.</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Spillereglerne skal helst være klare</a:t>
            </a:r>
            <a:r>
              <a:rPr lang="da-DK" sz="1200" kern="0" dirty="0">
                <a:solidFill>
                  <a:srgbClr val="212529"/>
                </a:solidFill>
                <a:ea typeface="Times New Roman" panose="02020603050405020304" pitchFamily="18" charset="0"/>
                <a:cs typeface="Arial" panose="020B0604020202020204" pitchFamily="34" charset="0"/>
              </a:rPr>
              <a:t> og tydelige,</a:t>
            </a:r>
            <a:r>
              <a:rPr lang="da-DK" sz="1200" kern="0" dirty="0">
                <a:solidFill>
                  <a:srgbClr val="212529"/>
                </a:solidFill>
                <a:effectLst/>
                <a:ea typeface="Times New Roman" panose="02020603050405020304" pitchFamily="18" charset="0"/>
                <a:cs typeface="Arial" panose="020B0604020202020204" pitchFamily="34" charset="0"/>
              </a:rPr>
              <a:t> </a:t>
            </a:r>
            <a:r>
              <a:rPr lang="da-DK" sz="1200" kern="0" dirty="0">
                <a:solidFill>
                  <a:srgbClr val="212529"/>
                </a:solidFill>
                <a:ea typeface="Times New Roman" panose="02020603050405020304" pitchFamily="18" charset="0"/>
                <a:cs typeface="Arial" panose="020B0604020202020204" pitchFamily="34" charset="0"/>
              </a:rPr>
              <a:t>så u</a:t>
            </a:r>
            <a:r>
              <a:rPr lang="da-DK" sz="1200" kern="0" dirty="0">
                <a:solidFill>
                  <a:srgbClr val="212529"/>
                </a:solidFill>
                <a:effectLst/>
                <a:ea typeface="Times New Roman" panose="02020603050405020304" pitchFamily="18" charset="0"/>
                <a:cs typeface="Arial" panose="020B0604020202020204" pitchFamily="34" charset="0"/>
              </a:rPr>
              <a:t>ndgå derfor for mange bløde kompromiser.</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For at have en effekt, skal spillereglerne benyttes aktivt i det kommende samarbejde</a:t>
            </a:r>
            <a:r>
              <a:rPr lang="da-DK" sz="1200" kern="0" dirty="0">
                <a:solidFill>
                  <a:srgbClr val="212529"/>
                </a:solidFill>
                <a:ea typeface="Times New Roman" panose="02020603050405020304" pitchFamily="18" charset="0"/>
                <a:cs typeface="Arial" panose="020B0604020202020204" pitchFamily="34" charset="0"/>
              </a:rPr>
              <a:t>, f</a:t>
            </a:r>
            <a:r>
              <a:rPr lang="da-DK" sz="1200" kern="0" dirty="0">
                <a:solidFill>
                  <a:srgbClr val="212529"/>
                </a:solidFill>
                <a:effectLst/>
                <a:ea typeface="Times New Roman" panose="02020603050405020304" pitchFamily="18" charset="0"/>
                <a:cs typeface="Arial" panose="020B0604020202020204" pitchFamily="34" charset="0"/>
              </a:rPr>
              <a:t>.eks. til regelmæssige evalueringer af arbejdet i projektgruppen.</a:t>
            </a:r>
            <a:endParaRPr lang="da-DK" sz="12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Spilleregler for gruppen vha. </a:t>
            </a:r>
            <a:r>
              <a:rPr lang="da-DK" sz="2400" b="1" kern="0" dirty="0">
                <a:solidFill>
                  <a:srgbClr val="212529"/>
                </a:solidFill>
                <a:effectLst/>
                <a:latin typeface="Arial" panose="020B0604020202020204" pitchFamily="34" charset="0"/>
                <a:ea typeface="Times New Roman" panose="02020603050405020304" pitchFamily="18" charset="0"/>
                <a:cs typeface="Arial" panose="020B0604020202020204" pitchFamily="34" charset="0"/>
              </a:rPr>
              <a:t>s</a:t>
            </a:r>
            <a:r>
              <a:rPr lang="da-DK" sz="2400" b="1" kern="0" dirty="0">
                <a:solidFill>
                  <a:srgbClr val="212529"/>
                </a:solidFill>
                <a:latin typeface="Arial" panose="020B0604020202020204" pitchFamily="34" charset="0"/>
                <a:ea typeface="Times New Roman" panose="02020603050405020304" pitchFamily="18" charset="0"/>
                <a:cs typeface="Arial" panose="020B0604020202020204" pitchFamily="34" charset="0"/>
              </a:rPr>
              <a:t>kabelon 1 og 2 </a:t>
            </a:r>
            <a:endParaRPr lang="da-DK" sz="2400" b="1"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AB8B7C56-2875-AA3C-D791-86942A68FA7C}"/>
              </a:ext>
            </a:extLst>
          </p:cNvPr>
          <p:cNvSpPr txBox="1"/>
          <p:nvPr/>
        </p:nvSpPr>
        <p:spPr>
          <a:xfrm>
            <a:off x="1345617" y="962696"/>
            <a:ext cx="9524183" cy="2857962"/>
          </a:xfrm>
          <a:prstGeom prst="rect">
            <a:avLst/>
          </a:prstGeom>
          <a:noFill/>
        </p:spPr>
        <p:txBody>
          <a:bodyPr wrap="square">
            <a:spAutoFit/>
          </a:bodyPr>
          <a:lstStyle/>
          <a:p>
            <a:pPr marL="323850" indent="-323850">
              <a:lnSpc>
                <a:spcPct val="107000"/>
              </a:lnSpc>
              <a:spcAft>
                <a:spcPts val="800"/>
              </a:spcAft>
              <a:tabLst>
                <a:tab pos="450215" algn="l"/>
              </a:tabLst>
            </a:pPr>
            <a:r>
              <a:rPr lang="da-DK" sz="1200" b="1" kern="100" dirty="0">
                <a:effectLst/>
                <a:ea typeface="Aptos" panose="020B0004020202020204" pitchFamily="34" charset="0"/>
                <a:cs typeface="Arial" panose="020B0604020202020204" pitchFamily="34" charset="0"/>
              </a:rPr>
              <a:t>Trin 1: Individuelt besvarelse vh</a:t>
            </a:r>
            <a:r>
              <a:rPr lang="da-DK" sz="1200" b="1" kern="100" dirty="0">
                <a:ea typeface="Aptos" panose="020B0004020202020204" pitchFamily="34" charset="0"/>
                <a:cs typeface="Arial" panose="020B0604020202020204" pitchFamily="34" charset="0"/>
              </a:rPr>
              <a:t>a. skabelon 1</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Herunder finder du 18 udsagn om samarbejdet i en gruppe. Du skal starte med at besvare dem individuelt. Derefter skal I drøfte jeres besvarelser i gruppen, til der opnås enighed.</a:t>
            </a:r>
          </a:p>
          <a:p>
            <a:pPr>
              <a:lnSpc>
                <a:spcPct val="107000"/>
              </a:lnSpc>
              <a:spcAft>
                <a:spcPts val="800"/>
              </a:spcAft>
            </a:pPr>
            <a:r>
              <a:rPr lang="da-DK" sz="1200" kern="100" dirty="0">
                <a:effectLst/>
                <a:ea typeface="Aptos" panose="020B0004020202020204" pitchFamily="34" charset="0"/>
                <a:cs typeface="Arial" panose="020B0604020202020204" pitchFamily="34" charset="0"/>
              </a:rPr>
              <a:t>Du skal besvare spørgsmålene med den aktuelle gruppes samarbejde for øje: Hvordan ønsker du, at samarbejdet i netop denne gruppe bør være for at give optimale arbejdsbetingelser?</a:t>
            </a:r>
          </a:p>
          <a:p>
            <a:pPr>
              <a:lnSpc>
                <a:spcPct val="107000"/>
              </a:lnSpc>
              <a:spcAft>
                <a:spcPts val="800"/>
              </a:spcAft>
            </a:pPr>
            <a:r>
              <a:rPr lang="da-DK" sz="1200" kern="100" dirty="0">
                <a:effectLst/>
                <a:ea typeface="Aptos" panose="020B0004020202020204" pitchFamily="34" charset="0"/>
                <a:cs typeface="Arial" panose="020B0604020202020204" pitchFamily="34" charset="0"/>
              </a:rPr>
              <a:t>Udfyld skemaet efter følgende regler:</a:t>
            </a:r>
          </a:p>
          <a:p>
            <a:pPr marL="342900" lvl="0" indent="-342900">
              <a:buFont typeface="Symbol" panose="05050102010706020507" pitchFamily="18" charset="2"/>
              <a:buChar char=""/>
              <a:tabLst>
                <a:tab pos="228600" algn="l"/>
              </a:tabLst>
            </a:pPr>
            <a:r>
              <a:rPr lang="da-DK" sz="1200" dirty="0">
                <a:effectLst/>
                <a:ea typeface="Times New Roman" panose="02020603050405020304" pitchFamily="18" charset="0"/>
                <a:cs typeface="Arial" panose="020B0604020202020204" pitchFamily="34" charset="0"/>
              </a:rPr>
              <a:t>Hvis du mener, at et udsagn udtrykker en værdi eller en adfærd, som det er særligt vigtigt at efterleve for denne gruppe, sætter du kryds i rubrikken ved 6-tallet.</a:t>
            </a:r>
          </a:p>
          <a:p>
            <a:pPr marL="342900" lvl="0" indent="-342900">
              <a:buFont typeface="Symbol" panose="05050102010706020507" pitchFamily="18" charset="2"/>
              <a:buChar char=""/>
              <a:tabLst>
                <a:tab pos="228600" algn="l"/>
              </a:tabLst>
            </a:pPr>
            <a:r>
              <a:rPr lang="da-DK" sz="1200" dirty="0">
                <a:effectLst/>
                <a:ea typeface="Times New Roman" panose="02020603050405020304" pitchFamily="18" charset="0"/>
                <a:cs typeface="Arial" panose="020B0604020202020204" pitchFamily="34" charset="0"/>
              </a:rPr>
              <a:t>Hvis du er helt uenig i den værdi eller den adfærd, som udsagnet fremhæver, sætter du kryds ved 1-tallet.</a:t>
            </a:r>
          </a:p>
          <a:p>
            <a:pPr marL="342900" lvl="0" indent="-342900">
              <a:buFont typeface="Symbol" panose="05050102010706020507" pitchFamily="18" charset="2"/>
              <a:buChar char=""/>
              <a:tabLst>
                <a:tab pos="228600" algn="l"/>
              </a:tabLst>
            </a:pPr>
            <a:endParaRPr lang="da-DK" sz="1200" dirty="0">
              <a:latin typeface="Arial" panose="020B0604020202020204" pitchFamily="34" charset="0"/>
              <a:ea typeface="Times New Roman" panose="02020603050405020304" pitchFamily="18" charset="0"/>
              <a:cs typeface="Arial" panose="020B0604020202020204" pitchFamily="34" charset="0"/>
            </a:endParaRPr>
          </a:p>
          <a:p>
            <a:pPr lvl="0">
              <a:tabLst>
                <a:tab pos="228600" algn="l"/>
              </a:tabLst>
            </a:pPr>
            <a:endParaRPr lang="da-DK" sz="1200" dirty="0">
              <a:effectLst/>
              <a:latin typeface="Arial" panose="020B0604020202020204" pitchFamily="34" charset="0"/>
              <a:ea typeface="Times New Roman" panose="02020603050405020304" pitchFamily="18" charset="0"/>
              <a:cs typeface="Arial" panose="020B0604020202020204" pitchFamily="34" charset="0"/>
            </a:endParaRPr>
          </a:p>
          <a:p>
            <a:pPr lvl="0">
              <a:tabLst>
                <a:tab pos="228600" algn="l"/>
              </a:tabLst>
            </a:pPr>
            <a:r>
              <a:rPr lang="da-DK" sz="1600" b="1" dirty="0">
                <a:latin typeface="Arial" panose="020B0604020202020204" pitchFamily="34" charset="0"/>
                <a:ea typeface="Times New Roman" panose="02020603050405020304" pitchFamily="18" charset="0"/>
                <a:cs typeface="Arial" panose="020B0604020202020204" pitchFamily="34" charset="0"/>
              </a:rPr>
              <a:t>Skabelon 1</a:t>
            </a:r>
            <a:endParaRPr lang="da-DK" sz="16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Billede 5">
            <a:extLst>
              <a:ext uri="{FF2B5EF4-FFF2-40B4-BE49-F238E27FC236}">
                <a16:creationId xmlns:a16="http://schemas.microsoft.com/office/drawing/2014/main" id="{C86BD838-743C-5349-FF6C-DAD4986F3D2A}"/>
              </a:ext>
            </a:extLst>
          </p:cNvPr>
          <p:cNvPicPr>
            <a:picLocks noChangeAspect="1"/>
          </p:cNvPicPr>
          <p:nvPr/>
        </p:nvPicPr>
        <p:blipFill rotWithShape="1">
          <a:blip r:embed="rId4"/>
          <a:srcRect t="2422" b="52548"/>
          <a:stretch/>
        </p:blipFill>
        <p:spPr>
          <a:xfrm>
            <a:off x="914400" y="3829060"/>
            <a:ext cx="7131717" cy="2277100"/>
          </a:xfrm>
          <a:prstGeom prst="rect">
            <a:avLst/>
          </a:prstGeom>
        </p:spPr>
      </p:pic>
      <p:sp>
        <p:nvSpPr>
          <p:cNvPr id="10" name="Tekstfelt 9">
            <a:extLst>
              <a:ext uri="{FF2B5EF4-FFF2-40B4-BE49-F238E27FC236}">
                <a16:creationId xmlns:a16="http://schemas.microsoft.com/office/drawing/2014/main" id="{984611B4-7470-619A-4ED1-57DF311DB3C1}"/>
              </a:ext>
            </a:extLst>
          </p:cNvPr>
          <p:cNvSpPr txBox="1"/>
          <p:nvPr/>
        </p:nvSpPr>
        <p:spPr>
          <a:xfrm>
            <a:off x="7938016" y="5837486"/>
            <a:ext cx="3027266" cy="430887"/>
          </a:xfrm>
          <a:prstGeom prst="rect">
            <a:avLst/>
          </a:prstGeom>
          <a:noFill/>
        </p:spPr>
        <p:txBody>
          <a:bodyPr wrap="square">
            <a:spAutoFit/>
          </a:bodyPr>
          <a:lstStyle/>
          <a:p>
            <a:r>
              <a:rPr lang="da-DK" sz="1100" dirty="0">
                <a:cs typeface="Arial" panose="020B0604020202020204" pitchFamily="34" charset="0"/>
              </a:rPr>
              <a:t>Skabelon 1 og 2 findes også i en Word-udgave som værktøj: </a:t>
            </a:r>
            <a:r>
              <a:rPr lang="da-DK" sz="1100" kern="100" dirty="0">
                <a:effectLst/>
                <a:ea typeface="Aptos" panose="020B0004020202020204" pitchFamily="34" charset="0"/>
                <a:cs typeface="Arial" panose="020B0604020202020204" pitchFamily="34" charset="0"/>
              </a:rPr>
              <a:t>9.2 Spilleregler for gruppen Word.</a:t>
            </a:r>
          </a:p>
        </p:txBody>
      </p:sp>
    </p:spTree>
    <p:extLst>
      <p:ext uri="{BB962C8B-B14F-4D97-AF65-F5344CB8AC3E}">
        <p14:creationId xmlns:p14="http://schemas.microsoft.com/office/powerpoint/2010/main" val="329175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solidFill>
                  <a:srgbClr val="212529"/>
                </a:solidFill>
                <a:ea typeface="Times New Roman" panose="02020603050405020304" pitchFamily="18" charset="0"/>
                <a:cs typeface="Times New Roman" panose="02020603050405020304" pitchFamily="18" charset="0"/>
              </a:rPr>
              <a:t>S</a:t>
            </a:r>
            <a:r>
              <a:rPr lang="da-DK" sz="2400" b="1" kern="0" dirty="0">
                <a:solidFill>
                  <a:srgbClr val="212529"/>
                </a:solidFill>
                <a:ea typeface="Times New Roman" panose="02020603050405020304" pitchFamily="18" charset="0"/>
                <a:cs typeface="Arial" panose="020B0604020202020204" pitchFamily="34" charset="0"/>
              </a:rPr>
              <a:t>kabelon 1 </a:t>
            </a:r>
            <a:endParaRPr lang="da-DK" sz="2400" b="1"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pic>
        <p:nvPicPr>
          <p:cNvPr id="3" name="Billede 2">
            <a:extLst>
              <a:ext uri="{FF2B5EF4-FFF2-40B4-BE49-F238E27FC236}">
                <a16:creationId xmlns:a16="http://schemas.microsoft.com/office/drawing/2014/main" id="{C590AA73-5D7E-3BAE-EAAC-A401BB2E455F}"/>
              </a:ext>
            </a:extLst>
          </p:cNvPr>
          <p:cNvPicPr>
            <a:picLocks noChangeAspect="1"/>
          </p:cNvPicPr>
          <p:nvPr/>
        </p:nvPicPr>
        <p:blipFill rotWithShape="1">
          <a:blip r:embed="rId4"/>
          <a:srcRect l="5698" t="4027" r="12272" b="9858"/>
          <a:stretch/>
        </p:blipFill>
        <p:spPr>
          <a:xfrm>
            <a:off x="1307017" y="1127762"/>
            <a:ext cx="6384104" cy="3738878"/>
          </a:xfrm>
          <a:prstGeom prst="rect">
            <a:avLst/>
          </a:prstGeom>
        </p:spPr>
      </p:pic>
      <p:pic>
        <p:nvPicPr>
          <p:cNvPr id="11" name="Billede 10">
            <a:extLst>
              <a:ext uri="{FF2B5EF4-FFF2-40B4-BE49-F238E27FC236}">
                <a16:creationId xmlns:a16="http://schemas.microsoft.com/office/drawing/2014/main" id="{69347553-D1AA-EB75-5A0A-E49C0B75AD59}"/>
              </a:ext>
            </a:extLst>
          </p:cNvPr>
          <p:cNvPicPr>
            <a:picLocks noChangeAspect="1"/>
          </p:cNvPicPr>
          <p:nvPr/>
        </p:nvPicPr>
        <p:blipFill rotWithShape="1">
          <a:blip r:embed="rId5"/>
          <a:srcRect t="4112" b="76411"/>
          <a:stretch/>
        </p:blipFill>
        <p:spPr>
          <a:xfrm>
            <a:off x="1153504" y="5090160"/>
            <a:ext cx="6588416" cy="914400"/>
          </a:xfrm>
          <a:prstGeom prst="rect">
            <a:avLst/>
          </a:prstGeom>
          <a:solidFill>
            <a:schemeClr val="tx1"/>
          </a:solidFill>
          <a:ln>
            <a:noFill/>
          </a:ln>
        </p:spPr>
      </p:pic>
      <p:cxnSp>
        <p:nvCxnSpPr>
          <p:cNvPr id="13" name="Lige forbindelse 12">
            <a:extLst>
              <a:ext uri="{FF2B5EF4-FFF2-40B4-BE49-F238E27FC236}">
                <a16:creationId xmlns:a16="http://schemas.microsoft.com/office/drawing/2014/main" id="{B6C2373A-58F1-655B-4153-348BBD93A076}"/>
              </a:ext>
            </a:extLst>
          </p:cNvPr>
          <p:cNvCxnSpPr/>
          <p:nvPr/>
        </p:nvCxnSpPr>
        <p:spPr>
          <a:xfrm>
            <a:off x="4836160" y="1127762"/>
            <a:ext cx="0" cy="4876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kstfelt 13">
            <a:extLst>
              <a:ext uri="{FF2B5EF4-FFF2-40B4-BE49-F238E27FC236}">
                <a16:creationId xmlns:a16="http://schemas.microsoft.com/office/drawing/2014/main" id="{AA93F755-6AFF-43C8-FE45-24DB4012A33C}"/>
              </a:ext>
            </a:extLst>
          </p:cNvPr>
          <p:cNvSpPr txBox="1"/>
          <p:nvPr/>
        </p:nvSpPr>
        <p:spPr>
          <a:xfrm>
            <a:off x="7955460" y="5837486"/>
            <a:ext cx="2992377" cy="430887"/>
          </a:xfrm>
          <a:prstGeom prst="rect">
            <a:avLst/>
          </a:prstGeom>
          <a:noFill/>
        </p:spPr>
        <p:txBody>
          <a:bodyPr wrap="square">
            <a:spAutoFit/>
          </a:bodyPr>
          <a:lstStyle/>
          <a:p>
            <a:r>
              <a:rPr lang="da-DK" sz="1100" dirty="0">
                <a:cs typeface="Arial" panose="020B0604020202020204" pitchFamily="34" charset="0"/>
              </a:rPr>
              <a:t>Skabelon 1 og 2 findes også i en Word-udgave som værktøj: </a:t>
            </a:r>
            <a:r>
              <a:rPr lang="da-DK" sz="1100" kern="100" dirty="0">
                <a:effectLst/>
                <a:ea typeface="Aptos" panose="020B0004020202020204" pitchFamily="34" charset="0"/>
                <a:cs typeface="Arial" panose="020B0604020202020204" pitchFamily="34" charset="0"/>
              </a:rPr>
              <a:t>9.2 Spilleregler for gruppen Word.</a:t>
            </a:r>
          </a:p>
        </p:txBody>
      </p:sp>
    </p:spTree>
    <p:extLst>
      <p:ext uri="{BB962C8B-B14F-4D97-AF65-F5344CB8AC3E}">
        <p14:creationId xmlns:p14="http://schemas.microsoft.com/office/powerpoint/2010/main" val="104176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solidFill>
                  <a:srgbClr val="212529"/>
                </a:solidFill>
                <a:ea typeface="Times New Roman" panose="02020603050405020304" pitchFamily="18" charset="0"/>
                <a:cs typeface="Times New Roman" panose="02020603050405020304" pitchFamily="18" charset="0"/>
              </a:rPr>
              <a:t>S</a:t>
            </a:r>
            <a:r>
              <a:rPr lang="da-DK" sz="2400" b="1" kern="0" dirty="0">
                <a:solidFill>
                  <a:srgbClr val="212529"/>
                </a:solidFill>
                <a:ea typeface="Times New Roman" panose="02020603050405020304" pitchFamily="18" charset="0"/>
                <a:cs typeface="Arial" panose="020B0604020202020204" pitchFamily="34" charset="0"/>
              </a:rPr>
              <a:t>kabelon 1 </a:t>
            </a:r>
            <a:endParaRPr lang="da-DK" sz="2400" b="1"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4" name="Tekstfelt 13">
            <a:extLst>
              <a:ext uri="{FF2B5EF4-FFF2-40B4-BE49-F238E27FC236}">
                <a16:creationId xmlns:a16="http://schemas.microsoft.com/office/drawing/2014/main" id="{AA93F755-6AFF-43C8-FE45-24DB4012A33C}"/>
              </a:ext>
            </a:extLst>
          </p:cNvPr>
          <p:cNvSpPr txBox="1"/>
          <p:nvPr/>
        </p:nvSpPr>
        <p:spPr>
          <a:xfrm>
            <a:off x="7955460" y="5837486"/>
            <a:ext cx="2992377" cy="430887"/>
          </a:xfrm>
          <a:prstGeom prst="rect">
            <a:avLst/>
          </a:prstGeom>
          <a:noFill/>
        </p:spPr>
        <p:txBody>
          <a:bodyPr wrap="square">
            <a:spAutoFit/>
          </a:bodyPr>
          <a:lstStyle/>
          <a:p>
            <a:r>
              <a:rPr lang="da-DK" sz="1100" dirty="0">
                <a:cs typeface="Arial" panose="020B0604020202020204" pitchFamily="34" charset="0"/>
              </a:rPr>
              <a:t>Skabelon 1 og 2 findes også i en Word-udgave som værktøj: </a:t>
            </a:r>
            <a:r>
              <a:rPr lang="da-DK" sz="1100" kern="100" dirty="0">
                <a:effectLst/>
                <a:ea typeface="Aptos" panose="020B0004020202020204" pitchFamily="34" charset="0"/>
                <a:cs typeface="Arial" panose="020B0604020202020204" pitchFamily="34" charset="0"/>
              </a:rPr>
              <a:t>9.2 Spilleregler for gruppen Word.</a:t>
            </a:r>
          </a:p>
        </p:txBody>
      </p:sp>
      <p:pic>
        <p:nvPicPr>
          <p:cNvPr id="5" name="Billede 4">
            <a:extLst>
              <a:ext uri="{FF2B5EF4-FFF2-40B4-BE49-F238E27FC236}">
                <a16:creationId xmlns:a16="http://schemas.microsoft.com/office/drawing/2014/main" id="{3901E279-8B2D-D45C-EB83-A379AD0B1E8C}"/>
              </a:ext>
            </a:extLst>
          </p:cNvPr>
          <p:cNvPicPr>
            <a:picLocks noChangeAspect="1"/>
          </p:cNvPicPr>
          <p:nvPr/>
        </p:nvPicPr>
        <p:blipFill rotWithShape="1">
          <a:blip r:embed="rId4"/>
          <a:srcRect l="5751" t="3402" r="9620"/>
          <a:stretch/>
        </p:blipFill>
        <p:spPr>
          <a:xfrm>
            <a:off x="1300781" y="1229360"/>
            <a:ext cx="6441139" cy="4805429"/>
          </a:xfrm>
          <a:prstGeom prst="rect">
            <a:avLst/>
          </a:prstGeom>
        </p:spPr>
      </p:pic>
      <p:cxnSp>
        <p:nvCxnSpPr>
          <p:cNvPr id="6" name="Lige forbindelse 5">
            <a:extLst>
              <a:ext uri="{FF2B5EF4-FFF2-40B4-BE49-F238E27FC236}">
                <a16:creationId xmlns:a16="http://schemas.microsoft.com/office/drawing/2014/main" id="{F17A80C8-809F-8452-2796-0FBA323529EE}"/>
              </a:ext>
            </a:extLst>
          </p:cNvPr>
          <p:cNvCxnSpPr/>
          <p:nvPr/>
        </p:nvCxnSpPr>
        <p:spPr>
          <a:xfrm>
            <a:off x="4836160" y="1127762"/>
            <a:ext cx="0" cy="4876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63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Spilleregler for gruppen vha. </a:t>
            </a:r>
            <a:r>
              <a:rPr lang="da-DK" sz="2400" b="1" kern="0" dirty="0">
                <a:solidFill>
                  <a:srgbClr val="212529"/>
                </a:solidFill>
                <a:effectLst/>
                <a:ea typeface="Times New Roman" panose="02020603050405020304" pitchFamily="18" charset="0"/>
                <a:cs typeface="Arial" panose="020B0604020202020204" pitchFamily="34" charset="0"/>
              </a:rPr>
              <a:t>s</a:t>
            </a:r>
            <a:r>
              <a:rPr lang="da-DK" sz="2400" b="1" kern="0" dirty="0">
                <a:solidFill>
                  <a:srgbClr val="212529"/>
                </a:solidFill>
                <a:ea typeface="Times New Roman" panose="02020603050405020304" pitchFamily="18" charset="0"/>
                <a:cs typeface="Arial" panose="020B0604020202020204" pitchFamily="34" charset="0"/>
              </a:rPr>
              <a:t>kabelon 1 </a:t>
            </a:r>
            <a:endParaRPr lang="da-DK" sz="2400" b="1"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4" name="Tekstfelt 13">
            <a:extLst>
              <a:ext uri="{FF2B5EF4-FFF2-40B4-BE49-F238E27FC236}">
                <a16:creationId xmlns:a16="http://schemas.microsoft.com/office/drawing/2014/main" id="{AA93F755-6AFF-43C8-FE45-24DB4012A33C}"/>
              </a:ext>
            </a:extLst>
          </p:cNvPr>
          <p:cNvSpPr txBox="1"/>
          <p:nvPr/>
        </p:nvSpPr>
        <p:spPr>
          <a:xfrm>
            <a:off x="7955460" y="5837486"/>
            <a:ext cx="2992377" cy="430887"/>
          </a:xfrm>
          <a:prstGeom prst="rect">
            <a:avLst/>
          </a:prstGeom>
          <a:noFill/>
        </p:spPr>
        <p:txBody>
          <a:bodyPr wrap="square">
            <a:spAutoFit/>
          </a:bodyPr>
          <a:lstStyle/>
          <a:p>
            <a:r>
              <a:rPr lang="da-DK" sz="1100" dirty="0">
                <a:cs typeface="Arial" panose="020B0604020202020204" pitchFamily="34" charset="0"/>
              </a:rPr>
              <a:t>Skabelon 1 og 2 findes også i en Word-udgave som værktøj: </a:t>
            </a:r>
            <a:r>
              <a:rPr lang="da-DK" sz="1100" kern="100" dirty="0">
                <a:effectLst/>
                <a:ea typeface="Aptos" panose="020B0004020202020204" pitchFamily="34" charset="0"/>
                <a:cs typeface="Arial" panose="020B0604020202020204" pitchFamily="34" charset="0"/>
              </a:rPr>
              <a:t>9.2 Spilleregler for gruppen Word.</a:t>
            </a:r>
          </a:p>
        </p:txBody>
      </p:sp>
      <p:pic>
        <p:nvPicPr>
          <p:cNvPr id="3" name="Billede 2">
            <a:extLst>
              <a:ext uri="{FF2B5EF4-FFF2-40B4-BE49-F238E27FC236}">
                <a16:creationId xmlns:a16="http://schemas.microsoft.com/office/drawing/2014/main" id="{F7D31ADA-5729-52FE-1516-02AF3FE3EE60}"/>
              </a:ext>
            </a:extLst>
          </p:cNvPr>
          <p:cNvPicPr>
            <a:picLocks noChangeAspect="1"/>
          </p:cNvPicPr>
          <p:nvPr/>
        </p:nvPicPr>
        <p:blipFill rotWithShape="1">
          <a:blip r:embed="rId4"/>
          <a:srcRect l="5360" t="5632" r="12802" b="18519"/>
          <a:stretch/>
        </p:blipFill>
        <p:spPr>
          <a:xfrm>
            <a:off x="1247155" y="1327219"/>
            <a:ext cx="6494765" cy="3244778"/>
          </a:xfrm>
          <a:prstGeom prst="rect">
            <a:avLst/>
          </a:prstGeom>
        </p:spPr>
      </p:pic>
      <p:pic>
        <p:nvPicPr>
          <p:cNvPr id="10" name="Billede 9">
            <a:extLst>
              <a:ext uri="{FF2B5EF4-FFF2-40B4-BE49-F238E27FC236}">
                <a16:creationId xmlns:a16="http://schemas.microsoft.com/office/drawing/2014/main" id="{8082D715-00D6-4932-B5BD-91C782ACC01F}"/>
              </a:ext>
            </a:extLst>
          </p:cNvPr>
          <p:cNvPicPr>
            <a:picLocks noChangeAspect="1"/>
          </p:cNvPicPr>
          <p:nvPr/>
        </p:nvPicPr>
        <p:blipFill rotWithShape="1">
          <a:blip r:embed="rId5"/>
          <a:srcRect l="4059" t="4235" r="14730" b="71817"/>
          <a:stretch/>
        </p:blipFill>
        <p:spPr>
          <a:xfrm>
            <a:off x="1191291" y="4538841"/>
            <a:ext cx="6774279" cy="1208664"/>
          </a:xfrm>
          <a:prstGeom prst="rect">
            <a:avLst/>
          </a:prstGeom>
        </p:spPr>
      </p:pic>
      <p:cxnSp>
        <p:nvCxnSpPr>
          <p:cNvPr id="6" name="Lige forbindelse 5">
            <a:extLst>
              <a:ext uri="{FF2B5EF4-FFF2-40B4-BE49-F238E27FC236}">
                <a16:creationId xmlns:a16="http://schemas.microsoft.com/office/drawing/2014/main" id="{F17A80C8-809F-8452-2796-0FBA323529EE}"/>
              </a:ext>
            </a:extLst>
          </p:cNvPr>
          <p:cNvCxnSpPr/>
          <p:nvPr/>
        </p:nvCxnSpPr>
        <p:spPr>
          <a:xfrm>
            <a:off x="4836160" y="1127762"/>
            <a:ext cx="0" cy="4876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33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Skabelon 1</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4" name="Tekstfelt 13">
            <a:extLst>
              <a:ext uri="{FF2B5EF4-FFF2-40B4-BE49-F238E27FC236}">
                <a16:creationId xmlns:a16="http://schemas.microsoft.com/office/drawing/2014/main" id="{AA93F755-6AFF-43C8-FE45-24DB4012A33C}"/>
              </a:ext>
            </a:extLst>
          </p:cNvPr>
          <p:cNvSpPr txBox="1"/>
          <p:nvPr/>
        </p:nvSpPr>
        <p:spPr>
          <a:xfrm>
            <a:off x="7955460" y="5837486"/>
            <a:ext cx="2992377" cy="430887"/>
          </a:xfrm>
          <a:prstGeom prst="rect">
            <a:avLst/>
          </a:prstGeom>
          <a:noFill/>
        </p:spPr>
        <p:txBody>
          <a:bodyPr wrap="square">
            <a:spAutoFit/>
          </a:bodyPr>
          <a:lstStyle/>
          <a:p>
            <a:r>
              <a:rPr lang="da-DK" sz="1100" dirty="0">
                <a:cs typeface="Arial" panose="020B0604020202020204" pitchFamily="34" charset="0"/>
              </a:rPr>
              <a:t>Skabelon 1 og 2 findes også i en Word-udgave som værktøj: </a:t>
            </a:r>
            <a:r>
              <a:rPr lang="da-DK" sz="1100" kern="100" dirty="0">
                <a:effectLst/>
                <a:ea typeface="Aptos" panose="020B0004020202020204" pitchFamily="34" charset="0"/>
                <a:cs typeface="Arial" panose="020B0604020202020204" pitchFamily="34" charset="0"/>
              </a:rPr>
              <a:t>9.2 Spilleregler for gruppen Word.</a:t>
            </a:r>
          </a:p>
        </p:txBody>
      </p:sp>
      <p:pic>
        <p:nvPicPr>
          <p:cNvPr id="5" name="Billede 4">
            <a:extLst>
              <a:ext uri="{FF2B5EF4-FFF2-40B4-BE49-F238E27FC236}">
                <a16:creationId xmlns:a16="http://schemas.microsoft.com/office/drawing/2014/main" id="{E11ABA6D-F006-2F36-61C7-FFE714CD89CF}"/>
              </a:ext>
            </a:extLst>
          </p:cNvPr>
          <p:cNvPicPr>
            <a:picLocks noChangeAspect="1"/>
          </p:cNvPicPr>
          <p:nvPr/>
        </p:nvPicPr>
        <p:blipFill rotWithShape="1">
          <a:blip r:embed="rId4"/>
          <a:srcRect l="4112" r="16004"/>
          <a:stretch/>
        </p:blipFill>
        <p:spPr>
          <a:xfrm>
            <a:off x="1337497" y="1225618"/>
            <a:ext cx="6442626" cy="4931567"/>
          </a:xfrm>
          <a:prstGeom prst="rect">
            <a:avLst/>
          </a:prstGeom>
        </p:spPr>
      </p:pic>
      <p:cxnSp>
        <p:nvCxnSpPr>
          <p:cNvPr id="11" name="Lige forbindelse 10">
            <a:extLst>
              <a:ext uri="{FF2B5EF4-FFF2-40B4-BE49-F238E27FC236}">
                <a16:creationId xmlns:a16="http://schemas.microsoft.com/office/drawing/2014/main" id="{0559642C-2A81-794C-065D-D83064F31401}"/>
              </a:ext>
            </a:extLst>
          </p:cNvPr>
          <p:cNvCxnSpPr/>
          <p:nvPr/>
        </p:nvCxnSpPr>
        <p:spPr>
          <a:xfrm>
            <a:off x="4836160" y="1127762"/>
            <a:ext cx="0" cy="48767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62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Opsummering af skabelon 1</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CF53475D-E4B2-DD40-4CA1-4117168ABF83}"/>
              </a:ext>
            </a:extLst>
          </p:cNvPr>
          <p:cNvSpPr txBox="1"/>
          <p:nvPr/>
        </p:nvSpPr>
        <p:spPr>
          <a:xfrm>
            <a:off x="1349888" y="976346"/>
            <a:ext cx="9785472" cy="344069"/>
          </a:xfrm>
          <a:prstGeom prst="rect">
            <a:avLst/>
          </a:prstGeom>
          <a:noFill/>
        </p:spPr>
        <p:txBody>
          <a:bodyPr wrap="square">
            <a:spAutoFit/>
          </a:bodyPr>
          <a:lstStyle/>
          <a:p>
            <a:pPr>
              <a:lnSpc>
                <a:spcPct val="107000"/>
              </a:lnSpc>
              <a:spcAft>
                <a:spcPts val="1125"/>
              </a:spcAft>
            </a:pPr>
            <a:r>
              <a:rPr lang="da-DK" sz="1600" kern="100" dirty="0">
                <a:effectLst/>
                <a:ea typeface="Aptos" panose="020B0004020202020204" pitchFamily="34" charset="0"/>
                <a:cs typeface="Arial" panose="020B0604020202020204" pitchFamily="34" charset="0"/>
              </a:rPr>
              <a:t>Noter herunder, hvis du har yderligere udsagn, som er af betydning for samarbejdet i jeres gruppe:</a:t>
            </a:r>
          </a:p>
        </p:txBody>
      </p:sp>
      <p:graphicFrame>
        <p:nvGraphicFramePr>
          <p:cNvPr id="6" name="Tabel 5">
            <a:extLst>
              <a:ext uri="{FF2B5EF4-FFF2-40B4-BE49-F238E27FC236}">
                <a16:creationId xmlns:a16="http://schemas.microsoft.com/office/drawing/2014/main" id="{F61A92A8-9510-B2F1-3D0F-294D86FA161E}"/>
              </a:ext>
            </a:extLst>
          </p:cNvPr>
          <p:cNvGraphicFramePr>
            <a:graphicFrameLocks noGrp="1"/>
          </p:cNvGraphicFramePr>
          <p:nvPr/>
        </p:nvGraphicFramePr>
        <p:xfrm>
          <a:off x="1412541" y="1412240"/>
          <a:ext cx="9361039" cy="4003632"/>
        </p:xfrm>
        <a:graphic>
          <a:graphicData uri="http://schemas.openxmlformats.org/drawingml/2006/table">
            <a:tbl>
              <a:tblPr firstRow="1" bandRow="1">
                <a:tableStyleId>{5C22544A-7EE6-4342-B048-85BDC9FD1C3A}</a:tableStyleId>
              </a:tblPr>
              <a:tblGrid>
                <a:gridCol w="9361039">
                  <a:extLst>
                    <a:ext uri="{9D8B030D-6E8A-4147-A177-3AD203B41FA5}">
                      <a16:colId xmlns:a16="http://schemas.microsoft.com/office/drawing/2014/main" val="3483937173"/>
                    </a:ext>
                  </a:extLst>
                </a:gridCol>
              </a:tblGrid>
              <a:tr h="500454">
                <a:tc>
                  <a:txBody>
                    <a:bodyPr/>
                    <a:lstStyle/>
                    <a:p>
                      <a:endParaRPr lang="da-DK" dirty="0"/>
                    </a:p>
                  </a:txBody>
                  <a:tcPr>
                    <a:solidFill>
                      <a:schemeClr val="accent1">
                        <a:lumMod val="40000"/>
                        <a:lumOff val="60000"/>
                      </a:schemeClr>
                    </a:solidFill>
                  </a:tcPr>
                </a:tc>
                <a:extLst>
                  <a:ext uri="{0D108BD9-81ED-4DB2-BD59-A6C34878D82A}">
                    <a16:rowId xmlns:a16="http://schemas.microsoft.com/office/drawing/2014/main" val="33449630"/>
                  </a:ext>
                </a:extLst>
              </a:tr>
              <a:tr h="500454">
                <a:tc>
                  <a:txBody>
                    <a:bodyPr/>
                    <a:lstStyle/>
                    <a:p>
                      <a:endParaRPr lang="da-DK"/>
                    </a:p>
                  </a:txBody>
                  <a:tcPr>
                    <a:solidFill>
                      <a:schemeClr val="accent1">
                        <a:lumMod val="20000"/>
                        <a:lumOff val="80000"/>
                      </a:schemeClr>
                    </a:solidFill>
                  </a:tcPr>
                </a:tc>
                <a:extLst>
                  <a:ext uri="{0D108BD9-81ED-4DB2-BD59-A6C34878D82A}">
                    <a16:rowId xmlns:a16="http://schemas.microsoft.com/office/drawing/2014/main" val="4071111567"/>
                  </a:ext>
                </a:extLst>
              </a:tr>
              <a:tr h="500454">
                <a:tc>
                  <a:txBody>
                    <a:bodyPr/>
                    <a:lstStyle/>
                    <a:p>
                      <a:endParaRPr lang="da-DK" dirty="0"/>
                    </a:p>
                  </a:txBody>
                  <a:tcPr>
                    <a:solidFill>
                      <a:schemeClr val="accent1">
                        <a:lumMod val="40000"/>
                        <a:lumOff val="60000"/>
                      </a:schemeClr>
                    </a:solidFill>
                  </a:tcPr>
                </a:tc>
                <a:extLst>
                  <a:ext uri="{0D108BD9-81ED-4DB2-BD59-A6C34878D82A}">
                    <a16:rowId xmlns:a16="http://schemas.microsoft.com/office/drawing/2014/main" val="3796769039"/>
                  </a:ext>
                </a:extLst>
              </a:tr>
              <a:tr h="500454">
                <a:tc>
                  <a:txBody>
                    <a:bodyPr/>
                    <a:lstStyle/>
                    <a:p>
                      <a:endParaRPr lang="da-DK"/>
                    </a:p>
                  </a:txBody>
                  <a:tcPr>
                    <a:solidFill>
                      <a:schemeClr val="accent1">
                        <a:lumMod val="20000"/>
                        <a:lumOff val="80000"/>
                      </a:schemeClr>
                    </a:solidFill>
                  </a:tcPr>
                </a:tc>
                <a:extLst>
                  <a:ext uri="{0D108BD9-81ED-4DB2-BD59-A6C34878D82A}">
                    <a16:rowId xmlns:a16="http://schemas.microsoft.com/office/drawing/2014/main" val="1168535184"/>
                  </a:ext>
                </a:extLst>
              </a:tr>
              <a:tr h="500454">
                <a:tc>
                  <a:txBody>
                    <a:bodyPr/>
                    <a:lstStyle/>
                    <a:p>
                      <a:endParaRPr lang="da-DK" dirty="0"/>
                    </a:p>
                  </a:txBody>
                  <a:tcPr>
                    <a:solidFill>
                      <a:schemeClr val="accent1">
                        <a:lumMod val="40000"/>
                        <a:lumOff val="60000"/>
                      </a:schemeClr>
                    </a:solidFill>
                  </a:tcPr>
                </a:tc>
                <a:extLst>
                  <a:ext uri="{0D108BD9-81ED-4DB2-BD59-A6C34878D82A}">
                    <a16:rowId xmlns:a16="http://schemas.microsoft.com/office/drawing/2014/main" val="1377664549"/>
                  </a:ext>
                </a:extLst>
              </a:tr>
              <a:tr h="500454">
                <a:tc>
                  <a:txBody>
                    <a:bodyPr/>
                    <a:lstStyle/>
                    <a:p>
                      <a:endParaRPr lang="da-DK"/>
                    </a:p>
                  </a:txBody>
                  <a:tcPr>
                    <a:solidFill>
                      <a:schemeClr val="accent1">
                        <a:lumMod val="20000"/>
                        <a:lumOff val="80000"/>
                      </a:schemeClr>
                    </a:solidFill>
                  </a:tcPr>
                </a:tc>
                <a:extLst>
                  <a:ext uri="{0D108BD9-81ED-4DB2-BD59-A6C34878D82A}">
                    <a16:rowId xmlns:a16="http://schemas.microsoft.com/office/drawing/2014/main" val="431537269"/>
                  </a:ext>
                </a:extLst>
              </a:tr>
              <a:tr h="500454">
                <a:tc>
                  <a:txBody>
                    <a:bodyPr/>
                    <a:lstStyle/>
                    <a:p>
                      <a:endParaRPr lang="da-DK" dirty="0"/>
                    </a:p>
                  </a:txBody>
                  <a:tcPr>
                    <a:solidFill>
                      <a:schemeClr val="accent1">
                        <a:lumMod val="40000"/>
                        <a:lumOff val="60000"/>
                      </a:schemeClr>
                    </a:solidFill>
                  </a:tcPr>
                </a:tc>
                <a:extLst>
                  <a:ext uri="{0D108BD9-81ED-4DB2-BD59-A6C34878D82A}">
                    <a16:rowId xmlns:a16="http://schemas.microsoft.com/office/drawing/2014/main" val="3172436522"/>
                  </a:ext>
                </a:extLst>
              </a:tr>
              <a:tr h="500454">
                <a:tc>
                  <a:txBody>
                    <a:bodyPr/>
                    <a:lstStyle/>
                    <a:p>
                      <a:endParaRPr lang="da-DK" dirty="0"/>
                    </a:p>
                  </a:txBody>
                  <a:tcPr>
                    <a:solidFill>
                      <a:schemeClr val="accent1">
                        <a:lumMod val="20000"/>
                        <a:lumOff val="80000"/>
                      </a:schemeClr>
                    </a:solidFill>
                  </a:tcPr>
                </a:tc>
                <a:extLst>
                  <a:ext uri="{0D108BD9-81ED-4DB2-BD59-A6C34878D82A}">
                    <a16:rowId xmlns:a16="http://schemas.microsoft.com/office/drawing/2014/main" val="3665704275"/>
                  </a:ext>
                </a:extLst>
              </a:tr>
            </a:tbl>
          </a:graphicData>
        </a:graphic>
      </p:graphicFrame>
      <p:sp>
        <p:nvSpPr>
          <p:cNvPr id="10" name="Tekstfelt 9">
            <a:extLst>
              <a:ext uri="{FF2B5EF4-FFF2-40B4-BE49-F238E27FC236}">
                <a16:creationId xmlns:a16="http://schemas.microsoft.com/office/drawing/2014/main" id="{199E53FF-EAA9-A52D-A83B-9DC1DE6E2576}"/>
              </a:ext>
            </a:extLst>
          </p:cNvPr>
          <p:cNvSpPr txBox="1"/>
          <p:nvPr/>
        </p:nvSpPr>
        <p:spPr>
          <a:xfrm>
            <a:off x="1337496" y="5456512"/>
            <a:ext cx="9448969" cy="774058"/>
          </a:xfrm>
          <a:prstGeom prst="rect">
            <a:avLst/>
          </a:prstGeom>
          <a:noFill/>
        </p:spPr>
        <p:txBody>
          <a:bodyPr wrap="square">
            <a:spAutoFit/>
          </a:bodyPr>
          <a:lstStyle/>
          <a:p>
            <a:pPr>
              <a:lnSpc>
                <a:spcPct val="107000"/>
              </a:lnSpc>
              <a:spcAft>
                <a:spcPts val="800"/>
              </a:spcAft>
            </a:pPr>
            <a:r>
              <a:rPr lang="da-DK" sz="1400" kern="100" dirty="0">
                <a:effectLst/>
                <a:ea typeface="Aptos" panose="020B0004020202020204" pitchFamily="34" charset="0"/>
                <a:cs typeface="Times New Roman" panose="02020603050405020304" pitchFamily="18" charset="0"/>
              </a:rPr>
              <a:t>Du skal nu prioritere alle udsagnene (de 18 + dem, du eventuelt selv har tilføjet), efter hvilke tre udsagn du finder allervigtigst for netop jeres gruppe. Genlæs derfor udsagnene og sæt ét A ud for det allervigtigste udsagn, ét B ud for det næst vigtigste og ét C ud for det tredjevigtigste.</a:t>
            </a:r>
          </a:p>
        </p:txBody>
      </p:sp>
    </p:spTree>
    <p:extLst>
      <p:ext uri="{BB962C8B-B14F-4D97-AF65-F5344CB8AC3E}">
        <p14:creationId xmlns:p14="http://schemas.microsoft.com/office/powerpoint/2010/main" val="312440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r>
              <a:rPr lang="da-DK" sz="2400" b="1" kern="100" dirty="0">
                <a:effectLst/>
                <a:ea typeface="Aptos" panose="020B0004020202020204" pitchFamily="34" charset="0"/>
                <a:cs typeface="Times New Roman" panose="02020603050405020304" pitchFamily="18" charset="0"/>
              </a:rPr>
              <a:t>Spilleregler for gruppen vh</a:t>
            </a:r>
            <a:r>
              <a:rPr lang="da-DK" sz="2400" b="1" kern="100" dirty="0">
                <a:ea typeface="Aptos" panose="020B0004020202020204" pitchFamily="34" charset="0"/>
                <a:cs typeface="Times New Roman" panose="02020603050405020304" pitchFamily="18" charset="0"/>
              </a:rPr>
              <a:t>a. Skabelon 2</a:t>
            </a:r>
            <a:endParaRPr lang="da-DK" sz="2400" b="1" kern="100" dirty="0">
              <a:effectLst/>
              <a:ea typeface="Aptos" panose="020B0004020202020204" pitchFamily="34" charset="0"/>
              <a:cs typeface="Times New Roman" panose="02020603050405020304" pitchFamily="18"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3" name="Tekstfelt 12">
            <a:extLst>
              <a:ext uri="{FF2B5EF4-FFF2-40B4-BE49-F238E27FC236}">
                <a16:creationId xmlns:a16="http://schemas.microsoft.com/office/drawing/2014/main" id="{B1F79C20-2BF3-EA50-AAE3-5531192479CF}"/>
              </a:ext>
            </a:extLst>
          </p:cNvPr>
          <p:cNvSpPr txBox="1"/>
          <p:nvPr/>
        </p:nvSpPr>
        <p:spPr>
          <a:xfrm>
            <a:off x="1349888" y="1057626"/>
            <a:ext cx="9428473" cy="4858702"/>
          </a:xfrm>
          <a:prstGeom prst="rect">
            <a:avLst/>
          </a:prstGeom>
          <a:noFill/>
        </p:spPr>
        <p:txBody>
          <a:bodyPr wrap="square">
            <a:spAutoFit/>
          </a:bodyPr>
          <a:lstStyle/>
          <a:p>
            <a:pPr>
              <a:lnSpc>
                <a:spcPct val="107000"/>
              </a:lnSpc>
              <a:spcAft>
                <a:spcPts val="800"/>
              </a:spcAft>
            </a:pPr>
            <a:r>
              <a:rPr lang="da-DK" sz="1200" kern="100" dirty="0">
                <a:effectLst/>
                <a:ea typeface="Aptos" panose="020B0004020202020204" pitchFamily="34" charset="0"/>
                <a:cs typeface="Arial" panose="020B0604020202020204" pitchFamily="34" charset="0"/>
              </a:rPr>
              <a:t>Hver enkelt i gruppen har nu taget stilling til de 18 udsagn og fundet de tre vigtigste udsagn. Herefter er der to trin:</a:t>
            </a:r>
          </a:p>
          <a:p>
            <a:pPr>
              <a:lnSpc>
                <a:spcPct val="107000"/>
              </a:lnSpc>
              <a:spcAft>
                <a:spcPts val="800"/>
              </a:spcAft>
            </a:pPr>
            <a:r>
              <a:rPr lang="da-DK" sz="1200" b="1" kern="100" dirty="0">
                <a:effectLst/>
                <a:ea typeface="Aptos" panose="020B0004020202020204" pitchFamily="34" charset="0"/>
                <a:cs typeface="Arial" panose="020B0604020202020204" pitchFamily="34" charset="0"/>
              </a:rPr>
              <a:t>Trin 1 Overførsel af individuelle besvarelser på oversigtsskemaet, skabelon 2 på næste slide</a:t>
            </a:r>
            <a:endParaRPr lang="da-DK" sz="1200" b="1" kern="100" dirty="0">
              <a:ea typeface="Aptos" panose="020B0004020202020204" pitchFamily="34" charset="0"/>
              <a:cs typeface="Arial" panose="020B0604020202020204" pitchFamily="34" charset="0"/>
            </a:endParaRPr>
          </a:p>
          <a:p>
            <a:pPr>
              <a:lnSpc>
                <a:spcPct val="107000"/>
              </a:lnSpc>
              <a:spcAft>
                <a:spcPts val="800"/>
              </a:spcAft>
            </a:pPr>
            <a:r>
              <a:rPr lang="da-DK" sz="1200" dirty="0">
                <a:effectLst/>
                <a:ea typeface="Times New Roman" panose="02020603050405020304" pitchFamily="18" charset="0"/>
                <a:cs typeface="Arial" panose="020B0604020202020204" pitchFamily="34" charset="0"/>
              </a:rPr>
              <a:t>Skriv alle gruppens deltagernavne ind i skemaet. Notér de individuelle svar, ved at hver enkelt læser sine tal-vurderinger op, således at alle har de andres besvarelser foran sig. Man skal ikke kommentere eller ”forklare,” hvorfor man har svaret, som man har, på dette trin. Denne fremgangsmåde giver let og hurtigt et godt overblik. </a:t>
            </a:r>
          </a:p>
          <a:p>
            <a:pPr>
              <a:lnSpc>
                <a:spcPct val="107000"/>
              </a:lnSpc>
              <a:spcAft>
                <a:spcPts val="800"/>
              </a:spcAft>
            </a:pPr>
            <a:r>
              <a:rPr lang="da-DK" sz="1200" kern="100" dirty="0">
                <a:effectLst/>
                <a:ea typeface="Aptos" panose="020B0004020202020204" pitchFamily="34" charset="0"/>
                <a:cs typeface="Arial" panose="020B0604020202020204" pitchFamily="34" charset="0"/>
              </a:rPr>
              <a:t> </a:t>
            </a:r>
            <a:r>
              <a:rPr lang="da-DK" sz="1200" b="1" kern="100" dirty="0">
                <a:effectLst/>
                <a:ea typeface="Aptos" panose="020B0004020202020204" pitchFamily="34" charset="0"/>
                <a:cs typeface="Arial" panose="020B0604020202020204" pitchFamily="34" charset="0"/>
              </a:rPr>
              <a:t>Trin 2 Samlet besvarelse fra en enig gruppe</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100" dirty="0">
                <a:effectLst/>
                <a:ea typeface="Aptos" panose="020B0004020202020204" pitchFamily="34" charset="0"/>
                <a:cs typeface="Arial" panose="020B0604020202020204" pitchFamily="34" charset="0"/>
              </a:rPr>
              <a:t>Gruppen skal nu blive enig om de 18 udsagn. Hvert udsagn drøftes i gruppen. Herefter skal gruppen blive enig om ét og kun ét tal mellem 1 og 6 ved hvert af de 18 udsagn. Dette tal noteres i rubrikkerne i søjlen, der hedder ” Gruppens fælles score.”</a:t>
            </a:r>
          </a:p>
          <a:p>
            <a:pPr>
              <a:lnSpc>
                <a:spcPct val="107000"/>
              </a:lnSpc>
              <a:spcAft>
                <a:spcPts val="800"/>
              </a:spcAft>
            </a:pPr>
            <a:r>
              <a:rPr lang="da-DK" sz="1200" kern="100" dirty="0">
                <a:effectLst/>
                <a:ea typeface="Aptos" panose="020B0004020202020204" pitchFamily="34" charset="0"/>
                <a:cs typeface="Arial" panose="020B0604020202020204" pitchFamily="34" charset="0"/>
              </a:rPr>
              <a:t>Gruppen skal under debatten, og når der træffes en beslutning huske på, at hvert udsagn skal vurderes ud fra dets betydning for, at netop vores gruppe kan fungere bedst muligt med den opgave, som gruppen står over for. Der er således ikke grund til at bruge mange kræfter på at debattere et udsagn, som ikke repræsenterer en væsentlig værdi.</a:t>
            </a:r>
          </a:p>
          <a:p>
            <a:pPr>
              <a:lnSpc>
                <a:spcPct val="107000"/>
              </a:lnSpc>
              <a:spcAft>
                <a:spcPts val="800"/>
              </a:spcAft>
            </a:pPr>
            <a:r>
              <a:rPr lang="da-DK" sz="1200" kern="100" dirty="0">
                <a:effectLst/>
                <a:ea typeface="Aptos" panose="020B0004020202020204" pitchFamily="34" charset="0"/>
                <a:cs typeface="Arial" panose="020B0604020202020204" pitchFamily="34" charset="0"/>
              </a:rPr>
              <a:t> </a:t>
            </a:r>
          </a:p>
          <a:p>
            <a:pPr>
              <a:lnSpc>
                <a:spcPct val="107000"/>
              </a:lnSpc>
              <a:spcAft>
                <a:spcPts val="800"/>
              </a:spcAft>
            </a:pPr>
            <a:r>
              <a:rPr lang="da-DK" sz="1200" kern="100" dirty="0">
                <a:effectLst/>
                <a:ea typeface="Aptos" panose="020B0004020202020204" pitchFamily="34" charset="0"/>
                <a:cs typeface="Arial" panose="020B0604020202020204" pitchFamily="34" charset="0"/>
              </a:rPr>
              <a:t>NB: Erfaringsmæssigt viser det sig, at gruppen inden længe opdager, at gruppedeltagerne har opfattet de enkelte udsagn forskelligt. Overvej hvilken tolkning, der siger jer mest. Denne debat er vigtig, fordi den giver anledning til en reel dialog om deltagernes personlige værdier og forventninger til gruppen.</a:t>
            </a:r>
          </a:p>
          <a:p>
            <a:pPr>
              <a:lnSpc>
                <a:spcPct val="107000"/>
              </a:lnSpc>
              <a:spcAft>
                <a:spcPts val="800"/>
              </a:spcAft>
            </a:pPr>
            <a:r>
              <a:rPr lang="da-DK" sz="1200" kern="100" dirty="0">
                <a:effectLst/>
                <a:ea typeface="Aptos" panose="020B0004020202020204" pitchFamily="34" charset="0"/>
                <a:cs typeface="Arial" panose="020B0604020202020204" pitchFamily="34" charset="0"/>
              </a:rPr>
              <a:t>Inddrag gerne konkrete eksempler fra gruppens hidtidige samarbejde i relation til udsagnene eller fra arbejdsmåden her og nu.</a:t>
            </a:r>
          </a:p>
          <a:p>
            <a:pPr>
              <a:lnSpc>
                <a:spcPct val="107000"/>
              </a:lnSpc>
              <a:spcAft>
                <a:spcPts val="800"/>
              </a:spcAft>
            </a:pPr>
            <a:r>
              <a:rPr lang="da-DK" sz="1200" dirty="0">
                <a:cs typeface="Arial" panose="020B0604020202020204" pitchFamily="34" charset="0"/>
              </a:rPr>
              <a:t>Skabelon 2 findes også i en Word-udgave som værktøj: </a:t>
            </a:r>
            <a:r>
              <a:rPr lang="da-DK" sz="1200" kern="100" dirty="0">
                <a:effectLst/>
                <a:ea typeface="Aptos" panose="020B0004020202020204" pitchFamily="34" charset="0"/>
                <a:cs typeface="Arial" panose="020B0604020202020204" pitchFamily="34" charset="0"/>
              </a:rPr>
              <a:t>9.2 Spilleregler for gruppen Word.</a:t>
            </a:r>
          </a:p>
          <a:p>
            <a:pPr>
              <a:lnSpc>
                <a:spcPct val="107000"/>
              </a:lnSpc>
              <a:spcAft>
                <a:spcPts val="800"/>
              </a:spcAft>
            </a:pPr>
            <a:r>
              <a:rPr lang="da-DK" sz="1200" i="1" kern="100" dirty="0">
                <a:effectLst/>
                <a:ea typeface="Aptos" panose="020B0004020202020204" pitchFamily="34" charset="0"/>
                <a:cs typeface="Arial" panose="020B0604020202020204" pitchFamily="34" charset="0"/>
              </a:rPr>
              <a:t>Værktøjet spilleregler for projektgruppen skabelon 1 og 2 er udarbejdet med inspiration fra ”Aktiv Projektledelse” af Andersen, Ahrengot og Ryding Olsson, Børsen 2002.</a:t>
            </a:r>
            <a:endParaRPr lang="da-DK" sz="1200" kern="100" dirty="0">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9282011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1959</Words>
  <Application>Microsoft Office PowerPoint</Application>
  <PresentationFormat>Widescreen</PresentationFormat>
  <Paragraphs>341</Paragraphs>
  <Slides>14</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130</cp:revision>
  <dcterms:created xsi:type="dcterms:W3CDTF">2018-07-25T07:58:36Z</dcterms:created>
  <dcterms:modified xsi:type="dcterms:W3CDTF">2024-07-17T08:50:06Z</dcterms:modified>
</cp:coreProperties>
</file>