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467" r:id="rId4"/>
    <p:sldId id="468" r:id="rId5"/>
    <p:sldId id="466" r:id="rId6"/>
    <p:sldId id="460" r:id="rId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airbornleadership.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015663"/>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10.5</a:t>
            </a:r>
          </a:p>
          <a:p>
            <a:r>
              <a:rPr lang="da-DK" sz="4000" dirty="0">
                <a:solidFill>
                  <a:srgbClr val="6B9C77"/>
                </a:solidFill>
                <a:latin typeface="HelveticaNeueLT Std Lt Cn" panose="020B0406020202030204" pitchFamily="34" charset="0"/>
                <a:cs typeface="Arial Narrow" panose="020B0604020202020204" pitchFamily="34" charset="0"/>
              </a:rPr>
              <a:t>STRATEGISK FIT</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9C87C560-AA35-B9A8-2D42-2B91A608A35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pPr>
            <a:r>
              <a:rPr lang="da-DK" sz="2400" b="1" dirty="0">
                <a:ea typeface="SimSun" panose="02010600030101010101" pitchFamily="2" charset="-122"/>
                <a:cs typeface="Arial" panose="020B0604020202020204" pitchFamily="34" charset="0"/>
              </a:rPr>
              <a:t>Værktøj: Strategisk fit</a:t>
            </a:r>
            <a:r>
              <a:rPr lang="da-DK" sz="2400" b="1" dirty="0">
                <a:effectLst/>
                <a:ea typeface="Aptos" panose="020B0004020202020204" pitchFamily="34" charset="0"/>
                <a:cs typeface="Times New Roman" panose="02020603050405020304" pitchFamily="18" charset="0"/>
              </a:rPr>
              <a:t> </a:t>
            </a:r>
            <a:endParaRPr lang="da-DK" sz="2400" b="1" dirty="0"/>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ctangle 1">
            <a:extLst>
              <a:ext uri="{FF2B5EF4-FFF2-40B4-BE49-F238E27FC236}">
                <a16:creationId xmlns:a16="http://schemas.microsoft.com/office/drawing/2014/main" id="{24F3AF8C-62BF-2FC1-8826-F65AB857534C}"/>
              </a:ext>
            </a:extLst>
          </p:cNvPr>
          <p:cNvSpPr>
            <a:spLocks noChangeArrowheads="1"/>
          </p:cNvSpPr>
          <p:nvPr/>
        </p:nvSpPr>
        <p:spPr bwMode="auto">
          <a:xfrm>
            <a:off x="1371600" y="1061528"/>
            <a:ext cx="9512119" cy="5060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1125"/>
              </a:spcAft>
            </a:pPr>
            <a:r>
              <a:rPr lang="da-DK" sz="1200" b="1" kern="0" dirty="0">
                <a:solidFill>
                  <a:srgbClr val="212529"/>
                </a:solidFill>
                <a:effectLst/>
                <a:latin typeface="+mn-lt"/>
                <a:ea typeface="Times New Roman" panose="02020603050405020304" pitchFamily="18" charset="0"/>
                <a:cs typeface="Arial" panose="020B0604020202020204" pitchFamily="34" charset="0"/>
              </a:rPr>
              <a:t>Formål</a:t>
            </a:r>
            <a:r>
              <a:rPr lang="da-DK" sz="1200" b="1" kern="0" dirty="0">
                <a:solidFill>
                  <a:srgbClr val="212529"/>
                </a:solidFill>
                <a:latin typeface="+mn-lt"/>
                <a:ea typeface="Times New Roman" panose="02020603050405020304" pitchFamily="18" charset="0"/>
                <a:cs typeface="Arial" panose="020B0604020202020204" pitchFamily="34" charset="0"/>
              </a:rPr>
              <a:t>				                                                                                                                                                          </a:t>
            </a:r>
            <a:r>
              <a:rPr lang="da-DK" sz="1200" b="0" i="0" u="none" strike="noStrike" dirty="0">
                <a:solidFill>
                  <a:srgbClr val="212529"/>
                </a:solidFill>
                <a:effectLst/>
                <a:latin typeface="+mn-lt"/>
                <a:cs typeface="Arial" panose="020B0604020202020204" pitchFamily="34" charset="0"/>
              </a:rPr>
              <a:t>Skemaet "Strategisk fit" udfyldes for at:</a:t>
            </a:r>
          </a:p>
          <a:p>
            <a:pPr marL="171450" indent="-171450" algn="l">
              <a:buFont typeface="Arial" panose="020B0604020202020204" pitchFamily="34" charset="0"/>
              <a:buChar char="•"/>
            </a:pPr>
            <a:r>
              <a:rPr lang="da-DK" sz="1200" b="0" i="0" u="none" strike="noStrike" dirty="0">
                <a:solidFill>
                  <a:srgbClr val="212529"/>
                </a:solidFill>
                <a:effectLst/>
                <a:latin typeface="+mn-lt"/>
                <a:cs typeface="Arial" panose="020B0604020202020204" pitchFamily="34" charset="0"/>
              </a:rPr>
              <a:t>Give produktkomitéen/styregruppen mulighed for at prioritere projekterne ud fra forretningsmæssige og strategiske overvejelser.</a:t>
            </a:r>
          </a:p>
          <a:p>
            <a:pPr marL="171450" indent="-171450" algn="l">
              <a:buFont typeface="Arial" panose="020B0604020202020204" pitchFamily="34" charset="0"/>
              <a:buChar char="•"/>
            </a:pPr>
            <a:r>
              <a:rPr lang="da-DK" sz="1200" b="0" i="0" u="none" strike="noStrike" dirty="0">
                <a:solidFill>
                  <a:srgbClr val="212529"/>
                </a:solidFill>
                <a:effectLst/>
                <a:latin typeface="+mn-lt"/>
                <a:cs typeface="Arial" panose="020B0604020202020204" pitchFamily="34" charset="0"/>
              </a:rPr>
              <a:t>Skabe mulighed for at sammenligne og prioritere projekter.</a:t>
            </a:r>
          </a:p>
          <a:p>
            <a:pPr marL="171450" indent="-171450" algn="l">
              <a:buFont typeface="Arial" panose="020B0604020202020204" pitchFamily="34" charset="0"/>
              <a:buChar char="•"/>
            </a:pPr>
            <a:r>
              <a:rPr lang="da-DK" sz="1200" b="0" i="0" u="none" strike="noStrike" dirty="0">
                <a:solidFill>
                  <a:srgbClr val="212529"/>
                </a:solidFill>
                <a:effectLst/>
                <a:latin typeface="+mn-lt"/>
                <a:cs typeface="Arial" panose="020B0604020202020204" pitchFamily="34" charset="0"/>
              </a:rPr>
              <a:t>Skabe mulighed for vurdere, om projektet er forretningsmæssigt interessant hen gennem hele projektforløbet.</a:t>
            </a:r>
          </a:p>
          <a:p>
            <a:pPr algn="l">
              <a:buFont typeface="Arial" panose="020B0604020202020204" pitchFamily="34" charset="0"/>
              <a:buChar char="•"/>
            </a:pPr>
            <a:endParaRPr lang="da-DK" sz="1200" b="1" dirty="0">
              <a:solidFill>
                <a:srgbClr val="212529"/>
              </a:solidFill>
              <a:latin typeface="+mn-lt"/>
              <a:cs typeface="Arial" panose="020B0604020202020204" pitchFamily="34" charset="0"/>
            </a:endParaRPr>
          </a:p>
          <a:p>
            <a:pPr algn="l"/>
            <a:r>
              <a:rPr lang="da-DK" sz="1200" b="1" i="0" dirty="0">
                <a:solidFill>
                  <a:srgbClr val="212529"/>
                </a:solidFill>
                <a:effectLst/>
                <a:latin typeface="+mn-lt"/>
                <a:cs typeface="Arial" panose="020B0604020202020204" pitchFamily="34" charset="0"/>
              </a:rPr>
              <a:t>Brug</a:t>
            </a:r>
          </a:p>
          <a:p>
            <a:pPr algn="l"/>
            <a:r>
              <a:rPr lang="da-DK" sz="1200" b="0" i="0" dirty="0">
                <a:solidFill>
                  <a:srgbClr val="212529"/>
                </a:solidFill>
                <a:effectLst/>
                <a:latin typeface="+mn-lt"/>
                <a:cs typeface="Arial" panose="020B0604020202020204" pitchFamily="34" charset="0"/>
              </a:rPr>
              <a:t>Der foretages en vurdering af projektets ”strategiske fit” på baggrund af en række udsagn. Disse udsagn fokuserer på det udbytte, som ønskes af projektet. Dette kan være strategisk, politisk eller forretningsmæssigt udbytte.</a:t>
            </a:r>
            <a:br>
              <a:rPr lang="da-DK" sz="1200" dirty="0">
                <a:latin typeface="+mn-lt"/>
                <a:cs typeface="Arial" panose="020B0604020202020204" pitchFamily="34" charset="0"/>
              </a:rPr>
            </a:br>
            <a:r>
              <a:rPr lang="da-DK" sz="1200" b="0" i="0" dirty="0">
                <a:solidFill>
                  <a:srgbClr val="212529"/>
                </a:solidFill>
                <a:effectLst/>
                <a:latin typeface="+mn-lt"/>
                <a:cs typeface="Arial" panose="020B0604020202020204" pitchFamily="34" charset="0"/>
              </a:rPr>
              <a:t>Produktkomitéen/styregruppen bruger skemaet til porteføljeledelse og prioritering af de enkelte projekter.</a:t>
            </a:r>
            <a:endParaRPr lang="da-DK" sz="1200" b="1" kern="0" dirty="0">
              <a:solidFill>
                <a:srgbClr val="212529"/>
              </a:solidFill>
              <a:latin typeface="+mn-lt"/>
              <a:ea typeface="Times New Roman" panose="02020603050405020304" pitchFamily="18" charset="0"/>
              <a:cs typeface="Arial" panose="020B0604020202020204" pitchFamily="34" charset="0"/>
            </a:endParaRPr>
          </a:p>
          <a:p>
            <a:pPr algn="l"/>
            <a:endParaRPr lang="da-DK" sz="1200" b="1" i="0" u="none" strike="noStrike" dirty="0">
              <a:solidFill>
                <a:srgbClr val="212529"/>
              </a:solidFill>
              <a:effectLst/>
              <a:latin typeface="+mn-lt"/>
              <a:cs typeface="Arial" panose="020B0604020202020204" pitchFamily="34" charset="0"/>
            </a:endParaRPr>
          </a:p>
          <a:p>
            <a:pPr algn="l"/>
            <a:r>
              <a:rPr lang="da-DK" sz="1200" b="1" i="0" u="none" strike="noStrike" dirty="0">
                <a:solidFill>
                  <a:srgbClr val="212529"/>
                </a:solidFill>
                <a:effectLst/>
                <a:latin typeface="+mn-lt"/>
                <a:cs typeface="Arial" panose="020B0604020202020204" pitchFamily="34" charset="0"/>
              </a:rPr>
              <a:t>Fremgangsmåde</a:t>
            </a:r>
          </a:p>
          <a:p>
            <a:pPr marL="171450" indent="-171450" algn="l">
              <a:buFont typeface="Arial" panose="020B0604020202020204" pitchFamily="34" charset="0"/>
              <a:buChar char="•"/>
            </a:pPr>
            <a:r>
              <a:rPr lang="da-DK" sz="1200" b="0" i="0" u="none" strike="noStrike" dirty="0">
                <a:solidFill>
                  <a:srgbClr val="212529"/>
                </a:solidFill>
                <a:effectLst/>
                <a:latin typeface="+mn-lt"/>
                <a:cs typeface="Arial" panose="020B0604020202020204" pitchFamily="34" charset="0"/>
              </a:rPr>
              <a:t>Under produktkomité-/styregruppemødet vurderes projektets forretningsmæssige/politiske vigtighed.                                                                                Er dette projekt stadig interessant?</a:t>
            </a:r>
          </a:p>
          <a:p>
            <a:pPr marL="171450" indent="-171450" algn="l">
              <a:buFont typeface="Arial" panose="020B0604020202020204" pitchFamily="34" charset="0"/>
              <a:buChar char="•"/>
            </a:pPr>
            <a:r>
              <a:rPr lang="da-DK" sz="1200" b="0" i="0" u="none" strike="noStrike" dirty="0">
                <a:solidFill>
                  <a:srgbClr val="212529"/>
                </a:solidFill>
                <a:effectLst/>
                <a:latin typeface="+mn-lt"/>
                <a:cs typeface="Arial" panose="020B0604020202020204" pitchFamily="34" charset="0"/>
              </a:rPr>
              <a:t>Drøftelsen kan tage udgangspunkt i det skema, der er udfyldt. Er der sket ændringer i de markedsmæssige/strategiske forhold siden sidste møde? Ændringerne kan skyldes projektgruppens indmeldinger på skemaet: "Projektnøgletal". Hvis der er ændringer, ajourføres skemaet.</a:t>
            </a:r>
          </a:p>
          <a:p>
            <a:pPr marL="171450" indent="-171450" algn="l">
              <a:buFont typeface="Arial" panose="020B0604020202020204" pitchFamily="34" charset="0"/>
              <a:buChar char="•"/>
            </a:pPr>
            <a:r>
              <a:rPr lang="da-DK" sz="1200" b="0" i="0" u="none" strike="noStrike" dirty="0">
                <a:solidFill>
                  <a:srgbClr val="212529"/>
                </a:solidFill>
                <a:effectLst/>
                <a:latin typeface="+mn-lt"/>
                <a:cs typeface="Arial" panose="020B0604020202020204" pitchFamily="34" charset="0"/>
              </a:rPr>
              <a:t>Skemaet udfyldes ved at vurdere de forskellige udsagn og vurdere projektets betydning for disse udsagn. Har projektet stor indflydelse, er scoren høj (5) – er projektets indflydelse lav, er scoren lav (1). Til sidst summeres tallene, og projektets vigtighed overføres til skemaet "Projektnøgletal" og "Projektlisten."</a:t>
            </a:r>
          </a:p>
          <a:p>
            <a:pPr marL="171450" indent="-171450" algn="l">
              <a:buFont typeface="Arial" panose="020B0604020202020204" pitchFamily="34" charset="0"/>
              <a:buChar char="•"/>
            </a:pPr>
            <a:r>
              <a:rPr lang="da-DK" sz="1200" b="0" i="0" u="none" strike="noStrike" dirty="0">
                <a:solidFill>
                  <a:srgbClr val="212529"/>
                </a:solidFill>
                <a:effectLst/>
                <a:latin typeface="+mn-lt"/>
                <a:cs typeface="Arial" panose="020B0604020202020204" pitchFamily="34" charset="0"/>
              </a:rPr>
              <a:t>Vedlagte eksempel stammer fra produktudvikling. Er der tale om organisatorisk forandringsprojekter, vil udsagnene omhandle den ønskede effekt, f.eks. besparelser, større fleksibilitet, bedre kundetilfredshed, kortere gennemløbs-tider osv. Projekter i politiske organisationer skal vurderes ud fra udsagn, der understøtter de politiske mål og programerklæringer.</a:t>
            </a:r>
          </a:p>
          <a:p>
            <a:pPr marL="171450" indent="-171450" algn="l">
              <a:buFont typeface="Arial" panose="020B0604020202020204" pitchFamily="34" charset="0"/>
              <a:buChar char="•"/>
            </a:pPr>
            <a:r>
              <a:rPr lang="da-DK" sz="1200" b="0" i="0" u="none" strike="noStrike" dirty="0">
                <a:solidFill>
                  <a:srgbClr val="212529"/>
                </a:solidFill>
                <a:effectLst/>
                <a:latin typeface="+mn-lt"/>
                <a:cs typeface="Arial" panose="020B0604020202020204" pitchFamily="34" charset="0"/>
              </a:rPr>
              <a:t>Projektets vigtighed udfyldes af styregruppen eller produktkomitéen (produktkomitéens sekretær).</a:t>
            </a:r>
          </a:p>
          <a:p>
            <a:pPr marL="171450" indent="-171450" algn="l">
              <a:buFont typeface="Arial" panose="020B0604020202020204" pitchFamily="34" charset="0"/>
              <a:buChar char="•"/>
            </a:pPr>
            <a:r>
              <a:rPr lang="da-DK" sz="1200" b="0" i="0" u="none" strike="noStrike" dirty="0">
                <a:solidFill>
                  <a:srgbClr val="212529"/>
                </a:solidFill>
                <a:effectLst/>
                <a:latin typeface="+mn-lt"/>
                <a:cs typeface="Arial" panose="020B0604020202020204" pitchFamily="34" charset="0"/>
              </a:rPr>
              <a:t>Det er afgørende, at der vælges relevante parametre, når udsagnene formuleres. Det er vigtigt, at kriterierne på dette skema kan genfindes i projekternes succeskriterier, da de bør beskrive, hvad man ønsker at opnå med projektet.</a:t>
            </a:r>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Skema: </a:t>
            </a:r>
            <a:r>
              <a:rPr lang="da-DK" sz="2400" b="1" dirty="0">
                <a:ea typeface="SimSun" panose="02010600030101010101" pitchFamily="2" charset="-122"/>
                <a:cs typeface="Arial" panose="020B0604020202020204" pitchFamily="34" charset="0"/>
              </a:rPr>
              <a:t>Strategisk fit</a:t>
            </a:r>
            <a:r>
              <a:rPr lang="da-DK" sz="2400" b="1" dirty="0">
                <a:ea typeface="SimSun" panose="02010600030101010101" pitchFamily="2" charset="-122"/>
              </a:rPr>
              <a:t> </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5" name="Tabel 4">
            <a:extLst>
              <a:ext uri="{FF2B5EF4-FFF2-40B4-BE49-F238E27FC236}">
                <a16:creationId xmlns:a16="http://schemas.microsoft.com/office/drawing/2014/main" id="{154AC229-2106-DB19-D264-521EAACDE1B5}"/>
              </a:ext>
            </a:extLst>
          </p:cNvPr>
          <p:cNvGraphicFramePr>
            <a:graphicFrameLocks noGrp="1"/>
          </p:cNvGraphicFramePr>
          <p:nvPr>
            <p:extLst>
              <p:ext uri="{D42A27DB-BD31-4B8C-83A1-F6EECF244321}">
                <p14:modId xmlns:p14="http://schemas.microsoft.com/office/powerpoint/2010/main" val="220268445"/>
              </p:ext>
            </p:extLst>
          </p:nvPr>
        </p:nvGraphicFramePr>
        <p:xfrm>
          <a:off x="1441327" y="947876"/>
          <a:ext cx="9320375" cy="5081235"/>
        </p:xfrm>
        <a:graphic>
          <a:graphicData uri="http://schemas.openxmlformats.org/drawingml/2006/table">
            <a:tbl>
              <a:tblPr firstRow="1" firstCol="1" bandRow="1">
                <a:tableStyleId>{5C22544A-7EE6-4342-B048-85BDC9FD1C3A}</a:tableStyleId>
              </a:tblPr>
              <a:tblGrid>
                <a:gridCol w="7777923">
                  <a:extLst>
                    <a:ext uri="{9D8B030D-6E8A-4147-A177-3AD203B41FA5}">
                      <a16:colId xmlns:a16="http://schemas.microsoft.com/office/drawing/2014/main" val="596539370"/>
                    </a:ext>
                  </a:extLst>
                </a:gridCol>
                <a:gridCol w="1542452">
                  <a:extLst>
                    <a:ext uri="{9D8B030D-6E8A-4147-A177-3AD203B41FA5}">
                      <a16:colId xmlns:a16="http://schemas.microsoft.com/office/drawing/2014/main" val="1937022796"/>
                    </a:ext>
                  </a:extLst>
                </a:gridCol>
              </a:tblGrid>
              <a:tr h="338749">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Parameter</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Point</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60000"/>
                        <a:lumOff val="40000"/>
                      </a:schemeClr>
                    </a:solidFill>
                  </a:tcPr>
                </a:tc>
                <a:extLst>
                  <a:ext uri="{0D108BD9-81ED-4DB2-BD59-A6C34878D82A}">
                    <a16:rowId xmlns:a16="http://schemas.microsoft.com/office/drawing/2014/main" val="287039287"/>
                  </a:ext>
                </a:extLst>
              </a:tr>
              <a:tr h="338749">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40000"/>
                        <a:lumOff val="60000"/>
                      </a:schemeClr>
                    </a:solidFill>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40000"/>
                        <a:lumOff val="60000"/>
                      </a:schemeClr>
                    </a:solidFill>
                  </a:tcPr>
                </a:tc>
                <a:extLst>
                  <a:ext uri="{0D108BD9-81ED-4DB2-BD59-A6C34878D82A}">
                    <a16:rowId xmlns:a16="http://schemas.microsoft.com/office/drawing/2014/main" val="3032802754"/>
                  </a:ext>
                </a:extLst>
              </a:tr>
              <a:tr h="338749">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20000"/>
                        <a:lumOff val="8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20000"/>
                        <a:lumOff val="80000"/>
                      </a:schemeClr>
                    </a:solidFill>
                  </a:tcPr>
                </a:tc>
                <a:extLst>
                  <a:ext uri="{0D108BD9-81ED-4DB2-BD59-A6C34878D82A}">
                    <a16:rowId xmlns:a16="http://schemas.microsoft.com/office/drawing/2014/main" val="2200350249"/>
                  </a:ext>
                </a:extLst>
              </a:tr>
              <a:tr h="338749">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40000"/>
                        <a:lumOff val="60000"/>
                      </a:schemeClr>
                    </a:solidFill>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40000"/>
                        <a:lumOff val="60000"/>
                      </a:schemeClr>
                    </a:solidFill>
                  </a:tcPr>
                </a:tc>
                <a:extLst>
                  <a:ext uri="{0D108BD9-81ED-4DB2-BD59-A6C34878D82A}">
                    <a16:rowId xmlns:a16="http://schemas.microsoft.com/office/drawing/2014/main" val="4024260158"/>
                  </a:ext>
                </a:extLst>
              </a:tr>
              <a:tr h="338749">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20000"/>
                        <a:lumOff val="8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20000"/>
                        <a:lumOff val="80000"/>
                      </a:schemeClr>
                    </a:solidFill>
                  </a:tcPr>
                </a:tc>
                <a:extLst>
                  <a:ext uri="{0D108BD9-81ED-4DB2-BD59-A6C34878D82A}">
                    <a16:rowId xmlns:a16="http://schemas.microsoft.com/office/drawing/2014/main" val="4067835683"/>
                  </a:ext>
                </a:extLst>
              </a:tr>
              <a:tr h="338749">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40000"/>
                        <a:lumOff val="60000"/>
                      </a:schemeClr>
                    </a:solidFill>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40000"/>
                        <a:lumOff val="60000"/>
                      </a:schemeClr>
                    </a:solidFill>
                  </a:tcPr>
                </a:tc>
                <a:extLst>
                  <a:ext uri="{0D108BD9-81ED-4DB2-BD59-A6C34878D82A}">
                    <a16:rowId xmlns:a16="http://schemas.microsoft.com/office/drawing/2014/main" val="612278117"/>
                  </a:ext>
                </a:extLst>
              </a:tr>
              <a:tr h="338749">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20000"/>
                        <a:lumOff val="8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20000"/>
                        <a:lumOff val="80000"/>
                      </a:schemeClr>
                    </a:solidFill>
                  </a:tcPr>
                </a:tc>
                <a:extLst>
                  <a:ext uri="{0D108BD9-81ED-4DB2-BD59-A6C34878D82A}">
                    <a16:rowId xmlns:a16="http://schemas.microsoft.com/office/drawing/2014/main" val="3714474271"/>
                  </a:ext>
                </a:extLst>
              </a:tr>
              <a:tr h="338749">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40000"/>
                        <a:lumOff val="60000"/>
                      </a:schemeClr>
                    </a:solidFill>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40000"/>
                        <a:lumOff val="60000"/>
                      </a:schemeClr>
                    </a:solidFill>
                  </a:tcPr>
                </a:tc>
                <a:extLst>
                  <a:ext uri="{0D108BD9-81ED-4DB2-BD59-A6C34878D82A}">
                    <a16:rowId xmlns:a16="http://schemas.microsoft.com/office/drawing/2014/main" val="91010072"/>
                  </a:ext>
                </a:extLst>
              </a:tr>
              <a:tr h="338749">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20000"/>
                        <a:lumOff val="8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20000"/>
                        <a:lumOff val="80000"/>
                      </a:schemeClr>
                    </a:solidFill>
                  </a:tcPr>
                </a:tc>
                <a:extLst>
                  <a:ext uri="{0D108BD9-81ED-4DB2-BD59-A6C34878D82A}">
                    <a16:rowId xmlns:a16="http://schemas.microsoft.com/office/drawing/2014/main" val="1571142587"/>
                  </a:ext>
                </a:extLst>
              </a:tr>
              <a:tr h="338749">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40000"/>
                        <a:lumOff val="6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40000"/>
                        <a:lumOff val="60000"/>
                      </a:schemeClr>
                    </a:solidFill>
                  </a:tcPr>
                </a:tc>
                <a:extLst>
                  <a:ext uri="{0D108BD9-81ED-4DB2-BD59-A6C34878D82A}">
                    <a16:rowId xmlns:a16="http://schemas.microsoft.com/office/drawing/2014/main" val="47857625"/>
                  </a:ext>
                </a:extLst>
              </a:tr>
              <a:tr h="338749">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20000"/>
                        <a:lumOff val="8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20000"/>
                        <a:lumOff val="80000"/>
                      </a:schemeClr>
                    </a:solidFill>
                  </a:tcPr>
                </a:tc>
                <a:extLst>
                  <a:ext uri="{0D108BD9-81ED-4DB2-BD59-A6C34878D82A}">
                    <a16:rowId xmlns:a16="http://schemas.microsoft.com/office/drawing/2014/main" val="2386768536"/>
                  </a:ext>
                </a:extLst>
              </a:tr>
              <a:tr h="338749">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40000"/>
                        <a:lumOff val="60000"/>
                      </a:schemeClr>
                    </a:solidFill>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40000"/>
                        <a:lumOff val="60000"/>
                      </a:schemeClr>
                    </a:solidFill>
                  </a:tcPr>
                </a:tc>
                <a:extLst>
                  <a:ext uri="{0D108BD9-81ED-4DB2-BD59-A6C34878D82A}">
                    <a16:rowId xmlns:a16="http://schemas.microsoft.com/office/drawing/2014/main" val="1172822450"/>
                  </a:ext>
                </a:extLst>
              </a:tr>
              <a:tr h="338749">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20000"/>
                        <a:lumOff val="8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20000"/>
                        <a:lumOff val="80000"/>
                      </a:schemeClr>
                    </a:solidFill>
                  </a:tcPr>
                </a:tc>
                <a:extLst>
                  <a:ext uri="{0D108BD9-81ED-4DB2-BD59-A6C34878D82A}">
                    <a16:rowId xmlns:a16="http://schemas.microsoft.com/office/drawing/2014/main" val="3816189866"/>
                  </a:ext>
                </a:extLst>
              </a:tr>
              <a:tr h="338749">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40000"/>
                        <a:lumOff val="6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40000"/>
                        <a:lumOff val="60000"/>
                      </a:schemeClr>
                    </a:solidFill>
                  </a:tcPr>
                </a:tc>
                <a:extLst>
                  <a:ext uri="{0D108BD9-81ED-4DB2-BD59-A6C34878D82A}">
                    <a16:rowId xmlns:a16="http://schemas.microsoft.com/office/drawing/2014/main" val="1626856646"/>
                  </a:ext>
                </a:extLst>
              </a:tr>
              <a:tr h="338749">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Total: Projektets vigtighed </a:t>
                      </a:r>
                      <a:r>
                        <a:rPr lang="da-DK" sz="1200" b="0" kern="100" dirty="0">
                          <a:solidFill>
                            <a:schemeClr val="tx1"/>
                          </a:solidFill>
                          <a:effectLst/>
                          <a:latin typeface="+mn-lt"/>
                          <a:cs typeface="Arial" panose="020B0604020202020204" pitchFamily="34" charset="0"/>
                        </a:rPr>
                        <a:t>(Overføres til nøgletalsskema og projektliste)</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60000"/>
                        <a:lumOff val="40000"/>
                      </a:schemeClr>
                    </a:solidFill>
                  </a:tcPr>
                </a:tc>
                <a:extLst>
                  <a:ext uri="{0D108BD9-81ED-4DB2-BD59-A6C34878D82A}">
                    <a16:rowId xmlns:a16="http://schemas.microsoft.com/office/drawing/2014/main" val="527889526"/>
                  </a:ext>
                </a:extLst>
              </a:tr>
            </a:tbl>
          </a:graphicData>
        </a:graphic>
      </p:graphicFrame>
      <p:sp>
        <p:nvSpPr>
          <p:cNvPr id="6" name="Tekstfelt 5">
            <a:extLst>
              <a:ext uri="{FF2B5EF4-FFF2-40B4-BE49-F238E27FC236}">
                <a16:creationId xmlns:a16="http://schemas.microsoft.com/office/drawing/2014/main" id="{4F213301-999A-EC0E-6542-EBEF510E43EC}"/>
              </a:ext>
            </a:extLst>
          </p:cNvPr>
          <p:cNvSpPr txBox="1"/>
          <p:nvPr/>
        </p:nvSpPr>
        <p:spPr>
          <a:xfrm>
            <a:off x="1345618" y="6003854"/>
            <a:ext cx="9749102" cy="281231"/>
          </a:xfrm>
          <a:prstGeom prst="rect">
            <a:avLst/>
          </a:prstGeom>
          <a:noFill/>
        </p:spPr>
        <p:txBody>
          <a:bodyPr wrap="square">
            <a:spAutoFit/>
          </a:bodyPr>
          <a:lstStyle/>
          <a:p>
            <a:pPr>
              <a:lnSpc>
                <a:spcPct val="107000"/>
              </a:lnSpc>
              <a:spcAft>
                <a:spcPts val="800"/>
              </a:spcAft>
            </a:pPr>
            <a:r>
              <a:rPr lang="da-DK" sz="1200" kern="100" dirty="0">
                <a:ea typeface="Aptos" panose="020B0004020202020204" pitchFamily="34" charset="0"/>
                <a:cs typeface="Arial" panose="020B0604020202020204" pitchFamily="34" charset="0"/>
              </a:rPr>
              <a:t>Skala: </a:t>
            </a:r>
            <a:r>
              <a:rPr lang="da-DK" sz="1200" dirty="0">
                <a:effectLst/>
                <a:ea typeface="Aptos" panose="020B0004020202020204" pitchFamily="34" charset="0"/>
                <a:cs typeface="Arial" panose="020B0604020202020204" pitchFamily="34" charset="0"/>
              </a:rPr>
              <a:t>1: Ubetydeligt, 2: Mindre betydningsfuldt, 3: Som gennemsnitsprojektet, 4: Et væsentligt bidrag, 5: Meget betydningsfuldt og vigtigt.</a:t>
            </a:r>
            <a:r>
              <a:rPr lang="da-DK" sz="1200" kern="100" dirty="0">
                <a:effectLst/>
                <a:ea typeface="Aptos" panose="020B0004020202020204" pitchFamily="34" charset="0"/>
                <a:cs typeface="Arial" panose="020B0604020202020204" pitchFamily="34" charset="0"/>
              </a:rPr>
              <a:t> </a:t>
            </a:r>
          </a:p>
        </p:txBody>
      </p:sp>
    </p:spTree>
    <p:extLst>
      <p:ext uri="{BB962C8B-B14F-4D97-AF65-F5344CB8AC3E}">
        <p14:creationId xmlns:p14="http://schemas.microsoft.com/office/powerpoint/2010/main" val="1116073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Skema: </a:t>
            </a:r>
            <a:r>
              <a:rPr lang="da-DK" sz="2400" b="1" dirty="0">
                <a:ea typeface="SimSun" panose="02010600030101010101" pitchFamily="2" charset="-122"/>
                <a:cs typeface="Arial" panose="020B0604020202020204" pitchFamily="34" charset="0"/>
              </a:rPr>
              <a:t>Strategisk fit</a:t>
            </a:r>
            <a:r>
              <a:rPr lang="da-DK" sz="2400" b="1" dirty="0">
                <a:ea typeface="SimSun" panose="02010600030101010101" pitchFamily="2" charset="-122"/>
                <a:cs typeface="Times New Roman" panose="02020603050405020304" pitchFamily="18" charset="0"/>
              </a:rPr>
              <a:t> – produktudvikling som eksempel</a:t>
            </a:r>
            <a:r>
              <a:rPr lang="da-DK" sz="2400" b="1" dirty="0">
                <a:ea typeface="SimSun" panose="02010600030101010101" pitchFamily="2" charset="-122"/>
              </a:rPr>
              <a:t> </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5" name="Tabel 4">
            <a:extLst>
              <a:ext uri="{FF2B5EF4-FFF2-40B4-BE49-F238E27FC236}">
                <a16:creationId xmlns:a16="http://schemas.microsoft.com/office/drawing/2014/main" id="{154AC229-2106-DB19-D264-521EAACDE1B5}"/>
              </a:ext>
            </a:extLst>
          </p:cNvPr>
          <p:cNvGraphicFramePr>
            <a:graphicFrameLocks noGrp="1"/>
          </p:cNvGraphicFramePr>
          <p:nvPr>
            <p:extLst>
              <p:ext uri="{D42A27DB-BD31-4B8C-83A1-F6EECF244321}">
                <p14:modId xmlns:p14="http://schemas.microsoft.com/office/powerpoint/2010/main" val="2066117092"/>
              </p:ext>
            </p:extLst>
          </p:nvPr>
        </p:nvGraphicFramePr>
        <p:xfrm>
          <a:off x="1441327" y="947876"/>
          <a:ext cx="9320375" cy="5081235"/>
        </p:xfrm>
        <a:graphic>
          <a:graphicData uri="http://schemas.openxmlformats.org/drawingml/2006/table">
            <a:tbl>
              <a:tblPr firstRow="1" firstCol="1" bandRow="1">
                <a:tableStyleId>{5C22544A-7EE6-4342-B048-85BDC9FD1C3A}</a:tableStyleId>
              </a:tblPr>
              <a:tblGrid>
                <a:gridCol w="7777923">
                  <a:extLst>
                    <a:ext uri="{9D8B030D-6E8A-4147-A177-3AD203B41FA5}">
                      <a16:colId xmlns:a16="http://schemas.microsoft.com/office/drawing/2014/main" val="596539370"/>
                    </a:ext>
                  </a:extLst>
                </a:gridCol>
                <a:gridCol w="1542452">
                  <a:extLst>
                    <a:ext uri="{9D8B030D-6E8A-4147-A177-3AD203B41FA5}">
                      <a16:colId xmlns:a16="http://schemas.microsoft.com/office/drawing/2014/main" val="1937022796"/>
                    </a:ext>
                  </a:extLst>
                </a:gridCol>
              </a:tblGrid>
              <a:tr h="338749">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Parameter</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Point</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60000"/>
                        <a:lumOff val="40000"/>
                      </a:schemeClr>
                    </a:solidFill>
                  </a:tcPr>
                </a:tc>
                <a:extLst>
                  <a:ext uri="{0D108BD9-81ED-4DB2-BD59-A6C34878D82A}">
                    <a16:rowId xmlns:a16="http://schemas.microsoft.com/office/drawing/2014/main" val="287039287"/>
                  </a:ext>
                </a:extLst>
              </a:tr>
              <a:tr h="338749">
                <a:tc>
                  <a:txBody>
                    <a:bodyPr/>
                    <a:lstStyle/>
                    <a:p>
                      <a:pPr>
                        <a:lnSpc>
                          <a:spcPct val="107000"/>
                        </a:lnSpc>
                        <a:spcAft>
                          <a:spcPts val="800"/>
                        </a:spcAft>
                      </a:pPr>
                      <a:r>
                        <a:rPr lang="da-DK" sz="1100" b="0" kern="100" dirty="0">
                          <a:solidFill>
                            <a:schemeClr val="tx1"/>
                          </a:solidFill>
                          <a:effectLst/>
                          <a:latin typeface="+mn-lt"/>
                          <a:ea typeface="Aptos" panose="020B0004020202020204" pitchFamily="34" charset="0"/>
                          <a:cs typeface="Times New Roman" panose="02020603050405020304" pitchFamily="18" charset="0"/>
                        </a:rPr>
                        <a:t>Projektets indflydelse på omsætningen de næste 3 år er:</a:t>
                      </a: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40000"/>
                        <a:lumOff val="60000"/>
                      </a:schemeClr>
                    </a:solidFill>
                  </a:tcPr>
                </a:tc>
                <a:extLst>
                  <a:ext uri="{0D108BD9-81ED-4DB2-BD59-A6C34878D82A}">
                    <a16:rowId xmlns:a16="http://schemas.microsoft.com/office/drawing/2014/main" val="3032802754"/>
                  </a:ext>
                </a:extLst>
              </a:tr>
              <a:tr h="338749">
                <a:tc>
                  <a:txBody>
                    <a:bodyPr/>
                    <a:lstStyle/>
                    <a:p>
                      <a:pPr>
                        <a:lnSpc>
                          <a:spcPct val="107000"/>
                        </a:lnSpc>
                        <a:spcAft>
                          <a:spcPts val="800"/>
                        </a:spcAft>
                      </a:pPr>
                      <a:r>
                        <a:rPr lang="da-DK" sz="1100" b="0" kern="100">
                          <a:solidFill>
                            <a:schemeClr val="tx1"/>
                          </a:solidFill>
                          <a:effectLst/>
                          <a:latin typeface="+mn-lt"/>
                          <a:ea typeface="Aptos" panose="020B0004020202020204" pitchFamily="34" charset="0"/>
                          <a:cs typeface="Times New Roman" panose="02020603050405020304" pitchFamily="18" charset="0"/>
                        </a:rPr>
                        <a:t>Projektets betydning for omkostningsreduktioner de næste 3 år:</a:t>
                      </a: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20000"/>
                        <a:lumOff val="80000"/>
                      </a:schemeClr>
                    </a:solidFill>
                  </a:tcPr>
                </a:tc>
                <a:extLst>
                  <a:ext uri="{0D108BD9-81ED-4DB2-BD59-A6C34878D82A}">
                    <a16:rowId xmlns:a16="http://schemas.microsoft.com/office/drawing/2014/main" val="2200350249"/>
                  </a:ext>
                </a:extLst>
              </a:tr>
              <a:tr h="338749">
                <a:tc>
                  <a:txBody>
                    <a:bodyPr/>
                    <a:lstStyle/>
                    <a:p>
                      <a:pPr>
                        <a:lnSpc>
                          <a:spcPct val="107000"/>
                        </a:lnSpc>
                        <a:spcAft>
                          <a:spcPts val="800"/>
                        </a:spcAft>
                      </a:pPr>
                      <a:r>
                        <a:rPr lang="da-DK" sz="1100" b="0" kern="100">
                          <a:solidFill>
                            <a:schemeClr val="tx1"/>
                          </a:solidFill>
                          <a:effectLst/>
                          <a:latin typeface="+mn-lt"/>
                          <a:ea typeface="Aptos" panose="020B0004020202020204" pitchFamily="34" charset="0"/>
                          <a:cs typeface="Times New Roman" panose="02020603050405020304" pitchFamily="18" charset="0"/>
                        </a:rPr>
                        <a:t>Projektets mulighed for at åbne helt nye markeder:</a:t>
                      </a: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40000"/>
                        <a:lumOff val="60000"/>
                      </a:schemeClr>
                    </a:solidFill>
                  </a:tcPr>
                </a:tc>
                <a:extLst>
                  <a:ext uri="{0D108BD9-81ED-4DB2-BD59-A6C34878D82A}">
                    <a16:rowId xmlns:a16="http://schemas.microsoft.com/office/drawing/2014/main" val="4024260158"/>
                  </a:ext>
                </a:extLst>
              </a:tr>
              <a:tr h="338749">
                <a:tc>
                  <a:txBody>
                    <a:bodyPr/>
                    <a:lstStyle/>
                    <a:p>
                      <a:pPr>
                        <a:lnSpc>
                          <a:spcPct val="107000"/>
                        </a:lnSpc>
                        <a:spcAft>
                          <a:spcPts val="800"/>
                        </a:spcAft>
                      </a:pPr>
                      <a:r>
                        <a:rPr lang="da-DK" sz="1100" b="0" kern="100">
                          <a:solidFill>
                            <a:schemeClr val="tx1"/>
                          </a:solidFill>
                          <a:effectLst/>
                          <a:latin typeface="+mn-lt"/>
                          <a:ea typeface="Aptos" panose="020B0004020202020204" pitchFamily="34" charset="0"/>
                          <a:cs typeface="Times New Roman" panose="02020603050405020304" pitchFamily="18" charset="0"/>
                        </a:rPr>
                        <a:t>Projektets betydning for udvikling af ny teknologi og viden af strategisk betydning:</a:t>
                      </a: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20000"/>
                        <a:lumOff val="80000"/>
                      </a:schemeClr>
                    </a:solidFill>
                  </a:tcPr>
                </a:tc>
                <a:extLst>
                  <a:ext uri="{0D108BD9-81ED-4DB2-BD59-A6C34878D82A}">
                    <a16:rowId xmlns:a16="http://schemas.microsoft.com/office/drawing/2014/main" val="4067835683"/>
                  </a:ext>
                </a:extLst>
              </a:tr>
              <a:tr h="338749">
                <a:tc>
                  <a:txBody>
                    <a:bodyPr/>
                    <a:lstStyle/>
                    <a:p>
                      <a:pPr>
                        <a:lnSpc>
                          <a:spcPct val="107000"/>
                        </a:lnSpc>
                        <a:spcAft>
                          <a:spcPts val="800"/>
                        </a:spcAft>
                      </a:pPr>
                      <a:r>
                        <a:rPr lang="da-DK" sz="1100" b="0" kern="100" dirty="0">
                          <a:solidFill>
                            <a:schemeClr val="tx1"/>
                          </a:solidFill>
                          <a:effectLst/>
                          <a:latin typeface="+mn-lt"/>
                          <a:ea typeface="Aptos" panose="020B0004020202020204" pitchFamily="34" charset="0"/>
                          <a:cs typeface="Times New Roman" panose="02020603050405020304" pitchFamily="18" charset="0"/>
                        </a:rPr>
                        <a:t>Projektets betydning for omkostningsreduktioner de næste 3 år:</a:t>
                      </a: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40000"/>
                        <a:lumOff val="60000"/>
                      </a:schemeClr>
                    </a:solidFill>
                  </a:tcPr>
                </a:tc>
                <a:extLst>
                  <a:ext uri="{0D108BD9-81ED-4DB2-BD59-A6C34878D82A}">
                    <a16:rowId xmlns:a16="http://schemas.microsoft.com/office/drawing/2014/main" val="612278117"/>
                  </a:ext>
                </a:extLst>
              </a:tr>
              <a:tr h="338749">
                <a:tc>
                  <a:txBody>
                    <a:bodyPr/>
                    <a:lstStyle/>
                    <a:p>
                      <a:pPr>
                        <a:lnSpc>
                          <a:spcPct val="107000"/>
                        </a:lnSpc>
                        <a:spcAft>
                          <a:spcPts val="800"/>
                        </a:spcAft>
                      </a:pPr>
                      <a:r>
                        <a:rPr lang="da-DK" sz="1100" b="0" kern="100" dirty="0">
                          <a:solidFill>
                            <a:schemeClr val="tx1"/>
                          </a:solidFill>
                          <a:effectLst/>
                          <a:latin typeface="+mn-lt"/>
                          <a:ea typeface="Aptos" panose="020B0004020202020204" pitchFamily="34" charset="0"/>
                          <a:cs typeface="Times New Roman" panose="02020603050405020304" pitchFamily="18" charset="0"/>
                        </a:rPr>
                        <a:t>Projektets betydning for løsningen af et kritisk problem, f.eks. miljø-, kvalitets- eller godkendelsesproblem:</a:t>
                      </a: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20000"/>
                        <a:lumOff val="80000"/>
                      </a:schemeClr>
                    </a:solidFill>
                  </a:tcPr>
                </a:tc>
                <a:extLst>
                  <a:ext uri="{0D108BD9-81ED-4DB2-BD59-A6C34878D82A}">
                    <a16:rowId xmlns:a16="http://schemas.microsoft.com/office/drawing/2014/main" val="3714474271"/>
                  </a:ext>
                </a:extLst>
              </a:tr>
              <a:tr h="338749">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40000"/>
                        <a:lumOff val="60000"/>
                      </a:schemeClr>
                    </a:solidFill>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40000"/>
                        <a:lumOff val="60000"/>
                      </a:schemeClr>
                    </a:solidFill>
                  </a:tcPr>
                </a:tc>
                <a:extLst>
                  <a:ext uri="{0D108BD9-81ED-4DB2-BD59-A6C34878D82A}">
                    <a16:rowId xmlns:a16="http://schemas.microsoft.com/office/drawing/2014/main" val="91010072"/>
                  </a:ext>
                </a:extLst>
              </a:tr>
              <a:tr h="338749">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20000"/>
                        <a:lumOff val="8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20000"/>
                        <a:lumOff val="80000"/>
                      </a:schemeClr>
                    </a:solidFill>
                  </a:tcPr>
                </a:tc>
                <a:extLst>
                  <a:ext uri="{0D108BD9-81ED-4DB2-BD59-A6C34878D82A}">
                    <a16:rowId xmlns:a16="http://schemas.microsoft.com/office/drawing/2014/main" val="1571142587"/>
                  </a:ext>
                </a:extLst>
              </a:tr>
              <a:tr h="338749">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40000"/>
                        <a:lumOff val="6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40000"/>
                        <a:lumOff val="60000"/>
                      </a:schemeClr>
                    </a:solidFill>
                  </a:tcPr>
                </a:tc>
                <a:extLst>
                  <a:ext uri="{0D108BD9-81ED-4DB2-BD59-A6C34878D82A}">
                    <a16:rowId xmlns:a16="http://schemas.microsoft.com/office/drawing/2014/main" val="47857625"/>
                  </a:ext>
                </a:extLst>
              </a:tr>
              <a:tr h="338749">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20000"/>
                        <a:lumOff val="8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20000"/>
                        <a:lumOff val="80000"/>
                      </a:schemeClr>
                    </a:solidFill>
                  </a:tcPr>
                </a:tc>
                <a:extLst>
                  <a:ext uri="{0D108BD9-81ED-4DB2-BD59-A6C34878D82A}">
                    <a16:rowId xmlns:a16="http://schemas.microsoft.com/office/drawing/2014/main" val="2386768536"/>
                  </a:ext>
                </a:extLst>
              </a:tr>
              <a:tr h="338749">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40000"/>
                        <a:lumOff val="60000"/>
                      </a:schemeClr>
                    </a:solidFill>
                  </a:tcPr>
                </a:tc>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40000"/>
                        <a:lumOff val="60000"/>
                      </a:schemeClr>
                    </a:solidFill>
                  </a:tcPr>
                </a:tc>
                <a:extLst>
                  <a:ext uri="{0D108BD9-81ED-4DB2-BD59-A6C34878D82A}">
                    <a16:rowId xmlns:a16="http://schemas.microsoft.com/office/drawing/2014/main" val="1172822450"/>
                  </a:ext>
                </a:extLst>
              </a:tr>
              <a:tr h="338749">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20000"/>
                        <a:lumOff val="8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20000"/>
                        <a:lumOff val="80000"/>
                      </a:schemeClr>
                    </a:solidFill>
                  </a:tcPr>
                </a:tc>
                <a:extLst>
                  <a:ext uri="{0D108BD9-81ED-4DB2-BD59-A6C34878D82A}">
                    <a16:rowId xmlns:a16="http://schemas.microsoft.com/office/drawing/2014/main" val="3816189866"/>
                  </a:ext>
                </a:extLst>
              </a:tr>
              <a:tr h="338749">
                <a:tc>
                  <a:txBody>
                    <a:bodyPr/>
                    <a:lstStyle/>
                    <a:p>
                      <a:pPr>
                        <a:lnSpc>
                          <a:spcPct val="107000"/>
                        </a:lnSpc>
                        <a:spcAft>
                          <a:spcPts val="800"/>
                        </a:spcAft>
                      </a:pPr>
                      <a:r>
                        <a:rPr lang="da-DK" sz="1200" kern="100">
                          <a:solidFill>
                            <a:schemeClr val="tx1"/>
                          </a:solidFill>
                          <a:effectLst/>
                          <a:latin typeface="+mn-lt"/>
                          <a:cs typeface="Arial" panose="020B0604020202020204" pitchFamily="34" charset="0"/>
                        </a:rPr>
                        <a:t> </a:t>
                      </a:r>
                      <a:endParaRPr lang="da-DK" sz="1200" kern="10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40000"/>
                        <a:lumOff val="6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40000"/>
                        <a:lumOff val="60000"/>
                      </a:schemeClr>
                    </a:solidFill>
                  </a:tcPr>
                </a:tc>
                <a:extLst>
                  <a:ext uri="{0D108BD9-81ED-4DB2-BD59-A6C34878D82A}">
                    <a16:rowId xmlns:a16="http://schemas.microsoft.com/office/drawing/2014/main" val="1626856646"/>
                  </a:ext>
                </a:extLst>
              </a:tr>
              <a:tr h="338749">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Total: Projektets vigtighed </a:t>
                      </a:r>
                      <a:r>
                        <a:rPr lang="da-DK" sz="1200" b="0" kern="100" dirty="0">
                          <a:solidFill>
                            <a:schemeClr val="tx1"/>
                          </a:solidFill>
                          <a:effectLst/>
                          <a:latin typeface="+mn-lt"/>
                          <a:cs typeface="Arial" panose="020B0604020202020204" pitchFamily="34" charset="0"/>
                        </a:rPr>
                        <a:t>(Overføres til nøgletalsskema og projektliste)</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31531" marR="31531" marT="0" marB="0">
                    <a:solidFill>
                      <a:schemeClr val="accent1">
                        <a:lumMod val="60000"/>
                        <a:lumOff val="40000"/>
                      </a:schemeClr>
                    </a:solidFill>
                  </a:tcPr>
                </a:tc>
                <a:extLst>
                  <a:ext uri="{0D108BD9-81ED-4DB2-BD59-A6C34878D82A}">
                    <a16:rowId xmlns:a16="http://schemas.microsoft.com/office/drawing/2014/main" val="527889526"/>
                  </a:ext>
                </a:extLst>
              </a:tr>
            </a:tbl>
          </a:graphicData>
        </a:graphic>
      </p:graphicFrame>
      <p:sp>
        <p:nvSpPr>
          <p:cNvPr id="6" name="Tekstfelt 5">
            <a:extLst>
              <a:ext uri="{FF2B5EF4-FFF2-40B4-BE49-F238E27FC236}">
                <a16:creationId xmlns:a16="http://schemas.microsoft.com/office/drawing/2014/main" id="{4F213301-999A-EC0E-6542-EBEF510E43EC}"/>
              </a:ext>
            </a:extLst>
          </p:cNvPr>
          <p:cNvSpPr txBox="1"/>
          <p:nvPr/>
        </p:nvSpPr>
        <p:spPr>
          <a:xfrm>
            <a:off x="1345618" y="6003854"/>
            <a:ext cx="9749102" cy="281231"/>
          </a:xfrm>
          <a:prstGeom prst="rect">
            <a:avLst/>
          </a:prstGeom>
          <a:noFill/>
        </p:spPr>
        <p:txBody>
          <a:bodyPr wrap="square">
            <a:spAutoFit/>
          </a:bodyPr>
          <a:lstStyle/>
          <a:p>
            <a:pPr>
              <a:lnSpc>
                <a:spcPct val="107000"/>
              </a:lnSpc>
              <a:spcAft>
                <a:spcPts val="800"/>
              </a:spcAft>
            </a:pPr>
            <a:r>
              <a:rPr lang="da-DK" sz="1200" kern="100" dirty="0">
                <a:ea typeface="Aptos" panose="020B0004020202020204" pitchFamily="34" charset="0"/>
                <a:cs typeface="Arial" panose="020B0604020202020204" pitchFamily="34" charset="0"/>
              </a:rPr>
              <a:t>Skala: </a:t>
            </a:r>
            <a:r>
              <a:rPr lang="da-DK" sz="1200" dirty="0">
                <a:effectLst/>
                <a:ea typeface="Aptos" panose="020B0004020202020204" pitchFamily="34" charset="0"/>
                <a:cs typeface="Arial" panose="020B0604020202020204" pitchFamily="34" charset="0"/>
              </a:rPr>
              <a:t>1: Ubetydeligt, 2: Mindre betydningsfuldt, 3: Som gennemsnitsprojektet, 4: Et væsentligt bidrag, 5: Meget betydningsfuldt og vigtigt.</a:t>
            </a:r>
            <a:r>
              <a:rPr lang="da-DK" sz="1200" kern="100" dirty="0">
                <a:effectLst/>
                <a:ea typeface="Aptos" panose="020B0004020202020204" pitchFamily="34" charset="0"/>
                <a:cs typeface="Arial" panose="020B0604020202020204" pitchFamily="34" charset="0"/>
              </a:rPr>
              <a:t> </a:t>
            </a:r>
          </a:p>
        </p:txBody>
      </p:sp>
    </p:spTree>
    <p:extLst>
      <p:ext uri="{BB962C8B-B14F-4D97-AF65-F5344CB8AC3E}">
        <p14:creationId xmlns:p14="http://schemas.microsoft.com/office/powerpoint/2010/main" val="1501339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Referencer og links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5EEBB53B-3EA0-E57B-B44C-87C84168A1A9}"/>
              </a:ext>
            </a:extLst>
          </p:cNvPr>
          <p:cNvSpPr/>
          <p:nvPr/>
        </p:nvSpPr>
        <p:spPr>
          <a:xfrm>
            <a:off x="1358937" y="1234660"/>
            <a:ext cx="9441962" cy="4236673"/>
          </a:xfrm>
          <a:prstGeom prst="rect">
            <a:avLst/>
          </a:prstGeom>
          <a:ln>
            <a:noFill/>
          </a:ln>
        </p:spPr>
        <p:txBody>
          <a:bodyPr wrap="square">
            <a:spAutoFit/>
          </a:bodyPr>
          <a:lstStyle/>
          <a:p>
            <a:pPr>
              <a:lnSpc>
                <a:spcPct val="107000"/>
              </a:lnSpc>
              <a:spcAft>
                <a:spcPts val="0"/>
              </a:spcAft>
            </a:pPr>
            <a:r>
              <a:rPr lang="da-DK" sz="1400" b="1" dirty="0">
                <a:ea typeface="SimSun" panose="02010600030101010101" pitchFamily="2" charset="-122"/>
                <a:cs typeface="Arial" panose="020B0604020202020204" pitchFamily="34" charset="0"/>
              </a:rPr>
              <a:t>Forbindelse til andre værktøjer</a:t>
            </a:r>
          </a:p>
          <a:p>
            <a:pPr>
              <a:lnSpc>
                <a:spcPct val="107000"/>
              </a:lnSpc>
              <a:spcAft>
                <a:spcPts val="0"/>
              </a:spcAft>
            </a:pPr>
            <a:endParaRPr lang="da-DK" sz="1400" b="1" dirty="0">
              <a:ea typeface="SimSun" panose="02010600030101010101" pitchFamily="2" charset="-122"/>
              <a:cs typeface="Arial" panose="020B0604020202020204" pitchFamily="34" charset="0"/>
            </a:endParaRPr>
          </a:p>
          <a:p>
            <a:pPr marL="171450" indent="-171450">
              <a:lnSpc>
                <a:spcPct val="107000"/>
              </a:lnSpc>
              <a:buFont typeface="Arial" panose="020B0604020202020204" pitchFamily="34" charset="0"/>
              <a:buChar char="•"/>
            </a:pPr>
            <a:r>
              <a:rPr lang="da-DK" sz="1400" b="1" dirty="0">
                <a:ea typeface="SimSun" panose="02010600030101010101" pitchFamily="2" charset="-122"/>
                <a:cs typeface="Arial" panose="020B0604020202020204" pitchFamily="34" charset="0"/>
              </a:rPr>
              <a:t>3.1    Målhierarkiet – </a:t>
            </a:r>
            <a:r>
              <a:rPr lang="da-DK" sz="1400" b="1" dirty="0" err="1">
                <a:ea typeface="SimSun" panose="02010600030101010101" pitchFamily="2" charset="-122"/>
                <a:cs typeface="Arial" panose="020B0604020202020204" pitchFamily="34" charset="0"/>
              </a:rPr>
              <a:t>Impact</a:t>
            </a:r>
            <a:r>
              <a:rPr lang="da-DK" sz="1400" b="1" dirty="0">
                <a:ea typeface="SimSun" panose="02010600030101010101" pitchFamily="2" charset="-122"/>
                <a:cs typeface="Arial" panose="020B0604020202020204" pitchFamily="34" charset="0"/>
              </a:rPr>
              <a:t> case: </a:t>
            </a:r>
            <a:r>
              <a:rPr lang="da-DK" sz="1400" dirty="0">
                <a:ea typeface="SimSun" panose="02010600030101010101" pitchFamily="2" charset="-122"/>
                <a:cs typeface="Arial" panose="020B0604020202020204" pitchFamily="34" charset="0"/>
              </a:rPr>
              <a:t>Dette værktøj definerer projektets formål, leverancer og succeskriterier.</a:t>
            </a:r>
          </a:p>
          <a:p>
            <a:pPr marL="171450" indent="-171450">
              <a:lnSpc>
                <a:spcPct val="107000"/>
              </a:lnSpc>
              <a:buFont typeface="Arial" panose="020B0604020202020204" pitchFamily="34" charset="0"/>
              <a:buChar char="•"/>
            </a:pPr>
            <a:endParaRPr lang="da-DK" sz="1400" dirty="0">
              <a:ea typeface="SimSun" panose="02010600030101010101" pitchFamily="2" charset="-122"/>
              <a:cs typeface="Arial" panose="020B0604020202020204" pitchFamily="34" charset="0"/>
            </a:endParaRPr>
          </a:p>
          <a:p>
            <a:pPr marL="171450" indent="-171450">
              <a:lnSpc>
                <a:spcPct val="107000"/>
              </a:lnSpc>
              <a:buFont typeface="Arial" panose="020B0604020202020204" pitchFamily="34" charset="0"/>
              <a:buChar char="•"/>
            </a:pPr>
            <a:r>
              <a:rPr lang="da-DK" sz="1400" b="1" kern="100" dirty="0">
                <a:effectLst/>
                <a:ea typeface="Aptos" panose="020B0004020202020204" pitchFamily="34" charset="0"/>
                <a:cs typeface="Arial" panose="020B0604020202020204" pitchFamily="34" charset="0"/>
              </a:rPr>
              <a:t>10.1  Projektlisten</a:t>
            </a:r>
            <a:r>
              <a:rPr lang="da-DK" sz="1400" b="1" kern="100" dirty="0">
                <a:ea typeface="Aptos" panose="020B0004020202020204" pitchFamily="34" charset="0"/>
                <a:cs typeface="Arial" panose="020B0604020202020204" pitchFamily="34" charset="0"/>
              </a:rPr>
              <a:t>:</a:t>
            </a:r>
            <a:r>
              <a:rPr lang="da-DK" sz="1400" b="1" kern="100" dirty="0">
                <a:effectLst/>
                <a:ea typeface="Aptos" panose="020B0004020202020204" pitchFamily="34" charset="0"/>
                <a:cs typeface="Arial" panose="020B0604020202020204" pitchFamily="34" charset="0"/>
              </a:rPr>
              <a:t> </a:t>
            </a:r>
            <a:r>
              <a:rPr lang="da-DK" sz="1400" kern="100" dirty="0">
                <a:ea typeface="Aptos" panose="020B0004020202020204" pitchFamily="34" charset="0"/>
                <a:cs typeface="Arial" panose="020B0604020202020204" pitchFamily="34" charset="0"/>
              </a:rPr>
              <a:t>Risikotallet indgår i p</a:t>
            </a:r>
            <a:r>
              <a:rPr lang="da-DK" sz="1400" kern="100" dirty="0">
                <a:effectLst/>
                <a:ea typeface="Aptos" panose="020B0004020202020204" pitchFamily="34" charset="0"/>
                <a:cs typeface="Arial" panose="020B0604020202020204" pitchFamily="34" charset="0"/>
              </a:rPr>
              <a:t>rojektlisten</a:t>
            </a:r>
            <a:r>
              <a:rPr lang="da-DK" sz="1400" kern="100" dirty="0">
                <a:ea typeface="SimSun" panose="02010600030101010101" pitchFamily="2" charset="-122"/>
                <a:cs typeface="Arial" panose="020B0604020202020204" pitchFamily="34" charset="0"/>
              </a:rPr>
              <a:t>. </a:t>
            </a:r>
            <a:r>
              <a:rPr lang="da-DK" sz="1400" dirty="0">
                <a:effectLst/>
                <a:ea typeface="Aptos" panose="020B0004020202020204" pitchFamily="34" charset="0"/>
                <a:cs typeface="Arial" panose="020B0604020202020204" pitchFamily="34" charset="0"/>
              </a:rPr>
              <a:t>Projektets vigtighed overføres til projektlisten.</a:t>
            </a:r>
          </a:p>
          <a:p>
            <a:pPr marL="171450" indent="-171450">
              <a:lnSpc>
                <a:spcPct val="107000"/>
              </a:lnSpc>
              <a:buFont typeface="Arial" panose="020B0604020202020204" pitchFamily="34" charset="0"/>
              <a:buChar char="•"/>
            </a:pPr>
            <a:endParaRPr lang="da-DK" sz="1400" kern="100" dirty="0">
              <a:ea typeface="Aptos" panose="020B000402020202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tabLst>
                <a:tab pos="450215" algn="l"/>
              </a:tabLst>
            </a:pPr>
            <a:r>
              <a:rPr lang="da-DK" sz="1400" b="1" dirty="0">
                <a:effectLst/>
                <a:ea typeface="Aptos" panose="020B0004020202020204" pitchFamily="34" charset="0"/>
                <a:cs typeface="Arial" panose="020B0604020202020204" pitchFamily="34" charset="0"/>
              </a:rPr>
              <a:t>10.3  Projektnøgletal: </a:t>
            </a:r>
            <a:r>
              <a:rPr lang="da-DK" sz="1400" dirty="0">
                <a:effectLst/>
                <a:ea typeface="Aptos" panose="020B0004020202020204" pitchFamily="34" charset="0"/>
                <a:cs typeface="Arial" panose="020B0604020202020204" pitchFamily="34" charset="0"/>
              </a:rPr>
              <a:t>Projektets vigtighed overføres </a:t>
            </a:r>
            <a:r>
              <a:rPr lang="da-DK" sz="1400">
                <a:effectLst/>
                <a:ea typeface="Aptos" panose="020B0004020202020204" pitchFamily="34" charset="0"/>
                <a:cs typeface="Arial" panose="020B0604020202020204" pitchFamily="34" charset="0"/>
              </a:rPr>
              <a:t>til nøgletalsskemaet.</a:t>
            </a:r>
            <a:endParaRPr lang="da-DK" sz="1400" i="0" u="none" strike="noStrike" dirty="0">
              <a:solidFill>
                <a:srgbClr val="212529"/>
              </a:solidFill>
              <a:effectLst/>
              <a:cs typeface="Arial" panose="020B0604020202020204" pitchFamily="34" charset="0"/>
            </a:endParaRPr>
          </a:p>
          <a:p>
            <a:pPr algn="l"/>
            <a:br>
              <a:rPr lang="da-DK" sz="1400" dirty="0">
                <a:cs typeface="Arial" panose="020B0604020202020204" pitchFamily="34" charset="0"/>
              </a:rPr>
            </a:br>
            <a:endParaRPr lang="da-DK" sz="1400" b="1" dirty="0">
              <a:ea typeface="SimSun" panose="02010600030101010101" pitchFamily="2" charset="-122"/>
              <a:cs typeface="Arial" panose="020B0604020202020204" pitchFamily="34" charset="0"/>
            </a:endParaRPr>
          </a:p>
          <a:p>
            <a:pPr>
              <a:lnSpc>
                <a:spcPct val="107000"/>
              </a:lnSpc>
              <a:spcAft>
                <a:spcPts val="0"/>
              </a:spcAft>
            </a:pPr>
            <a:r>
              <a:rPr lang="da-DK" sz="1400" b="1" dirty="0">
                <a:ea typeface="SimSun" panose="02010600030101010101" pitchFamily="2" charset="-122"/>
                <a:cs typeface="Arial" panose="020B0604020202020204" pitchFamily="34" charset="0"/>
              </a:rPr>
              <a:t>Links</a:t>
            </a:r>
          </a:p>
          <a:p>
            <a:pPr marL="171450" indent="-171450">
              <a:lnSpc>
                <a:spcPct val="107000"/>
              </a:lnSpc>
              <a:buFont typeface="Arial" panose="020B0604020202020204" pitchFamily="34" charset="0"/>
              <a:buChar char="•"/>
            </a:pPr>
            <a:r>
              <a:rPr lang="da-DK" sz="1400" dirty="0">
                <a:cs typeface="Arial" panose="020B0604020202020204" pitchFamily="34" charset="0"/>
                <a:hlinkClick r:id="rId4">
                  <a:extLst>
                    <a:ext uri="{A12FA001-AC4F-418D-AE19-62706E023703}">
                      <ahyp:hlinkClr xmlns:ahyp="http://schemas.microsoft.com/office/drawing/2018/hyperlinkcolor" val="tx"/>
                    </a:ext>
                  </a:extLst>
                </a:hlinkClick>
              </a:rPr>
              <a:t>https://airbornleadership.com/</a:t>
            </a:r>
            <a:endParaRPr lang="da-DK" sz="1400" dirty="0">
              <a:cs typeface="Arial" panose="020B0604020202020204" pitchFamily="34" charset="0"/>
            </a:endParaRPr>
          </a:p>
          <a:p>
            <a:pPr>
              <a:lnSpc>
                <a:spcPct val="107000"/>
              </a:lnSpc>
              <a:spcAft>
                <a:spcPts val="0"/>
              </a:spcAft>
            </a:pPr>
            <a:endParaRPr lang="da-DK" sz="1400" b="1" dirty="0">
              <a:ea typeface="SimSun" panose="02010600030101010101" pitchFamily="2" charset="-122"/>
              <a:cs typeface="Arial" panose="020B0604020202020204" pitchFamily="34" charset="0"/>
            </a:endParaRPr>
          </a:p>
          <a:p>
            <a:pPr>
              <a:lnSpc>
                <a:spcPct val="107000"/>
              </a:lnSpc>
              <a:spcAft>
                <a:spcPts val="0"/>
              </a:spcAft>
            </a:pPr>
            <a:endParaRPr lang="da-DK" sz="1400" b="1" dirty="0">
              <a:ea typeface="SimSun" panose="02010600030101010101" pitchFamily="2" charset="-122"/>
              <a:cs typeface="Arial" panose="020B0604020202020204" pitchFamily="34" charset="0"/>
            </a:endParaRPr>
          </a:p>
          <a:p>
            <a:pPr>
              <a:lnSpc>
                <a:spcPct val="107000"/>
              </a:lnSpc>
              <a:spcAft>
                <a:spcPts val="0"/>
              </a:spcAft>
            </a:pPr>
            <a:r>
              <a:rPr lang="da-DK" sz="1400" b="1" dirty="0">
                <a:ea typeface="SimSun" panose="02010600030101010101" pitchFamily="2" charset="-122"/>
                <a:cs typeface="Arial" panose="020B0604020202020204" pitchFamily="34" charset="0"/>
              </a:rPr>
              <a:t>Referencer</a:t>
            </a:r>
          </a:p>
          <a:p>
            <a:pPr>
              <a:lnSpc>
                <a:spcPct val="107000"/>
              </a:lnSpc>
              <a:spcAft>
                <a:spcPts val="0"/>
              </a:spcAft>
            </a:pPr>
            <a:endParaRPr lang="da-DK" sz="1400" b="1" dirty="0">
              <a:ea typeface="SimSun" panose="02010600030101010101" pitchFamily="2" charset="-122"/>
              <a:cs typeface="Arial" panose="020B0604020202020204" pitchFamily="34" charset="0"/>
            </a:endParaRPr>
          </a:p>
          <a:p>
            <a:pPr marL="342900" lvl="0" indent="-342900">
              <a:buFont typeface="Symbol" panose="05050102010706020507" pitchFamily="18" charset="2"/>
              <a:buChar char=""/>
            </a:pPr>
            <a:r>
              <a:rPr lang="da-DK" sz="1400" b="1" dirty="0">
                <a:effectLst/>
                <a:ea typeface="Calibri" panose="020F0502020204030204" pitchFamily="34" charset="0"/>
                <a:cs typeface="Arial" panose="020B0604020202020204" pitchFamily="34" charset="0"/>
              </a:rPr>
              <a:t>Projektlederskab – effekt til tiden. </a:t>
            </a:r>
            <a:r>
              <a:rPr lang="da-DK" sz="1400" dirty="0">
                <a:effectLst/>
                <a:ea typeface="Calibri" panose="020F0502020204030204" pitchFamily="34" charset="0"/>
                <a:cs typeface="Arial" panose="020B0604020202020204" pitchFamily="34" charset="0"/>
              </a:rPr>
              <a:t>Djøf Forlag, 2016. </a:t>
            </a:r>
          </a:p>
          <a:p>
            <a:pPr marL="342900" lvl="0" indent="-342900">
              <a:buFont typeface="Symbol" panose="05050102010706020507" pitchFamily="18" charset="2"/>
              <a:buChar char=""/>
            </a:pPr>
            <a:r>
              <a:rPr lang="da-DK" sz="1400" b="1" dirty="0">
                <a:effectLst/>
                <a:ea typeface="Calibri" panose="020F0502020204030204" pitchFamily="34" charset="0"/>
                <a:cs typeface="Arial" panose="020B0604020202020204" pitchFamily="34" charset="0"/>
              </a:rPr>
              <a:t>Power i projekter og portefølje</a:t>
            </a:r>
            <a:r>
              <a:rPr lang="da-DK" sz="1400" dirty="0">
                <a:effectLst/>
                <a:ea typeface="Calibri" panose="020F0502020204030204" pitchFamily="34" charset="0"/>
                <a:cs typeface="Arial" panose="020B0604020202020204" pitchFamily="34" charset="0"/>
              </a:rPr>
              <a:t>, 5. udgave. </a:t>
            </a:r>
            <a:r>
              <a:rPr lang="en-US" sz="1400" dirty="0" err="1">
                <a:effectLst/>
                <a:ea typeface="Calibri" panose="020F0502020204030204" pitchFamily="34" charset="0"/>
                <a:cs typeface="Arial" panose="020B0604020202020204" pitchFamily="34" charset="0"/>
              </a:rPr>
              <a:t>Djøf</a:t>
            </a:r>
            <a:r>
              <a:rPr lang="en-US" sz="1400" dirty="0">
                <a:effectLst/>
                <a:ea typeface="Calibri" panose="020F0502020204030204" pitchFamily="34" charset="0"/>
                <a:cs typeface="Arial" panose="020B0604020202020204" pitchFamily="34" charset="0"/>
              </a:rPr>
              <a:t> Forlag, 2024. </a:t>
            </a:r>
            <a:endParaRPr lang="da-DK" sz="1400" dirty="0">
              <a:effectLst/>
              <a:ea typeface="Calibri" panose="020F0502020204030204" pitchFamily="34" charset="0"/>
              <a:cs typeface="Arial" panose="020B0604020202020204" pitchFamily="34" charset="0"/>
            </a:endParaRPr>
          </a:p>
          <a:p>
            <a:pPr>
              <a:lnSpc>
                <a:spcPct val="107000"/>
              </a:lnSpc>
              <a:spcAft>
                <a:spcPts val="0"/>
              </a:spcAft>
            </a:pPr>
            <a:endParaRPr lang="da-DK" sz="1200" b="1" dirty="0">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477743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a:t>
            </a:r>
            <a:r>
              <a:rPr lang="da-DK" sz="3000">
                <a:solidFill>
                  <a:srgbClr val="6B9C77"/>
                </a:solidFill>
                <a:latin typeface="HelveticaNeueLT Std Lt Cn" panose="020B0406020202030204" pitchFamily="34" charset="0"/>
              </a:rPr>
              <a:t>bøger inden for </a:t>
            </a:r>
            <a:r>
              <a:rPr lang="da-DK" sz="3000" dirty="0">
                <a:solidFill>
                  <a:srgbClr val="6B9C77"/>
                </a:solidFill>
                <a:latin typeface="HelveticaNeueLT Std Lt Cn" panose="020B0406020202030204" pitchFamily="34" charset="0"/>
              </a:rPr>
              <a:t>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5D969507-AA2F-9533-6530-B306AD1594D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1141</TotalTime>
  <Words>746</Words>
  <Application>Microsoft Office PowerPoint</Application>
  <PresentationFormat>Widescreen</PresentationFormat>
  <Paragraphs>107</Paragraphs>
  <Slides>6</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6</vt:i4>
      </vt:variant>
    </vt:vector>
  </HeadingPairs>
  <TitlesOfParts>
    <vt:vector size="13" baseType="lpstr">
      <vt:lpstr>Arial</vt:lpstr>
      <vt:lpstr>Calibri</vt:lpstr>
      <vt:lpstr>Calibri Light</vt:lpstr>
      <vt:lpstr>HelveticaNeueLT Std Cn</vt:lpstr>
      <vt:lpstr>HelveticaNeueLT Std Lt Cn</vt:lpstr>
      <vt:lpstr>Symbol</vt:lpstr>
      <vt:lpstr>Office-tema</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128</cp:revision>
  <dcterms:created xsi:type="dcterms:W3CDTF">2018-07-25T07:58:36Z</dcterms:created>
  <dcterms:modified xsi:type="dcterms:W3CDTF">2024-07-17T11:17:52Z</dcterms:modified>
</cp:coreProperties>
</file>