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479" r:id="rId2"/>
    <p:sldId id="268" r:id="rId3"/>
    <p:sldId id="468" r:id="rId4"/>
    <p:sldId id="469" r:id="rId5"/>
    <p:sldId id="470" r:id="rId6"/>
    <p:sldId id="471" r:id="rId7"/>
    <p:sldId id="472" r:id="rId8"/>
    <p:sldId id="473" r:id="rId9"/>
    <p:sldId id="474" r:id="rId10"/>
    <p:sldId id="475" r:id="rId11"/>
    <p:sldId id="476" r:id="rId12"/>
    <p:sldId id="477" r:id="rId13"/>
    <p:sldId id="478" r:id="rId14"/>
    <p:sldId id="460" r:id="rId15"/>
  </p:sldIdLst>
  <p:sldSz cx="12192000" cy="6858000"/>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E5C29"/>
    <a:srgbClr val="6B9C7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91" autoAdjust="0"/>
    <p:restoredTop sz="94660"/>
  </p:normalViewPr>
  <p:slideViewPr>
    <p:cSldViewPr snapToGrid="0">
      <p:cViewPr varScale="1">
        <p:scale>
          <a:sx n="105" d="100"/>
          <a:sy n="105" d="100"/>
        </p:scale>
        <p:origin x="120" y="21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EBB2575-EAF0-493C-A293-6651C70BD955}"/>
              </a:ext>
            </a:extLst>
          </p:cNvPr>
          <p:cNvSpPr>
            <a:spLocks noGrp="1"/>
          </p:cNvSpPr>
          <p:nvPr>
            <p:ph type="ctrTitle"/>
          </p:nvPr>
        </p:nvSpPr>
        <p:spPr>
          <a:xfrm>
            <a:off x="1524000" y="1122363"/>
            <a:ext cx="9144000" cy="2387600"/>
          </a:xfrm>
        </p:spPr>
        <p:txBody>
          <a:bodyPr anchor="b"/>
          <a:lstStyle>
            <a:lvl1pPr algn="ctr">
              <a:defRPr sz="6000"/>
            </a:lvl1pPr>
          </a:lstStyle>
          <a:p>
            <a:r>
              <a:rPr lang="da-DK"/>
              <a:t>Klik for at redigere titeltypografien i masteren</a:t>
            </a:r>
          </a:p>
        </p:txBody>
      </p:sp>
      <p:sp>
        <p:nvSpPr>
          <p:cNvPr id="3" name="Undertitel 2">
            <a:extLst>
              <a:ext uri="{FF2B5EF4-FFF2-40B4-BE49-F238E27FC236}">
                <a16:creationId xmlns:a16="http://schemas.microsoft.com/office/drawing/2014/main" id="{DDA8A9F0-AFAC-41E6-8512-C44024AD500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
        <p:nvSpPr>
          <p:cNvPr id="4" name="Pladsholder til dato 3">
            <a:extLst>
              <a:ext uri="{FF2B5EF4-FFF2-40B4-BE49-F238E27FC236}">
                <a16:creationId xmlns:a16="http://schemas.microsoft.com/office/drawing/2014/main" id="{480944EB-FF11-4858-92BE-9F7329C1D1FD}"/>
              </a:ext>
            </a:extLst>
          </p:cNvPr>
          <p:cNvSpPr>
            <a:spLocks noGrp="1"/>
          </p:cNvSpPr>
          <p:nvPr>
            <p:ph type="dt" sz="half" idx="10"/>
          </p:nvPr>
        </p:nvSpPr>
        <p:spPr/>
        <p:txBody>
          <a:bodyPr/>
          <a:lstStyle/>
          <a:p>
            <a:fld id="{0A83021A-3B5D-43DD-A13B-941C8C26F390}" type="datetimeFigureOut">
              <a:rPr lang="da-DK" smtClean="0"/>
              <a:t>18-07-2024</a:t>
            </a:fld>
            <a:endParaRPr lang="da-DK"/>
          </a:p>
        </p:txBody>
      </p:sp>
      <p:sp>
        <p:nvSpPr>
          <p:cNvPr id="5" name="Pladsholder til sidefod 4">
            <a:extLst>
              <a:ext uri="{FF2B5EF4-FFF2-40B4-BE49-F238E27FC236}">
                <a16:creationId xmlns:a16="http://schemas.microsoft.com/office/drawing/2014/main" id="{39C344EF-402E-4F29-9F15-52F0788F0EA4}"/>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07E55141-ACE7-4DC4-9810-076419BCD81F}"/>
              </a:ext>
            </a:extLst>
          </p:cNvPr>
          <p:cNvSpPr>
            <a:spLocks noGrp="1"/>
          </p:cNvSpPr>
          <p:nvPr>
            <p:ph type="sldNum" sz="quarter" idx="12"/>
          </p:nvPr>
        </p:nvSpPr>
        <p:spPr/>
        <p:txBody>
          <a:bodyPr/>
          <a:lstStyle/>
          <a:p>
            <a:fld id="{90EF02EE-831B-42A6-A19F-62E06C7D193D}" type="slidenum">
              <a:rPr lang="da-DK" smtClean="0"/>
              <a:t>‹nr.›</a:t>
            </a:fld>
            <a:endParaRPr lang="da-DK"/>
          </a:p>
        </p:txBody>
      </p:sp>
    </p:spTree>
    <p:extLst>
      <p:ext uri="{BB962C8B-B14F-4D97-AF65-F5344CB8AC3E}">
        <p14:creationId xmlns:p14="http://schemas.microsoft.com/office/powerpoint/2010/main" val="28706788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4E2682D-7456-407A-9E2D-700A1D7C9597}"/>
              </a:ext>
            </a:extLst>
          </p:cNvPr>
          <p:cNvSpPr>
            <a:spLocks noGrp="1"/>
          </p:cNvSpPr>
          <p:nvPr>
            <p:ph type="title"/>
          </p:nvPr>
        </p:nvSpPr>
        <p:spPr/>
        <p:txBody>
          <a:bodyPr/>
          <a:lstStyle/>
          <a:p>
            <a:r>
              <a:rPr lang="da-DK"/>
              <a:t>Klik for at redigere titeltypografien i masteren</a:t>
            </a:r>
          </a:p>
        </p:txBody>
      </p:sp>
      <p:sp>
        <p:nvSpPr>
          <p:cNvPr id="3" name="Pladsholder til lodret titel 2">
            <a:extLst>
              <a:ext uri="{FF2B5EF4-FFF2-40B4-BE49-F238E27FC236}">
                <a16:creationId xmlns:a16="http://schemas.microsoft.com/office/drawing/2014/main" id="{163E7762-1C57-44AB-B1FF-827739D2D409}"/>
              </a:ext>
            </a:extLst>
          </p:cNvPr>
          <p:cNvSpPr>
            <a:spLocks noGrp="1"/>
          </p:cNvSpPr>
          <p:nvPr>
            <p:ph type="body" orient="vert" idx="1"/>
          </p:nvPr>
        </p:nvSpPr>
        <p:spPr/>
        <p:txBody>
          <a:bodyPr vert="eaVert"/>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EAAD3C3B-A83A-410F-BE84-37DF554B3BD8}"/>
              </a:ext>
            </a:extLst>
          </p:cNvPr>
          <p:cNvSpPr>
            <a:spLocks noGrp="1"/>
          </p:cNvSpPr>
          <p:nvPr>
            <p:ph type="dt" sz="half" idx="10"/>
          </p:nvPr>
        </p:nvSpPr>
        <p:spPr/>
        <p:txBody>
          <a:bodyPr/>
          <a:lstStyle/>
          <a:p>
            <a:fld id="{0A83021A-3B5D-43DD-A13B-941C8C26F390}" type="datetimeFigureOut">
              <a:rPr lang="da-DK" smtClean="0"/>
              <a:t>18-07-2024</a:t>
            </a:fld>
            <a:endParaRPr lang="da-DK"/>
          </a:p>
        </p:txBody>
      </p:sp>
      <p:sp>
        <p:nvSpPr>
          <p:cNvPr id="5" name="Pladsholder til sidefod 4">
            <a:extLst>
              <a:ext uri="{FF2B5EF4-FFF2-40B4-BE49-F238E27FC236}">
                <a16:creationId xmlns:a16="http://schemas.microsoft.com/office/drawing/2014/main" id="{8045FD8B-0EAF-4587-8D90-5B3626A7F4C3}"/>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ADBA64E6-8F62-47E8-8BBA-F1F553D69BA7}"/>
              </a:ext>
            </a:extLst>
          </p:cNvPr>
          <p:cNvSpPr>
            <a:spLocks noGrp="1"/>
          </p:cNvSpPr>
          <p:nvPr>
            <p:ph type="sldNum" sz="quarter" idx="12"/>
          </p:nvPr>
        </p:nvSpPr>
        <p:spPr/>
        <p:txBody>
          <a:bodyPr/>
          <a:lstStyle/>
          <a:p>
            <a:fld id="{90EF02EE-831B-42A6-A19F-62E06C7D193D}" type="slidenum">
              <a:rPr lang="da-DK" smtClean="0"/>
              <a:t>‹nr.›</a:t>
            </a:fld>
            <a:endParaRPr lang="da-DK"/>
          </a:p>
        </p:txBody>
      </p:sp>
    </p:spTree>
    <p:extLst>
      <p:ext uri="{BB962C8B-B14F-4D97-AF65-F5344CB8AC3E}">
        <p14:creationId xmlns:p14="http://schemas.microsoft.com/office/powerpoint/2010/main" val="34199192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a:extLst>
              <a:ext uri="{FF2B5EF4-FFF2-40B4-BE49-F238E27FC236}">
                <a16:creationId xmlns:a16="http://schemas.microsoft.com/office/drawing/2014/main" id="{2B2B531E-7927-403E-A019-9A0EBCE483A6}"/>
              </a:ext>
            </a:extLst>
          </p:cNvPr>
          <p:cNvSpPr>
            <a:spLocks noGrp="1"/>
          </p:cNvSpPr>
          <p:nvPr>
            <p:ph type="title" orient="vert"/>
          </p:nvPr>
        </p:nvSpPr>
        <p:spPr>
          <a:xfrm>
            <a:off x="8724900" y="365125"/>
            <a:ext cx="2628900" cy="5811838"/>
          </a:xfrm>
        </p:spPr>
        <p:txBody>
          <a:bodyPr vert="eaVert"/>
          <a:lstStyle/>
          <a:p>
            <a:r>
              <a:rPr lang="da-DK"/>
              <a:t>Klik for at redigere titeltypografien i masteren</a:t>
            </a:r>
          </a:p>
        </p:txBody>
      </p:sp>
      <p:sp>
        <p:nvSpPr>
          <p:cNvPr id="3" name="Pladsholder til lodret titel 2">
            <a:extLst>
              <a:ext uri="{FF2B5EF4-FFF2-40B4-BE49-F238E27FC236}">
                <a16:creationId xmlns:a16="http://schemas.microsoft.com/office/drawing/2014/main" id="{73241D12-2F0B-4862-973E-E2AFB93E9334}"/>
              </a:ext>
            </a:extLst>
          </p:cNvPr>
          <p:cNvSpPr>
            <a:spLocks noGrp="1"/>
          </p:cNvSpPr>
          <p:nvPr>
            <p:ph type="body" orient="vert" idx="1"/>
          </p:nvPr>
        </p:nvSpPr>
        <p:spPr>
          <a:xfrm>
            <a:off x="838200" y="365125"/>
            <a:ext cx="7734300" cy="5811838"/>
          </a:xfrm>
        </p:spPr>
        <p:txBody>
          <a:bodyPr vert="eaVert"/>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ACB70B56-0C05-4DE3-82D2-9303B9555B61}"/>
              </a:ext>
            </a:extLst>
          </p:cNvPr>
          <p:cNvSpPr>
            <a:spLocks noGrp="1"/>
          </p:cNvSpPr>
          <p:nvPr>
            <p:ph type="dt" sz="half" idx="10"/>
          </p:nvPr>
        </p:nvSpPr>
        <p:spPr/>
        <p:txBody>
          <a:bodyPr/>
          <a:lstStyle/>
          <a:p>
            <a:fld id="{0A83021A-3B5D-43DD-A13B-941C8C26F390}" type="datetimeFigureOut">
              <a:rPr lang="da-DK" smtClean="0"/>
              <a:t>18-07-2024</a:t>
            </a:fld>
            <a:endParaRPr lang="da-DK"/>
          </a:p>
        </p:txBody>
      </p:sp>
      <p:sp>
        <p:nvSpPr>
          <p:cNvPr id="5" name="Pladsholder til sidefod 4">
            <a:extLst>
              <a:ext uri="{FF2B5EF4-FFF2-40B4-BE49-F238E27FC236}">
                <a16:creationId xmlns:a16="http://schemas.microsoft.com/office/drawing/2014/main" id="{40DD3BE1-FBA8-44A4-991F-8EE01BAADA56}"/>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1BF77A7A-DA4C-43E3-AFD0-99E8032CDCE2}"/>
              </a:ext>
            </a:extLst>
          </p:cNvPr>
          <p:cNvSpPr>
            <a:spLocks noGrp="1"/>
          </p:cNvSpPr>
          <p:nvPr>
            <p:ph type="sldNum" sz="quarter" idx="12"/>
          </p:nvPr>
        </p:nvSpPr>
        <p:spPr/>
        <p:txBody>
          <a:bodyPr/>
          <a:lstStyle/>
          <a:p>
            <a:fld id="{90EF02EE-831B-42A6-A19F-62E06C7D193D}" type="slidenum">
              <a:rPr lang="da-DK" smtClean="0"/>
              <a:t>‹nr.›</a:t>
            </a:fld>
            <a:endParaRPr lang="da-DK"/>
          </a:p>
        </p:txBody>
      </p:sp>
    </p:spTree>
    <p:extLst>
      <p:ext uri="{BB962C8B-B14F-4D97-AF65-F5344CB8AC3E}">
        <p14:creationId xmlns:p14="http://schemas.microsoft.com/office/powerpoint/2010/main" val="40899722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B5E4DA3-5A08-4F07-850F-1221C66E0DFD}"/>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31261B50-306A-413A-879E-F1ACB35B868A}"/>
              </a:ext>
            </a:extLst>
          </p:cNvPr>
          <p:cNvSpPr>
            <a:spLocks noGrp="1"/>
          </p:cNvSpPr>
          <p:nvPr>
            <p:ph idx="1"/>
          </p:nvPr>
        </p:nvSpPr>
        <p:spPr/>
        <p:txBody>
          <a:body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4C03236A-7D4F-4C23-A74E-C98E068B0C3B}"/>
              </a:ext>
            </a:extLst>
          </p:cNvPr>
          <p:cNvSpPr>
            <a:spLocks noGrp="1"/>
          </p:cNvSpPr>
          <p:nvPr>
            <p:ph type="dt" sz="half" idx="10"/>
          </p:nvPr>
        </p:nvSpPr>
        <p:spPr/>
        <p:txBody>
          <a:bodyPr/>
          <a:lstStyle/>
          <a:p>
            <a:fld id="{0A83021A-3B5D-43DD-A13B-941C8C26F390}" type="datetimeFigureOut">
              <a:rPr lang="da-DK" smtClean="0"/>
              <a:t>18-07-2024</a:t>
            </a:fld>
            <a:endParaRPr lang="da-DK"/>
          </a:p>
        </p:txBody>
      </p:sp>
      <p:sp>
        <p:nvSpPr>
          <p:cNvPr id="5" name="Pladsholder til sidefod 4">
            <a:extLst>
              <a:ext uri="{FF2B5EF4-FFF2-40B4-BE49-F238E27FC236}">
                <a16:creationId xmlns:a16="http://schemas.microsoft.com/office/drawing/2014/main" id="{C519432E-DAF2-4368-A653-F954ED547370}"/>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8D7830DA-F17F-4A5C-A6EF-4567545F7DF1}"/>
              </a:ext>
            </a:extLst>
          </p:cNvPr>
          <p:cNvSpPr>
            <a:spLocks noGrp="1"/>
          </p:cNvSpPr>
          <p:nvPr>
            <p:ph type="sldNum" sz="quarter" idx="12"/>
          </p:nvPr>
        </p:nvSpPr>
        <p:spPr/>
        <p:txBody>
          <a:bodyPr/>
          <a:lstStyle/>
          <a:p>
            <a:fld id="{90EF02EE-831B-42A6-A19F-62E06C7D193D}" type="slidenum">
              <a:rPr lang="da-DK" smtClean="0"/>
              <a:t>‹nr.›</a:t>
            </a:fld>
            <a:endParaRPr lang="da-DK"/>
          </a:p>
        </p:txBody>
      </p:sp>
    </p:spTree>
    <p:extLst>
      <p:ext uri="{BB962C8B-B14F-4D97-AF65-F5344CB8AC3E}">
        <p14:creationId xmlns:p14="http://schemas.microsoft.com/office/powerpoint/2010/main" val="2487432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4D3E154-C326-4116-AF3D-DC8DDFB9C5F4}"/>
              </a:ext>
            </a:extLst>
          </p:cNvPr>
          <p:cNvSpPr>
            <a:spLocks noGrp="1"/>
          </p:cNvSpPr>
          <p:nvPr>
            <p:ph type="title"/>
          </p:nvPr>
        </p:nvSpPr>
        <p:spPr>
          <a:xfrm>
            <a:off x="831850" y="1709738"/>
            <a:ext cx="10515600" cy="2852737"/>
          </a:xfrm>
        </p:spPr>
        <p:txBody>
          <a:bodyPr anchor="b"/>
          <a:lstStyle>
            <a:lvl1pPr>
              <a:defRPr sz="6000"/>
            </a:lvl1pPr>
          </a:lstStyle>
          <a:p>
            <a:r>
              <a:rPr lang="da-DK"/>
              <a:t>Klik for at redigere titeltypografien i masteren</a:t>
            </a:r>
          </a:p>
        </p:txBody>
      </p:sp>
      <p:sp>
        <p:nvSpPr>
          <p:cNvPr id="3" name="Pladsholder til tekst 2">
            <a:extLst>
              <a:ext uri="{FF2B5EF4-FFF2-40B4-BE49-F238E27FC236}">
                <a16:creationId xmlns:a16="http://schemas.microsoft.com/office/drawing/2014/main" id="{32319CCD-F2E5-43BB-8826-ACE1B6FA1F3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a:t>Rediger teksttypografien i masteren</a:t>
            </a:r>
          </a:p>
        </p:txBody>
      </p:sp>
      <p:sp>
        <p:nvSpPr>
          <p:cNvPr id="4" name="Pladsholder til dato 3">
            <a:extLst>
              <a:ext uri="{FF2B5EF4-FFF2-40B4-BE49-F238E27FC236}">
                <a16:creationId xmlns:a16="http://schemas.microsoft.com/office/drawing/2014/main" id="{A8947508-DBE9-4C27-9FE4-AFD4CC3D5575}"/>
              </a:ext>
            </a:extLst>
          </p:cNvPr>
          <p:cNvSpPr>
            <a:spLocks noGrp="1"/>
          </p:cNvSpPr>
          <p:nvPr>
            <p:ph type="dt" sz="half" idx="10"/>
          </p:nvPr>
        </p:nvSpPr>
        <p:spPr/>
        <p:txBody>
          <a:bodyPr/>
          <a:lstStyle/>
          <a:p>
            <a:fld id="{0A83021A-3B5D-43DD-A13B-941C8C26F390}" type="datetimeFigureOut">
              <a:rPr lang="da-DK" smtClean="0"/>
              <a:t>18-07-2024</a:t>
            </a:fld>
            <a:endParaRPr lang="da-DK"/>
          </a:p>
        </p:txBody>
      </p:sp>
      <p:sp>
        <p:nvSpPr>
          <p:cNvPr id="5" name="Pladsholder til sidefod 4">
            <a:extLst>
              <a:ext uri="{FF2B5EF4-FFF2-40B4-BE49-F238E27FC236}">
                <a16:creationId xmlns:a16="http://schemas.microsoft.com/office/drawing/2014/main" id="{EB8C9D96-6DB4-47A3-9788-489913655607}"/>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EA5300A8-7439-4D2B-BA3E-4BF11EFC9F3F}"/>
              </a:ext>
            </a:extLst>
          </p:cNvPr>
          <p:cNvSpPr>
            <a:spLocks noGrp="1"/>
          </p:cNvSpPr>
          <p:nvPr>
            <p:ph type="sldNum" sz="quarter" idx="12"/>
          </p:nvPr>
        </p:nvSpPr>
        <p:spPr/>
        <p:txBody>
          <a:bodyPr/>
          <a:lstStyle/>
          <a:p>
            <a:fld id="{90EF02EE-831B-42A6-A19F-62E06C7D193D}" type="slidenum">
              <a:rPr lang="da-DK" smtClean="0"/>
              <a:t>‹nr.›</a:t>
            </a:fld>
            <a:endParaRPr lang="da-DK"/>
          </a:p>
        </p:txBody>
      </p:sp>
    </p:spTree>
    <p:extLst>
      <p:ext uri="{BB962C8B-B14F-4D97-AF65-F5344CB8AC3E}">
        <p14:creationId xmlns:p14="http://schemas.microsoft.com/office/powerpoint/2010/main" val="23499590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B87E137-0FF2-4384-92E5-8EE84CF0C5C0}"/>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6BEC333A-8354-43ED-A7B0-8848D50D95D9}"/>
              </a:ext>
            </a:extLst>
          </p:cNvPr>
          <p:cNvSpPr>
            <a:spLocks noGrp="1"/>
          </p:cNvSpPr>
          <p:nvPr>
            <p:ph sz="half" idx="1"/>
          </p:nvPr>
        </p:nvSpPr>
        <p:spPr>
          <a:xfrm>
            <a:off x="838200" y="1825625"/>
            <a:ext cx="5181600" cy="4351338"/>
          </a:xfrm>
        </p:spPr>
        <p:txBody>
          <a:body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a:extLst>
              <a:ext uri="{FF2B5EF4-FFF2-40B4-BE49-F238E27FC236}">
                <a16:creationId xmlns:a16="http://schemas.microsoft.com/office/drawing/2014/main" id="{9FB412EB-C7F8-4E80-AD2D-38F6D9DE33F8}"/>
              </a:ext>
            </a:extLst>
          </p:cNvPr>
          <p:cNvSpPr>
            <a:spLocks noGrp="1"/>
          </p:cNvSpPr>
          <p:nvPr>
            <p:ph sz="half" idx="2"/>
          </p:nvPr>
        </p:nvSpPr>
        <p:spPr>
          <a:xfrm>
            <a:off x="6172200" y="1825625"/>
            <a:ext cx="5181600" cy="4351338"/>
          </a:xfrm>
        </p:spPr>
        <p:txBody>
          <a:body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dato 4">
            <a:extLst>
              <a:ext uri="{FF2B5EF4-FFF2-40B4-BE49-F238E27FC236}">
                <a16:creationId xmlns:a16="http://schemas.microsoft.com/office/drawing/2014/main" id="{3211F561-99A2-41BC-A3DF-8D259832BF3F}"/>
              </a:ext>
            </a:extLst>
          </p:cNvPr>
          <p:cNvSpPr>
            <a:spLocks noGrp="1"/>
          </p:cNvSpPr>
          <p:nvPr>
            <p:ph type="dt" sz="half" idx="10"/>
          </p:nvPr>
        </p:nvSpPr>
        <p:spPr/>
        <p:txBody>
          <a:bodyPr/>
          <a:lstStyle/>
          <a:p>
            <a:fld id="{0A83021A-3B5D-43DD-A13B-941C8C26F390}" type="datetimeFigureOut">
              <a:rPr lang="da-DK" smtClean="0"/>
              <a:t>18-07-2024</a:t>
            </a:fld>
            <a:endParaRPr lang="da-DK"/>
          </a:p>
        </p:txBody>
      </p:sp>
      <p:sp>
        <p:nvSpPr>
          <p:cNvPr id="6" name="Pladsholder til sidefod 5">
            <a:extLst>
              <a:ext uri="{FF2B5EF4-FFF2-40B4-BE49-F238E27FC236}">
                <a16:creationId xmlns:a16="http://schemas.microsoft.com/office/drawing/2014/main" id="{3F7A447C-67B0-473C-8ABF-F0C3C7386991}"/>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68B25796-E3DE-4DF0-8928-A68F8C239808}"/>
              </a:ext>
            </a:extLst>
          </p:cNvPr>
          <p:cNvSpPr>
            <a:spLocks noGrp="1"/>
          </p:cNvSpPr>
          <p:nvPr>
            <p:ph type="sldNum" sz="quarter" idx="12"/>
          </p:nvPr>
        </p:nvSpPr>
        <p:spPr/>
        <p:txBody>
          <a:bodyPr/>
          <a:lstStyle/>
          <a:p>
            <a:fld id="{90EF02EE-831B-42A6-A19F-62E06C7D193D}" type="slidenum">
              <a:rPr lang="da-DK" smtClean="0"/>
              <a:t>‹nr.›</a:t>
            </a:fld>
            <a:endParaRPr lang="da-DK"/>
          </a:p>
        </p:txBody>
      </p:sp>
    </p:spTree>
    <p:extLst>
      <p:ext uri="{BB962C8B-B14F-4D97-AF65-F5344CB8AC3E}">
        <p14:creationId xmlns:p14="http://schemas.microsoft.com/office/powerpoint/2010/main" val="41613566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6826231-CF2D-4294-BB39-AB41E530EF80}"/>
              </a:ext>
            </a:extLst>
          </p:cNvPr>
          <p:cNvSpPr>
            <a:spLocks noGrp="1"/>
          </p:cNvSpPr>
          <p:nvPr>
            <p:ph type="title"/>
          </p:nvPr>
        </p:nvSpPr>
        <p:spPr>
          <a:xfrm>
            <a:off x="839788" y="365125"/>
            <a:ext cx="10515600" cy="1325563"/>
          </a:xfrm>
        </p:spPr>
        <p:txBody>
          <a:bodyPr/>
          <a:lstStyle/>
          <a:p>
            <a:r>
              <a:rPr lang="da-DK"/>
              <a:t>Klik for at redigere titeltypografien i masteren</a:t>
            </a:r>
          </a:p>
        </p:txBody>
      </p:sp>
      <p:sp>
        <p:nvSpPr>
          <p:cNvPr id="3" name="Pladsholder til tekst 2">
            <a:extLst>
              <a:ext uri="{FF2B5EF4-FFF2-40B4-BE49-F238E27FC236}">
                <a16:creationId xmlns:a16="http://schemas.microsoft.com/office/drawing/2014/main" id="{5291A74C-EF9E-4C23-B447-E872DB0299A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Rediger teksttypografien i masteren</a:t>
            </a:r>
          </a:p>
        </p:txBody>
      </p:sp>
      <p:sp>
        <p:nvSpPr>
          <p:cNvPr id="4" name="Pladsholder til indhold 3">
            <a:extLst>
              <a:ext uri="{FF2B5EF4-FFF2-40B4-BE49-F238E27FC236}">
                <a16:creationId xmlns:a16="http://schemas.microsoft.com/office/drawing/2014/main" id="{B15E1EC1-2538-4E73-AA19-062098BF31BF}"/>
              </a:ext>
            </a:extLst>
          </p:cNvPr>
          <p:cNvSpPr>
            <a:spLocks noGrp="1"/>
          </p:cNvSpPr>
          <p:nvPr>
            <p:ph sz="half" idx="2"/>
          </p:nvPr>
        </p:nvSpPr>
        <p:spPr>
          <a:xfrm>
            <a:off x="839788" y="2505075"/>
            <a:ext cx="5157787" cy="3684588"/>
          </a:xfrm>
        </p:spPr>
        <p:txBody>
          <a:body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tekst 4">
            <a:extLst>
              <a:ext uri="{FF2B5EF4-FFF2-40B4-BE49-F238E27FC236}">
                <a16:creationId xmlns:a16="http://schemas.microsoft.com/office/drawing/2014/main" id="{E6DF3485-3679-4359-98F2-17140C9B72D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Rediger teksttypografien i masteren</a:t>
            </a:r>
          </a:p>
        </p:txBody>
      </p:sp>
      <p:sp>
        <p:nvSpPr>
          <p:cNvPr id="6" name="Pladsholder til indhold 5">
            <a:extLst>
              <a:ext uri="{FF2B5EF4-FFF2-40B4-BE49-F238E27FC236}">
                <a16:creationId xmlns:a16="http://schemas.microsoft.com/office/drawing/2014/main" id="{D728A950-B30E-4F15-8D81-A4A383DC465A}"/>
              </a:ext>
            </a:extLst>
          </p:cNvPr>
          <p:cNvSpPr>
            <a:spLocks noGrp="1"/>
          </p:cNvSpPr>
          <p:nvPr>
            <p:ph sz="quarter" idx="4"/>
          </p:nvPr>
        </p:nvSpPr>
        <p:spPr>
          <a:xfrm>
            <a:off x="6172200" y="2505075"/>
            <a:ext cx="5183188" cy="3684588"/>
          </a:xfrm>
        </p:spPr>
        <p:txBody>
          <a:body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7" name="Pladsholder til dato 6">
            <a:extLst>
              <a:ext uri="{FF2B5EF4-FFF2-40B4-BE49-F238E27FC236}">
                <a16:creationId xmlns:a16="http://schemas.microsoft.com/office/drawing/2014/main" id="{B3EF756F-C07A-45F3-98EE-DB6502A9D682}"/>
              </a:ext>
            </a:extLst>
          </p:cNvPr>
          <p:cNvSpPr>
            <a:spLocks noGrp="1"/>
          </p:cNvSpPr>
          <p:nvPr>
            <p:ph type="dt" sz="half" idx="10"/>
          </p:nvPr>
        </p:nvSpPr>
        <p:spPr/>
        <p:txBody>
          <a:bodyPr/>
          <a:lstStyle/>
          <a:p>
            <a:fld id="{0A83021A-3B5D-43DD-A13B-941C8C26F390}" type="datetimeFigureOut">
              <a:rPr lang="da-DK" smtClean="0"/>
              <a:t>18-07-2024</a:t>
            </a:fld>
            <a:endParaRPr lang="da-DK"/>
          </a:p>
        </p:txBody>
      </p:sp>
      <p:sp>
        <p:nvSpPr>
          <p:cNvPr id="8" name="Pladsholder til sidefod 7">
            <a:extLst>
              <a:ext uri="{FF2B5EF4-FFF2-40B4-BE49-F238E27FC236}">
                <a16:creationId xmlns:a16="http://schemas.microsoft.com/office/drawing/2014/main" id="{BCAA3813-75FD-496E-8C23-81169E7F1398}"/>
              </a:ext>
            </a:extLst>
          </p:cNvPr>
          <p:cNvSpPr>
            <a:spLocks noGrp="1"/>
          </p:cNvSpPr>
          <p:nvPr>
            <p:ph type="ftr" sz="quarter" idx="11"/>
          </p:nvPr>
        </p:nvSpPr>
        <p:spPr/>
        <p:txBody>
          <a:bodyPr/>
          <a:lstStyle/>
          <a:p>
            <a:endParaRPr lang="da-DK"/>
          </a:p>
        </p:txBody>
      </p:sp>
      <p:sp>
        <p:nvSpPr>
          <p:cNvPr id="9" name="Pladsholder til slidenummer 8">
            <a:extLst>
              <a:ext uri="{FF2B5EF4-FFF2-40B4-BE49-F238E27FC236}">
                <a16:creationId xmlns:a16="http://schemas.microsoft.com/office/drawing/2014/main" id="{07F8E9AC-2F81-46ED-AC7D-FEFA53080C94}"/>
              </a:ext>
            </a:extLst>
          </p:cNvPr>
          <p:cNvSpPr>
            <a:spLocks noGrp="1"/>
          </p:cNvSpPr>
          <p:nvPr>
            <p:ph type="sldNum" sz="quarter" idx="12"/>
          </p:nvPr>
        </p:nvSpPr>
        <p:spPr/>
        <p:txBody>
          <a:bodyPr/>
          <a:lstStyle/>
          <a:p>
            <a:fld id="{90EF02EE-831B-42A6-A19F-62E06C7D193D}" type="slidenum">
              <a:rPr lang="da-DK" smtClean="0"/>
              <a:t>‹nr.›</a:t>
            </a:fld>
            <a:endParaRPr lang="da-DK"/>
          </a:p>
        </p:txBody>
      </p:sp>
    </p:spTree>
    <p:extLst>
      <p:ext uri="{BB962C8B-B14F-4D97-AF65-F5344CB8AC3E}">
        <p14:creationId xmlns:p14="http://schemas.microsoft.com/office/powerpoint/2010/main" val="12928278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26F97D6-C063-49E6-BEE2-9024149FEF1A}"/>
              </a:ext>
            </a:extLst>
          </p:cNvPr>
          <p:cNvSpPr>
            <a:spLocks noGrp="1"/>
          </p:cNvSpPr>
          <p:nvPr>
            <p:ph type="title"/>
          </p:nvPr>
        </p:nvSpPr>
        <p:spPr/>
        <p:txBody>
          <a:bodyPr/>
          <a:lstStyle/>
          <a:p>
            <a:r>
              <a:rPr lang="da-DK"/>
              <a:t>Klik for at redigere titeltypografien i masteren</a:t>
            </a:r>
          </a:p>
        </p:txBody>
      </p:sp>
      <p:sp>
        <p:nvSpPr>
          <p:cNvPr id="3" name="Pladsholder til dato 2">
            <a:extLst>
              <a:ext uri="{FF2B5EF4-FFF2-40B4-BE49-F238E27FC236}">
                <a16:creationId xmlns:a16="http://schemas.microsoft.com/office/drawing/2014/main" id="{106DC790-8C19-4A2E-8ABB-DED69EFC887D}"/>
              </a:ext>
            </a:extLst>
          </p:cNvPr>
          <p:cNvSpPr>
            <a:spLocks noGrp="1"/>
          </p:cNvSpPr>
          <p:nvPr>
            <p:ph type="dt" sz="half" idx="10"/>
          </p:nvPr>
        </p:nvSpPr>
        <p:spPr/>
        <p:txBody>
          <a:bodyPr/>
          <a:lstStyle/>
          <a:p>
            <a:fld id="{0A83021A-3B5D-43DD-A13B-941C8C26F390}" type="datetimeFigureOut">
              <a:rPr lang="da-DK" smtClean="0"/>
              <a:t>18-07-2024</a:t>
            </a:fld>
            <a:endParaRPr lang="da-DK"/>
          </a:p>
        </p:txBody>
      </p:sp>
      <p:sp>
        <p:nvSpPr>
          <p:cNvPr id="4" name="Pladsholder til sidefod 3">
            <a:extLst>
              <a:ext uri="{FF2B5EF4-FFF2-40B4-BE49-F238E27FC236}">
                <a16:creationId xmlns:a16="http://schemas.microsoft.com/office/drawing/2014/main" id="{A98FD671-E2D3-4341-B3AE-F8BE31A3480C}"/>
              </a:ext>
            </a:extLst>
          </p:cNvPr>
          <p:cNvSpPr>
            <a:spLocks noGrp="1"/>
          </p:cNvSpPr>
          <p:nvPr>
            <p:ph type="ftr" sz="quarter" idx="11"/>
          </p:nvPr>
        </p:nvSpPr>
        <p:spPr/>
        <p:txBody>
          <a:bodyPr/>
          <a:lstStyle/>
          <a:p>
            <a:endParaRPr lang="da-DK"/>
          </a:p>
        </p:txBody>
      </p:sp>
      <p:sp>
        <p:nvSpPr>
          <p:cNvPr id="5" name="Pladsholder til slidenummer 4">
            <a:extLst>
              <a:ext uri="{FF2B5EF4-FFF2-40B4-BE49-F238E27FC236}">
                <a16:creationId xmlns:a16="http://schemas.microsoft.com/office/drawing/2014/main" id="{0396A34E-30F7-4305-82E2-EDD07CF77032}"/>
              </a:ext>
            </a:extLst>
          </p:cNvPr>
          <p:cNvSpPr>
            <a:spLocks noGrp="1"/>
          </p:cNvSpPr>
          <p:nvPr>
            <p:ph type="sldNum" sz="quarter" idx="12"/>
          </p:nvPr>
        </p:nvSpPr>
        <p:spPr/>
        <p:txBody>
          <a:bodyPr/>
          <a:lstStyle/>
          <a:p>
            <a:fld id="{90EF02EE-831B-42A6-A19F-62E06C7D193D}" type="slidenum">
              <a:rPr lang="da-DK" smtClean="0"/>
              <a:t>‹nr.›</a:t>
            </a:fld>
            <a:endParaRPr lang="da-DK"/>
          </a:p>
        </p:txBody>
      </p:sp>
    </p:spTree>
    <p:extLst>
      <p:ext uri="{BB962C8B-B14F-4D97-AF65-F5344CB8AC3E}">
        <p14:creationId xmlns:p14="http://schemas.microsoft.com/office/powerpoint/2010/main" val="23841688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E248E65D-F4D2-4866-ACA6-2E584A900BD2}"/>
              </a:ext>
            </a:extLst>
          </p:cNvPr>
          <p:cNvSpPr>
            <a:spLocks noGrp="1"/>
          </p:cNvSpPr>
          <p:nvPr>
            <p:ph type="dt" sz="half" idx="10"/>
          </p:nvPr>
        </p:nvSpPr>
        <p:spPr/>
        <p:txBody>
          <a:bodyPr/>
          <a:lstStyle/>
          <a:p>
            <a:fld id="{0A83021A-3B5D-43DD-A13B-941C8C26F390}" type="datetimeFigureOut">
              <a:rPr lang="da-DK" smtClean="0"/>
              <a:t>18-07-2024</a:t>
            </a:fld>
            <a:endParaRPr lang="da-DK"/>
          </a:p>
        </p:txBody>
      </p:sp>
      <p:sp>
        <p:nvSpPr>
          <p:cNvPr id="3" name="Pladsholder til sidefod 2">
            <a:extLst>
              <a:ext uri="{FF2B5EF4-FFF2-40B4-BE49-F238E27FC236}">
                <a16:creationId xmlns:a16="http://schemas.microsoft.com/office/drawing/2014/main" id="{7DCADBE5-7734-4B7D-B482-0F877A263AD0}"/>
              </a:ext>
            </a:extLst>
          </p:cNvPr>
          <p:cNvSpPr>
            <a:spLocks noGrp="1"/>
          </p:cNvSpPr>
          <p:nvPr>
            <p:ph type="ftr" sz="quarter" idx="11"/>
          </p:nvPr>
        </p:nvSpPr>
        <p:spPr/>
        <p:txBody>
          <a:bodyPr/>
          <a:lstStyle/>
          <a:p>
            <a:endParaRPr lang="da-DK"/>
          </a:p>
        </p:txBody>
      </p:sp>
      <p:sp>
        <p:nvSpPr>
          <p:cNvPr id="4" name="Pladsholder til slidenummer 3">
            <a:extLst>
              <a:ext uri="{FF2B5EF4-FFF2-40B4-BE49-F238E27FC236}">
                <a16:creationId xmlns:a16="http://schemas.microsoft.com/office/drawing/2014/main" id="{3121604C-D5C7-418B-A260-F9E4ABE51922}"/>
              </a:ext>
            </a:extLst>
          </p:cNvPr>
          <p:cNvSpPr>
            <a:spLocks noGrp="1"/>
          </p:cNvSpPr>
          <p:nvPr>
            <p:ph type="sldNum" sz="quarter" idx="12"/>
          </p:nvPr>
        </p:nvSpPr>
        <p:spPr/>
        <p:txBody>
          <a:bodyPr/>
          <a:lstStyle/>
          <a:p>
            <a:fld id="{90EF02EE-831B-42A6-A19F-62E06C7D193D}" type="slidenum">
              <a:rPr lang="da-DK" smtClean="0"/>
              <a:t>‹nr.›</a:t>
            </a:fld>
            <a:endParaRPr lang="da-DK"/>
          </a:p>
        </p:txBody>
      </p:sp>
    </p:spTree>
    <p:extLst>
      <p:ext uri="{BB962C8B-B14F-4D97-AF65-F5344CB8AC3E}">
        <p14:creationId xmlns:p14="http://schemas.microsoft.com/office/powerpoint/2010/main" val="16328720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62B1670-0DC6-4753-831F-525F931D334C}"/>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indhold 2">
            <a:extLst>
              <a:ext uri="{FF2B5EF4-FFF2-40B4-BE49-F238E27FC236}">
                <a16:creationId xmlns:a16="http://schemas.microsoft.com/office/drawing/2014/main" id="{336F3830-BF5E-43E7-A467-D29C158AE32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tekst 3">
            <a:extLst>
              <a:ext uri="{FF2B5EF4-FFF2-40B4-BE49-F238E27FC236}">
                <a16:creationId xmlns:a16="http://schemas.microsoft.com/office/drawing/2014/main" id="{10D90D2C-FE87-4C16-B9C7-42839C50EE8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Rediger teksttypografien i masteren</a:t>
            </a:r>
          </a:p>
        </p:txBody>
      </p:sp>
      <p:sp>
        <p:nvSpPr>
          <p:cNvPr id="5" name="Pladsholder til dato 4">
            <a:extLst>
              <a:ext uri="{FF2B5EF4-FFF2-40B4-BE49-F238E27FC236}">
                <a16:creationId xmlns:a16="http://schemas.microsoft.com/office/drawing/2014/main" id="{A5B3ED12-2C0F-4056-8797-88EBC97CAE4D}"/>
              </a:ext>
            </a:extLst>
          </p:cNvPr>
          <p:cNvSpPr>
            <a:spLocks noGrp="1"/>
          </p:cNvSpPr>
          <p:nvPr>
            <p:ph type="dt" sz="half" idx="10"/>
          </p:nvPr>
        </p:nvSpPr>
        <p:spPr/>
        <p:txBody>
          <a:bodyPr/>
          <a:lstStyle/>
          <a:p>
            <a:fld id="{0A83021A-3B5D-43DD-A13B-941C8C26F390}" type="datetimeFigureOut">
              <a:rPr lang="da-DK" smtClean="0"/>
              <a:t>18-07-2024</a:t>
            </a:fld>
            <a:endParaRPr lang="da-DK"/>
          </a:p>
        </p:txBody>
      </p:sp>
      <p:sp>
        <p:nvSpPr>
          <p:cNvPr id="6" name="Pladsholder til sidefod 5">
            <a:extLst>
              <a:ext uri="{FF2B5EF4-FFF2-40B4-BE49-F238E27FC236}">
                <a16:creationId xmlns:a16="http://schemas.microsoft.com/office/drawing/2014/main" id="{0C012003-2BD0-4FA9-9FD3-9C4AF35A4379}"/>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E8354774-D84F-431D-A0CC-A2DA169840CA}"/>
              </a:ext>
            </a:extLst>
          </p:cNvPr>
          <p:cNvSpPr>
            <a:spLocks noGrp="1"/>
          </p:cNvSpPr>
          <p:nvPr>
            <p:ph type="sldNum" sz="quarter" idx="12"/>
          </p:nvPr>
        </p:nvSpPr>
        <p:spPr/>
        <p:txBody>
          <a:bodyPr/>
          <a:lstStyle/>
          <a:p>
            <a:fld id="{90EF02EE-831B-42A6-A19F-62E06C7D193D}" type="slidenum">
              <a:rPr lang="da-DK" smtClean="0"/>
              <a:t>‹nr.›</a:t>
            </a:fld>
            <a:endParaRPr lang="da-DK"/>
          </a:p>
        </p:txBody>
      </p:sp>
    </p:spTree>
    <p:extLst>
      <p:ext uri="{BB962C8B-B14F-4D97-AF65-F5344CB8AC3E}">
        <p14:creationId xmlns:p14="http://schemas.microsoft.com/office/powerpoint/2010/main" val="18482198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607176C-C9BA-4E60-858D-D05BCA9E3E89}"/>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billede 2">
            <a:extLst>
              <a:ext uri="{FF2B5EF4-FFF2-40B4-BE49-F238E27FC236}">
                <a16:creationId xmlns:a16="http://schemas.microsoft.com/office/drawing/2014/main" id="{8BC15471-E093-4A60-A8BD-DEC8E1E904A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Pladsholder til tekst 3">
            <a:extLst>
              <a:ext uri="{FF2B5EF4-FFF2-40B4-BE49-F238E27FC236}">
                <a16:creationId xmlns:a16="http://schemas.microsoft.com/office/drawing/2014/main" id="{C91F6B37-209D-4BFC-9246-41036A3E9D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Rediger teksttypografien i masteren</a:t>
            </a:r>
          </a:p>
        </p:txBody>
      </p:sp>
      <p:sp>
        <p:nvSpPr>
          <p:cNvPr id="5" name="Pladsholder til dato 4">
            <a:extLst>
              <a:ext uri="{FF2B5EF4-FFF2-40B4-BE49-F238E27FC236}">
                <a16:creationId xmlns:a16="http://schemas.microsoft.com/office/drawing/2014/main" id="{4A833D4C-5AC0-4C2B-B201-F9AEE7FA91AE}"/>
              </a:ext>
            </a:extLst>
          </p:cNvPr>
          <p:cNvSpPr>
            <a:spLocks noGrp="1"/>
          </p:cNvSpPr>
          <p:nvPr>
            <p:ph type="dt" sz="half" idx="10"/>
          </p:nvPr>
        </p:nvSpPr>
        <p:spPr/>
        <p:txBody>
          <a:bodyPr/>
          <a:lstStyle/>
          <a:p>
            <a:fld id="{0A83021A-3B5D-43DD-A13B-941C8C26F390}" type="datetimeFigureOut">
              <a:rPr lang="da-DK" smtClean="0"/>
              <a:t>18-07-2024</a:t>
            </a:fld>
            <a:endParaRPr lang="da-DK"/>
          </a:p>
        </p:txBody>
      </p:sp>
      <p:sp>
        <p:nvSpPr>
          <p:cNvPr id="6" name="Pladsholder til sidefod 5">
            <a:extLst>
              <a:ext uri="{FF2B5EF4-FFF2-40B4-BE49-F238E27FC236}">
                <a16:creationId xmlns:a16="http://schemas.microsoft.com/office/drawing/2014/main" id="{99D14B68-CD02-4838-ACC1-B56B044F9D4E}"/>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79023A6B-2BB8-4695-AA0C-16899D3B4D4A}"/>
              </a:ext>
            </a:extLst>
          </p:cNvPr>
          <p:cNvSpPr>
            <a:spLocks noGrp="1"/>
          </p:cNvSpPr>
          <p:nvPr>
            <p:ph type="sldNum" sz="quarter" idx="12"/>
          </p:nvPr>
        </p:nvSpPr>
        <p:spPr/>
        <p:txBody>
          <a:bodyPr/>
          <a:lstStyle/>
          <a:p>
            <a:fld id="{90EF02EE-831B-42A6-A19F-62E06C7D193D}" type="slidenum">
              <a:rPr lang="da-DK" smtClean="0"/>
              <a:t>‹nr.›</a:t>
            </a:fld>
            <a:endParaRPr lang="da-DK"/>
          </a:p>
        </p:txBody>
      </p:sp>
    </p:spTree>
    <p:extLst>
      <p:ext uri="{BB962C8B-B14F-4D97-AF65-F5344CB8AC3E}">
        <p14:creationId xmlns:p14="http://schemas.microsoft.com/office/powerpoint/2010/main" val="25810211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a:extLst>
              <a:ext uri="{FF2B5EF4-FFF2-40B4-BE49-F238E27FC236}">
                <a16:creationId xmlns:a16="http://schemas.microsoft.com/office/drawing/2014/main" id="{1055685F-AFB9-4A8D-936E-C1560070C6A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a-DK"/>
              <a:t>Klik for at redigere titeltypografien i masteren</a:t>
            </a:r>
          </a:p>
        </p:txBody>
      </p:sp>
      <p:sp>
        <p:nvSpPr>
          <p:cNvPr id="3" name="Pladsholder til tekst 2">
            <a:extLst>
              <a:ext uri="{FF2B5EF4-FFF2-40B4-BE49-F238E27FC236}">
                <a16:creationId xmlns:a16="http://schemas.microsoft.com/office/drawing/2014/main" id="{50C0C1ED-53F4-45B2-B03E-5FC2850C48B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68E75D30-D621-4C72-B710-B741F545912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83021A-3B5D-43DD-A13B-941C8C26F390}" type="datetimeFigureOut">
              <a:rPr lang="da-DK" smtClean="0"/>
              <a:t>18-07-2024</a:t>
            </a:fld>
            <a:endParaRPr lang="da-DK"/>
          </a:p>
        </p:txBody>
      </p:sp>
      <p:sp>
        <p:nvSpPr>
          <p:cNvPr id="5" name="Pladsholder til sidefod 4">
            <a:extLst>
              <a:ext uri="{FF2B5EF4-FFF2-40B4-BE49-F238E27FC236}">
                <a16:creationId xmlns:a16="http://schemas.microsoft.com/office/drawing/2014/main" id="{7729E81C-661C-467B-BE8F-7DEF18247AD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a-DK"/>
          </a:p>
        </p:txBody>
      </p:sp>
      <p:sp>
        <p:nvSpPr>
          <p:cNvPr id="6" name="Pladsholder til slidenummer 5">
            <a:extLst>
              <a:ext uri="{FF2B5EF4-FFF2-40B4-BE49-F238E27FC236}">
                <a16:creationId xmlns:a16="http://schemas.microsoft.com/office/drawing/2014/main" id="{40E7ADC0-6CEF-4F7F-A606-E9CA33D716F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EF02EE-831B-42A6-A19F-62E06C7D193D}" type="slidenum">
              <a:rPr lang="da-DK" smtClean="0"/>
              <a:t>‹nr.›</a:t>
            </a:fld>
            <a:endParaRPr lang="da-DK"/>
          </a:p>
        </p:txBody>
      </p:sp>
    </p:spTree>
    <p:extLst>
      <p:ext uri="{BB962C8B-B14F-4D97-AF65-F5344CB8AC3E}">
        <p14:creationId xmlns:p14="http://schemas.microsoft.com/office/powerpoint/2010/main" val="24298801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hyperlink" Target="https://airbornleadership.com/" TargetMode="External"/><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5.png"/><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BE2B8202-5A18-BE40-91F9-B064E1D47FB4}"/>
              </a:ext>
            </a:extLst>
          </p:cNvPr>
          <p:cNvSpPr/>
          <p:nvPr/>
        </p:nvSpPr>
        <p:spPr>
          <a:xfrm>
            <a:off x="0" y="0"/>
            <a:ext cx="12192000" cy="6858000"/>
          </a:xfrm>
          <a:prstGeom prst="rect">
            <a:avLst/>
          </a:prstGeom>
          <a:solidFill>
            <a:srgbClr val="EDEBE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 name="Tekstfelt 6">
            <a:extLst>
              <a:ext uri="{FF2B5EF4-FFF2-40B4-BE49-F238E27FC236}">
                <a16:creationId xmlns:a16="http://schemas.microsoft.com/office/drawing/2014/main" id="{C51BECD1-ACAB-FB46-B5B9-4AAA9F022596}"/>
              </a:ext>
            </a:extLst>
          </p:cNvPr>
          <p:cNvSpPr txBox="1"/>
          <p:nvPr/>
        </p:nvSpPr>
        <p:spPr>
          <a:xfrm>
            <a:off x="3117890" y="2462005"/>
            <a:ext cx="8390747" cy="1938992"/>
          </a:xfrm>
          <a:prstGeom prst="rect">
            <a:avLst/>
          </a:prstGeom>
          <a:noFill/>
        </p:spPr>
        <p:txBody>
          <a:bodyPr wrap="square" rtlCol="0">
            <a:spAutoFit/>
          </a:bodyPr>
          <a:lstStyle/>
          <a:p>
            <a:r>
              <a:rPr lang="da-DK" sz="2000" spc="100" dirty="0">
                <a:solidFill>
                  <a:srgbClr val="CE5C29"/>
                </a:solidFill>
                <a:latin typeface="HelveticaNeueLT Std Cn" panose="020B0506030502030204" pitchFamily="34" charset="0"/>
                <a:cs typeface="Arial Narrow" panose="020B0604020202020204" pitchFamily="34" charset="0"/>
              </a:rPr>
              <a:t>VÆRKTØJ 3.1</a:t>
            </a:r>
          </a:p>
          <a:p>
            <a:r>
              <a:rPr lang="da-DK" sz="5000">
                <a:solidFill>
                  <a:srgbClr val="6B9C77"/>
                </a:solidFill>
                <a:latin typeface="HelveticaNeueLT Std Lt Cn" panose="020B0406020202030204" pitchFamily="34" charset="0"/>
                <a:cs typeface="Arial Narrow" panose="020B0604020202020204" pitchFamily="34" charset="0"/>
              </a:rPr>
              <a:t>MÅLHIERARKIET </a:t>
            </a:r>
            <a:r>
              <a:rPr lang="da-DK" sz="5000" dirty="0">
                <a:solidFill>
                  <a:srgbClr val="6B9C77"/>
                </a:solidFill>
                <a:latin typeface="HelveticaNeueLT Std Lt Cn" panose="020B0406020202030204" pitchFamily="34" charset="0"/>
                <a:cs typeface="Arial Narrow" panose="020B0604020202020204" pitchFamily="34" charset="0"/>
              </a:rPr>
              <a:t>OG IMPACT CASE</a:t>
            </a:r>
          </a:p>
        </p:txBody>
      </p:sp>
      <p:pic>
        <p:nvPicPr>
          <p:cNvPr id="8" name="Billede 7">
            <a:extLst>
              <a:ext uri="{FF2B5EF4-FFF2-40B4-BE49-F238E27FC236}">
                <a16:creationId xmlns:a16="http://schemas.microsoft.com/office/drawing/2014/main" id="{FB8432F9-F1C0-9946-A1AC-00C433C5EDA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98327" y="1568341"/>
            <a:ext cx="1459789" cy="2168070"/>
          </a:xfrm>
          <a:prstGeom prst="rect">
            <a:avLst/>
          </a:prstGeom>
        </p:spPr>
      </p:pic>
      <p:pic>
        <p:nvPicPr>
          <p:cNvPr id="13" name="Billede 12">
            <a:extLst>
              <a:ext uri="{FF2B5EF4-FFF2-40B4-BE49-F238E27FC236}">
                <a16:creationId xmlns:a16="http://schemas.microsoft.com/office/drawing/2014/main" id="{2EAEEC95-E4C9-7147-A0AA-CAF6D33C82A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08637" y="6052930"/>
            <a:ext cx="158346" cy="525756"/>
          </a:xfrm>
          <a:prstGeom prst="rect">
            <a:avLst/>
          </a:prstGeom>
        </p:spPr>
      </p:pic>
      <p:pic>
        <p:nvPicPr>
          <p:cNvPr id="2" name="Billede 1">
            <a:extLst>
              <a:ext uri="{FF2B5EF4-FFF2-40B4-BE49-F238E27FC236}">
                <a16:creationId xmlns:a16="http://schemas.microsoft.com/office/drawing/2014/main" id="{5189350E-74B4-449B-E978-19F6B657866D}"/>
              </a:ext>
            </a:extLst>
          </p:cNvPr>
          <p:cNvPicPr>
            <a:picLocks noChangeAspect="1"/>
          </p:cNvPicPr>
          <p:nvPr/>
        </p:nvPicPr>
        <p:blipFill>
          <a:blip r:embed="rId4"/>
          <a:stretch>
            <a:fillRect/>
          </a:stretch>
        </p:blipFill>
        <p:spPr>
          <a:xfrm>
            <a:off x="0" y="0"/>
            <a:ext cx="504265" cy="6858000"/>
          </a:xfrm>
          <a:prstGeom prst="rect">
            <a:avLst/>
          </a:prstGeom>
        </p:spPr>
      </p:pic>
      <p:sp>
        <p:nvSpPr>
          <p:cNvPr id="4" name="Footer Placeholder 3">
            <a:extLst>
              <a:ext uri="{FF2B5EF4-FFF2-40B4-BE49-F238E27FC236}">
                <a16:creationId xmlns:a16="http://schemas.microsoft.com/office/drawing/2014/main" id="{0C8D4B23-00C2-6A19-1F2D-2B7C52983E85}"/>
              </a:ext>
            </a:extLst>
          </p:cNvPr>
          <p:cNvSpPr>
            <a:spLocks noGrp="1"/>
          </p:cNvSpPr>
          <p:nvPr/>
        </p:nvSpPr>
        <p:spPr bwMode="auto">
          <a:xfrm>
            <a:off x="2658116" y="6392254"/>
            <a:ext cx="6793533" cy="347602"/>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da-DK"/>
            </a:defPPr>
            <a:lvl1pPr algn="ctr" rtl="0" eaLnBrk="1" fontAlgn="base" hangingPunct="1">
              <a:spcBef>
                <a:spcPct val="0"/>
              </a:spcBef>
              <a:spcAft>
                <a:spcPct val="0"/>
              </a:spcAft>
              <a:defRPr sz="1400" kern="1200">
                <a:solidFill>
                  <a:schemeClr val="tx1"/>
                </a:solidFill>
                <a:latin typeface="Arial"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spcBef>
                <a:spcPct val="0"/>
              </a:spcBef>
              <a:buFontTx/>
              <a:buNone/>
            </a:pPr>
            <a:r>
              <a:rPr lang="da-DK" altLang="en-US" dirty="0"/>
              <a:t>Værktøjer til Power i projekter og portefølje, 5. udgave </a:t>
            </a:r>
            <a:r>
              <a:rPr lang="da-DK" altLang="en-US" sz="1400" dirty="0"/>
              <a:t>© </a:t>
            </a:r>
            <a:r>
              <a:rPr lang="da-DK" altLang="en-US" dirty="0"/>
              <a:t>John Ryding Olsson</a:t>
            </a:r>
            <a:endParaRPr lang="da-DK" altLang="en-US" sz="1400" dirty="0"/>
          </a:p>
        </p:txBody>
      </p:sp>
    </p:spTree>
    <p:extLst>
      <p:ext uri="{BB962C8B-B14F-4D97-AF65-F5344CB8AC3E}">
        <p14:creationId xmlns:p14="http://schemas.microsoft.com/office/powerpoint/2010/main" val="16571467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1337497" y="466344"/>
            <a:ext cx="9441962" cy="467629"/>
          </a:xfrm>
          <a:prstGeom prst="rect">
            <a:avLst/>
          </a:prstGeom>
          <a:ln>
            <a:noFill/>
          </a:ln>
        </p:spPr>
        <p:txBody>
          <a:bodyPr wrap="square">
            <a:spAutoFit/>
          </a:bodyPr>
          <a:lstStyle/>
          <a:p>
            <a:pPr>
              <a:lnSpc>
                <a:spcPct val="107000"/>
              </a:lnSpc>
              <a:spcAft>
                <a:spcPts val="0"/>
              </a:spcAft>
            </a:pPr>
            <a:r>
              <a:rPr lang="da-DK" sz="2400" b="1" dirty="0" err="1">
                <a:ea typeface="SimSun" panose="02010600030101010101" pitchFamily="2" charset="-122"/>
              </a:rPr>
              <a:t>Impact</a:t>
            </a:r>
            <a:r>
              <a:rPr lang="da-DK" sz="2400" b="1" dirty="0">
                <a:ea typeface="SimSun" panose="02010600030101010101" pitchFamily="2" charset="-122"/>
              </a:rPr>
              <a:t> case</a:t>
            </a:r>
          </a:p>
        </p:txBody>
      </p:sp>
      <p:cxnSp>
        <p:nvCxnSpPr>
          <p:cNvPr id="7" name="Lige forbindelse 6">
            <a:extLst>
              <a:ext uri="{FF2B5EF4-FFF2-40B4-BE49-F238E27FC236}">
                <a16:creationId xmlns:a16="http://schemas.microsoft.com/office/drawing/2014/main" id="{E4B8135A-E247-4EFE-898F-167D25B8812D}"/>
              </a:ext>
            </a:extLst>
          </p:cNvPr>
          <p:cNvCxnSpPr>
            <a:cxnSpLocks/>
          </p:cNvCxnSpPr>
          <p:nvPr/>
        </p:nvCxnSpPr>
        <p:spPr>
          <a:xfrm>
            <a:off x="1441328" y="908720"/>
            <a:ext cx="9428473"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Lige forbindelse 7">
            <a:extLst>
              <a:ext uri="{FF2B5EF4-FFF2-40B4-BE49-F238E27FC236}">
                <a16:creationId xmlns:a16="http://schemas.microsoft.com/office/drawing/2014/main" id="{A71AAAE3-730A-43F4-ADE7-67497BBA7CDB}"/>
              </a:ext>
            </a:extLst>
          </p:cNvPr>
          <p:cNvCxnSpPr/>
          <p:nvPr/>
        </p:nvCxnSpPr>
        <p:spPr>
          <a:xfrm>
            <a:off x="1425426" y="6244884"/>
            <a:ext cx="936104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Billede 8">
            <a:extLst>
              <a:ext uri="{FF2B5EF4-FFF2-40B4-BE49-F238E27FC236}">
                <a16:creationId xmlns:a16="http://schemas.microsoft.com/office/drawing/2014/main" id="{3FB1FB1C-337E-B54A-AE3D-B5E067B49F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08637" y="6052930"/>
            <a:ext cx="158346" cy="525756"/>
          </a:xfrm>
          <a:prstGeom prst="rect">
            <a:avLst/>
          </a:prstGeom>
        </p:spPr>
      </p:pic>
      <p:pic>
        <p:nvPicPr>
          <p:cNvPr id="5" name="Billede 4">
            <a:extLst>
              <a:ext uri="{FF2B5EF4-FFF2-40B4-BE49-F238E27FC236}">
                <a16:creationId xmlns:a16="http://schemas.microsoft.com/office/drawing/2014/main" id="{98F2A798-6AB6-D780-70DF-508E249D3F67}"/>
              </a:ext>
            </a:extLst>
          </p:cNvPr>
          <p:cNvPicPr>
            <a:picLocks noChangeAspect="1"/>
          </p:cNvPicPr>
          <p:nvPr/>
        </p:nvPicPr>
        <p:blipFill>
          <a:blip r:embed="rId3"/>
          <a:stretch>
            <a:fillRect/>
          </a:stretch>
        </p:blipFill>
        <p:spPr>
          <a:xfrm>
            <a:off x="1712864" y="1118315"/>
            <a:ext cx="8691227" cy="5040560"/>
          </a:xfrm>
          <a:prstGeom prst="rect">
            <a:avLst/>
          </a:prstGeom>
        </p:spPr>
      </p:pic>
      <p:pic>
        <p:nvPicPr>
          <p:cNvPr id="4" name="Billede 3">
            <a:extLst>
              <a:ext uri="{FF2B5EF4-FFF2-40B4-BE49-F238E27FC236}">
                <a16:creationId xmlns:a16="http://schemas.microsoft.com/office/drawing/2014/main" id="{CFFCB9DC-CC84-9E0D-12B8-934C2974E154}"/>
              </a:ext>
            </a:extLst>
          </p:cNvPr>
          <p:cNvPicPr>
            <a:picLocks noChangeAspect="1"/>
          </p:cNvPicPr>
          <p:nvPr/>
        </p:nvPicPr>
        <p:blipFill>
          <a:blip r:embed="rId4"/>
          <a:stretch>
            <a:fillRect/>
          </a:stretch>
        </p:blipFill>
        <p:spPr>
          <a:xfrm>
            <a:off x="0" y="0"/>
            <a:ext cx="504265" cy="6858000"/>
          </a:xfrm>
          <a:prstGeom prst="rect">
            <a:avLst/>
          </a:prstGeom>
        </p:spPr>
      </p:pic>
      <p:sp>
        <p:nvSpPr>
          <p:cNvPr id="6" name="Footer Placeholder 3">
            <a:extLst>
              <a:ext uri="{FF2B5EF4-FFF2-40B4-BE49-F238E27FC236}">
                <a16:creationId xmlns:a16="http://schemas.microsoft.com/office/drawing/2014/main" id="{9B18A0AE-9662-9D66-C8F7-ED7E8B44E223}"/>
              </a:ext>
            </a:extLst>
          </p:cNvPr>
          <p:cNvSpPr>
            <a:spLocks noGrp="1"/>
          </p:cNvSpPr>
          <p:nvPr/>
        </p:nvSpPr>
        <p:spPr bwMode="auto">
          <a:xfrm>
            <a:off x="2658116" y="6392254"/>
            <a:ext cx="6793533" cy="347602"/>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da-DK"/>
            </a:defPPr>
            <a:lvl1pPr algn="ctr" rtl="0" eaLnBrk="1" fontAlgn="base" hangingPunct="1">
              <a:spcBef>
                <a:spcPct val="0"/>
              </a:spcBef>
              <a:spcAft>
                <a:spcPct val="0"/>
              </a:spcAft>
              <a:defRPr sz="1400" kern="1200">
                <a:solidFill>
                  <a:schemeClr val="tx1"/>
                </a:solidFill>
                <a:latin typeface="Arial"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spcBef>
                <a:spcPct val="0"/>
              </a:spcBef>
              <a:buFontTx/>
              <a:buNone/>
            </a:pPr>
            <a:r>
              <a:rPr lang="da-DK" altLang="en-US" dirty="0"/>
              <a:t>Værktøjer til Power i projekter og portefølje, 5. udgave </a:t>
            </a:r>
            <a:r>
              <a:rPr lang="da-DK" altLang="en-US" sz="1400" dirty="0"/>
              <a:t>© </a:t>
            </a:r>
            <a:r>
              <a:rPr lang="da-DK" altLang="en-US" dirty="0"/>
              <a:t>John Ryding Olsson</a:t>
            </a:r>
            <a:endParaRPr lang="da-DK" altLang="en-US" sz="1400" dirty="0"/>
          </a:p>
        </p:txBody>
      </p:sp>
    </p:spTree>
    <p:extLst>
      <p:ext uri="{BB962C8B-B14F-4D97-AF65-F5344CB8AC3E}">
        <p14:creationId xmlns:p14="http://schemas.microsoft.com/office/powerpoint/2010/main" val="23128121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1337497" y="466344"/>
            <a:ext cx="9441962" cy="467629"/>
          </a:xfrm>
          <a:prstGeom prst="rect">
            <a:avLst/>
          </a:prstGeom>
          <a:ln>
            <a:noFill/>
          </a:ln>
        </p:spPr>
        <p:txBody>
          <a:bodyPr wrap="square">
            <a:spAutoFit/>
          </a:bodyPr>
          <a:lstStyle/>
          <a:p>
            <a:pPr>
              <a:lnSpc>
                <a:spcPct val="107000"/>
              </a:lnSpc>
              <a:spcAft>
                <a:spcPts val="0"/>
              </a:spcAft>
            </a:pPr>
            <a:r>
              <a:rPr lang="da-DK" sz="2400" b="1" dirty="0">
                <a:ea typeface="SimSun" panose="02010600030101010101" pitchFamily="2" charset="-122"/>
              </a:rPr>
              <a:t>Skabelon 3: </a:t>
            </a:r>
            <a:r>
              <a:rPr lang="da-DK" sz="2400" b="1" dirty="0" err="1">
                <a:ea typeface="SimSun" panose="02010600030101010101" pitchFamily="2" charset="-122"/>
              </a:rPr>
              <a:t>Impact</a:t>
            </a:r>
            <a:r>
              <a:rPr lang="da-DK" sz="2400" b="1" dirty="0">
                <a:ea typeface="SimSun" panose="02010600030101010101" pitchFamily="2" charset="-122"/>
              </a:rPr>
              <a:t> case </a:t>
            </a:r>
          </a:p>
        </p:txBody>
      </p:sp>
      <p:cxnSp>
        <p:nvCxnSpPr>
          <p:cNvPr id="7" name="Lige forbindelse 6">
            <a:extLst>
              <a:ext uri="{FF2B5EF4-FFF2-40B4-BE49-F238E27FC236}">
                <a16:creationId xmlns:a16="http://schemas.microsoft.com/office/drawing/2014/main" id="{E4B8135A-E247-4EFE-898F-167D25B8812D}"/>
              </a:ext>
            </a:extLst>
          </p:cNvPr>
          <p:cNvCxnSpPr>
            <a:cxnSpLocks/>
          </p:cNvCxnSpPr>
          <p:nvPr/>
        </p:nvCxnSpPr>
        <p:spPr>
          <a:xfrm>
            <a:off x="1441328" y="908720"/>
            <a:ext cx="9428473"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Lige forbindelse 7">
            <a:extLst>
              <a:ext uri="{FF2B5EF4-FFF2-40B4-BE49-F238E27FC236}">
                <a16:creationId xmlns:a16="http://schemas.microsoft.com/office/drawing/2014/main" id="{A71AAAE3-730A-43F4-ADE7-67497BBA7CDB}"/>
              </a:ext>
            </a:extLst>
          </p:cNvPr>
          <p:cNvCxnSpPr/>
          <p:nvPr/>
        </p:nvCxnSpPr>
        <p:spPr>
          <a:xfrm>
            <a:off x="1425426" y="6244884"/>
            <a:ext cx="936104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Billede 8">
            <a:extLst>
              <a:ext uri="{FF2B5EF4-FFF2-40B4-BE49-F238E27FC236}">
                <a16:creationId xmlns:a16="http://schemas.microsoft.com/office/drawing/2014/main" id="{3FB1FB1C-337E-B54A-AE3D-B5E067B49F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08637" y="6052930"/>
            <a:ext cx="158346" cy="525756"/>
          </a:xfrm>
          <a:prstGeom prst="rect">
            <a:avLst/>
          </a:prstGeom>
        </p:spPr>
      </p:pic>
      <p:pic>
        <p:nvPicPr>
          <p:cNvPr id="6" name="Billede 5">
            <a:extLst>
              <a:ext uri="{FF2B5EF4-FFF2-40B4-BE49-F238E27FC236}">
                <a16:creationId xmlns:a16="http://schemas.microsoft.com/office/drawing/2014/main" id="{33B99A81-9479-CA6A-DA91-0B7C96AB0CAD}"/>
              </a:ext>
            </a:extLst>
          </p:cNvPr>
          <p:cNvPicPr>
            <a:picLocks noChangeAspect="1"/>
          </p:cNvPicPr>
          <p:nvPr/>
        </p:nvPicPr>
        <p:blipFill>
          <a:blip r:embed="rId3"/>
          <a:stretch>
            <a:fillRect/>
          </a:stretch>
        </p:blipFill>
        <p:spPr>
          <a:xfrm>
            <a:off x="1482270" y="1018448"/>
            <a:ext cx="9247351" cy="5094030"/>
          </a:xfrm>
          <a:prstGeom prst="rect">
            <a:avLst/>
          </a:prstGeom>
        </p:spPr>
      </p:pic>
      <p:pic>
        <p:nvPicPr>
          <p:cNvPr id="4" name="Billede 3">
            <a:extLst>
              <a:ext uri="{FF2B5EF4-FFF2-40B4-BE49-F238E27FC236}">
                <a16:creationId xmlns:a16="http://schemas.microsoft.com/office/drawing/2014/main" id="{D1F611CC-9862-5EFF-2D47-59515B30F3EE}"/>
              </a:ext>
            </a:extLst>
          </p:cNvPr>
          <p:cNvPicPr>
            <a:picLocks noChangeAspect="1"/>
          </p:cNvPicPr>
          <p:nvPr/>
        </p:nvPicPr>
        <p:blipFill>
          <a:blip r:embed="rId4"/>
          <a:stretch>
            <a:fillRect/>
          </a:stretch>
        </p:blipFill>
        <p:spPr>
          <a:xfrm>
            <a:off x="0" y="0"/>
            <a:ext cx="504265" cy="6858000"/>
          </a:xfrm>
          <a:prstGeom prst="rect">
            <a:avLst/>
          </a:prstGeom>
        </p:spPr>
      </p:pic>
      <p:sp>
        <p:nvSpPr>
          <p:cNvPr id="5" name="Footer Placeholder 3">
            <a:extLst>
              <a:ext uri="{FF2B5EF4-FFF2-40B4-BE49-F238E27FC236}">
                <a16:creationId xmlns:a16="http://schemas.microsoft.com/office/drawing/2014/main" id="{61D6DAD7-CC0F-350F-4545-3107BEAD7DE0}"/>
              </a:ext>
            </a:extLst>
          </p:cNvPr>
          <p:cNvSpPr>
            <a:spLocks noGrp="1"/>
          </p:cNvSpPr>
          <p:nvPr/>
        </p:nvSpPr>
        <p:spPr bwMode="auto">
          <a:xfrm>
            <a:off x="2658116" y="6392254"/>
            <a:ext cx="6793533" cy="347602"/>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da-DK"/>
            </a:defPPr>
            <a:lvl1pPr algn="ctr" rtl="0" eaLnBrk="1" fontAlgn="base" hangingPunct="1">
              <a:spcBef>
                <a:spcPct val="0"/>
              </a:spcBef>
              <a:spcAft>
                <a:spcPct val="0"/>
              </a:spcAft>
              <a:defRPr sz="1400" kern="1200">
                <a:solidFill>
                  <a:schemeClr val="tx1"/>
                </a:solidFill>
                <a:latin typeface="Arial"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spcBef>
                <a:spcPct val="0"/>
              </a:spcBef>
              <a:buFontTx/>
              <a:buNone/>
            </a:pPr>
            <a:r>
              <a:rPr lang="da-DK" altLang="en-US" dirty="0"/>
              <a:t>Værktøjer til Power i projekter og portefølje, 5. udgave </a:t>
            </a:r>
            <a:r>
              <a:rPr lang="da-DK" altLang="en-US" sz="1400" dirty="0"/>
              <a:t>© </a:t>
            </a:r>
            <a:r>
              <a:rPr lang="da-DK" altLang="en-US" dirty="0"/>
              <a:t>John Ryding Olsson</a:t>
            </a:r>
            <a:endParaRPr lang="da-DK" altLang="en-US" sz="1400" dirty="0"/>
          </a:p>
        </p:txBody>
      </p:sp>
    </p:spTree>
    <p:extLst>
      <p:ext uri="{BB962C8B-B14F-4D97-AF65-F5344CB8AC3E}">
        <p14:creationId xmlns:p14="http://schemas.microsoft.com/office/powerpoint/2010/main" val="35595692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1337497" y="466344"/>
            <a:ext cx="9441962" cy="467629"/>
          </a:xfrm>
          <a:prstGeom prst="rect">
            <a:avLst/>
          </a:prstGeom>
          <a:ln>
            <a:noFill/>
          </a:ln>
        </p:spPr>
        <p:txBody>
          <a:bodyPr wrap="square">
            <a:spAutoFit/>
          </a:bodyPr>
          <a:lstStyle/>
          <a:p>
            <a:pPr>
              <a:lnSpc>
                <a:spcPct val="107000"/>
              </a:lnSpc>
              <a:spcAft>
                <a:spcPts val="0"/>
              </a:spcAft>
            </a:pPr>
            <a:r>
              <a:rPr lang="da-DK" sz="2400" b="1" dirty="0">
                <a:ea typeface="SimSun" panose="02010600030101010101" pitchFamily="2" charset="-122"/>
              </a:rPr>
              <a:t>Skabelon 4: </a:t>
            </a:r>
            <a:r>
              <a:rPr lang="da-DK" sz="2400" b="1" dirty="0" err="1">
                <a:ea typeface="SimSun" panose="02010600030101010101" pitchFamily="2" charset="-122"/>
              </a:rPr>
              <a:t>Impact</a:t>
            </a:r>
            <a:r>
              <a:rPr lang="da-DK" sz="2400" b="1" dirty="0">
                <a:ea typeface="SimSun" panose="02010600030101010101" pitchFamily="2" charset="-122"/>
              </a:rPr>
              <a:t> case (vandret)</a:t>
            </a:r>
          </a:p>
        </p:txBody>
      </p:sp>
      <p:cxnSp>
        <p:nvCxnSpPr>
          <p:cNvPr id="7" name="Lige forbindelse 6">
            <a:extLst>
              <a:ext uri="{FF2B5EF4-FFF2-40B4-BE49-F238E27FC236}">
                <a16:creationId xmlns:a16="http://schemas.microsoft.com/office/drawing/2014/main" id="{E4B8135A-E247-4EFE-898F-167D25B8812D}"/>
              </a:ext>
            </a:extLst>
          </p:cNvPr>
          <p:cNvCxnSpPr>
            <a:cxnSpLocks/>
          </p:cNvCxnSpPr>
          <p:nvPr/>
        </p:nvCxnSpPr>
        <p:spPr>
          <a:xfrm>
            <a:off x="1441328" y="908720"/>
            <a:ext cx="9428473"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Lige forbindelse 7">
            <a:extLst>
              <a:ext uri="{FF2B5EF4-FFF2-40B4-BE49-F238E27FC236}">
                <a16:creationId xmlns:a16="http://schemas.microsoft.com/office/drawing/2014/main" id="{A71AAAE3-730A-43F4-ADE7-67497BBA7CDB}"/>
              </a:ext>
            </a:extLst>
          </p:cNvPr>
          <p:cNvCxnSpPr/>
          <p:nvPr/>
        </p:nvCxnSpPr>
        <p:spPr>
          <a:xfrm>
            <a:off x="1425426" y="6244884"/>
            <a:ext cx="936104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Billede 8">
            <a:extLst>
              <a:ext uri="{FF2B5EF4-FFF2-40B4-BE49-F238E27FC236}">
                <a16:creationId xmlns:a16="http://schemas.microsoft.com/office/drawing/2014/main" id="{3FB1FB1C-337E-B54A-AE3D-B5E067B49F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08637" y="6052930"/>
            <a:ext cx="158346" cy="525756"/>
          </a:xfrm>
          <a:prstGeom prst="rect">
            <a:avLst/>
          </a:prstGeom>
        </p:spPr>
      </p:pic>
      <p:pic>
        <p:nvPicPr>
          <p:cNvPr id="5" name="Billede 4">
            <a:extLst>
              <a:ext uri="{FF2B5EF4-FFF2-40B4-BE49-F238E27FC236}">
                <a16:creationId xmlns:a16="http://schemas.microsoft.com/office/drawing/2014/main" id="{8E40EDBE-72E9-2FBA-E14B-BE7D455CFF89}"/>
              </a:ext>
            </a:extLst>
          </p:cNvPr>
          <p:cNvPicPr>
            <a:picLocks noChangeAspect="1"/>
          </p:cNvPicPr>
          <p:nvPr/>
        </p:nvPicPr>
        <p:blipFill>
          <a:blip r:embed="rId3"/>
          <a:stretch>
            <a:fillRect/>
          </a:stretch>
        </p:blipFill>
        <p:spPr>
          <a:xfrm>
            <a:off x="1360123" y="981058"/>
            <a:ext cx="9491646" cy="5071872"/>
          </a:xfrm>
          <a:prstGeom prst="rect">
            <a:avLst/>
          </a:prstGeom>
        </p:spPr>
      </p:pic>
      <p:pic>
        <p:nvPicPr>
          <p:cNvPr id="4" name="Billede 3">
            <a:extLst>
              <a:ext uri="{FF2B5EF4-FFF2-40B4-BE49-F238E27FC236}">
                <a16:creationId xmlns:a16="http://schemas.microsoft.com/office/drawing/2014/main" id="{448A1832-645B-38CE-98FD-9848E77C9FB4}"/>
              </a:ext>
            </a:extLst>
          </p:cNvPr>
          <p:cNvPicPr>
            <a:picLocks noChangeAspect="1"/>
          </p:cNvPicPr>
          <p:nvPr/>
        </p:nvPicPr>
        <p:blipFill>
          <a:blip r:embed="rId4"/>
          <a:stretch>
            <a:fillRect/>
          </a:stretch>
        </p:blipFill>
        <p:spPr>
          <a:xfrm>
            <a:off x="0" y="0"/>
            <a:ext cx="504265" cy="6858000"/>
          </a:xfrm>
          <a:prstGeom prst="rect">
            <a:avLst/>
          </a:prstGeom>
        </p:spPr>
      </p:pic>
      <p:sp>
        <p:nvSpPr>
          <p:cNvPr id="6" name="Footer Placeholder 3">
            <a:extLst>
              <a:ext uri="{FF2B5EF4-FFF2-40B4-BE49-F238E27FC236}">
                <a16:creationId xmlns:a16="http://schemas.microsoft.com/office/drawing/2014/main" id="{B5AF450D-F1A9-D7CC-78E4-A36B50AEF71C}"/>
              </a:ext>
            </a:extLst>
          </p:cNvPr>
          <p:cNvSpPr>
            <a:spLocks noGrp="1"/>
          </p:cNvSpPr>
          <p:nvPr/>
        </p:nvSpPr>
        <p:spPr bwMode="auto">
          <a:xfrm>
            <a:off x="2658116" y="6392254"/>
            <a:ext cx="6793533" cy="347602"/>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da-DK"/>
            </a:defPPr>
            <a:lvl1pPr algn="ctr" rtl="0" eaLnBrk="1" fontAlgn="base" hangingPunct="1">
              <a:spcBef>
                <a:spcPct val="0"/>
              </a:spcBef>
              <a:spcAft>
                <a:spcPct val="0"/>
              </a:spcAft>
              <a:defRPr sz="1400" kern="1200">
                <a:solidFill>
                  <a:schemeClr val="tx1"/>
                </a:solidFill>
                <a:latin typeface="Arial"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spcBef>
                <a:spcPct val="0"/>
              </a:spcBef>
              <a:buFontTx/>
              <a:buNone/>
            </a:pPr>
            <a:r>
              <a:rPr lang="da-DK" altLang="en-US" dirty="0"/>
              <a:t>Værktøjer til Power i projekter og portefølje, 5. udgave </a:t>
            </a:r>
            <a:r>
              <a:rPr lang="da-DK" altLang="en-US" sz="1400" dirty="0"/>
              <a:t>© </a:t>
            </a:r>
            <a:r>
              <a:rPr lang="da-DK" altLang="en-US" dirty="0"/>
              <a:t>John Ryding Olsson</a:t>
            </a:r>
            <a:endParaRPr lang="da-DK" altLang="en-US" sz="1400" dirty="0"/>
          </a:p>
        </p:txBody>
      </p:sp>
    </p:spTree>
    <p:extLst>
      <p:ext uri="{BB962C8B-B14F-4D97-AF65-F5344CB8AC3E}">
        <p14:creationId xmlns:p14="http://schemas.microsoft.com/office/powerpoint/2010/main" val="36204109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1337497" y="466344"/>
            <a:ext cx="9441962" cy="467629"/>
          </a:xfrm>
          <a:prstGeom prst="rect">
            <a:avLst/>
          </a:prstGeom>
          <a:ln>
            <a:noFill/>
          </a:ln>
        </p:spPr>
        <p:txBody>
          <a:bodyPr wrap="square">
            <a:spAutoFit/>
          </a:bodyPr>
          <a:lstStyle/>
          <a:p>
            <a:pPr>
              <a:lnSpc>
                <a:spcPct val="107000"/>
              </a:lnSpc>
              <a:spcAft>
                <a:spcPts val="0"/>
              </a:spcAft>
            </a:pPr>
            <a:r>
              <a:rPr lang="da-DK" sz="2400" b="1" dirty="0">
                <a:ea typeface="SimSun" panose="02010600030101010101" pitchFamily="2" charset="-122"/>
              </a:rPr>
              <a:t>Referencer og links  </a:t>
            </a:r>
            <a:endParaRPr lang="da-DK" sz="2400" dirty="0">
              <a:ea typeface="SimSun" panose="02010600030101010101" pitchFamily="2" charset="-122"/>
            </a:endParaRPr>
          </a:p>
        </p:txBody>
      </p:sp>
      <p:cxnSp>
        <p:nvCxnSpPr>
          <p:cNvPr id="7" name="Lige forbindelse 6">
            <a:extLst>
              <a:ext uri="{FF2B5EF4-FFF2-40B4-BE49-F238E27FC236}">
                <a16:creationId xmlns:a16="http://schemas.microsoft.com/office/drawing/2014/main" id="{E4B8135A-E247-4EFE-898F-167D25B8812D}"/>
              </a:ext>
            </a:extLst>
          </p:cNvPr>
          <p:cNvCxnSpPr>
            <a:cxnSpLocks/>
          </p:cNvCxnSpPr>
          <p:nvPr/>
        </p:nvCxnSpPr>
        <p:spPr>
          <a:xfrm>
            <a:off x="1441328" y="908720"/>
            <a:ext cx="9428473"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Lige forbindelse 7">
            <a:extLst>
              <a:ext uri="{FF2B5EF4-FFF2-40B4-BE49-F238E27FC236}">
                <a16:creationId xmlns:a16="http://schemas.microsoft.com/office/drawing/2014/main" id="{A71AAAE3-730A-43F4-ADE7-67497BBA7CDB}"/>
              </a:ext>
            </a:extLst>
          </p:cNvPr>
          <p:cNvCxnSpPr/>
          <p:nvPr/>
        </p:nvCxnSpPr>
        <p:spPr>
          <a:xfrm>
            <a:off x="1425426" y="6244884"/>
            <a:ext cx="936104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Billede 8">
            <a:extLst>
              <a:ext uri="{FF2B5EF4-FFF2-40B4-BE49-F238E27FC236}">
                <a16:creationId xmlns:a16="http://schemas.microsoft.com/office/drawing/2014/main" id="{3FB1FB1C-337E-B54A-AE3D-B5E067B49F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08637" y="6052930"/>
            <a:ext cx="158346" cy="525756"/>
          </a:xfrm>
          <a:prstGeom prst="rect">
            <a:avLst/>
          </a:prstGeom>
        </p:spPr>
      </p:pic>
      <p:sp>
        <p:nvSpPr>
          <p:cNvPr id="4" name="Rektangel 3">
            <a:extLst>
              <a:ext uri="{FF2B5EF4-FFF2-40B4-BE49-F238E27FC236}">
                <a16:creationId xmlns:a16="http://schemas.microsoft.com/office/drawing/2014/main" id="{4BD736F1-6F82-C08D-A0BF-AE7ABE416893}"/>
              </a:ext>
            </a:extLst>
          </p:cNvPr>
          <p:cNvSpPr/>
          <p:nvPr/>
        </p:nvSpPr>
        <p:spPr>
          <a:xfrm>
            <a:off x="1317629" y="1053204"/>
            <a:ext cx="9441962" cy="4000454"/>
          </a:xfrm>
          <a:prstGeom prst="rect">
            <a:avLst/>
          </a:prstGeom>
          <a:ln>
            <a:noFill/>
          </a:ln>
        </p:spPr>
        <p:txBody>
          <a:bodyPr wrap="square">
            <a:spAutoFit/>
          </a:bodyPr>
          <a:lstStyle/>
          <a:p>
            <a:r>
              <a:rPr lang="da-DK" sz="1200" b="1" dirty="0"/>
              <a:t>Forbindelse til andre værktøjer</a:t>
            </a:r>
          </a:p>
          <a:p>
            <a:pPr lvl="0"/>
            <a:endParaRPr lang="da-DK" sz="1200" dirty="0"/>
          </a:p>
          <a:p>
            <a:pPr marL="171450" lvl="0" indent="-171450">
              <a:buFont typeface="Arial" panose="020B0604020202020204" pitchFamily="34" charset="0"/>
              <a:buChar char="•"/>
            </a:pPr>
            <a:r>
              <a:rPr lang="da-DK" sz="1200" b="1" dirty="0"/>
              <a:t>Milepælsplanen: </a:t>
            </a:r>
            <a:r>
              <a:rPr lang="da-DK" sz="1200" dirty="0"/>
              <a:t>Målhierarkiet og </a:t>
            </a:r>
            <a:r>
              <a:rPr lang="en-US" sz="1200" dirty="0"/>
              <a:t>Impact</a:t>
            </a:r>
            <a:r>
              <a:rPr lang="da-DK" sz="1200" dirty="0"/>
              <a:t> casen fastlægger strukturen for planen. Milepælsplanen beskriver, hvordan leverancerne i målhierarkiet og </a:t>
            </a:r>
            <a:r>
              <a:rPr lang="en-US" sz="1200" dirty="0"/>
              <a:t>Impact</a:t>
            </a:r>
            <a:r>
              <a:rPr lang="da-DK" sz="1200" dirty="0"/>
              <a:t> casen skabes.</a:t>
            </a:r>
            <a:endParaRPr lang="da-DK" sz="1200" b="1" dirty="0"/>
          </a:p>
          <a:p>
            <a:pPr marL="171450" lvl="0" indent="-171450">
              <a:buFont typeface="Arial" panose="020B0604020202020204" pitchFamily="34" charset="0"/>
              <a:buChar char="•"/>
            </a:pPr>
            <a:r>
              <a:rPr lang="da-DK" sz="1200" b="1" dirty="0"/>
              <a:t>Projektorganisering: </a:t>
            </a:r>
            <a:r>
              <a:rPr lang="da-DK" sz="1200" dirty="0"/>
              <a:t>Målhierarkiet og</a:t>
            </a:r>
            <a:r>
              <a:rPr lang="en-US" sz="1200" dirty="0"/>
              <a:t> Impact </a:t>
            </a:r>
            <a:r>
              <a:rPr lang="da-DK" sz="1200" dirty="0"/>
              <a:t>casen fastlægger strukturen i projektet. Opdelingen af ansvarsområder i projektteamet eller opdelingen i arbejdsgrupper skal svare til opdelingen i indsatsområder, som tager udgangspunkt i leverancerne fra målhierarkiet og </a:t>
            </a:r>
            <a:r>
              <a:rPr lang="en-US" sz="1200" dirty="0"/>
              <a:t>Impact</a:t>
            </a:r>
            <a:r>
              <a:rPr lang="da-DK" sz="1200" dirty="0"/>
              <a:t> casen. </a:t>
            </a:r>
            <a:endParaRPr lang="da-DK" sz="1200" b="1" dirty="0"/>
          </a:p>
          <a:p>
            <a:pPr marL="171450" lvl="0" indent="-171450">
              <a:buFont typeface="Arial" panose="020B0604020202020204" pitchFamily="34" charset="0"/>
              <a:buChar char="•"/>
            </a:pPr>
            <a:r>
              <a:rPr lang="da-DK" sz="1200" b="1" dirty="0"/>
              <a:t>Effektopfølgning: </a:t>
            </a:r>
            <a:r>
              <a:rPr lang="da-DK" sz="1200" dirty="0"/>
              <a:t>Værktøjet beskriver, hvordan man kan følge op på effekterne og hjemtage gevinsterne i målhierarkiet eller </a:t>
            </a:r>
            <a:r>
              <a:rPr lang="en-US" sz="1200" dirty="0"/>
              <a:t>Impact</a:t>
            </a:r>
            <a:r>
              <a:rPr lang="da-DK" sz="1200" dirty="0"/>
              <a:t> casen.</a:t>
            </a:r>
            <a:endParaRPr lang="da-DK" sz="1200" b="1" dirty="0"/>
          </a:p>
          <a:p>
            <a:pPr marL="171450" lvl="0" indent="-171450">
              <a:buFont typeface="Arial" panose="020B0604020202020204" pitchFamily="34" charset="0"/>
              <a:buChar char="•"/>
            </a:pPr>
            <a:r>
              <a:rPr lang="da-DK" sz="1200" b="1" dirty="0"/>
              <a:t>Risikoanalysen: </a:t>
            </a:r>
            <a:r>
              <a:rPr lang="da-DK" sz="1200" dirty="0"/>
              <a:t>Risikoanalysen beskriver bl.a. hvilke hændelser, der kan reducere effekterne af projektet. På baggrund af risikoanalysen skal forebyggende og afbødende aktiviteter indbygges, så effekterne sikres.</a:t>
            </a:r>
            <a:endParaRPr lang="da-DK" sz="1200" b="1" dirty="0"/>
          </a:p>
          <a:p>
            <a:pPr marL="171450" lvl="0" indent="-171450">
              <a:buFont typeface="Arial" panose="020B0604020202020204" pitchFamily="34" charset="0"/>
              <a:buChar char="•"/>
            </a:pPr>
            <a:r>
              <a:rPr lang="da-DK" sz="1200" b="1" dirty="0"/>
              <a:t>Interessentanalysen: </a:t>
            </a:r>
            <a:r>
              <a:rPr lang="da-DK" sz="1200" dirty="0"/>
              <a:t>Analysen beskriver, hvilke interessenter der er vigtige at involvere i udviklingen af målhierarkiet og </a:t>
            </a:r>
            <a:r>
              <a:rPr lang="en-US" sz="1200" dirty="0"/>
              <a:t>Impact</a:t>
            </a:r>
            <a:r>
              <a:rPr lang="da-DK" sz="1200" dirty="0"/>
              <a:t> casen. </a:t>
            </a:r>
            <a:endParaRPr lang="da-DK" sz="1200" b="1" dirty="0"/>
          </a:p>
          <a:p>
            <a:endParaRPr lang="da-DK" sz="1200" b="1" dirty="0"/>
          </a:p>
          <a:p>
            <a:r>
              <a:rPr lang="da-DK" sz="1200" b="1" dirty="0"/>
              <a:t>Links: </a:t>
            </a:r>
            <a:r>
              <a:rPr lang="da-DK" sz="1200" b="1" dirty="0">
                <a:hlinkClick r:id="rId3">
                  <a:extLst>
                    <a:ext uri="{A12FA001-AC4F-418D-AE19-62706E023703}">
                      <ahyp:hlinkClr xmlns:ahyp="http://schemas.microsoft.com/office/drawing/2018/hyperlinkcolor" val="tx"/>
                    </a:ext>
                  </a:extLst>
                </a:hlinkClick>
              </a:rPr>
              <a:t>https://airbornleadership.com/</a:t>
            </a:r>
            <a:r>
              <a:rPr lang="da-DK" sz="1200" b="1" dirty="0"/>
              <a:t> </a:t>
            </a:r>
          </a:p>
          <a:p>
            <a:endParaRPr lang="da-DK" sz="1200" b="1" dirty="0"/>
          </a:p>
          <a:p>
            <a:r>
              <a:rPr lang="da-DK" sz="1200" b="1" dirty="0"/>
              <a:t>Referencer</a:t>
            </a:r>
          </a:p>
          <a:p>
            <a:pPr lvl="0"/>
            <a:endParaRPr lang="da-DK" sz="1200" b="1" dirty="0"/>
          </a:p>
          <a:p>
            <a:pPr marL="171450" lvl="0" indent="-171450">
              <a:buFont typeface="Arial" panose="020B0604020202020204" pitchFamily="34" charset="0"/>
              <a:buChar char="•"/>
            </a:pPr>
            <a:r>
              <a:rPr lang="da-DK" sz="1200" b="1" dirty="0"/>
              <a:t>Bogen Projektlederskab – effekt til tiden </a:t>
            </a:r>
            <a:r>
              <a:rPr lang="da-DK" sz="1200" dirty="0"/>
              <a:t>1. udgave, Djøf Forlag 2016.</a:t>
            </a:r>
            <a:endParaRPr lang="da-DK" sz="1200" b="1" dirty="0"/>
          </a:p>
          <a:p>
            <a:pPr marL="171450" lvl="0" indent="-171450">
              <a:buFont typeface="Arial" panose="020B0604020202020204" pitchFamily="34" charset="0"/>
              <a:buChar char="•"/>
            </a:pPr>
            <a:r>
              <a:rPr lang="en-US" sz="1200" b="1" dirty="0"/>
              <a:t>Half Double</a:t>
            </a:r>
            <a:r>
              <a:rPr lang="en-US" sz="1200" dirty="0"/>
              <a:t>, 2. </a:t>
            </a:r>
            <a:r>
              <a:rPr lang="da-DK" sz="1200" dirty="0"/>
              <a:t>udgave</a:t>
            </a:r>
            <a:r>
              <a:rPr lang="en-US" sz="1200" dirty="0"/>
              <a:t>, Implement Press 2019.</a:t>
            </a:r>
            <a:endParaRPr lang="da-DK" sz="1200" b="1" dirty="0"/>
          </a:p>
          <a:p>
            <a:pPr marL="171450" lvl="0" indent="-171450">
              <a:buFont typeface="Arial" panose="020B0604020202020204" pitchFamily="34" charset="0"/>
              <a:buChar char="•"/>
            </a:pPr>
            <a:r>
              <a:rPr lang="da-DK" sz="1200" b="1" dirty="0"/>
              <a:t>Gevinstrealisering</a:t>
            </a:r>
            <a:r>
              <a:rPr lang="en-US" sz="1200" dirty="0"/>
              <a:t>, 1. </a:t>
            </a:r>
            <a:r>
              <a:rPr lang="da-DK" sz="1200" dirty="0"/>
              <a:t>udgave</a:t>
            </a:r>
            <a:r>
              <a:rPr lang="en-US" sz="1200" dirty="0"/>
              <a:t>, </a:t>
            </a:r>
            <a:r>
              <a:rPr lang="da-DK" sz="1200" dirty="0"/>
              <a:t>Akademisk Forlag 2015.</a:t>
            </a:r>
            <a:endParaRPr lang="da-DK" sz="1200" b="1" dirty="0"/>
          </a:p>
          <a:p>
            <a:pPr>
              <a:lnSpc>
                <a:spcPct val="107000"/>
              </a:lnSpc>
              <a:spcAft>
                <a:spcPts val="0"/>
              </a:spcAft>
            </a:pPr>
            <a:endParaRPr lang="da-DK" sz="1200" b="1" dirty="0">
              <a:ea typeface="SimSun" panose="02010600030101010101" pitchFamily="2" charset="-122"/>
            </a:endParaRPr>
          </a:p>
          <a:p>
            <a:pPr>
              <a:lnSpc>
                <a:spcPct val="107000"/>
              </a:lnSpc>
              <a:spcAft>
                <a:spcPts val="0"/>
              </a:spcAft>
            </a:pPr>
            <a:endParaRPr lang="da-DK" sz="1200" b="1" dirty="0">
              <a:ea typeface="SimSun" panose="02010600030101010101" pitchFamily="2" charset="-122"/>
            </a:endParaRPr>
          </a:p>
          <a:p>
            <a:pPr>
              <a:lnSpc>
                <a:spcPct val="107000"/>
              </a:lnSpc>
              <a:spcAft>
                <a:spcPts val="0"/>
              </a:spcAft>
            </a:pPr>
            <a:endParaRPr lang="da-DK" sz="1200" b="1" dirty="0">
              <a:ea typeface="SimSun" panose="02010600030101010101" pitchFamily="2" charset="-122"/>
            </a:endParaRPr>
          </a:p>
        </p:txBody>
      </p:sp>
      <p:pic>
        <p:nvPicPr>
          <p:cNvPr id="5" name="Billede 4">
            <a:extLst>
              <a:ext uri="{FF2B5EF4-FFF2-40B4-BE49-F238E27FC236}">
                <a16:creationId xmlns:a16="http://schemas.microsoft.com/office/drawing/2014/main" id="{8D974C69-D409-7815-DFE2-7513D82582EB}"/>
              </a:ext>
            </a:extLst>
          </p:cNvPr>
          <p:cNvPicPr>
            <a:picLocks noChangeAspect="1"/>
          </p:cNvPicPr>
          <p:nvPr/>
        </p:nvPicPr>
        <p:blipFill>
          <a:blip r:embed="rId4"/>
          <a:stretch>
            <a:fillRect/>
          </a:stretch>
        </p:blipFill>
        <p:spPr>
          <a:xfrm>
            <a:off x="0" y="0"/>
            <a:ext cx="504265" cy="6858000"/>
          </a:xfrm>
          <a:prstGeom prst="rect">
            <a:avLst/>
          </a:prstGeom>
        </p:spPr>
      </p:pic>
      <p:sp>
        <p:nvSpPr>
          <p:cNvPr id="6" name="Footer Placeholder 3">
            <a:extLst>
              <a:ext uri="{FF2B5EF4-FFF2-40B4-BE49-F238E27FC236}">
                <a16:creationId xmlns:a16="http://schemas.microsoft.com/office/drawing/2014/main" id="{24D8B2E4-929E-2F99-39CA-B7D38A55F4DB}"/>
              </a:ext>
            </a:extLst>
          </p:cNvPr>
          <p:cNvSpPr>
            <a:spLocks noGrp="1"/>
          </p:cNvSpPr>
          <p:nvPr/>
        </p:nvSpPr>
        <p:spPr bwMode="auto">
          <a:xfrm>
            <a:off x="2658116" y="6392254"/>
            <a:ext cx="6793533" cy="347602"/>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da-DK"/>
            </a:defPPr>
            <a:lvl1pPr algn="ctr" rtl="0" eaLnBrk="1" fontAlgn="base" hangingPunct="1">
              <a:spcBef>
                <a:spcPct val="0"/>
              </a:spcBef>
              <a:spcAft>
                <a:spcPct val="0"/>
              </a:spcAft>
              <a:defRPr sz="1400" kern="1200">
                <a:solidFill>
                  <a:schemeClr val="tx1"/>
                </a:solidFill>
                <a:latin typeface="Arial"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spcBef>
                <a:spcPct val="0"/>
              </a:spcBef>
              <a:buFontTx/>
              <a:buNone/>
            </a:pPr>
            <a:r>
              <a:rPr lang="da-DK" altLang="en-US" dirty="0"/>
              <a:t>Værktøjer til Power i projekter og portefølje, 5. udgave </a:t>
            </a:r>
            <a:r>
              <a:rPr lang="da-DK" altLang="en-US" sz="1400" dirty="0"/>
              <a:t>© </a:t>
            </a:r>
            <a:r>
              <a:rPr lang="da-DK" altLang="en-US" dirty="0"/>
              <a:t>John Ryding Olsson</a:t>
            </a:r>
            <a:endParaRPr lang="da-DK" altLang="en-US" sz="1400" dirty="0"/>
          </a:p>
        </p:txBody>
      </p:sp>
    </p:spTree>
    <p:extLst>
      <p:ext uri="{BB962C8B-B14F-4D97-AF65-F5344CB8AC3E}">
        <p14:creationId xmlns:p14="http://schemas.microsoft.com/office/powerpoint/2010/main" val="20705620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ktangel 11">
            <a:extLst>
              <a:ext uri="{FF2B5EF4-FFF2-40B4-BE49-F238E27FC236}">
                <a16:creationId xmlns:a16="http://schemas.microsoft.com/office/drawing/2014/main" id="{E00A1300-2D01-B04D-9D15-EF34F3D0B630}"/>
              </a:ext>
            </a:extLst>
          </p:cNvPr>
          <p:cNvSpPr/>
          <p:nvPr/>
        </p:nvSpPr>
        <p:spPr>
          <a:xfrm>
            <a:off x="0" y="0"/>
            <a:ext cx="12192000" cy="6858000"/>
          </a:xfrm>
          <a:prstGeom prst="rect">
            <a:avLst/>
          </a:prstGeom>
          <a:solidFill>
            <a:srgbClr val="EDEBE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5" name="Tekstfelt 4">
            <a:extLst>
              <a:ext uri="{FF2B5EF4-FFF2-40B4-BE49-F238E27FC236}">
                <a16:creationId xmlns:a16="http://schemas.microsoft.com/office/drawing/2014/main" id="{3B49DC67-C1F6-987F-3ABB-FBDFEAD80667}"/>
              </a:ext>
            </a:extLst>
          </p:cNvPr>
          <p:cNvSpPr txBox="1"/>
          <p:nvPr/>
        </p:nvSpPr>
        <p:spPr>
          <a:xfrm>
            <a:off x="7933802" y="412199"/>
            <a:ext cx="3858749" cy="507832"/>
          </a:xfrm>
          <a:prstGeom prst="rect">
            <a:avLst/>
          </a:prstGeom>
          <a:noFill/>
        </p:spPr>
        <p:txBody>
          <a:bodyPr wrap="square" rtlCol="0">
            <a:spAutoFit/>
          </a:bodyPr>
          <a:lstStyle/>
          <a:p>
            <a:r>
              <a:rPr lang="da-DK" sz="2400" dirty="0">
                <a:solidFill>
                  <a:srgbClr val="CE5C29"/>
                </a:solidFill>
                <a:latin typeface="HelveticaNeueLT Std Lt Cn" panose="020B0406020202030204" pitchFamily="34" charset="0"/>
              </a:rPr>
              <a:t>Se mere på https://djoefforlag.dk/</a:t>
            </a:r>
          </a:p>
        </p:txBody>
      </p:sp>
      <p:pic>
        <p:nvPicPr>
          <p:cNvPr id="6" name="Billede 5">
            <a:extLst>
              <a:ext uri="{FF2B5EF4-FFF2-40B4-BE49-F238E27FC236}">
                <a16:creationId xmlns:a16="http://schemas.microsoft.com/office/drawing/2014/main" id="{814FBE51-B229-C2A5-19E9-4820F3862703}"/>
              </a:ext>
            </a:extLst>
          </p:cNvPr>
          <p:cNvPicPr>
            <a:picLocks noChangeAspect="1"/>
          </p:cNvPicPr>
          <p:nvPr/>
        </p:nvPicPr>
        <p:blipFill rotWithShape="1">
          <a:blip r:embed="rId2"/>
          <a:srcRect l="37857" t="20476" r="10625" b="8730"/>
          <a:stretch/>
        </p:blipFill>
        <p:spPr>
          <a:xfrm>
            <a:off x="7891429" y="2721419"/>
            <a:ext cx="2811718" cy="2142603"/>
          </a:xfrm>
          <a:prstGeom prst="rect">
            <a:avLst/>
          </a:prstGeom>
          <a:ln w="19050">
            <a:solidFill>
              <a:schemeClr val="bg1"/>
            </a:solidFill>
          </a:ln>
        </p:spPr>
      </p:pic>
      <p:pic>
        <p:nvPicPr>
          <p:cNvPr id="7" name="Billede 6">
            <a:extLst>
              <a:ext uri="{FF2B5EF4-FFF2-40B4-BE49-F238E27FC236}">
                <a16:creationId xmlns:a16="http://schemas.microsoft.com/office/drawing/2014/main" id="{537C1170-332F-E89E-3093-47C697DFC254}"/>
              </a:ext>
            </a:extLst>
          </p:cNvPr>
          <p:cNvPicPr>
            <a:picLocks noChangeAspect="1"/>
          </p:cNvPicPr>
          <p:nvPr/>
        </p:nvPicPr>
        <p:blipFill rotWithShape="1">
          <a:blip r:embed="rId3"/>
          <a:srcRect l="47237" t="27377" r="29103" b="12845"/>
          <a:stretch/>
        </p:blipFill>
        <p:spPr>
          <a:xfrm>
            <a:off x="3529013" y="2021233"/>
            <a:ext cx="1989394" cy="2827254"/>
          </a:xfrm>
          <a:prstGeom prst="rect">
            <a:avLst/>
          </a:prstGeom>
          <a:ln w="19050">
            <a:solidFill>
              <a:schemeClr val="bg1"/>
            </a:solidFill>
          </a:ln>
        </p:spPr>
      </p:pic>
      <p:pic>
        <p:nvPicPr>
          <p:cNvPr id="8" name="Billede 7">
            <a:extLst>
              <a:ext uri="{FF2B5EF4-FFF2-40B4-BE49-F238E27FC236}">
                <a16:creationId xmlns:a16="http://schemas.microsoft.com/office/drawing/2014/main" id="{078DAFDD-1168-49E3-CA82-4083DBB70965}"/>
              </a:ext>
            </a:extLst>
          </p:cNvPr>
          <p:cNvPicPr>
            <a:picLocks noChangeAspect="1"/>
          </p:cNvPicPr>
          <p:nvPr/>
        </p:nvPicPr>
        <p:blipFill rotWithShape="1">
          <a:blip r:embed="rId4"/>
          <a:srcRect l="41156" t="19013" r="30833" b="9383"/>
          <a:stretch/>
        </p:blipFill>
        <p:spPr>
          <a:xfrm>
            <a:off x="5710221" y="2036767"/>
            <a:ext cx="1966213" cy="2827255"/>
          </a:xfrm>
          <a:prstGeom prst="rect">
            <a:avLst/>
          </a:prstGeom>
          <a:ln w="19050">
            <a:solidFill>
              <a:schemeClr val="bg1"/>
            </a:solidFill>
          </a:ln>
        </p:spPr>
      </p:pic>
      <p:pic>
        <p:nvPicPr>
          <p:cNvPr id="9" name="Billede 8">
            <a:extLst>
              <a:ext uri="{FF2B5EF4-FFF2-40B4-BE49-F238E27FC236}">
                <a16:creationId xmlns:a16="http://schemas.microsoft.com/office/drawing/2014/main" id="{F3FB5780-7281-2C47-F2F6-90F8030EB707}"/>
              </a:ext>
            </a:extLst>
          </p:cNvPr>
          <p:cNvPicPr>
            <a:picLocks noChangeAspect="1"/>
          </p:cNvPicPr>
          <p:nvPr/>
        </p:nvPicPr>
        <p:blipFill rotWithShape="1">
          <a:blip r:embed="rId5"/>
          <a:srcRect l="48393" t="18413" r="21785" b="5325"/>
          <a:stretch/>
        </p:blipFill>
        <p:spPr>
          <a:xfrm>
            <a:off x="1371240" y="2020458"/>
            <a:ext cx="1965959" cy="2828029"/>
          </a:xfrm>
          <a:prstGeom prst="rect">
            <a:avLst/>
          </a:prstGeom>
          <a:ln w="19050">
            <a:solidFill>
              <a:schemeClr val="bg1"/>
            </a:solidFill>
          </a:ln>
        </p:spPr>
      </p:pic>
      <p:sp>
        <p:nvSpPr>
          <p:cNvPr id="13" name="Tekstfelt 12">
            <a:extLst>
              <a:ext uri="{FF2B5EF4-FFF2-40B4-BE49-F238E27FC236}">
                <a16:creationId xmlns:a16="http://schemas.microsoft.com/office/drawing/2014/main" id="{1BBEEBAB-DDCD-FB4E-B598-0EB5CBE445BB}"/>
              </a:ext>
            </a:extLst>
          </p:cNvPr>
          <p:cNvSpPr txBox="1"/>
          <p:nvPr/>
        </p:nvSpPr>
        <p:spPr>
          <a:xfrm>
            <a:off x="1031133" y="412199"/>
            <a:ext cx="8974547" cy="1015663"/>
          </a:xfrm>
          <a:prstGeom prst="rect">
            <a:avLst/>
          </a:prstGeom>
          <a:noFill/>
        </p:spPr>
        <p:txBody>
          <a:bodyPr wrap="square" rtlCol="0">
            <a:spAutoFit/>
          </a:bodyPr>
          <a:lstStyle/>
          <a:p>
            <a:r>
              <a:rPr lang="da-DK" sz="3000" dirty="0">
                <a:solidFill>
                  <a:srgbClr val="6B9C77"/>
                </a:solidFill>
                <a:latin typeface="HelveticaNeueLT Std Lt Cn" panose="020B0406020202030204" pitchFamily="34" charset="0"/>
              </a:rPr>
              <a:t>Vi har flere spændende bøger inden for projektledelse</a:t>
            </a:r>
            <a:endParaRPr lang="da-DK" sz="3000" dirty="0"/>
          </a:p>
        </p:txBody>
      </p:sp>
      <p:pic>
        <p:nvPicPr>
          <p:cNvPr id="11" name="Billede 10">
            <a:extLst>
              <a:ext uri="{FF2B5EF4-FFF2-40B4-BE49-F238E27FC236}">
                <a16:creationId xmlns:a16="http://schemas.microsoft.com/office/drawing/2014/main" id="{F1F2BE52-9EFB-F84F-AD64-1915784211F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508637" y="6052930"/>
            <a:ext cx="158346" cy="525756"/>
          </a:xfrm>
          <a:prstGeom prst="rect">
            <a:avLst/>
          </a:prstGeom>
        </p:spPr>
      </p:pic>
      <p:pic>
        <p:nvPicPr>
          <p:cNvPr id="2" name="Billede 1">
            <a:extLst>
              <a:ext uri="{FF2B5EF4-FFF2-40B4-BE49-F238E27FC236}">
                <a16:creationId xmlns:a16="http://schemas.microsoft.com/office/drawing/2014/main" id="{D15279AF-F49C-FD18-B608-2E6FA817B18F}"/>
              </a:ext>
            </a:extLst>
          </p:cNvPr>
          <p:cNvPicPr>
            <a:picLocks noChangeAspect="1"/>
          </p:cNvPicPr>
          <p:nvPr/>
        </p:nvPicPr>
        <p:blipFill>
          <a:blip r:embed="rId7"/>
          <a:stretch>
            <a:fillRect/>
          </a:stretch>
        </p:blipFill>
        <p:spPr>
          <a:xfrm>
            <a:off x="0" y="0"/>
            <a:ext cx="504265" cy="6858000"/>
          </a:xfrm>
          <a:prstGeom prst="rect">
            <a:avLst/>
          </a:prstGeom>
        </p:spPr>
      </p:pic>
      <p:sp>
        <p:nvSpPr>
          <p:cNvPr id="3" name="Footer Placeholder 3">
            <a:extLst>
              <a:ext uri="{FF2B5EF4-FFF2-40B4-BE49-F238E27FC236}">
                <a16:creationId xmlns:a16="http://schemas.microsoft.com/office/drawing/2014/main" id="{C5B197EF-720B-FD8A-4AAC-9442153B5F3A}"/>
              </a:ext>
            </a:extLst>
          </p:cNvPr>
          <p:cNvSpPr>
            <a:spLocks noGrp="1"/>
          </p:cNvSpPr>
          <p:nvPr/>
        </p:nvSpPr>
        <p:spPr bwMode="auto">
          <a:xfrm>
            <a:off x="2658116" y="6392254"/>
            <a:ext cx="6793533" cy="347602"/>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da-DK"/>
            </a:defPPr>
            <a:lvl1pPr algn="ctr" rtl="0" eaLnBrk="1" fontAlgn="base" hangingPunct="1">
              <a:spcBef>
                <a:spcPct val="0"/>
              </a:spcBef>
              <a:spcAft>
                <a:spcPct val="0"/>
              </a:spcAft>
              <a:defRPr sz="1400" kern="1200">
                <a:solidFill>
                  <a:schemeClr val="tx1"/>
                </a:solidFill>
                <a:latin typeface="Arial"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spcBef>
                <a:spcPct val="0"/>
              </a:spcBef>
              <a:buFontTx/>
              <a:buNone/>
            </a:pPr>
            <a:r>
              <a:rPr lang="da-DK" altLang="en-US" dirty="0"/>
              <a:t>Værktøjer til Power i projekter og portefølje, 5. udgave </a:t>
            </a:r>
            <a:r>
              <a:rPr lang="da-DK" altLang="en-US" sz="1400" dirty="0"/>
              <a:t>© </a:t>
            </a:r>
            <a:r>
              <a:rPr lang="da-DK" altLang="en-US" dirty="0"/>
              <a:t>John Ryding Olsson</a:t>
            </a:r>
            <a:endParaRPr lang="da-DK" altLang="en-US" sz="1400" dirty="0"/>
          </a:p>
        </p:txBody>
      </p:sp>
    </p:spTree>
    <p:extLst>
      <p:ext uri="{BB962C8B-B14F-4D97-AF65-F5344CB8AC3E}">
        <p14:creationId xmlns:p14="http://schemas.microsoft.com/office/powerpoint/2010/main" val="30607416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1337497" y="466344"/>
            <a:ext cx="9441962" cy="467629"/>
          </a:xfrm>
          <a:prstGeom prst="rect">
            <a:avLst/>
          </a:prstGeom>
          <a:ln>
            <a:noFill/>
          </a:ln>
        </p:spPr>
        <p:txBody>
          <a:bodyPr wrap="square">
            <a:spAutoFit/>
          </a:bodyPr>
          <a:lstStyle/>
          <a:p>
            <a:pPr>
              <a:lnSpc>
                <a:spcPct val="107000"/>
              </a:lnSpc>
              <a:spcAft>
                <a:spcPts val="0"/>
              </a:spcAft>
            </a:pPr>
            <a:r>
              <a:rPr lang="da-DK" sz="2400" b="1" dirty="0">
                <a:ea typeface="SimSun" panose="02010600030101010101" pitchFamily="2" charset="-122"/>
              </a:rPr>
              <a:t>Målhierarkiet eller </a:t>
            </a:r>
            <a:r>
              <a:rPr lang="da-DK" sz="2400" b="1" dirty="0" err="1">
                <a:ea typeface="SimSun" panose="02010600030101010101" pitchFamily="2" charset="-122"/>
              </a:rPr>
              <a:t>Impact</a:t>
            </a:r>
            <a:r>
              <a:rPr lang="da-DK" sz="2400" b="1" dirty="0">
                <a:ea typeface="SimSun" panose="02010600030101010101" pitchFamily="2" charset="-122"/>
              </a:rPr>
              <a:t> case </a:t>
            </a:r>
            <a:endParaRPr lang="da-DK" sz="2400" dirty="0">
              <a:ea typeface="SimSun" panose="02010600030101010101" pitchFamily="2" charset="-122"/>
            </a:endParaRPr>
          </a:p>
        </p:txBody>
      </p:sp>
      <p:sp>
        <p:nvSpPr>
          <p:cNvPr id="11" name="Rektangel 10">
            <a:extLst>
              <a:ext uri="{FF2B5EF4-FFF2-40B4-BE49-F238E27FC236}">
                <a16:creationId xmlns:a16="http://schemas.microsoft.com/office/drawing/2014/main" id="{C2B5DF18-D7E1-442B-B797-7509C158A6F7}"/>
              </a:ext>
            </a:extLst>
          </p:cNvPr>
          <p:cNvSpPr/>
          <p:nvPr/>
        </p:nvSpPr>
        <p:spPr>
          <a:xfrm>
            <a:off x="1335385" y="1053204"/>
            <a:ext cx="9441962" cy="5460597"/>
          </a:xfrm>
          <a:prstGeom prst="rect">
            <a:avLst/>
          </a:prstGeom>
          <a:ln>
            <a:noFill/>
          </a:ln>
        </p:spPr>
        <p:txBody>
          <a:bodyPr wrap="square">
            <a:spAutoFit/>
          </a:bodyPr>
          <a:lstStyle/>
          <a:p>
            <a:r>
              <a:rPr lang="da-DK" sz="1200" b="1" dirty="0"/>
              <a:t>Formål og udbytte</a:t>
            </a:r>
          </a:p>
          <a:p>
            <a:endParaRPr lang="da-DK" sz="1200" b="1" dirty="0"/>
          </a:p>
          <a:p>
            <a:r>
              <a:rPr lang="da-DK" sz="1200" dirty="0"/>
              <a:t>Nogle beskriver projektopgaven vha. en WBS (Work Breakdown </a:t>
            </a:r>
            <a:r>
              <a:rPr lang="en-US" sz="1200" dirty="0"/>
              <a:t>Structure</a:t>
            </a:r>
            <a:r>
              <a:rPr lang="da-DK" sz="1200" dirty="0"/>
              <a:t>). En WBS har fokus på leverancerne og aktiviteterne. Målhierarkiet og </a:t>
            </a:r>
            <a:r>
              <a:rPr lang="en-US" sz="1200" dirty="0"/>
              <a:t>Impact</a:t>
            </a:r>
            <a:r>
              <a:rPr lang="da-DK" sz="1200" dirty="0"/>
              <a:t> casen har fokus på de effekter, projektet skal levere. Man kan kalde det OBS (</a:t>
            </a:r>
            <a:r>
              <a:rPr lang="en-US" sz="1200" dirty="0"/>
              <a:t>Objective Breakdown Structure</a:t>
            </a:r>
            <a:r>
              <a:rPr lang="da-DK" sz="1200" dirty="0"/>
              <a:t>).</a:t>
            </a:r>
            <a:endParaRPr lang="da-DK" sz="1200" b="1" dirty="0"/>
          </a:p>
          <a:p>
            <a:pPr marL="171450" lvl="0" indent="-171450">
              <a:buFont typeface="Arial" panose="020B0604020202020204" pitchFamily="34" charset="0"/>
              <a:buChar char="•"/>
            </a:pPr>
            <a:r>
              <a:rPr lang="da-DK" sz="1200" dirty="0"/>
              <a:t>Målhierarkiet skaber en sammenhæng mellem leverancer og projektets effekter.</a:t>
            </a:r>
            <a:endParaRPr lang="da-DK" sz="1200" b="1" dirty="0"/>
          </a:p>
          <a:p>
            <a:pPr marL="171450" lvl="0" indent="-171450">
              <a:buFont typeface="Arial" panose="020B0604020202020204" pitchFamily="34" charset="0"/>
              <a:buChar char="•"/>
            </a:pPr>
            <a:r>
              <a:rPr lang="da-DK" sz="1200" dirty="0"/>
              <a:t>Målhierarkiet etablerer en struktur i projektet, så der er fokus på at skabe effekterne.</a:t>
            </a:r>
            <a:endParaRPr lang="da-DK" sz="1200" b="1" dirty="0"/>
          </a:p>
          <a:p>
            <a:pPr marL="171450" lvl="0" indent="-171450">
              <a:buFont typeface="Arial" panose="020B0604020202020204" pitchFamily="34" charset="0"/>
              <a:buChar char="•"/>
            </a:pPr>
            <a:r>
              <a:rPr lang="en-US" sz="1200" dirty="0"/>
              <a:t>Impact </a:t>
            </a:r>
            <a:r>
              <a:rPr lang="da-DK" sz="1200" dirty="0"/>
              <a:t>casen</a:t>
            </a:r>
            <a:r>
              <a:rPr lang="en-US" sz="1200" dirty="0"/>
              <a:t> </a:t>
            </a:r>
            <a:r>
              <a:rPr lang="da-DK" sz="1200" dirty="0"/>
              <a:t>er en udvidelse af målhierarkiet, der sætter fokus på nødvendige adfærdsmæssige effekter hos personale, interessenter og kunder.</a:t>
            </a:r>
            <a:endParaRPr lang="da-DK" sz="1200" b="1" dirty="0"/>
          </a:p>
          <a:p>
            <a:pPr marL="171450" lvl="0" indent="-171450">
              <a:buFont typeface="Arial" panose="020B0604020202020204" pitchFamily="34" charset="0"/>
              <a:buChar char="•"/>
            </a:pPr>
            <a:r>
              <a:rPr lang="en-US" sz="1200" dirty="0"/>
              <a:t>Impact</a:t>
            </a:r>
            <a:r>
              <a:rPr lang="da-DK" sz="1200" dirty="0"/>
              <a:t> casen kortlægger projektets værdikæde: leverancer, nye kompetencer, ny adfærd, umiddelbar effekt, effekt på mellemlang og lang sigt.</a:t>
            </a:r>
            <a:endParaRPr lang="da-DK" sz="1200" b="1" dirty="0"/>
          </a:p>
          <a:p>
            <a:pPr marL="171450" lvl="0" indent="-171450">
              <a:buFont typeface="Arial" panose="020B0604020202020204" pitchFamily="34" charset="0"/>
              <a:buChar char="•"/>
            </a:pPr>
            <a:r>
              <a:rPr lang="da-DK" sz="1200" dirty="0"/>
              <a:t>Målhierarkiet og </a:t>
            </a:r>
            <a:r>
              <a:rPr lang="en-US" sz="1200" dirty="0"/>
              <a:t>impact</a:t>
            </a:r>
            <a:r>
              <a:rPr lang="da-DK" sz="1200" dirty="0"/>
              <a:t> casen muliggør løbende og tidlig opfølgning på effekten (</a:t>
            </a:r>
            <a:r>
              <a:rPr lang="en-US" sz="1200" dirty="0"/>
              <a:t>Benefit tracking</a:t>
            </a:r>
            <a:r>
              <a:rPr lang="da-DK" sz="1200" dirty="0"/>
              <a:t>).</a:t>
            </a:r>
            <a:endParaRPr lang="da-DK" sz="1200" b="1" dirty="0"/>
          </a:p>
          <a:p>
            <a:pPr>
              <a:lnSpc>
                <a:spcPct val="107000"/>
              </a:lnSpc>
              <a:spcAft>
                <a:spcPts val="0"/>
              </a:spcAft>
            </a:pPr>
            <a:endParaRPr lang="da-DK" sz="1200" b="1" dirty="0">
              <a:ea typeface="SimSun" panose="02010600030101010101" pitchFamily="2" charset="-122"/>
            </a:endParaRPr>
          </a:p>
          <a:p>
            <a:r>
              <a:rPr lang="da-DK" sz="1200" b="1" dirty="0"/>
              <a:t>Hvornår bruges det i projektet?</a:t>
            </a:r>
          </a:p>
          <a:p>
            <a:pPr marL="171450" lvl="0" indent="-171450">
              <a:buFont typeface="Arial" panose="020B0604020202020204" pitchFamily="34" charset="0"/>
              <a:buChar char="•"/>
            </a:pPr>
            <a:r>
              <a:rPr lang="da-DK" sz="1200" dirty="0"/>
              <a:t>Målhierarkiet og </a:t>
            </a:r>
            <a:r>
              <a:rPr lang="en-US" sz="1200" dirty="0"/>
              <a:t>Impact</a:t>
            </a:r>
            <a:r>
              <a:rPr lang="da-DK" sz="1200" dirty="0"/>
              <a:t> casen anvendes, når projektet designes. Værktøjerne kan anvendes på forskellige detaljeringsniveauer, men er udgangspunkt for projektets grundlæggende struktur og opbygning.</a:t>
            </a:r>
            <a:endParaRPr lang="da-DK" sz="1200" b="1" dirty="0"/>
          </a:p>
          <a:p>
            <a:pPr marL="171450" lvl="0" indent="-171450">
              <a:buFont typeface="Arial" panose="020B0604020202020204" pitchFamily="34" charset="0"/>
              <a:buChar char="•"/>
            </a:pPr>
            <a:r>
              <a:rPr lang="da-DK" sz="1200" dirty="0"/>
              <a:t>Under projektforløbet bruges hierarkiet til at følge op på effekterne og justere indsatsen for at nå effektmålene.</a:t>
            </a:r>
            <a:endParaRPr lang="da-DK" sz="1200" b="1" dirty="0"/>
          </a:p>
          <a:p>
            <a:pPr marL="171450" lvl="0" indent="-171450">
              <a:buFont typeface="Arial" panose="020B0604020202020204" pitchFamily="34" charset="0"/>
              <a:buChar char="•"/>
            </a:pPr>
            <a:r>
              <a:rPr lang="da-DK" sz="1200" dirty="0"/>
              <a:t>Hierarkiet giver mulighed for en </a:t>
            </a:r>
            <a:r>
              <a:rPr lang="en-US" sz="1200" dirty="0"/>
              <a:t>early warning </a:t>
            </a:r>
            <a:r>
              <a:rPr lang="da-DK" sz="1200" dirty="0"/>
              <a:t>mht. opfyldelsen af effekterne. Er de nye kompetencer på plads? Har medarbejderne ændret adfærd? Kan vi måle de umiddelbare effekter? Kan vi måle effekterne på mellemlang sigt og til sidst effekterne på lang sigt?</a:t>
            </a:r>
            <a:endParaRPr lang="da-DK" sz="1200" b="1" dirty="0"/>
          </a:p>
          <a:p>
            <a:endParaRPr lang="da-DK" sz="1200" b="1" dirty="0"/>
          </a:p>
          <a:p>
            <a:r>
              <a:rPr lang="da-DK" sz="1200" b="1" dirty="0"/>
              <a:t>Faldgruber og begrænsninger</a:t>
            </a:r>
          </a:p>
          <a:p>
            <a:pPr marL="171450" lvl="0" indent="-171450">
              <a:buFont typeface="Arial" panose="020B0604020202020204" pitchFamily="34" charset="0"/>
              <a:buChar char="•"/>
            </a:pPr>
            <a:r>
              <a:rPr lang="da-DK" sz="1200" dirty="0"/>
              <a:t>Målhierarkiet og </a:t>
            </a:r>
            <a:r>
              <a:rPr lang="en-US" sz="1200" dirty="0"/>
              <a:t>Impact</a:t>
            </a:r>
            <a:r>
              <a:rPr lang="da-DK" sz="1200" dirty="0"/>
              <a:t> casen skal udvikles med involvering af alle de nødvendige faglige kompetencer for at sikre kvalitet.</a:t>
            </a:r>
            <a:endParaRPr lang="da-DK" sz="1200" b="1" dirty="0"/>
          </a:p>
          <a:p>
            <a:pPr marL="171450" lvl="0" indent="-171450">
              <a:buFont typeface="Arial" panose="020B0604020202020204" pitchFamily="34" charset="0"/>
              <a:buChar char="•"/>
            </a:pPr>
            <a:r>
              <a:rPr lang="da-DK" sz="1200" dirty="0"/>
              <a:t>Det er vigtigt, at ledelse og nøgleinteressenter har accepteret målsætningen og alle effekterne.</a:t>
            </a:r>
            <a:endParaRPr lang="da-DK" sz="1200" b="1" dirty="0"/>
          </a:p>
          <a:p>
            <a:pPr marL="171450" lvl="0" indent="-171450">
              <a:buFont typeface="Arial" panose="020B0604020202020204" pitchFamily="34" charset="0"/>
              <a:buChar char="•"/>
            </a:pPr>
            <a:r>
              <a:rPr lang="da-DK" sz="1200" dirty="0"/>
              <a:t>Målsætningerne skal stemme overens med organisationens strategiske mål.</a:t>
            </a:r>
            <a:endParaRPr lang="da-DK" sz="1200" b="1" dirty="0"/>
          </a:p>
          <a:p>
            <a:pPr marL="171450" lvl="0" indent="-171450">
              <a:buFont typeface="Arial" panose="020B0604020202020204" pitchFamily="34" charset="0"/>
              <a:buChar char="•"/>
            </a:pPr>
            <a:r>
              <a:rPr lang="da-DK" sz="1200" dirty="0"/>
              <a:t>Er projektet en del af et program, skal hierarkiet passe ind i programmets målhierarki.</a:t>
            </a:r>
            <a:endParaRPr lang="da-DK" sz="1200" b="1" dirty="0"/>
          </a:p>
          <a:p>
            <a:pPr marL="171450" lvl="0" indent="-171450">
              <a:buFont typeface="Arial" panose="020B0604020202020204" pitchFamily="34" charset="0"/>
              <a:buChar char="•"/>
            </a:pPr>
            <a:r>
              <a:rPr lang="da-DK" sz="1200" dirty="0"/>
              <a:t>Projektejer og -ledelse skal tage ejerskab over de adfærdsmæssige- og forretningsmæssige mål.</a:t>
            </a:r>
            <a:endParaRPr lang="da-DK" sz="1200" b="1" dirty="0"/>
          </a:p>
          <a:p>
            <a:pPr marL="171450" lvl="0" indent="-171450">
              <a:buFont typeface="Arial" panose="020B0604020202020204" pitchFamily="34" charset="0"/>
              <a:buChar char="•"/>
            </a:pPr>
            <a:r>
              <a:rPr lang="da-DK" sz="1200" dirty="0"/>
              <a:t>Specielt mellemledere skal vide og acceptere, at det er dem, som reelt sikrer adfærdsændringerne.</a:t>
            </a:r>
            <a:endParaRPr lang="da-DK" sz="1200" b="1" dirty="0"/>
          </a:p>
          <a:p>
            <a:pPr marL="171450" lvl="0" indent="-171450">
              <a:buFont typeface="Arial" panose="020B0604020202020204" pitchFamily="34" charset="0"/>
              <a:buChar char="•"/>
            </a:pPr>
            <a:r>
              <a:rPr lang="da-DK" sz="1200" dirty="0"/>
              <a:t>Målhierarkiet og </a:t>
            </a:r>
            <a:r>
              <a:rPr lang="en-US" sz="1200" dirty="0"/>
              <a:t>Impact</a:t>
            </a:r>
            <a:r>
              <a:rPr lang="da-DK" sz="1200" dirty="0"/>
              <a:t> casen er ikke bedre end de mennesker, der har udviklet målene og det ejerskab, ledelsen påtager sig.</a:t>
            </a:r>
          </a:p>
          <a:p>
            <a:pPr marL="171450" indent="-171450">
              <a:buFont typeface="Arial" panose="020B0604020202020204" pitchFamily="34" charset="0"/>
              <a:buChar char="•"/>
            </a:pPr>
            <a:r>
              <a:rPr lang="da-DK" sz="1200" dirty="0"/>
              <a:t>Målene skal være SMART formuleret, ellers er det ikke muligt at følge op på målene, og effekten i organisationen udebliver: </a:t>
            </a:r>
            <a:r>
              <a:rPr lang="da-DK" altLang="da-DK" sz="1200" dirty="0"/>
              <a:t>S = Specifikke mål, M = Målbare mål, A = Accepterede mål, R = Realistiske (men ambitiøse) mål, T= Tidsbaserede mål.</a:t>
            </a:r>
          </a:p>
          <a:p>
            <a:pPr marL="171450" lvl="0" indent="-171450">
              <a:buFont typeface="Arial" panose="020B0604020202020204" pitchFamily="34" charset="0"/>
              <a:buChar char="•"/>
            </a:pPr>
            <a:endParaRPr lang="da-DK" sz="1200" b="1" dirty="0"/>
          </a:p>
        </p:txBody>
      </p:sp>
      <p:cxnSp>
        <p:nvCxnSpPr>
          <p:cNvPr id="7" name="Lige forbindelse 6">
            <a:extLst>
              <a:ext uri="{FF2B5EF4-FFF2-40B4-BE49-F238E27FC236}">
                <a16:creationId xmlns:a16="http://schemas.microsoft.com/office/drawing/2014/main" id="{E4B8135A-E247-4EFE-898F-167D25B8812D}"/>
              </a:ext>
            </a:extLst>
          </p:cNvPr>
          <p:cNvCxnSpPr>
            <a:cxnSpLocks/>
          </p:cNvCxnSpPr>
          <p:nvPr/>
        </p:nvCxnSpPr>
        <p:spPr>
          <a:xfrm>
            <a:off x="1441328" y="908720"/>
            <a:ext cx="9428473"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Lige forbindelse 7">
            <a:extLst>
              <a:ext uri="{FF2B5EF4-FFF2-40B4-BE49-F238E27FC236}">
                <a16:creationId xmlns:a16="http://schemas.microsoft.com/office/drawing/2014/main" id="{A71AAAE3-730A-43F4-ADE7-67497BBA7CDB}"/>
              </a:ext>
            </a:extLst>
          </p:cNvPr>
          <p:cNvCxnSpPr/>
          <p:nvPr/>
        </p:nvCxnSpPr>
        <p:spPr>
          <a:xfrm>
            <a:off x="1425426" y="6244884"/>
            <a:ext cx="936104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Billede 8">
            <a:extLst>
              <a:ext uri="{FF2B5EF4-FFF2-40B4-BE49-F238E27FC236}">
                <a16:creationId xmlns:a16="http://schemas.microsoft.com/office/drawing/2014/main" id="{3FB1FB1C-337E-B54A-AE3D-B5E067B49F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08637" y="6052930"/>
            <a:ext cx="158346" cy="525756"/>
          </a:xfrm>
          <a:prstGeom prst="rect">
            <a:avLst/>
          </a:prstGeom>
        </p:spPr>
      </p:pic>
      <p:pic>
        <p:nvPicPr>
          <p:cNvPr id="4" name="Billede 3">
            <a:extLst>
              <a:ext uri="{FF2B5EF4-FFF2-40B4-BE49-F238E27FC236}">
                <a16:creationId xmlns:a16="http://schemas.microsoft.com/office/drawing/2014/main" id="{4F6BE701-ECC3-D2BE-7772-DD3AC59CB2E7}"/>
              </a:ext>
            </a:extLst>
          </p:cNvPr>
          <p:cNvPicPr>
            <a:picLocks noChangeAspect="1"/>
          </p:cNvPicPr>
          <p:nvPr/>
        </p:nvPicPr>
        <p:blipFill>
          <a:blip r:embed="rId3"/>
          <a:stretch>
            <a:fillRect/>
          </a:stretch>
        </p:blipFill>
        <p:spPr>
          <a:xfrm>
            <a:off x="0" y="0"/>
            <a:ext cx="504265" cy="6858000"/>
          </a:xfrm>
          <a:prstGeom prst="rect">
            <a:avLst/>
          </a:prstGeom>
        </p:spPr>
      </p:pic>
      <p:sp>
        <p:nvSpPr>
          <p:cNvPr id="5" name="Footer Placeholder 3">
            <a:extLst>
              <a:ext uri="{FF2B5EF4-FFF2-40B4-BE49-F238E27FC236}">
                <a16:creationId xmlns:a16="http://schemas.microsoft.com/office/drawing/2014/main" id="{D2883841-0A5E-B91D-FDB2-1303D174F338}"/>
              </a:ext>
            </a:extLst>
          </p:cNvPr>
          <p:cNvSpPr>
            <a:spLocks noGrp="1"/>
          </p:cNvSpPr>
          <p:nvPr/>
        </p:nvSpPr>
        <p:spPr bwMode="auto">
          <a:xfrm>
            <a:off x="2658116" y="6392254"/>
            <a:ext cx="6793533" cy="347602"/>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da-DK"/>
            </a:defPPr>
            <a:lvl1pPr algn="ctr" rtl="0" eaLnBrk="1" fontAlgn="base" hangingPunct="1">
              <a:spcBef>
                <a:spcPct val="0"/>
              </a:spcBef>
              <a:spcAft>
                <a:spcPct val="0"/>
              </a:spcAft>
              <a:defRPr sz="1400" kern="1200">
                <a:solidFill>
                  <a:schemeClr val="tx1"/>
                </a:solidFill>
                <a:latin typeface="Arial"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spcBef>
                <a:spcPct val="0"/>
              </a:spcBef>
              <a:buFontTx/>
              <a:buNone/>
            </a:pPr>
            <a:r>
              <a:rPr lang="da-DK" altLang="en-US" dirty="0"/>
              <a:t>Værktøjer til Power i projekter og portefølje, 5. udgave </a:t>
            </a:r>
            <a:r>
              <a:rPr lang="da-DK" altLang="en-US" sz="1400" dirty="0"/>
              <a:t>© </a:t>
            </a:r>
            <a:r>
              <a:rPr lang="da-DK" altLang="en-US" dirty="0"/>
              <a:t>John Ryding Olsson</a:t>
            </a:r>
            <a:endParaRPr lang="da-DK" altLang="en-US" sz="1400" dirty="0"/>
          </a:p>
        </p:txBody>
      </p:sp>
    </p:spTree>
    <p:extLst>
      <p:ext uri="{BB962C8B-B14F-4D97-AF65-F5344CB8AC3E}">
        <p14:creationId xmlns:p14="http://schemas.microsoft.com/office/powerpoint/2010/main" val="14795218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1337497" y="466344"/>
            <a:ext cx="9441962" cy="467629"/>
          </a:xfrm>
          <a:prstGeom prst="rect">
            <a:avLst/>
          </a:prstGeom>
          <a:ln>
            <a:noFill/>
          </a:ln>
        </p:spPr>
        <p:txBody>
          <a:bodyPr wrap="square">
            <a:spAutoFit/>
          </a:bodyPr>
          <a:lstStyle/>
          <a:p>
            <a:pPr>
              <a:lnSpc>
                <a:spcPct val="107000"/>
              </a:lnSpc>
              <a:spcAft>
                <a:spcPts val="0"/>
              </a:spcAft>
            </a:pPr>
            <a:r>
              <a:rPr lang="da-DK" sz="2400" b="1" dirty="0">
                <a:ea typeface="SimSun" panose="02010600030101010101" pitchFamily="2" charset="-122"/>
              </a:rPr>
              <a:t>Fremgangsmåde for målhierarkiet </a:t>
            </a:r>
          </a:p>
        </p:txBody>
      </p:sp>
      <p:sp>
        <p:nvSpPr>
          <p:cNvPr id="11" name="Rektangel 10">
            <a:extLst>
              <a:ext uri="{FF2B5EF4-FFF2-40B4-BE49-F238E27FC236}">
                <a16:creationId xmlns:a16="http://schemas.microsoft.com/office/drawing/2014/main" id="{C2B5DF18-D7E1-442B-B797-7509C158A6F7}"/>
              </a:ext>
            </a:extLst>
          </p:cNvPr>
          <p:cNvSpPr/>
          <p:nvPr/>
        </p:nvSpPr>
        <p:spPr>
          <a:xfrm>
            <a:off x="1335385" y="1053204"/>
            <a:ext cx="9441962" cy="5447645"/>
          </a:xfrm>
          <a:prstGeom prst="rect">
            <a:avLst/>
          </a:prstGeom>
          <a:ln>
            <a:noFill/>
          </a:ln>
        </p:spPr>
        <p:txBody>
          <a:bodyPr wrap="square">
            <a:spAutoFit/>
          </a:bodyPr>
          <a:lstStyle/>
          <a:p>
            <a:r>
              <a:rPr lang="da-DK" sz="1200" b="1" dirty="0"/>
              <a:t>Hvem deltager?</a:t>
            </a:r>
          </a:p>
          <a:p>
            <a:pPr marL="171450" lvl="0" indent="-171450">
              <a:buFont typeface="Arial" panose="020B0604020202020204" pitchFamily="34" charset="0"/>
              <a:buChar char="•"/>
            </a:pPr>
            <a:r>
              <a:rPr lang="da-DK" sz="1200" dirty="0"/>
              <a:t>Ofte vil de øverste mål (effekter) i målhierarkiet være defineret af ledelsen eller projektejer. Derefter udvikler nøglepersoner i projektet et første udkast til hierarkiet.</a:t>
            </a:r>
            <a:endParaRPr lang="da-DK" sz="1200" b="1" dirty="0"/>
          </a:p>
          <a:p>
            <a:pPr marL="171450" lvl="0" indent="-171450">
              <a:buFont typeface="Arial" panose="020B0604020202020204" pitchFamily="34" charset="0"/>
              <a:buChar char="•"/>
            </a:pPr>
            <a:r>
              <a:rPr lang="da-DK" sz="1200" dirty="0"/>
              <a:t>Det kan være en fordel at udvikle hierarkiet i en eller flere workshops  med ledelsen og nøgleinteressenter. Mellem disse workshops kan nøglepersoner i projektet regne på forskellige løsninger og forfine hierarkiet. Det er vigtigt, at målsætningen har faglig kvalitet og politisk accept. </a:t>
            </a:r>
            <a:endParaRPr lang="da-DK" sz="1200" b="1" dirty="0"/>
          </a:p>
          <a:p>
            <a:endParaRPr lang="da-DK" sz="1200" b="1" dirty="0"/>
          </a:p>
          <a:p>
            <a:r>
              <a:rPr lang="da-DK" sz="1200" b="1" dirty="0"/>
              <a:t>Sådan opbygges målhierarkiet</a:t>
            </a:r>
          </a:p>
          <a:p>
            <a:r>
              <a:rPr lang="da-DK" sz="1200" dirty="0"/>
              <a:t>Målhierarkiet opbygges lettest ved hjælp af papkort eller post-it lapper på væggen i projektlokalet.</a:t>
            </a:r>
          </a:p>
          <a:p>
            <a:endParaRPr lang="da-DK" sz="1200" b="1" dirty="0"/>
          </a:p>
          <a:p>
            <a:pPr marL="171450" lvl="0" indent="-171450">
              <a:buFont typeface="Arial" panose="020B0604020202020204" pitchFamily="34" charset="0"/>
              <a:buChar char="•"/>
            </a:pPr>
            <a:r>
              <a:rPr lang="da-DK" sz="1200" b="1" dirty="0"/>
              <a:t>Trin 1: </a:t>
            </a:r>
            <a:r>
              <a:rPr lang="da-DK" sz="1200" dirty="0"/>
              <a:t>Opbygningen af målhierarkiet tager udgangspunkt i formålet, men det er dog ikke nogen betingelse. Opbygningen kan foretages for et hvilket som helst mål eller formål, teknikken er meget enkel. Når et mål eller formål er placeret på væggen, kan man bevæge sig op i målhierarkiet ved at spørge "Hvorfor?" og ned ved at spørge "Hvordan?".</a:t>
            </a:r>
          </a:p>
          <a:p>
            <a:pPr marL="171450" lvl="0" indent="-171450">
              <a:buFont typeface="Arial" panose="020B0604020202020204" pitchFamily="34" charset="0"/>
              <a:buChar char="•"/>
            </a:pPr>
            <a:endParaRPr lang="da-DK" sz="1200" b="1" dirty="0"/>
          </a:p>
          <a:p>
            <a:pPr marL="171450" lvl="0" indent="-171450">
              <a:buFont typeface="Arial" panose="020B0604020202020204" pitchFamily="34" charset="0"/>
              <a:buChar char="•"/>
            </a:pPr>
            <a:r>
              <a:rPr lang="da-DK" sz="1200" b="1" dirty="0"/>
              <a:t>Trin 2: </a:t>
            </a:r>
            <a:r>
              <a:rPr lang="da-DK" sz="1200" dirty="0"/>
              <a:t>Hierarkiet kan uddybes ved at spørge "Hvordan?". Fortsætter man med at spørge, bliver målene mere og mere detaljerede, og man vil i princippet til sidst ende i milepælene.</a:t>
            </a:r>
          </a:p>
          <a:p>
            <a:pPr marL="171450" lvl="0" indent="-171450">
              <a:buFont typeface="Arial" panose="020B0604020202020204" pitchFamily="34" charset="0"/>
              <a:buChar char="•"/>
            </a:pPr>
            <a:endParaRPr lang="da-DK" sz="1200" b="1" dirty="0"/>
          </a:p>
          <a:p>
            <a:pPr marL="171450" lvl="0" indent="-171450">
              <a:buFont typeface="Arial" panose="020B0604020202020204" pitchFamily="34" charset="0"/>
              <a:buChar char="•"/>
            </a:pPr>
            <a:r>
              <a:rPr lang="da-DK" sz="1200" b="1" dirty="0"/>
              <a:t>Trin 3: </a:t>
            </a:r>
            <a:r>
              <a:rPr lang="da-DK" sz="1200" dirty="0"/>
              <a:t>Efter at være kommet godt ned i detaljerne kan man gå op i målhierarkiet ved at spørge "Hvorfor?". Det er vigtigt at gennemføre denne op- og nedstigning i målhierarkiet nogle gange. Først da får man det helhedssyn, som skal til.</a:t>
            </a:r>
          </a:p>
          <a:p>
            <a:pPr marL="171450" lvl="0" indent="-171450">
              <a:buFont typeface="Arial" panose="020B0604020202020204" pitchFamily="34" charset="0"/>
              <a:buChar char="•"/>
            </a:pPr>
            <a:endParaRPr lang="da-DK" sz="1200" b="1" dirty="0"/>
          </a:p>
          <a:p>
            <a:pPr marL="171450" lvl="0" indent="-171450">
              <a:buFont typeface="Arial" panose="020B0604020202020204" pitchFamily="34" charset="0"/>
              <a:buChar char="•"/>
            </a:pPr>
            <a:r>
              <a:rPr lang="da-DK" sz="1200" b="1" dirty="0"/>
              <a:t>Trin 4: </a:t>
            </a:r>
            <a:r>
              <a:rPr lang="da-DK" sz="1200" dirty="0"/>
              <a:t>Adskillelsen af formål og leverancer defineres ved at trække en streg, der hvor projektet slutter. Eller sagt på en anden måde: At trække en streg over det, man står med i hånden, når projektet er færdigt.</a:t>
            </a:r>
          </a:p>
          <a:p>
            <a:pPr marL="171450" lvl="0" indent="-171450">
              <a:buFont typeface="Arial" panose="020B0604020202020204" pitchFamily="34" charset="0"/>
              <a:buChar char="•"/>
            </a:pPr>
            <a:endParaRPr lang="da-DK" sz="1200" b="1" dirty="0"/>
          </a:p>
          <a:p>
            <a:pPr marL="171450" lvl="0" indent="-171450">
              <a:buFont typeface="Arial" panose="020B0604020202020204" pitchFamily="34" charset="0"/>
              <a:buChar char="•"/>
            </a:pPr>
            <a:r>
              <a:rPr lang="da-DK" sz="1200" b="1" dirty="0"/>
              <a:t>Trin 5: </a:t>
            </a:r>
            <a:r>
              <a:rPr lang="da-DK" sz="1200" dirty="0"/>
              <a:t>Når målhierarkiet er udarbejdet, kan den nederste række af leverancer anvendes direkte til at udarbejde indsatsområder for den kommende planlægning. Hvis disse mål er for detaljerede, vil man allerede være nået ned i milepælsniveau. Det er derfor vigtigt at sørge for et ensartet detaljeringsniveau i de forskellige grene af hierarkiet.</a:t>
            </a:r>
          </a:p>
          <a:p>
            <a:pPr lvl="0"/>
            <a:endParaRPr lang="da-DK" sz="1200" b="1" dirty="0"/>
          </a:p>
          <a:p>
            <a:pPr marL="171450" lvl="0" indent="-171450">
              <a:buFont typeface="Arial" panose="020B0604020202020204" pitchFamily="34" charset="0"/>
              <a:buChar char="•"/>
            </a:pPr>
            <a:r>
              <a:rPr lang="da-DK" sz="1200" b="1" dirty="0"/>
              <a:t>Trin 6: </a:t>
            </a:r>
            <a:r>
              <a:rPr lang="da-DK" sz="1200" dirty="0"/>
              <a:t>Som sidste trin er det nu muligt at definere formål, leverancer, succeskriterier og samtidig se den indbyrdes sammenhæng. Målhierarkiet på væggen kan nu dokumenteres i skabelon 1, det traditionelle målhierarki. Skabelon 2, det vandrette målhierarki.</a:t>
            </a:r>
            <a:endParaRPr lang="da-DK" sz="1200" b="1" dirty="0"/>
          </a:p>
          <a:p>
            <a:pPr marL="171450" lvl="0" indent="-171450">
              <a:buFont typeface="Arial" panose="020B0604020202020204" pitchFamily="34" charset="0"/>
              <a:buChar char="•"/>
            </a:pPr>
            <a:endParaRPr lang="da-DK" sz="1200" b="1" dirty="0"/>
          </a:p>
        </p:txBody>
      </p:sp>
      <p:cxnSp>
        <p:nvCxnSpPr>
          <p:cNvPr id="7" name="Lige forbindelse 6">
            <a:extLst>
              <a:ext uri="{FF2B5EF4-FFF2-40B4-BE49-F238E27FC236}">
                <a16:creationId xmlns:a16="http://schemas.microsoft.com/office/drawing/2014/main" id="{E4B8135A-E247-4EFE-898F-167D25B8812D}"/>
              </a:ext>
            </a:extLst>
          </p:cNvPr>
          <p:cNvCxnSpPr>
            <a:cxnSpLocks/>
          </p:cNvCxnSpPr>
          <p:nvPr/>
        </p:nvCxnSpPr>
        <p:spPr>
          <a:xfrm>
            <a:off x="1441328" y="908720"/>
            <a:ext cx="9428473"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Lige forbindelse 7">
            <a:extLst>
              <a:ext uri="{FF2B5EF4-FFF2-40B4-BE49-F238E27FC236}">
                <a16:creationId xmlns:a16="http://schemas.microsoft.com/office/drawing/2014/main" id="{A71AAAE3-730A-43F4-ADE7-67497BBA7CDB}"/>
              </a:ext>
            </a:extLst>
          </p:cNvPr>
          <p:cNvCxnSpPr/>
          <p:nvPr/>
        </p:nvCxnSpPr>
        <p:spPr>
          <a:xfrm>
            <a:off x="1425426" y="6244884"/>
            <a:ext cx="936104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Billede 8">
            <a:extLst>
              <a:ext uri="{FF2B5EF4-FFF2-40B4-BE49-F238E27FC236}">
                <a16:creationId xmlns:a16="http://schemas.microsoft.com/office/drawing/2014/main" id="{3FB1FB1C-337E-B54A-AE3D-B5E067B49F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08637" y="6052930"/>
            <a:ext cx="158346" cy="525756"/>
          </a:xfrm>
          <a:prstGeom prst="rect">
            <a:avLst/>
          </a:prstGeom>
        </p:spPr>
      </p:pic>
      <p:pic>
        <p:nvPicPr>
          <p:cNvPr id="4" name="Billede 3">
            <a:extLst>
              <a:ext uri="{FF2B5EF4-FFF2-40B4-BE49-F238E27FC236}">
                <a16:creationId xmlns:a16="http://schemas.microsoft.com/office/drawing/2014/main" id="{E474133D-5BDD-AD2F-7DEE-4F501B408874}"/>
              </a:ext>
            </a:extLst>
          </p:cNvPr>
          <p:cNvPicPr>
            <a:picLocks noChangeAspect="1"/>
          </p:cNvPicPr>
          <p:nvPr/>
        </p:nvPicPr>
        <p:blipFill>
          <a:blip r:embed="rId3"/>
          <a:stretch>
            <a:fillRect/>
          </a:stretch>
        </p:blipFill>
        <p:spPr>
          <a:xfrm>
            <a:off x="0" y="0"/>
            <a:ext cx="504265" cy="6858000"/>
          </a:xfrm>
          <a:prstGeom prst="rect">
            <a:avLst/>
          </a:prstGeom>
        </p:spPr>
      </p:pic>
      <p:sp>
        <p:nvSpPr>
          <p:cNvPr id="5" name="Footer Placeholder 3">
            <a:extLst>
              <a:ext uri="{FF2B5EF4-FFF2-40B4-BE49-F238E27FC236}">
                <a16:creationId xmlns:a16="http://schemas.microsoft.com/office/drawing/2014/main" id="{30788A37-B599-D3D6-6259-341799F3EA2A}"/>
              </a:ext>
            </a:extLst>
          </p:cNvPr>
          <p:cNvSpPr>
            <a:spLocks noGrp="1"/>
          </p:cNvSpPr>
          <p:nvPr/>
        </p:nvSpPr>
        <p:spPr bwMode="auto">
          <a:xfrm>
            <a:off x="2658116" y="6392254"/>
            <a:ext cx="6793533" cy="347602"/>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da-DK"/>
            </a:defPPr>
            <a:lvl1pPr algn="ctr" rtl="0" eaLnBrk="1" fontAlgn="base" hangingPunct="1">
              <a:spcBef>
                <a:spcPct val="0"/>
              </a:spcBef>
              <a:spcAft>
                <a:spcPct val="0"/>
              </a:spcAft>
              <a:defRPr sz="1400" kern="1200">
                <a:solidFill>
                  <a:schemeClr val="tx1"/>
                </a:solidFill>
                <a:latin typeface="Arial"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spcBef>
                <a:spcPct val="0"/>
              </a:spcBef>
              <a:buFontTx/>
              <a:buNone/>
            </a:pPr>
            <a:r>
              <a:rPr lang="da-DK" altLang="en-US" dirty="0"/>
              <a:t>Værktøjer til Power i projekter og portefølje, 5. udgave </a:t>
            </a:r>
            <a:r>
              <a:rPr lang="da-DK" altLang="en-US" sz="1400" dirty="0"/>
              <a:t>© </a:t>
            </a:r>
            <a:r>
              <a:rPr lang="da-DK" altLang="en-US" dirty="0"/>
              <a:t>John Ryding Olsson</a:t>
            </a:r>
            <a:endParaRPr lang="da-DK" altLang="en-US" sz="1400" dirty="0"/>
          </a:p>
        </p:txBody>
      </p:sp>
    </p:spTree>
    <p:extLst>
      <p:ext uri="{BB962C8B-B14F-4D97-AF65-F5344CB8AC3E}">
        <p14:creationId xmlns:p14="http://schemas.microsoft.com/office/powerpoint/2010/main" val="4568540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1337497" y="466344"/>
            <a:ext cx="9441962" cy="467629"/>
          </a:xfrm>
          <a:prstGeom prst="rect">
            <a:avLst/>
          </a:prstGeom>
          <a:ln>
            <a:noFill/>
          </a:ln>
        </p:spPr>
        <p:txBody>
          <a:bodyPr wrap="square">
            <a:spAutoFit/>
          </a:bodyPr>
          <a:lstStyle/>
          <a:p>
            <a:pPr>
              <a:lnSpc>
                <a:spcPct val="107000"/>
              </a:lnSpc>
              <a:spcAft>
                <a:spcPts val="0"/>
              </a:spcAft>
            </a:pPr>
            <a:r>
              <a:rPr lang="da-DK" sz="2400" b="1" dirty="0">
                <a:ea typeface="SimSun" panose="02010600030101010101" pitchFamily="2" charset="-122"/>
              </a:rPr>
              <a:t>Målhierarkiet eller </a:t>
            </a:r>
            <a:r>
              <a:rPr lang="en-US" sz="2400" b="1" dirty="0">
                <a:ea typeface="SimSun" panose="02010600030101010101" pitchFamily="2" charset="-122"/>
              </a:rPr>
              <a:t>Impact</a:t>
            </a:r>
            <a:r>
              <a:rPr lang="da-DK" sz="2400" b="1" dirty="0">
                <a:ea typeface="SimSun" panose="02010600030101010101" pitchFamily="2" charset="-122"/>
              </a:rPr>
              <a:t> casen sætter</a:t>
            </a:r>
            <a:r>
              <a:rPr lang="en-US" sz="2400" b="1" dirty="0">
                <a:ea typeface="SimSun" panose="02010600030101010101" pitchFamily="2" charset="-122"/>
              </a:rPr>
              <a:t> focus </a:t>
            </a:r>
            <a:r>
              <a:rPr lang="da-DK" sz="2400" b="1" dirty="0">
                <a:ea typeface="SimSun" panose="02010600030101010101" pitchFamily="2" charset="-122"/>
              </a:rPr>
              <a:t>på projekt effekterne</a:t>
            </a:r>
            <a:endParaRPr lang="da-DK" sz="2400" dirty="0">
              <a:ea typeface="SimSun" panose="02010600030101010101" pitchFamily="2" charset="-122"/>
            </a:endParaRPr>
          </a:p>
        </p:txBody>
      </p:sp>
      <p:cxnSp>
        <p:nvCxnSpPr>
          <p:cNvPr id="7" name="Lige forbindelse 6">
            <a:extLst>
              <a:ext uri="{FF2B5EF4-FFF2-40B4-BE49-F238E27FC236}">
                <a16:creationId xmlns:a16="http://schemas.microsoft.com/office/drawing/2014/main" id="{E4B8135A-E247-4EFE-898F-167D25B8812D}"/>
              </a:ext>
            </a:extLst>
          </p:cNvPr>
          <p:cNvCxnSpPr>
            <a:cxnSpLocks/>
          </p:cNvCxnSpPr>
          <p:nvPr/>
        </p:nvCxnSpPr>
        <p:spPr>
          <a:xfrm>
            <a:off x="1441328" y="908720"/>
            <a:ext cx="9428473"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Lige forbindelse 7">
            <a:extLst>
              <a:ext uri="{FF2B5EF4-FFF2-40B4-BE49-F238E27FC236}">
                <a16:creationId xmlns:a16="http://schemas.microsoft.com/office/drawing/2014/main" id="{A71AAAE3-730A-43F4-ADE7-67497BBA7CDB}"/>
              </a:ext>
            </a:extLst>
          </p:cNvPr>
          <p:cNvCxnSpPr/>
          <p:nvPr/>
        </p:nvCxnSpPr>
        <p:spPr>
          <a:xfrm>
            <a:off x="1425426" y="6244884"/>
            <a:ext cx="936104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Billede 8">
            <a:extLst>
              <a:ext uri="{FF2B5EF4-FFF2-40B4-BE49-F238E27FC236}">
                <a16:creationId xmlns:a16="http://schemas.microsoft.com/office/drawing/2014/main" id="{3FB1FB1C-337E-B54A-AE3D-B5E067B49F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08637" y="6052930"/>
            <a:ext cx="158346" cy="525756"/>
          </a:xfrm>
          <a:prstGeom prst="rect">
            <a:avLst/>
          </a:prstGeom>
        </p:spPr>
      </p:pic>
      <p:pic>
        <p:nvPicPr>
          <p:cNvPr id="10" name="Billede 9">
            <a:extLst>
              <a:ext uri="{FF2B5EF4-FFF2-40B4-BE49-F238E27FC236}">
                <a16:creationId xmlns:a16="http://schemas.microsoft.com/office/drawing/2014/main" id="{797F90AF-13AC-3800-FBBA-F64ADF02020E}"/>
              </a:ext>
            </a:extLst>
          </p:cNvPr>
          <p:cNvPicPr>
            <a:picLocks noChangeAspect="1"/>
          </p:cNvPicPr>
          <p:nvPr/>
        </p:nvPicPr>
        <p:blipFill>
          <a:blip r:embed="rId3"/>
          <a:stretch>
            <a:fillRect/>
          </a:stretch>
        </p:blipFill>
        <p:spPr>
          <a:xfrm>
            <a:off x="1441328" y="1856457"/>
            <a:ext cx="9062908" cy="4299409"/>
          </a:xfrm>
          <a:prstGeom prst="rect">
            <a:avLst/>
          </a:prstGeom>
        </p:spPr>
      </p:pic>
      <p:sp>
        <p:nvSpPr>
          <p:cNvPr id="12" name="Rektangel 11">
            <a:extLst>
              <a:ext uri="{FF2B5EF4-FFF2-40B4-BE49-F238E27FC236}">
                <a16:creationId xmlns:a16="http://schemas.microsoft.com/office/drawing/2014/main" id="{E6CD5C8E-250B-F0D7-14D9-35B9F5CEA63F}"/>
              </a:ext>
            </a:extLst>
          </p:cNvPr>
          <p:cNvSpPr/>
          <p:nvPr/>
        </p:nvSpPr>
        <p:spPr>
          <a:xfrm>
            <a:off x="1425426" y="947876"/>
            <a:ext cx="9987665" cy="874085"/>
          </a:xfrm>
          <a:prstGeom prst="rect">
            <a:avLst/>
          </a:prstGeom>
          <a:ln>
            <a:noFill/>
          </a:ln>
        </p:spPr>
        <p:txBody>
          <a:bodyPr wrap="square">
            <a:spAutoFit/>
          </a:bodyPr>
          <a:lstStyle/>
          <a:p>
            <a:pPr>
              <a:lnSpc>
                <a:spcPct val="107000"/>
              </a:lnSpc>
              <a:spcAft>
                <a:spcPts val="0"/>
              </a:spcAft>
            </a:pPr>
            <a:r>
              <a:rPr lang="da-DK" sz="1200" dirty="0">
                <a:ea typeface="SimSun" panose="02010600030101010101" pitchFamily="2" charset="-122"/>
              </a:rPr>
              <a:t>Projektet designes, så der er en direkte sammenhæng mellem projektets effekter, leverancer, indsatsområder, milepæle og ansvarsfordelingen i teamet. Projektdesignet og processen skal understøtte følgende værdikæde: Ressourcerne muliggør aktiviteterne, der skaber milepælene. Milepælene skaber leverancerne. De nødvendige kompetencer gør det muligt at bruge leverancerne med den rette adfærd. Leverancerne og den nye adfærd skaber de forretningsmæssige effekter. Projektejer er ansvarlig for de forretningsmæssige mål og gevinsthjemtagningen. Mellemledere skaber adfærdsændringerne.</a:t>
            </a:r>
          </a:p>
        </p:txBody>
      </p:sp>
      <p:pic>
        <p:nvPicPr>
          <p:cNvPr id="4" name="Billede 3">
            <a:extLst>
              <a:ext uri="{FF2B5EF4-FFF2-40B4-BE49-F238E27FC236}">
                <a16:creationId xmlns:a16="http://schemas.microsoft.com/office/drawing/2014/main" id="{F3059616-C802-F49A-75B2-D3591547851E}"/>
              </a:ext>
            </a:extLst>
          </p:cNvPr>
          <p:cNvPicPr>
            <a:picLocks noChangeAspect="1"/>
          </p:cNvPicPr>
          <p:nvPr/>
        </p:nvPicPr>
        <p:blipFill>
          <a:blip r:embed="rId4"/>
          <a:stretch>
            <a:fillRect/>
          </a:stretch>
        </p:blipFill>
        <p:spPr>
          <a:xfrm>
            <a:off x="0" y="0"/>
            <a:ext cx="504265" cy="6858000"/>
          </a:xfrm>
          <a:prstGeom prst="rect">
            <a:avLst/>
          </a:prstGeom>
        </p:spPr>
      </p:pic>
      <p:sp>
        <p:nvSpPr>
          <p:cNvPr id="5" name="Footer Placeholder 3">
            <a:extLst>
              <a:ext uri="{FF2B5EF4-FFF2-40B4-BE49-F238E27FC236}">
                <a16:creationId xmlns:a16="http://schemas.microsoft.com/office/drawing/2014/main" id="{F00A24A2-4849-8B02-96D9-DC804DD28C3C}"/>
              </a:ext>
            </a:extLst>
          </p:cNvPr>
          <p:cNvSpPr>
            <a:spLocks noGrp="1"/>
          </p:cNvSpPr>
          <p:nvPr/>
        </p:nvSpPr>
        <p:spPr bwMode="auto">
          <a:xfrm>
            <a:off x="2658116" y="6392254"/>
            <a:ext cx="6793533" cy="347602"/>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da-DK"/>
            </a:defPPr>
            <a:lvl1pPr algn="ctr" rtl="0" eaLnBrk="1" fontAlgn="base" hangingPunct="1">
              <a:spcBef>
                <a:spcPct val="0"/>
              </a:spcBef>
              <a:spcAft>
                <a:spcPct val="0"/>
              </a:spcAft>
              <a:defRPr sz="1400" kern="1200">
                <a:solidFill>
                  <a:schemeClr val="tx1"/>
                </a:solidFill>
                <a:latin typeface="Arial"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spcBef>
                <a:spcPct val="0"/>
              </a:spcBef>
              <a:buFontTx/>
              <a:buNone/>
            </a:pPr>
            <a:r>
              <a:rPr lang="da-DK" altLang="en-US" dirty="0"/>
              <a:t>Værktøjer til Power i projekter og portefølje, 5. udgave </a:t>
            </a:r>
            <a:r>
              <a:rPr lang="da-DK" altLang="en-US" sz="1400" dirty="0"/>
              <a:t>© </a:t>
            </a:r>
            <a:r>
              <a:rPr lang="da-DK" altLang="en-US" dirty="0"/>
              <a:t>John Ryding Olsson</a:t>
            </a:r>
            <a:endParaRPr lang="da-DK" altLang="en-US" sz="1400" dirty="0"/>
          </a:p>
        </p:txBody>
      </p:sp>
    </p:spTree>
    <p:extLst>
      <p:ext uri="{BB962C8B-B14F-4D97-AF65-F5344CB8AC3E}">
        <p14:creationId xmlns:p14="http://schemas.microsoft.com/office/powerpoint/2010/main" val="6846323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1337497" y="466344"/>
            <a:ext cx="9441962" cy="467629"/>
          </a:xfrm>
          <a:prstGeom prst="rect">
            <a:avLst/>
          </a:prstGeom>
          <a:ln>
            <a:noFill/>
          </a:ln>
        </p:spPr>
        <p:txBody>
          <a:bodyPr wrap="square">
            <a:spAutoFit/>
          </a:bodyPr>
          <a:lstStyle/>
          <a:p>
            <a:pPr>
              <a:lnSpc>
                <a:spcPct val="107000"/>
              </a:lnSpc>
              <a:spcAft>
                <a:spcPts val="0"/>
              </a:spcAft>
            </a:pPr>
            <a:r>
              <a:rPr lang="da-DK" sz="2400" b="1" dirty="0">
                <a:ea typeface="SimSun" panose="02010600030101010101" pitchFamily="2" charset="-122"/>
              </a:rPr>
              <a:t>Målhierarkiet</a:t>
            </a:r>
          </a:p>
        </p:txBody>
      </p:sp>
      <p:cxnSp>
        <p:nvCxnSpPr>
          <p:cNvPr id="7" name="Lige forbindelse 6">
            <a:extLst>
              <a:ext uri="{FF2B5EF4-FFF2-40B4-BE49-F238E27FC236}">
                <a16:creationId xmlns:a16="http://schemas.microsoft.com/office/drawing/2014/main" id="{E4B8135A-E247-4EFE-898F-167D25B8812D}"/>
              </a:ext>
            </a:extLst>
          </p:cNvPr>
          <p:cNvCxnSpPr>
            <a:cxnSpLocks/>
          </p:cNvCxnSpPr>
          <p:nvPr/>
        </p:nvCxnSpPr>
        <p:spPr>
          <a:xfrm>
            <a:off x="1441328" y="908720"/>
            <a:ext cx="9428473"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Lige forbindelse 7">
            <a:extLst>
              <a:ext uri="{FF2B5EF4-FFF2-40B4-BE49-F238E27FC236}">
                <a16:creationId xmlns:a16="http://schemas.microsoft.com/office/drawing/2014/main" id="{A71AAAE3-730A-43F4-ADE7-67497BBA7CDB}"/>
              </a:ext>
            </a:extLst>
          </p:cNvPr>
          <p:cNvCxnSpPr/>
          <p:nvPr/>
        </p:nvCxnSpPr>
        <p:spPr>
          <a:xfrm>
            <a:off x="1425426" y="6244884"/>
            <a:ext cx="936104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Billede 8">
            <a:extLst>
              <a:ext uri="{FF2B5EF4-FFF2-40B4-BE49-F238E27FC236}">
                <a16:creationId xmlns:a16="http://schemas.microsoft.com/office/drawing/2014/main" id="{3FB1FB1C-337E-B54A-AE3D-B5E067B49F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08637" y="6052930"/>
            <a:ext cx="158346" cy="525756"/>
          </a:xfrm>
          <a:prstGeom prst="rect">
            <a:avLst/>
          </a:prstGeom>
        </p:spPr>
      </p:pic>
      <p:pic>
        <p:nvPicPr>
          <p:cNvPr id="10" name="Billede 9">
            <a:extLst>
              <a:ext uri="{FF2B5EF4-FFF2-40B4-BE49-F238E27FC236}">
                <a16:creationId xmlns:a16="http://schemas.microsoft.com/office/drawing/2014/main" id="{862811B0-787E-EFE3-2549-69B0EA5E9667}"/>
              </a:ext>
            </a:extLst>
          </p:cNvPr>
          <p:cNvPicPr>
            <a:picLocks noChangeAspect="1"/>
          </p:cNvPicPr>
          <p:nvPr/>
        </p:nvPicPr>
        <p:blipFill>
          <a:blip r:embed="rId3"/>
          <a:stretch>
            <a:fillRect/>
          </a:stretch>
        </p:blipFill>
        <p:spPr>
          <a:xfrm>
            <a:off x="1337497" y="1017295"/>
            <a:ext cx="5878551" cy="5202337"/>
          </a:xfrm>
          <a:prstGeom prst="rect">
            <a:avLst/>
          </a:prstGeom>
        </p:spPr>
      </p:pic>
      <p:sp>
        <p:nvSpPr>
          <p:cNvPr id="12" name="Rektangel 11">
            <a:extLst>
              <a:ext uri="{FF2B5EF4-FFF2-40B4-BE49-F238E27FC236}">
                <a16:creationId xmlns:a16="http://schemas.microsoft.com/office/drawing/2014/main" id="{C53FA585-C023-D2D8-35C2-AED352116FDA}"/>
              </a:ext>
            </a:extLst>
          </p:cNvPr>
          <p:cNvSpPr/>
          <p:nvPr/>
        </p:nvSpPr>
        <p:spPr>
          <a:xfrm>
            <a:off x="7282733" y="1030400"/>
            <a:ext cx="3602429" cy="5814540"/>
          </a:xfrm>
          <a:prstGeom prst="rect">
            <a:avLst/>
          </a:prstGeom>
          <a:ln>
            <a:noFill/>
          </a:ln>
        </p:spPr>
        <p:txBody>
          <a:bodyPr wrap="square">
            <a:spAutoFit/>
          </a:bodyPr>
          <a:lstStyle/>
          <a:p>
            <a:pPr>
              <a:lnSpc>
                <a:spcPct val="107000"/>
              </a:lnSpc>
              <a:spcAft>
                <a:spcPts val="0"/>
              </a:spcAft>
            </a:pPr>
            <a:r>
              <a:rPr lang="da-DK" sz="1200" dirty="0">
                <a:ea typeface="SimSun" panose="02010600030101010101" pitchFamily="2" charset="-122"/>
              </a:rPr>
              <a:t>Det klassiske målhierarki har formålet øverst og leverancerne nederst. På dette billede er målhierarkiet lagt ned. Formålet er højre, leverancerne venstre.</a:t>
            </a:r>
          </a:p>
          <a:p>
            <a:pPr>
              <a:lnSpc>
                <a:spcPct val="107000"/>
              </a:lnSpc>
              <a:spcAft>
                <a:spcPts val="0"/>
              </a:spcAft>
            </a:pPr>
            <a:endParaRPr lang="da-DK" sz="1200" dirty="0">
              <a:ea typeface="SimSun" panose="02010600030101010101" pitchFamily="2" charset="-122"/>
            </a:endParaRPr>
          </a:p>
          <a:p>
            <a:pPr>
              <a:lnSpc>
                <a:spcPct val="107000"/>
              </a:lnSpc>
              <a:spcAft>
                <a:spcPts val="0"/>
              </a:spcAft>
            </a:pPr>
            <a:r>
              <a:rPr lang="da-DK" sz="1200" b="1" dirty="0">
                <a:ea typeface="SimSun" panose="02010600030101010101" pitchFamily="2" charset="-122"/>
              </a:rPr>
              <a:t>Denne præsentation giver to fordele:</a:t>
            </a:r>
          </a:p>
          <a:p>
            <a:pPr marL="171450" indent="-171450">
              <a:lnSpc>
                <a:spcPct val="107000"/>
              </a:lnSpc>
              <a:spcAft>
                <a:spcPts val="0"/>
              </a:spcAft>
              <a:buFont typeface="Arial" panose="020B0604020202020204" pitchFamily="34" charset="0"/>
              <a:buChar char="•"/>
            </a:pPr>
            <a:r>
              <a:rPr lang="da-DK" sz="1200" dirty="0">
                <a:ea typeface="SimSun" panose="02010600030101010101" pitchFamily="2" charset="-122"/>
              </a:rPr>
              <a:t>Der opstår en tidsmæssig dimension fra venstre mod højre. Først opnås leverancerne, derefter kommer effekterne.</a:t>
            </a:r>
          </a:p>
          <a:p>
            <a:pPr marL="171450" indent="-171450">
              <a:lnSpc>
                <a:spcPct val="107000"/>
              </a:lnSpc>
              <a:spcAft>
                <a:spcPts val="0"/>
              </a:spcAft>
              <a:buFont typeface="Arial" panose="020B0604020202020204" pitchFamily="34" charset="0"/>
              <a:buChar char="•"/>
            </a:pPr>
            <a:r>
              <a:rPr lang="da-DK" sz="1200" dirty="0">
                <a:ea typeface="SimSun" panose="02010600030101010101" pitchFamily="2" charset="-122"/>
              </a:rPr>
              <a:t>Leverancerne til venstre kan umiddelbart anvendes som udgangspunkt for opdelingen i indsatsområder i projektplanen.</a:t>
            </a:r>
          </a:p>
          <a:p>
            <a:pPr>
              <a:lnSpc>
                <a:spcPct val="107000"/>
              </a:lnSpc>
              <a:spcAft>
                <a:spcPts val="0"/>
              </a:spcAft>
            </a:pPr>
            <a:endParaRPr lang="da-DK" sz="1200" dirty="0">
              <a:ea typeface="SimSun" panose="02010600030101010101" pitchFamily="2" charset="-122"/>
            </a:endParaRPr>
          </a:p>
          <a:p>
            <a:pPr>
              <a:lnSpc>
                <a:spcPct val="107000"/>
              </a:lnSpc>
              <a:spcAft>
                <a:spcPts val="0"/>
              </a:spcAft>
            </a:pPr>
            <a:r>
              <a:rPr lang="da-DK" sz="1200" dirty="0">
                <a:ea typeface="SimSun" panose="02010600030101010101" pitchFamily="2" charset="-122"/>
              </a:rPr>
              <a:t>Målhierarkiet fokuserer på de forretningsmæssige effekter og leverancerne i modsætning til </a:t>
            </a:r>
            <a:r>
              <a:rPr lang="da-DK" sz="1200" dirty="0" err="1">
                <a:ea typeface="SimSun" panose="02010600030101010101" pitchFamily="2" charset="-122"/>
              </a:rPr>
              <a:t>impact</a:t>
            </a:r>
            <a:r>
              <a:rPr lang="da-DK" sz="1200" dirty="0">
                <a:ea typeface="SimSun" panose="02010600030101010101" pitchFamily="2" charset="-122"/>
              </a:rPr>
              <a:t> casen, som også indeholder de adfærdsmæssige effekter og kompetencemæssige effekter. (Man kan diskutere, om kompetencer er en leverance, eller effekten af leverancen: Træning og efteruddannelse).</a:t>
            </a:r>
          </a:p>
          <a:p>
            <a:pPr>
              <a:lnSpc>
                <a:spcPct val="107000"/>
              </a:lnSpc>
              <a:spcAft>
                <a:spcPts val="0"/>
              </a:spcAft>
            </a:pPr>
            <a:endParaRPr lang="da-DK" sz="1200" dirty="0">
              <a:ea typeface="SimSun" panose="02010600030101010101" pitchFamily="2" charset="-122"/>
            </a:endParaRPr>
          </a:p>
          <a:p>
            <a:pPr>
              <a:lnSpc>
                <a:spcPct val="107000"/>
              </a:lnSpc>
              <a:spcAft>
                <a:spcPts val="0"/>
              </a:spcAft>
            </a:pPr>
            <a:r>
              <a:rPr lang="da-DK" sz="1200" dirty="0">
                <a:ea typeface="SimSun" panose="02010600030101010101" pitchFamily="2" charset="-122"/>
              </a:rPr>
              <a:t>På næste side et det klassiske målhierarki angivet med der tre elementer: Formål (effekter), succeskriterier og leverancer. Hierarkiet udvikles ved at spørge, hvorfor skal dette projekt gennemføres? Derved findes formålet eller formålene. Derefter spørges, hvordan opnås formålet? Vedbliver man med at spørge hvordan, udvikles hierarkiet.</a:t>
            </a:r>
          </a:p>
          <a:p>
            <a:pPr>
              <a:lnSpc>
                <a:spcPct val="107000"/>
              </a:lnSpc>
              <a:spcAft>
                <a:spcPts val="0"/>
              </a:spcAft>
            </a:pPr>
            <a:endParaRPr lang="da-DK" sz="1200" dirty="0">
              <a:ea typeface="SimSun" panose="02010600030101010101" pitchFamily="2" charset="-122"/>
            </a:endParaRPr>
          </a:p>
          <a:p>
            <a:pPr>
              <a:lnSpc>
                <a:spcPct val="107000"/>
              </a:lnSpc>
              <a:spcAft>
                <a:spcPts val="0"/>
              </a:spcAft>
            </a:pPr>
            <a:endParaRPr lang="da-DK" sz="1200" b="1" dirty="0">
              <a:ea typeface="SimSun" panose="02010600030101010101" pitchFamily="2" charset="-122"/>
            </a:endParaRPr>
          </a:p>
        </p:txBody>
      </p:sp>
      <p:pic>
        <p:nvPicPr>
          <p:cNvPr id="4" name="Billede 3">
            <a:extLst>
              <a:ext uri="{FF2B5EF4-FFF2-40B4-BE49-F238E27FC236}">
                <a16:creationId xmlns:a16="http://schemas.microsoft.com/office/drawing/2014/main" id="{3EC9565F-EB1F-8606-CF1F-848556B47EA8}"/>
              </a:ext>
            </a:extLst>
          </p:cNvPr>
          <p:cNvPicPr>
            <a:picLocks noChangeAspect="1"/>
          </p:cNvPicPr>
          <p:nvPr/>
        </p:nvPicPr>
        <p:blipFill>
          <a:blip r:embed="rId4"/>
          <a:stretch>
            <a:fillRect/>
          </a:stretch>
        </p:blipFill>
        <p:spPr>
          <a:xfrm>
            <a:off x="0" y="0"/>
            <a:ext cx="504265" cy="6858000"/>
          </a:xfrm>
          <a:prstGeom prst="rect">
            <a:avLst/>
          </a:prstGeom>
        </p:spPr>
      </p:pic>
      <p:sp>
        <p:nvSpPr>
          <p:cNvPr id="5" name="Footer Placeholder 3">
            <a:extLst>
              <a:ext uri="{FF2B5EF4-FFF2-40B4-BE49-F238E27FC236}">
                <a16:creationId xmlns:a16="http://schemas.microsoft.com/office/drawing/2014/main" id="{78115D71-77A0-FD8B-45B6-443AB59CF76A}"/>
              </a:ext>
            </a:extLst>
          </p:cNvPr>
          <p:cNvSpPr>
            <a:spLocks noGrp="1"/>
          </p:cNvSpPr>
          <p:nvPr/>
        </p:nvSpPr>
        <p:spPr bwMode="auto">
          <a:xfrm>
            <a:off x="2658116" y="6392254"/>
            <a:ext cx="6793533" cy="347602"/>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da-DK"/>
            </a:defPPr>
            <a:lvl1pPr algn="ctr" rtl="0" eaLnBrk="1" fontAlgn="base" hangingPunct="1">
              <a:spcBef>
                <a:spcPct val="0"/>
              </a:spcBef>
              <a:spcAft>
                <a:spcPct val="0"/>
              </a:spcAft>
              <a:defRPr sz="1400" kern="1200">
                <a:solidFill>
                  <a:schemeClr val="tx1"/>
                </a:solidFill>
                <a:latin typeface="Arial"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spcBef>
                <a:spcPct val="0"/>
              </a:spcBef>
              <a:buFontTx/>
              <a:buNone/>
            </a:pPr>
            <a:r>
              <a:rPr lang="da-DK" altLang="en-US" dirty="0"/>
              <a:t>Værktøjer til Power i projekter og portefølje, 5. udgave </a:t>
            </a:r>
            <a:r>
              <a:rPr lang="da-DK" altLang="en-US" sz="1400" dirty="0"/>
              <a:t>© </a:t>
            </a:r>
            <a:r>
              <a:rPr lang="da-DK" altLang="en-US" dirty="0"/>
              <a:t>John Ryding Olsson</a:t>
            </a:r>
            <a:endParaRPr lang="da-DK" altLang="en-US" sz="1400" dirty="0"/>
          </a:p>
        </p:txBody>
      </p:sp>
    </p:spTree>
    <p:extLst>
      <p:ext uri="{BB962C8B-B14F-4D97-AF65-F5344CB8AC3E}">
        <p14:creationId xmlns:p14="http://schemas.microsoft.com/office/powerpoint/2010/main" val="15502813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1337497" y="466344"/>
            <a:ext cx="9441962" cy="467629"/>
          </a:xfrm>
          <a:prstGeom prst="rect">
            <a:avLst/>
          </a:prstGeom>
          <a:ln>
            <a:noFill/>
          </a:ln>
        </p:spPr>
        <p:txBody>
          <a:bodyPr wrap="square">
            <a:spAutoFit/>
          </a:bodyPr>
          <a:lstStyle/>
          <a:p>
            <a:pPr>
              <a:lnSpc>
                <a:spcPct val="107000"/>
              </a:lnSpc>
              <a:spcAft>
                <a:spcPts val="0"/>
              </a:spcAft>
            </a:pPr>
            <a:r>
              <a:rPr lang="da-DK" sz="2400" b="1" dirty="0">
                <a:ea typeface="SimSun" panose="02010600030101010101" pitchFamily="2" charset="-122"/>
              </a:rPr>
              <a:t>Det klassiske målhierarki med formål, succeskriterier og leverancer</a:t>
            </a:r>
          </a:p>
        </p:txBody>
      </p:sp>
      <p:cxnSp>
        <p:nvCxnSpPr>
          <p:cNvPr id="7" name="Lige forbindelse 6">
            <a:extLst>
              <a:ext uri="{FF2B5EF4-FFF2-40B4-BE49-F238E27FC236}">
                <a16:creationId xmlns:a16="http://schemas.microsoft.com/office/drawing/2014/main" id="{E4B8135A-E247-4EFE-898F-167D25B8812D}"/>
              </a:ext>
            </a:extLst>
          </p:cNvPr>
          <p:cNvCxnSpPr>
            <a:cxnSpLocks/>
          </p:cNvCxnSpPr>
          <p:nvPr/>
        </p:nvCxnSpPr>
        <p:spPr>
          <a:xfrm>
            <a:off x="1441328" y="908720"/>
            <a:ext cx="9428473"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Lige forbindelse 7">
            <a:extLst>
              <a:ext uri="{FF2B5EF4-FFF2-40B4-BE49-F238E27FC236}">
                <a16:creationId xmlns:a16="http://schemas.microsoft.com/office/drawing/2014/main" id="{A71AAAE3-730A-43F4-ADE7-67497BBA7CDB}"/>
              </a:ext>
            </a:extLst>
          </p:cNvPr>
          <p:cNvCxnSpPr/>
          <p:nvPr/>
        </p:nvCxnSpPr>
        <p:spPr>
          <a:xfrm>
            <a:off x="1425426" y="6244884"/>
            <a:ext cx="936104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Billede 8">
            <a:extLst>
              <a:ext uri="{FF2B5EF4-FFF2-40B4-BE49-F238E27FC236}">
                <a16:creationId xmlns:a16="http://schemas.microsoft.com/office/drawing/2014/main" id="{3FB1FB1C-337E-B54A-AE3D-B5E067B49F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08637" y="6052930"/>
            <a:ext cx="158346" cy="525756"/>
          </a:xfrm>
          <a:prstGeom prst="rect">
            <a:avLst/>
          </a:prstGeom>
        </p:spPr>
      </p:pic>
      <p:pic>
        <p:nvPicPr>
          <p:cNvPr id="5" name="Billede 4">
            <a:extLst>
              <a:ext uri="{FF2B5EF4-FFF2-40B4-BE49-F238E27FC236}">
                <a16:creationId xmlns:a16="http://schemas.microsoft.com/office/drawing/2014/main" id="{76C3AFE0-AFAB-C2EC-FD1B-9CC7BD53B2E6}"/>
              </a:ext>
            </a:extLst>
          </p:cNvPr>
          <p:cNvPicPr>
            <a:picLocks noChangeAspect="1"/>
          </p:cNvPicPr>
          <p:nvPr/>
        </p:nvPicPr>
        <p:blipFill>
          <a:blip r:embed="rId3"/>
          <a:stretch>
            <a:fillRect/>
          </a:stretch>
        </p:blipFill>
        <p:spPr>
          <a:xfrm>
            <a:off x="1407364" y="951687"/>
            <a:ext cx="9397163" cy="4568190"/>
          </a:xfrm>
          <a:prstGeom prst="rect">
            <a:avLst/>
          </a:prstGeom>
        </p:spPr>
      </p:pic>
      <p:sp>
        <p:nvSpPr>
          <p:cNvPr id="6" name="Rektangel 5">
            <a:extLst>
              <a:ext uri="{FF2B5EF4-FFF2-40B4-BE49-F238E27FC236}">
                <a16:creationId xmlns:a16="http://schemas.microsoft.com/office/drawing/2014/main" id="{F9DBD89B-E6F9-5745-8F2C-21AE69C837BA}"/>
              </a:ext>
            </a:extLst>
          </p:cNvPr>
          <p:cNvSpPr/>
          <p:nvPr/>
        </p:nvSpPr>
        <p:spPr>
          <a:xfrm>
            <a:off x="1377958" y="5725981"/>
            <a:ext cx="9361039" cy="446597"/>
          </a:xfrm>
          <a:prstGeom prst="rect">
            <a:avLst/>
          </a:prstGeom>
        </p:spPr>
        <p:txBody>
          <a:bodyPr wrap="square">
            <a:spAutoFit/>
          </a:bodyPr>
          <a:lstStyle/>
          <a:p>
            <a:pPr>
              <a:lnSpc>
                <a:spcPct val="107000"/>
              </a:lnSpc>
              <a:spcAft>
                <a:spcPts val="0"/>
              </a:spcAft>
            </a:pPr>
            <a:r>
              <a:rPr lang="da-DK" sz="1100" dirty="0">
                <a:ea typeface="SimSun" panose="02010600030101010101" pitchFamily="2" charset="-122"/>
              </a:rPr>
              <a:t>Hierarkiet udvikles ved at spørge, hvorfor skal dette projekt gennemføres? Derved findes formålet, derefter spørges, hvordan opnås formålet? Dette kan medføre flere delformål. Ved at vedblive med at spørge hvordan, udvikles hierarkiet, indtil leverancerne findes. Succeskriterierne defineres for de vigtigste delformål.</a:t>
            </a:r>
          </a:p>
        </p:txBody>
      </p:sp>
      <p:pic>
        <p:nvPicPr>
          <p:cNvPr id="4" name="Billede 3">
            <a:extLst>
              <a:ext uri="{FF2B5EF4-FFF2-40B4-BE49-F238E27FC236}">
                <a16:creationId xmlns:a16="http://schemas.microsoft.com/office/drawing/2014/main" id="{C99D0DE8-9397-4D85-E360-065384F0926B}"/>
              </a:ext>
            </a:extLst>
          </p:cNvPr>
          <p:cNvPicPr>
            <a:picLocks noChangeAspect="1"/>
          </p:cNvPicPr>
          <p:nvPr/>
        </p:nvPicPr>
        <p:blipFill>
          <a:blip r:embed="rId4"/>
          <a:stretch>
            <a:fillRect/>
          </a:stretch>
        </p:blipFill>
        <p:spPr>
          <a:xfrm>
            <a:off x="0" y="0"/>
            <a:ext cx="504265" cy="6858000"/>
          </a:xfrm>
          <a:prstGeom prst="rect">
            <a:avLst/>
          </a:prstGeom>
        </p:spPr>
      </p:pic>
      <p:sp>
        <p:nvSpPr>
          <p:cNvPr id="10" name="Footer Placeholder 3">
            <a:extLst>
              <a:ext uri="{FF2B5EF4-FFF2-40B4-BE49-F238E27FC236}">
                <a16:creationId xmlns:a16="http://schemas.microsoft.com/office/drawing/2014/main" id="{82FEFCA8-1A92-7A13-125E-61EA8B392C34}"/>
              </a:ext>
            </a:extLst>
          </p:cNvPr>
          <p:cNvSpPr>
            <a:spLocks noGrp="1"/>
          </p:cNvSpPr>
          <p:nvPr/>
        </p:nvSpPr>
        <p:spPr bwMode="auto">
          <a:xfrm>
            <a:off x="2658116" y="6392254"/>
            <a:ext cx="6793533" cy="347602"/>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da-DK"/>
            </a:defPPr>
            <a:lvl1pPr algn="ctr" rtl="0" eaLnBrk="1" fontAlgn="base" hangingPunct="1">
              <a:spcBef>
                <a:spcPct val="0"/>
              </a:spcBef>
              <a:spcAft>
                <a:spcPct val="0"/>
              </a:spcAft>
              <a:defRPr sz="1400" kern="1200">
                <a:solidFill>
                  <a:schemeClr val="tx1"/>
                </a:solidFill>
                <a:latin typeface="Arial"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spcBef>
                <a:spcPct val="0"/>
              </a:spcBef>
              <a:buFontTx/>
              <a:buNone/>
            </a:pPr>
            <a:r>
              <a:rPr lang="da-DK" altLang="en-US" dirty="0"/>
              <a:t>Værktøjer til Power i projekter og portefølje, 5. udgave </a:t>
            </a:r>
            <a:r>
              <a:rPr lang="da-DK" altLang="en-US" sz="1400" dirty="0"/>
              <a:t>© </a:t>
            </a:r>
            <a:r>
              <a:rPr lang="da-DK" altLang="en-US" dirty="0"/>
              <a:t>John Ryding Olsson</a:t>
            </a:r>
            <a:endParaRPr lang="da-DK" altLang="en-US" sz="1400" dirty="0"/>
          </a:p>
        </p:txBody>
      </p:sp>
    </p:spTree>
    <p:extLst>
      <p:ext uri="{BB962C8B-B14F-4D97-AF65-F5344CB8AC3E}">
        <p14:creationId xmlns:p14="http://schemas.microsoft.com/office/powerpoint/2010/main" val="35339099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1337497" y="466344"/>
            <a:ext cx="9441962" cy="467629"/>
          </a:xfrm>
          <a:prstGeom prst="rect">
            <a:avLst/>
          </a:prstGeom>
          <a:ln>
            <a:noFill/>
          </a:ln>
        </p:spPr>
        <p:txBody>
          <a:bodyPr wrap="square">
            <a:spAutoFit/>
          </a:bodyPr>
          <a:lstStyle/>
          <a:p>
            <a:pPr>
              <a:lnSpc>
                <a:spcPct val="107000"/>
              </a:lnSpc>
              <a:spcAft>
                <a:spcPts val="0"/>
              </a:spcAft>
            </a:pPr>
            <a:r>
              <a:rPr lang="da-DK" sz="2400" b="1" dirty="0">
                <a:ea typeface="SimSun" panose="02010600030101010101" pitchFamily="2" charset="-122"/>
              </a:rPr>
              <a:t>Skabelon 1: Målhierarkiet </a:t>
            </a:r>
            <a:endParaRPr lang="da-DK" sz="2400" dirty="0">
              <a:ea typeface="SimSun" panose="02010600030101010101" pitchFamily="2" charset="-122"/>
            </a:endParaRPr>
          </a:p>
        </p:txBody>
      </p:sp>
      <p:cxnSp>
        <p:nvCxnSpPr>
          <p:cNvPr id="7" name="Lige forbindelse 6">
            <a:extLst>
              <a:ext uri="{FF2B5EF4-FFF2-40B4-BE49-F238E27FC236}">
                <a16:creationId xmlns:a16="http://schemas.microsoft.com/office/drawing/2014/main" id="{E4B8135A-E247-4EFE-898F-167D25B8812D}"/>
              </a:ext>
            </a:extLst>
          </p:cNvPr>
          <p:cNvCxnSpPr>
            <a:cxnSpLocks/>
          </p:cNvCxnSpPr>
          <p:nvPr/>
        </p:nvCxnSpPr>
        <p:spPr>
          <a:xfrm>
            <a:off x="1441328" y="908720"/>
            <a:ext cx="9428473"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Lige forbindelse 7">
            <a:extLst>
              <a:ext uri="{FF2B5EF4-FFF2-40B4-BE49-F238E27FC236}">
                <a16:creationId xmlns:a16="http://schemas.microsoft.com/office/drawing/2014/main" id="{A71AAAE3-730A-43F4-ADE7-67497BBA7CDB}"/>
              </a:ext>
            </a:extLst>
          </p:cNvPr>
          <p:cNvCxnSpPr/>
          <p:nvPr/>
        </p:nvCxnSpPr>
        <p:spPr>
          <a:xfrm>
            <a:off x="1425426" y="6244884"/>
            <a:ext cx="936104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Billede 8">
            <a:extLst>
              <a:ext uri="{FF2B5EF4-FFF2-40B4-BE49-F238E27FC236}">
                <a16:creationId xmlns:a16="http://schemas.microsoft.com/office/drawing/2014/main" id="{3FB1FB1C-337E-B54A-AE3D-B5E067B49F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08637" y="6052930"/>
            <a:ext cx="158346" cy="525756"/>
          </a:xfrm>
          <a:prstGeom prst="rect">
            <a:avLst/>
          </a:prstGeom>
        </p:spPr>
      </p:pic>
      <p:pic>
        <p:nvPicPr>
          <p:cNvPr id="5" name="Billede 4">
            <a:extLst>
              <a:ext uri="{FF2B5EF4-FFF2-40B4-BE49-F238E27FC236}">
                <a16:creationId xmlns:a16="http://schemas.microsoft.com/office/drawing/2014/main" id="{092F4DFD-DEC3-2F38-944C-91D855A04D24}"/>
              </a:ext>
            </a:extLst>
          </p:cNvPr>
          <p:cNvPicPr>
            <a:picLocks noChangeAspect="1"/>
          </p:cNvPicPr>
          <p:nvPr/>
        </p:nvPicPr>
        <p:blipFill>
          <a:blip r:embed="rId3"/>
          <a:stretch>
            <a:fillRect/>
          </a:stretch>
        </p:blipFill>
        <p:spPr>
          <a:xfrm>
            <a:off x="1268586" y="1009413"/>
            <a:ext cx="9577797" cy="5217549"/>
          </a:xfrm>
          <a:prstGeom prst="rect">
            <a:avLst/>
          </a:prstGeom>
        </p:spPr>
      </p:pic>
      <p:pic>
        <p:nvPicPr>
          <p:cNvPr id="4" name="Billede 3">
            <a:extLst>
              <a:ext uri="{FF2B5EF4-FFF2-40B4-BE49-F238E27FC236}">
                <a16:creationId xmlns:a16="http://schemas.microsoft.com/office/drawing/2014/main" id="{7D767890-ABF2-1957-6C3F-762CA84403A3}"/>
              </a:ext>
            </a:extLst>
          </p:cNvPr>
          <p:cNvPicPr>
            <a:picLocks noChangeAspect="1"/>
          </p:cNvPicPr>
          <p:nvPr/>
        </p:nvPicPr>
        <p:blipFill>
          <a:blip r:embed="rId4"/>
          <a:stretch>
            <a:fillRect/>
          </a:stretch>
        </p:blipFill>
        <p:spPr>
          <a:xfrm>
            <a:off x="0" y="0"/>
            <a:ext cx="504265" cy="6858000"/>
          </a:xfrm>
          <a:prstGeom prst="rect">
            <a:avLst/>
          </a:prstGeom>
        </p:spPr>
      </p:pic>
      <p:sp>
        <p:nvSpPr>
          <p:cNvPr id="6" name="Footer Placeholder 3">
            <a:extLst>
              <a:ext uri="{FF2B5EF4-FFF2-40B4-BE49-F238E27FC236}">
                <a16:creationId xmlns:a16="http://schemas.microsoft.com/office/drawing/2014/main" id="{15004D31-E7E9-EC2E-0D10-28EB3A9F18B9}"/>
              </a:ext>
            </a:extLst>
          </p:cNvPr>
          <p:cNvSpPr>
            <a:spLocks noGrp="1"/>
          </p:cNvSpPr>
          <p:nvPr/>
        </p:nvSpPr>
        <p:spPr bwMode="auto">
          <a:xfrm>
            <a:off x="2658116" y="6392254"/>
            <a:ext cx="6793533" cy="347602"/>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da-DK"/>
            </a:defPPr>
            <a:lvl1pPr algn="ctr" rtl="0" eaLnBrk="1" fontAlgn="base" hangingPunct="1">
              <a:spcBef>
                <a:spcPct val="0"/>
              </a:spcBef>
              <a:spcAft>
                <a:spcPct val="0"/>
              </a:spcAft>
              <a:defRPr sz="1400" kern="1200">
                <a:solidFill>
                  <a:schemeClr val="tx1"/>
                </a:solidFill>
                <a:latin typeface="Arial"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spcBef>
                <a:spcPct val="0"/>
              </a:spcBef>
              <a:buFontTx/>
              <a:buNone/>
            </a:pPr>
            <a:r>
              <a:rPr lang="da-DK" altLang="en-US" dirty="0"/>
              <a:t>Værktøjer til Power i projekter og portefølje, 5. udgave </a:t>
            </a:r>
            <a:r>
              <a:rPr lang="da-DK" altLang="en-US" sz="1400" dirty="0"/>
              <a:t>© </a:t>
            </a:r>
            <a:r>
              <a:rPr lang="da-DK" altLang="en-US" dirty="0"/>
              <a:t>John Ryding Olsson</a:t>
            </a:r>
            <a:endParaRPr lang="da-DK" altLang="en-US" sz="1400" dirty="0"/>
          </a:p>
        </p:txBody>
      </p:sp>
    </p:spTree>
    <p:extLst>
      <p:ext uri="{BB962C8B-B14F-4D97-AF65-F5344CB8AC3E}">
        <p14:creationId xmlns:p14="http://schemas.microsoft.com/office/powerpoint/2010/main" val="31939951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1337497" y="466344"/>
            <a:ext cx="9441962" cy="467629"/>
          </a:xfrm>
          <a:prstGeom prst="rect">
            <a:avLst/>
          </a:prstGeom>
          <a:ln>
            <a:noFill/>
          </a:ln>
        </p:spPr>
        <p:txBody>
          <a:bodyPr wrap="square">
            <a:spAutoFit/>
          </a:bodyPr>
          <a:lstStyle/>
          <a:p>
            <a:pPr>
              <a:lnSpc>
                <a:spcPct val="107000"/>
              </a:lnSpc>
              <a:spcAft>
                <a:spcPts val="0"/>
              </a:spcAft>
            </a:pPr>
            <a:r>
              <a:rPr lang="da-DK" sz="2400" b="1" dirty="0">
                <a:ea typeface="SimSun" panose="02010600030101010101" pitchFamily="2" charset="-122"/>
              </a:rPr>
              <a:t>Skabelon 2: Målhierarkiet (vandret) </a:t>
            </a:r>
            <a:endParaRPr lang="da-DK" sz="2400" dirty="0">
              <a:ea typeface="SimSun" panose="02010600030101010101" pitchFamily="2" charset="-122"/>
            </a:endParaRPr>
          </a:p>
        </p:txBody>
      </p:sp>
      <p:cxnSp>
        <p:nvCxnSpPr>
          <p:cNvPr id="7" name="Lige forbindelse 6">
            <a:extLst>
              <a:ext uri="{FF2B5EF4-FFF2-40B4-BE49-F238E27FC236}">
                <a16:creationId xmlns:a16="http://schemas.microsoft.com/office/drawing/2014/main" id="{E4B8135A-E247-4EFE-898F-167D25B8812D}"/>
              </a:ext>
            </a:extLst>
          </p:cNvPr>
          <p:cNvCxnSpPr>
            <a:cxnSpLocks/>
          </p:cNvCxnSpPr>
          <p:nvPr/>
        </p:nvCxnSpPr>
        <p:spPr>
          <a:xfrm>
            <a:off x="1441328" y="908720"/>
            <a:ext cx="9428473"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Lige forbindelse 7">
            <a:extLst>
              <a:ext uri="{FF2B5EF4-FFF2-40B4-BE49-F238E27FC236}">
                <a16:creationId xmlns:a16="http://schemas.microsoft.com/office/drawing/2014/main" id="{A71AAAE3-730A-43F4-ADE7-67497BBA7CDB}"/>
              </a:ext>
            </a:extLst>
          </p:cNvPr>
          <p:cNvCxnSpPr/>
          <p:nvPr/>
        </p:nvCxnSpPr>
        <p:spPr>
          <a:xfrm>
            <a:off x="1425426" y="6244884"/>
            <a:ext cx="936104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Billede 8">
            <a:extLst>
              <a:ext uri="{FF2B5EF4-FFF2-40B4-BE49-F238E27FC236}">
                <a16:creationId xmlns:a16="http://schemas.microsoft.com/office/drawing/2014/main" id="{3FB1FB1C-337E-B54A-AE3D-B5E067B49F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08637" y="6052930"/>
            <a:ext cx="158346" cy="525756"/>
          </a:xfrm>
          <a:prstGeom prst="rect">
            <a:avLst/>
          </a:prstGeom>
        </p:spPr>
      </p:pic>
      <p:pic>
        <p:nvPicPr>
          <p:cNvPr id="6" name="Billede 5">
            <a:extLst>
              <a:ext uri="{FF2B5EF4-FFF2-40B4-BE49-F238E27FC236}">
                <a16:creationId xmlns:a16="http://schemas.microsoft.com/office/drawing/2014/main" id="{E201F421-698F-155D-86F7-FAE46BE8702F}"/>
              </a:ext>
            </a:extLst>
          </p:cNvPr>
          <p:cNvPicPr>
            <a:picLocks noChangeAspect="1"/>
          </p:cNvPicPr>
          <p:nvPr/>
        </p:nvPicPr>
        <p:blipFill>
          <a:blip r:embed="rId3"/>
          <a:stretch>
            <a:fillRect/>
          </a:stretch>
        </p:blipFill>
        <p:spPr>
          <a:xfrm>
            <a:off x="1557337" y="1070737"/>
            <a:ext cx="8537639" cy="5034788"/>
          </a:xfrm>
          <a:prstGeom prst="rect">
            <a:avLst/>
          </a:prstGeom>
        </p:spPr>
      </p:pic>
      <p:pic>
        <p:nvPicPr>
          <p:cNvPr id="4" name="Billede 3">
            <a:extLst>
              <a:ext uri="{FF2B5EF4-FFF2-40B4-BE49-F238E27FC236}">
                <a16:creationId xmlns:a16="http://schemas.microsoft.com/office/drawing/2014/main" id="{373BDF9A-DCB5-D9AC-1EC2-DDFA9ABCAC54}"/>
              </a:ext>
            </a:extLst>
          </p:cNvPr>
          <p:cNvPicPr>
            <a:picLocks noChangeAspect="1"/>
          </p:cNvPicPr>
          <p:nvPr/>
        </p:nvPicPr>
        <p:blipFill>
          <a:blip r:embed="rId4"/>
          <a:stretch>
            <a:fillRect/>
          </a:stretch>
        </p:blipFill>
        <p:spPr>
          <a:xfrm>
            <a:off x="0" y="0"/>
            <a:ext cx="504265" cy="6858000"/>
          </a:xfrm>
          <a:prstGeom prst="rect">
            <a:avLst/>
          </a:prstGeom>
        </p:spPr>
      </p:pic>
      <p:sp>
        <p:nvSpPr>
          <p:cNvPr id="5" name="Footer Placeholder 3">
            <a:extLst>
              <a:ext uri="{FF2B5EF4-FFF2-40B4-BE49-F238E27FC236}">
                <a16:creationId xmlns:a16="http://schemas.microsoft.com/office/drawing/2014/main" id="{81EE1455-F51A-D8A0-7592-6CAD87F820D5}"/>
              </a:ext>
            </a:extLst>
          </p:cNvPr>
          <p:cNvSpPr>
            <a:spLocks noGrp="1"/>
          </p:cNvSpPr>
          <p:nvPr/>
        </p:nvSpPr>
        <p:spPr bwMode="auto">
          <a:xfrm>
            <a:off x="2658116" y="6392254"/>
            <a:ext cx="6793533" cy="347602"/>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da-DK"/>
            </a:defPPr>
            <a:lvl1pPr algn="ctr" rtl="0" eaLnBrk="1" fontAlgn="base" hangingPunct="1">
              <a:spcBef>
                <a:spcPct val="0"/>
              </a:spcBef>
              <a:spcAft>
                <a:spcPct val="0"/>
              </a:spcAft>
              <a:defRPr sz="1400" kern="1200">
                <a:solidFill>
                  <a:schemeClr val="tx1"/>
                </a:solidFill>
                <a:latin typeface="Arial"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spcBef>
                <a:spcPct val="0"/>
              </a:spcBef>
              <a:buFontTx/>
              <a:buNone/>
            </a:pPr>
            <a:r>
              <a:rPr lang="da-DK" altLang="en-US" dirty="0"/>
              <a:t>Værktøjer til Power i projekter og portefølje, 5. udgave </a:t>
            </a:r>
            <a:r>
              <a:rPr lang="da-DK" altLang="en-US" sz="1400" dirty="0"/>
              <a:t>© </a:t>
            </a:r>
            <a:r>
              <a:rPr lang="da-DK" altLang="en-US" dirty="0"/>
              <a:t>John Ryding Olsson</a:t>
            </a:r>
            <a:endParaRPr lang="da-DK" altLang="en-US" sz="1400" dirty="0"/>
          </a:p>
        </p:txBody>
      </p:sp>
    </p:spTree>
    <p:extLst>
      <p:ext uri="{BB962C8B-B14F-4D97-AF65-F5344CB8AC3E}">
        <p14:creationId xmlns:p14="http://schemas.microsoft.com/office/powerpoint/2010/main" val="1650097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1337497" y="466344"/>
            <a:ext cx="9441962" cy="467629"/>
          </a:xfrm>
          <a:prstGeom prst="rect">
            <a:avLst/>
          </a:prstGeom>
          <a:ln>
            <a:noFill/>
          </a:ln>
        </p:spPr>
        <p:txBody>
          <a:bodyPr wrap="square">
            <a:spAutoFit/>
          </a:bodyPr>
          <a:lstStyle/>
          <a:p>
            <a:pPr>
              <a:lnSpc>
                <a:spcPct val="107000"/>
              </a:lnSpc>
              <a:spcAft>
                <a:spcPts val="0"/>
              </a:spcAft>
            </a:pPr>
            <a:r>
              <a:rPr lang="da-DK" sz="2400" b="1" dirty="0">
                <a:ea typeface="SimSun" panose="02010600030101010101" pitchFamily="2" charset="-122"/>
              </a:rPr>
              <a:t>Fremgangsmåde for </a:t>
            </a:r>
            <a:r>
              <a:rPr lang="da-DK" sz="2400" b="1" dirty="0" err="1">
                <a:ea typeface="SimSun" panose="02010600030101010101" pitchFamily="2" charset="-122"/>
              </a:rPr>
              <a:t>Impact</a:t>
            </a:r>
            <a:r>
              <a:rPr lang="da-DK" sz="2400" b="1" dirty="0">
                <a:ea typeface="SimSun" panose="02010600030101010101" pitchFamily="2" charset="-122"/>
              </a:rPr>
              <a:t> casen</a:t>
            </a:r>
          </a:p>
        </p:txBody>
      </p:sp>
      <p:cxnSp>
        <p:nvCxnSpPr>
          <p:cNvPr id="7" name="Lige forbindelse 6">
            <a:extLst>
              <a:ext uri="{FF2B5EF4-FFF2-40B4-BE49-F238E27FC236}">
                <a16:creationId xmlns:a16="http://schemas.microsoft.com/office/drawing/2014/main" id="{E4B8135A-E247-4EFE-898F-167D25B8812D}"/>
              </a:ext>
            </a:extLst>
          </p:cNvPr>
          <p:cNvCxnSpPr>
            <a:cxnSpLocks/>
          </p:cNvCxnSpPr>
          <p:nvPr/>
        </p:nvCxnSpPr>
        <p:spPr>
          <a:xfrm>
            <a:off x="1441328" y="908720"/>
            <a:ext cx="9428473"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Lige forbindelse 7">
            <a:extLst>
              <a:ext uri="{FF2B5EF4-FFF2-40B4-BE49-F238E27FC236}">
                <a16:creationId xmlns:a16="http://schemas.microsoft.com/office/drawing/2014/main" id="{A71AAAE3-730A-43F4-ADE7-67497BBA7CDB}"/>
              </a:ext>
            </a:extLst>
          </p:cNvPr>
          <p:cNvCxnSpPr/>
          <p:nvPr/>
        </p:nvCxnSpPr>
        <p:spPr>
          <a:xfrm>
            <a:off x="1425426" y="6244884"/>
            <a:ext cx="936104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Billede 8">
            <a:extLst>
              <a:ext uri="{FF2B5EF4-FFF2-40B4-BE49-F238E27FC236}">
                <a16:creationId xmlns:a16="http://schemas.microsoft.com/office/drawing/2014/main" id="{3FB1FB1C-337E-B54A-AE3D-B5E067B49F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08637" y="6052930"/>
            <a:ext cx="158346" cy="525756"/>
          </a:xfrm>
          <a:prstGeom prst="rect">
            <a:avLst/>
          </a:prstGeom>
        </p:spPr>
      </p:pic>
      <p:sp>
        <p:nvSpPr>
          <p:cNvPr id="10" name="Rektangel 9">
            <a:extLst>
              <a:ext uri="{FF2B5EF4-FFF2-40B4-BE49-F238E27FC236}">
                <a16:creationId xmlns:a16="http://schemas.microsoft.com/office/drawing/2014/main" id="{4A380D3F-60D0-9A52-A8F5-31F4CFC12F61}"/>
              </a:ext>
            </a:extLst>
          </p:cNvPr>
          <p:cNvSpPr/>
          <p:nvPr/>
        </p:nvSpPr>
        <p:spPr>
          <a:xfrm>
            <a:off x="1344263" y="964424"/>
            <a:ext cx="9441962" cy="5451877"/>
          </a:xfrm>
          <a:prstGeom prst="rect">
            <a:avLst/>
          </a:prstGeom>
          <a:ln>
            <a:noFill/>
          </a:ln>
        </p:spPr>
        <p:txBody>
          <a:bodyPr wrap="square">
            <a:spAutoFit/>
          </a:bodyPr>
          <a:lstStyle/>
          <a:p>
            <a:r>
              <a:rPr lang="da-DK" sz="1200" b="1" dirty="0"/>
              <a:t>Hvem deltager?</a:t>
            </a:r>
          </a:p>
          <a:p>
            <a:pPr marL="171450" lvl="0" indent="-171450">
              <a:buFont typeface="Arial" panose="020B0604020202020204" pitchFamily="34" charset="0"/>
              <a:buChar char="•"/>
            </a:pPr>
            <a:r>
              <a:rPr lang="da-DK" sz="1200" dirty="0"/>
              <a:t>Ofte vil de overordnede effekter være defineret af ledelsen, projektejer eller programmet. Derefter udvikler nøglepersoner i projektet et første udkast til en </a:t>
            </a:r>
            <a:r>
              <a:rPr lang="en-US" sz="1200" dirty="0"/>
              <a:t>Impact</a:t>
            </a:r>
            <a:r>
              <a:rPr lang="da-DK" sz="1200" dirty="0"/>
              <a:t> case.</a:t>
            </a:r>
            <a:endParaRPr lang="da-DK" sz="1200" b="1" dirty="0"/>
          </a:p>
          <a:p>
            <a:pPr marL="171450" lvl="0" indent="-171450">
              <a:buFont typeface="Arial" panose="020B0604020202020204" pitchFamily="34" charset="0"/>
              <a:buChar char="•"/>
            </a:pPr>
            <a:r>
              <a:rPr lang="da-DK" sz="1200" dirty="0"/>
              <a:t>Det kan være en fordel at udvikle </a:t>
            </a:r>
            <a:r>
              <a:rPr lang="en-US" sz="1200" dirty="0"/>
              <a:t>Impact</a:t>
            </a:r>
            <a:r>
              <a:rPr lang="da-DK" sz="1200" dirty="0"/>
              <a:t> casen i en eller flere workshops med ledelsen og nøgleinteressenter. Mellem disse workshops kan nøglepersoner i projektet regne på forskellige løsninger og forfine </a:t>
            </a:r>
            <a:r>
              <a:rPr lang="en-US" sz="1200" dirty="0"/>
              <a:t>Impact</a:t>
            </a:r>
            <a:r>
              <a:rPr lang="da-DK" sz="1200" dirty="0"/>
              <a:t> casen. Det er vigtigt, at målsætningen har faglig kvalitet og politisk accept. </a:t>
            </a:r>
            <a:endParaRPr lang="da-DK" sz="1200" b="1" dirty="0"/>
          </a:p>
          <a:p>
            <a:endParaRPr lang="da-DK" sz="1200" b="1" dirty="0"/>
          </a:p>
          <a:p>
            <a:r>
              <a:rPr lang="da-DK" sz="1200" b="1" dirty="0"/>
              <a:t>Sådan opbygges </a:t>
            </a:r>
            <a:r>
              <a:rPr lang="en-US" sz="1200" b="1" dirty="0"/>
              <a:t>Impact</a:t>
            </a:r>
            <a:r>
              <a:rPr lang="da-DK" sz="1200" b="1" dirty="0"/>
              <a:t> casen</a:t>
            </a:r>
          </a:p>
          <a:p>
            <a:r>
              <a:rPr lang="en-US" sz="1200" dirty="0"/>
              <a:t>Impact</a:t>
            </a:r>
            <a:r>
              <a:rPr lang="da-DK" sz="1200" dirty="0"/>
              <a:t> casen opbygges ligesom målhierarkiet lettest ved hjælp af papkort eller post-it lapper på væggen i projektlokalet.</a:t>
            </a:r>
          </a:p>
          <a:p>
            <a:endParaRPr lang="da-DK" sz="1200" b="1" dirty="0"/>
          </a:p>
          <a:p>
            <a:pPr marL="171450" lvl="0" indent="-171450">
              <a:buFont typeface="Arial" panose="020B0604020202020204" pitchFamily="34" charset="0"/>
              <a:buChar char="•"/>
            </a:pPr>
            <a:r>
              <a:rPr lang="da-DK" sz="1200" b="1" dirty="0"/>
              <a:t>Trin 1: </a:t>
            </a:r>
            <a:r>
              <a:rPr lang="da-DK" sz="1200" dirty="0"/>
              <a:t>Opbygningen af </a:t>
            </a:r>
            <a:r>
              <a:rPr lang="en-US" sz="1200" dirty="0"/>
              <a:t>Impact</a:t>
            </a:r>
            <a:r>
              <a:rPr lang="da-DK" sz="1200" dirty="0"/>
              <a:t> casen tager udgangspunkt i formålet. Opbygningen kan foretages for et hvilket som helst formål eller delformål - teknikken er meget enkel. Når et formål eller en effekt er placeret på væggen, kan man bevæge sig op i</a:t>
            </a:r>
            <a:r>
              <a:rPr lang="en-US" sz="1200" dirty="0"/>
              <a:t> Impact </a:t>
            </a:r>
            <a:r>
              <a:rPr lang="da-DK" sz="1200" dirty="0"/>
              <a:t>casen ved at spørge "Hvorfor?" og ned ved at spørge "Hvordan?".</a:t>
            </a:r>
          </a:p>
          <a:p>
            <a:pPr marL="171450" lvl="0" indent="-171450">
              <a:buFont typeface="Arial" panose="020B0604020202020204" pitchFamily="34" charset="0"/>
              <a:buChar char="•"/>
            </a:pPr>
            <a:endParaRPr lang="da-DK" sz="1200" b="1" dirty="0"/>
          </a:p>
          <a:p>
            <a:pPr marL="171450" lvl="0" indent="-171450">
              <a:buFont typeface="Arial" panose="020B0604020202020204" pitchFamily="34" charset="0"/>
              <a:buChar char="•"/>
            </a:pPr>
            <a:r>
              <a:rPr lang="da-DK" sz="1200" b="1" dirty="0"/>
              <a:t>Trin 2: </a:t>
            </a:r>
            <a:r>
              <a:rPr lang="en-US" sz="1200" dirty="0"/>
              <a:t>Impact</a:t>
            </a:r>
            <a:r>
              <a:rPr lang="da-DK" sz="1200" dirty="0"/>
              <a:t> casen uddybes ved at spørge "Hvordan?” gennem hele værdikæden: Leverancerne skaber nye kompetencer, brug af leverancerne kræver nye kompetencer og ny adfærd. Den nye adfærd skaber de umiddelbare effekter. Summen af umiddelbare effekter skaber effekterne på mellemlang sigt, som så til sidst skaber den overordnede effekt.</a:t>
            </a:r>
          </a:p>
          <a:p>
            <a:pPr marL="171450" lvl="0" indent="-171450">
              <a:buFont typeface="Arial" panose="020B0604020202020204" pitchFamily="34" charset="0"/>
              <a:buChar char="•"/>
            </a:pPr>
            <a:endParaRPr lang="da-DK" sz="1200" b="1" dirty="0"/>
          </a:p>
          <a:p>
            <a:pPr marL="171450" lvl="0" indent="-171450">
              <a:buFont typeface="Arial" panose="020B0604020202020204" pitchFamily="34" charset="0"/>
              <a:buChar char="•"/>
            </a:pPr>
            <a:r>
              <a:rPr lang="da-DK" sz="1200" b="1" dirty="0"/>
              <a:t>Trin 3: </a:t>
            </a:r>
            <a:r>
              <a:rPr lang="da-DK" sz="1200" dirty="0"/>
              <a:t>Efter at være kommet godt ned i detaljerne, kan man gå op i </a:t>
            </a:r>
            <a:r>
              <a:rPr lang="en-US" sz="1200" dirty="0"/>
              <a:t>Impact</a:t>
            </a:r>
            <a:r>
              <a:rPr lang="da-DK" sz="1200" dirty="0"/>
              <a:t> casen ved at spørge "Hvorfor?". Det er vigtigt at gennemføre denne op- og nedstigning nogle gange. Først da får man det helhedssyn og den sammenhæng, som skal til.</a:t>
            </a:r>
          </a:p>
          <a:p>
            <a:pPr marL="171450" lvl="0" indent="-171450">
              <a:buFont typeface="Arial" panose="020B0604020202020204" pitchFamily="34" charset="0"/>
              <a:buChar char="•"/>
            </a:pPr>
            <a:endParaRPr lang="da-DK" sz="1200" b="1" dirty="0"/>
          </a:p>
          <a:p>
            <a:pPr marL="171450" lvl="0" indent="-171450">
              <a:buFont typeface="Arial" panose="020B0604020202020204" pitchFamily="34" charset="0"/>
              <a:buChar char="•"/>
            </a:pPr>
            <a:r>
              <a:rPr lang="da-DK" sz="1200" b="1" dirty="0"/>
              <a:t>Trin 4: </a:t>
            </a:r>
            <a:r>
              <a:rPr lang="da-DK" sz="1200" dirty="0"/>
              <a:t>Ofte vil </a:t>
            </a:r>
            <a:r>
              <a:rPr lang="en-US" sz="1200" dirty="0"/>
              <a:t>Impact</a:t>
            </a:r>
            <a:r>
              <a:rPr lang="da-DK" sz="1200" dirty="0"/>
              <a:t> casen indeholde overordnede effekter (formål), som ikke er projektets ansvar, men effekter, som projektet skal understøtte. Det kan være, at der er flere projekter, som tilsammen skal skabe en overordnet strategisk effekt. Det er tit tilfældet, hvis projektet er en del af et program. Derfor skal det i </a:t>
            </a:r>
            <a:r>
              <a:rPr lang="en-US" sz="1200" dirty="0"/>
              <a:t>Impact</a:t>
            </a:r>
            <a:r>
              <a:rPr lang="da-DK" sz="1200" dirty="0"/>
              <a:t> casen markeres, hvor grænsen er for projektets ansvar. Et eksempel på dette er markeret med en rød stiplet linje på næste side.</a:t>
            </a:r>
          </a:p>
          <a:p>
            <a:pPr marL="171450" lvl="0" indent="-171450">
              <a:buFont typeface="Arial" panose="020B0604020202020204" pitchFamily="34" charset="0"/>
              <a:buChar char="•"/>
            </a:pPr>
            <a:endParaRPr lang="da-DK" sz="1200" b="1" dirty="0"/>
          </a:p>
          <a:p>
            <a:pPr marL="171450" lvl="0" indent="-171450">
              <a:buFont typeface="Arial" panose="020B0604020202020204" pitchFamily="34" charset="0"/>
              <a:buChar char="•"/>
            </a:pPr>
            <a:r>
              <a:rPr lang="da-DK" sz="1200" b="1" dirty="0"/>
              <a:t>Trin 5: </a:t>
            </a:r>
            <a:r>
              <a:rPr lang="da-DK" sz="1200" dirty="0"/>
              <a:t>Når </a:t>
            </a:r>
            <a:r>
              <a:rPr lang="en-US" sz="1200" dirty="0"/>
              <a:t>Impact</a:t>
            </a:r>
            <a:r>
              <a:rPr lang="da-DK" sz="1200" dirty="0"/>
              <a:t> casen er udarbejdet, kan den nederste række af leverancer anvendes direkte til at udarbejde indsatsområder for den kommende planlægning. </a:t>
            </a:r>
            <a:r>
              <a:rPr lang="en-US" sz="1200" dirty="0"/>
              <a:t>Impact</a:t>
            </a:r>
            <a:r>
              <a:rPr lang="da-DK" sz="1200" dirty="0"/>
              <a:t> casen på væggen kan nu dokumenteres i skabelon 3, den traditionelle </a:t>
            </a:r>
            <a:r>
              <a:rPr lang="en-US" sz="1200" dirty="0"/>
              <a:t>Impact</a:t>
            </a:r>
            <a:r>
              <a:rPr lang="da-DK" sz="1200" dirty="0"/>
              <a:t> case . Skabelon 4, den vandrette </a:t>
            </a:r>
            <a:r>
              <a:rPr lang="en-US" sz="1200" dirty="0"/>
              <a:t>Impact</a:t>
            </a:r>
            <a:r>
              <a:rPr lang="da-DK" sz="1200" dirty="0"/>
              <a:t> case.</a:t>
            </a:r>
            <a:endParaRPr lang="da-DK" sz="1200" b="1" dirty="0"/>
          </a:p>
          <a:p>
            <a:pPr>
              <a:lnSpc>
                <a:spcPct val="107000"/>
              </a:lnSpc>
              <a:spcAft>
                <a:spcPts val="0"/>
              </a:spcAft>
            </a:pPr>
            <a:endParaRPr lang="da-DK" sz="1200" dirty="0"/>
          </a:p>
        </p:txBody>
      </p:sp>
      <p:pic>
        <p:nvPicPr>
          <p:cNvPr id="4" name="Billede 3">
            <a:extLst>
              <a:ext uri="{FF2B5EF4-FFF2-40B4-BE49-F238E27FC236}">
                <a16:creationId xmlns:a16="http://schemas.microsoft.com/office/drawing/2014/main" id="{6285AF30-417D-BD28-2605-8AC7E63B6684}"/>
              </a:ext>
            </a:extLst>
          </p:cNvPr>
          <p:cNvPicPr>
            <a:picLocks noChangeAspect="1"/>
          </p:cNvPicPr>
          <p:nvPr/>
        </p:nvPicPr>
        <p:blipFill>
          <a:blip r:embed="rId3"/>
          <a:stretch>
            <a:fillRect/>
          </a:stretch>
        </p:blipFill>
        <p:spPr>
          <a:xfrm>
            <a:off x="0" y="0"/>
            <a:ext cx="504265" cy="6858000"/>
          </a:xfrm>
          <a:prstGeom prst="rect">
            <a:avLst/>
          </a:prstGeom>
        </p:spPr>
      </p:pic>
      <p:sp>
        <p:nvSpPr>
          <p:cNvPr id="5" name="Footer Placeholder 3">
            <a:extLst>
              <a:ext uri="{FF2B5EF4-FFF2-40B4-BE49-F238E27FC236}">
                <a16:creationId xmlns:a16="http://schemas.microsoft.com/office/drawing/2014/main" id="{9A22D0B6-C1D5-0B1D-EF0B-FAA110BF0E0F}"/>
              </a:ext>
            </a:extLst>
          </p:cNvPr>
          <p:cNvSpPr>
            <a:spLocks noGrp="1"/>
          </p:cNvSpPr>
          <p:nvPr/>
        </p:nvSpPr>
        <p:spPr bwMode="auto">
          <a:xfrm>
            <a:off x="2658116" y="6392254"/>
            <a:ext cx="6793533" cy="347602"/>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da-DK"/>
            </a:defPPr>
            <a:lvl1pPr algn="ctr" rtl="0" eaLnBrk="1" fontAlgn="base" hangingPunct="1">
              <a:spcBef>
                <a:spcPct val="0"/>
              </a:spcBef>
              <a:spcAft>
                <a:spcPct val="0"/>
              </a:spcAft>
              <a:defRPr sz="1400" kern="1200">
                <a:solidFill>
                  <a:schemeClr val="tx1"/>
                </a:solidFill>
                <a:latin typeface="Arial"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spcBef>
                <a:spcPct val="0"/>
              </a:spcBef>
              <a:buFontTx/>
              <a:buNone/>
            </a:pPr>
            <a:r>
              <a:rPr lang="da-DK" altLang="en-US" dirty="0"/>
              <a:t>Værktøjer til Power i projekter og portefølje, 5. udgave </a:t>
            </a:r>
            <a:r>
              <a:rPr lang="da-DK" altLang="en-US" sz="1400" dirty="0"/>
              <a:t>© </a:t>
            </a:r>
            <a:r>
              <a:rPr lang="da-DK" altLang="en-US" dirty="0"/>
              <a:t>John Ryding Olsson</a:t>
            </a:r>
            <a:endParaRPr lang="da-DK" altLang="en-US" sz="1400" dirty="0"/>
          </a:p>
        </p:txBody>
      </p:sp>
    </p:spTree>
    <p:extLst>
      <p:ext uri="{BB962C8B-B14F-4D97-AF65-F5344CB8AC3E}">
        <p14:creationId xmlns:p14="http://schemas.microsoft.com/office/powerpoint/2010/main" val="1148818523"/>
      </p:ext>
    </p:extLst>
  </p:cSld>
  <p:clrMapOvr>
    <a:masterClrMapping/>
  </p:clrMapOvr>
</p:sld>
</file>

<file path=ppt/theme/theme1.xml><?xml version="1.0" encoding="utf-8"?>
<a:theme xmlns:a="http://schemas.openxmlformats.org/drawingml/2006/main" name="Office-tema">
  <a:themeElements>
    <a:clrScheme name="Kontor">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Kont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1012</TotalTime>
  <Words>1977</Words>
  <Application>Microsoft Office PowerPoint</Application>
  <PresentationFormat>Widescreen</PresentationFormat>
  <Paragraphs>114</Paragraphs>
  <Slides>14</Slides>
  <Notes>0</Notes>
  <HiddenSlides>0</HiddenSlides>
  <MMClips>0</MMClips>
  <ScaleCrop>false</ScaleCrop>
  <HeadingPairs>
    <vt:vector size="6" baseType="variant">
      <vt:variant>
        <vt:lpstr>Benyttede skrifttyper</vt:lpstr>
      </vt:variant>
      <vt:variant>
        <vt:i4>5</vt:i4>
      </vt:variant>
      <vt:variant>
        <vt:lpstr>Tema</vt:lpstr>
      </vt:variant>
      <vt:variant>
        <vt:i4>1</vt:i4>
      </vt:variant>
      <vt:variant>
        <vt:lpstr>Slidetitler</vt:lpstr>
      </vt:variant>
      <vt:variant>
        <vt:i4>14</vt:i4>
      </vt:variant>
    </vt:vector>
  </HeadingPairs>
  <TitlesOfParts>
    <vt:vector size="20" baseType="lpstr">
      <vt:lpstr>Arial</vt:lpstr>
      <vt:lpstr>Calibri</vt:lpstr>
      <vt:lpstr>Calibri Light</vt:lpstr>
      <vt:lpstr>HelveticaNeueLT Std Cn</vt:lpstr>
      <vt:lpstr>HelveticaNeueLT Std Lt Cn</vt:lpstr>
      <vt:lpstr>Office-tema</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PowerPoint-præsentation</dc:title>
  <dc:creator>John Ryding Olsson</dc:creator>
  <cp:lastModifiedBy>Anna Christensen</cp:lastModifiedBy>
  <cp:revision>118</cp:revision>
  <dcterms:created xsi:type="dcterms:W3CDTF">2018-07-25T07:58:36Z</dcterms:created>
  <dcterms:modified xsi:type="dcterms:W3CDTF">2024-07-18T08:17:41Z</dcterms:modified>
</cp:coreProperties>
</file>