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2" r:id="rId5"/>
    <p:sldId id="463" r:id="rId6"/>
    <p:sldId id="464" r:id="rId7"/>
    <p:sldId id="465" r:id="rId8"/>
    <p:sldId id="466" r:id="rId9"/>
    <p:sldId id="467" r:id="rId10"/>
    <p:sldId id="468" r:id="rId11"/>
    <p:sldId id="460"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5.7</a:t>
            </a:r>
          </a:p>
          <a:p>
            <a:r>
              <a:rPr lang="da-DK" sz="4000" dirty="0">
                <a:solidFill>
                  <a:srgbClr val="6B9C77"/>
                </a:solidFill>
                <a:latin typeface="HelveticaNeueLT Std Lt Cn" panose="020B0406020202030204" pitchFamily="34" charset="0"/>
                <a:cs typeface="Arial Narrow" panose="020B0604020202020204" pitchFamily="34" charset="0"/>
              </a:rPr>
              <a:t>ØKONOMIOPFØLGNING</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818183"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Referencer og links</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5B5CC416-7401-EB78-25C1-D7CDDC22403D}"/>
              </a:ext>
            </a:extLst>
          </p:cNvPr>
          <p:cNvSpPr/>
          <p:nvPr/>
        </p:nvSpPr>
        <p:spPr>
          <a:xfrm>
            <a:off x="1317629" y="1053204"/>
            <a:ext cx="9441962" cy="5221686"/>
          </a:xfrm>
          <a:prstGeom prst="rect">
            <a:avLst/>
          </a:prstGeom>
          <a:ln>
            <a:noFill/>
          </a:ln>
        </p:spPr>
        <p:txBody>
          <a:bodyPr wrap="square">
            <a:spAutoFit/>
          </a:bodyPr>
          <a:lstStyle/>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Målhierarkiet –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Dette værktøj definerer projektets leverancer, som er udgangspunkt for struktureringen af planen i indsatsområder, milepæle og aktiviteter.</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Milepælsplanen: </a:t>
            </a:r>
            <a:r>
              <a:rPr lang="da-DK" sz="1200" dirty="0">
                <a:ea typeface="SimSun" panose="02010600030101010101" pitchFamily="2" charset="-122"/>
                <a:cs typeface="Arial" panose="020B0604020202020204" pitchFamily="34" charset="0"/>
              </a:rPr>
              <a:t>Aktivitetsplanen udarbejdes ofte på baggrund af den overordnede milepælsplan. </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Milepælsbeskrivelse: </a:t>
            </a:r>
            <a:r>
              <a:rPr lang="da-DK" sz="1200" dirty="0">
                <a:ea typeface="SimSun" panose="02010600030101010101" pitchFamily="2" charset="-122"/>
                <a:cs typeface="Arial" panose="020B0604020202020204" pitchFamily="34" charset="0"/>
              </a:rPr>
              <a:t>De enkelte milepæle kan defineres og beskrives meget konkret og specifikt vha. dette værktøj.</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Aktivitetsbeskrivelse: </a:t>
            </a:r>
            <a:r>
              <a:rPr lang="da-DK" sz="1200" dirty="0">
                <a:ea typeface="SimSun" panose="02010600030101010101" pitchFamily="2" charset="-122"/>
                <a:cs typeface="Arial" panose="020B0604020202020204" pitchFamily="34" charset="0"/>
              </a:rPr>
              <a:t>De enkelte aktiviteter kan defineres og beskrives meget konkret og specifikt vha. dette værktøj.</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Risikoanalysen: </a:t>
            </a:r>
            <a:r>
              <a:rPr lang="da-DK" sz="1200" dirty="0">
                <a:ea typeface="SimSun" panose="02010600030101010101" pitchFamily="2" charset="-122"/>
                <a:cs typeface="Arial" panose="020B0604020202020204" pitchFamily="34" charset="0"/>
              </a:rPr>
              <a:t>Risikoanalysen udarbejdes på baggrund af første udkast til plan. På baggrund af risikoanalysen skal forebyggende og afbødende aktiviteter indbygges i planen for at gøre den mere robust.</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Projektorganisering: </a:t>
            </a:r>
            <a:r>
              <a:rPr lang="da-DK" sz="1200" dirty="0">
                <a:ea typeface="SimSun" panose="02010600030101010101" pitchFamily="2" charset="-122"/>
                <a:cs typeface="Arial" panose="020B0604020202020204" pitchFamily="34" charset="0"/>
              </a:rPr>
              <a:t>Aktivitetsplan og projektorganisering skal stemme overens. Opdelingen af ansvarsområder i projektteamet eller opdelingen i arbejdsgrupper skal svare til opdelingen i planens indsatsområder. Det beskrives, hvem der er ansvarlig for hvad.</a:t>
            </a:r>
          </a:p>
          <a:p>
            <a:pPr marL="171450" indent="-171450">
              <a:lnSpc>
                <a:spcPct val="107000"/>
              </a:lnSpc>
              <a:buFont typeface="Arial" panose="020B0604020202020204" pitchFamily="34" charset="0"/>
              <a:buChar char="•"/>
            </a:pPr>
            <a:r>
              <a:rPr lang="da-DK" sz="1200" b="1" kern="100" dirty="0">
                <a:solidFill>
                  <a:schemeClr val="tx1"/>
                </a:solidFill>
                <a:effectLst/>
                <a:cs typeface="Arial" panose="020B0604020202020204" pitchFamily="34" charset="0"/>
              </a:rPr>
              <a:t>Strategiske fit: </a:t>
            </a:r>
            <a:r>
              <a:rPr lang="da-DK" sz="1200" kern="100" dirty="0">
                <a:solidFill>
                  <a:schemeClr val="tx1"/>
                </a:solidFill>
                <a:effectLst/>
                <a:cs typeface="Arial" panose="020B0604020202020204" pitchFamily="34" charset="0"/>
              </a:rPr>
              <a:t>Værktøjet angiver p</a:t>
            </a:r>
            <a:r>
              <a:rPr lang="da-DK" sz="1200" dirty="0">
                <a:effectLst/>
                <a:ea typeface="Times New Roman" panose="02020603050405020304" pitchFamily="18" charset="0"/>
                <a:cs typeface="Arial" panose="020B0604020202020204" pitchFamily="34" charset="0"/>
              </a:rPr>
              <a:t>rojektets strategiske vigtighed som en score, der kan overføres direkte til </a:t>
            </a:r>
            <a:r>
              <a:rPr lang="da-DK" sz="1200" dirty="0">
                <a:effectLst/>
                <a:ea typeface="SimSun" panose="02010600030101010101" pitchFamily="2" charset="-122"/>
                <a:cs typeface="Arial" panose="020B0604020202020204" pitchFamily="34" charset="0"/>
              </a:rPr>
              <a:t>s</a:t>
            </a:r>
            <a:r>
              <a:rPr lang="da-DK" sz="1200" dirty="0">
                <a:ea typeface="SimSun" panose="02010600030101010101" pitchFamily="2" charset="-122"/>
                <a:cs typeface="Arial" panose="020B0604020202020204" pitchFamily="34" charset="0"/>
              </a:rPr>
              <a:t>kabelon 5: </a:t>
            </a:r>
            <a:r>
              <a:rPr lang="da-DK" sz="1200" dirty="0">
                <a:effectLst/>
                <a:ea typeface="Aptos" panose="020B0004020202020204" pitchFamily="34" charset="0"/>
                <a:cs typeface="Arial" panose="020B0604020202020204" pitchFamily="34" charset="0"/>
              </a:rPr>
              <a:t>Projektnøgletal. </a:t>
            </a:r>
            <a:r>
              <a:rPr lang="da-DK" sz="1200" dirty="0">
                <a:ea typeface="SimSun" panose="02010600030101010101" pitchFamily="2" charset="-122"/>
                <a:cs typeface="Arial" panose="020B0604020202020204" pitchFamily="34" charset="0"/>
              </a:rPr>
              <a:t> </a:t>
            </a:r>
          </a:p>
          <a:p>
            <a:pPr marL="171450" indent="-171450">
              <a:lnSpc>
                <a:spcPct val="107000"/>
              </a:lnSpc>
              <a:buFont typeface="Arial" panose="020B0604020202020204" pitchFamily="34" charset="0"/>
              <a:buChar char="•"/>
            </a:pPr>
            <a:endParaRPr lang="da-DK" sz="1200" dirty="0">
              <a:effectLst/>
              <a:ea typeface="Times New Roman" panose="02020603050405020304" pitchFamily="18" charset="0"/>
              <a:cs typeface="Arial" panose="020B0604020202020204" pitchFamily="34" charset="0"/>
            </a:endParaRPr>
          </a:p>
          <a:p>
            <a:pPr marL="171450" indent="-171450">
              <a:lnSpc>
                <a:spcPct val="107000"/>
              </a:lnSpc>
              <a:buFont typeface="Arial" panose="020B0604020202020204" pitchFamily="34" charset="0"/>
              <a:buChar char="•"/>
            </a:pPr>
            <a:endParaRPr lang="da-DK" sz="1200"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pPr>
            <a:r>
              <a:rPr lang="da-DK" sz="1200" b="1" dirty="0">
                <a:ea typeface="SimSun" panose="02010600030101010101" pitchFamily="2" charset="-122"/>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Power i projekter og portefølje </a:t>
            </a:r>
            <a:r>
              <a:rPr lang="da-DK" sz="1200" dirty="0">
                <a:ea typeface="SimSun" panose="02010600030101010101" pitchFamily="2" charset="-122"/>
                <a:cs typeface="Arial" panose="020B0604020202020204" pitchFamily="34" charset="0"/>
              </a:rPr>
              <a:t>5. udgave, Djøf Forlag 2024</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Projektlederskab – effekt til tiden </a:t>
            </a:r>
            <a:r>
              <a:rPr lang="da-DK" sz="1200" dirty="0">
                <a:ea typeface="SimSun" panose="02010600030101010101" pitchFamily="2" charset="-122"/>
                <a:cs typeface="Arial" panose="020B0604020202020204" pitchFamily="34" charset="0"/>
              </a:rPr>
              <a:t>1. udgave, Djøf Forlag 2016</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255108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Økonomiopfølgning</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Tekstfelt 4">
            <a:extLst>
              <a:ext uri="{FF2B5EF4-FFF2-40B4-BE49-F238E27FC236}">
                <a16:creationId xmlns:a16="http://schemas.microsoft.com/office/drawing/2014/main" id="{D68A4D27-4C9D-D596-0F7B-AAEB8122EBEA}"/>
              </a:ext>
            </a:extLst>
          </p:cNvPr>
          <p:cNvSpPr txBox="1"/>
          <p:nvPr/>
        </p:nvSpPr>
        <p:spPr>
          <a:xfrm>
            <a:off x="1345618" y="955958"/>
            <a:ext cx="9840542" cy="2400657"/>
          </a:xfrm>
          <a:prstGeom prst="rect">
            <a:avLst/>
          </a:prstGeom>
          <a:noFill/>
        </p:spPr>
        <p:txBody>
          <a:bodyPr wrap="square">
            <a:spAutoFit/>
          </a:bodyPr>
          <a:lstStyle/>
          <a:p>
            <a:r>
              <a:rPr lang="da-DK" sz="1000" b="1" i="0" dirty="0">
                <a:effectLst/>
                <a:cs typeface="Arial" panose="020B0604020202020204" pitchFamily="34" charset="0"/>
              </a:rPr>
              <a:t>Formål</a:t>
            </a:r>
          </a:p>
          <a:p>
            <a:r>
              <a:rPr lang="da-DK" sz="1000" b="0" i="0" dirty="0">
                <a:effectLst/>
                <a:cs typeface="Arial" panose="020B0604020202020204" pitchFamily="34" charset="0"/>
              </a:rPr>
              <a:t>Principperne i denne værktøjsbeskrivelse skal sikre, at en økonomisk opfølgning er mulig både med hensyn til projektomkostningerne, men også mht. projektets forretning. </a:t>
            </a:r>
          </a:p>
          <a:p>
            <a:r>
              <a:rPr lang="da-DK" sz="1000" b="0" i="0" dirty="0">
                <a:effectLst/>
                <a:cs typeface="Arial" panose="020B0604020202020204" pitchFamily="34" charset="0"/>
              </a:rPr>
              <a:t>Opfølgning skal være mulig på projekt-, program- og porteføljeniveau.</a:t>
            </a:r>
          </a:p>
          <a:p>
            <a:endParaRPr lang="da-DK" sz="1000" dirty="0">
              <a:cs typeface="Arial" panose="020B0604020202020204" pitchFamily="34" charset="0"/>
            </a:endParaRPr>
          </a:p>
          <a:p>
            <a:pPr algn="l"/>
            <a:r>
              <a:rPr lang="da-DK" sz="1000" b="1" i="0" u="none" strike="noStrike" dirty="0">
                <a:solidFill>
                  <a:srgbClr val="212529"/>
                </a:solidFill>
                <a:effectLst/>
                <a:cs typeface="Arial" panose="020B0604020202020204" pitchFamily="34" charset="0"/>
              </a:rPr>
              <a:t>Projektbudget</a:t>
            </a:r>
            <a:br>
              <a:rPr lang="da-DK" sz="1000" b="0" i="0" u="none" strike="noStrike" dirty="0">
                <a:solidFill>
                  <a:srgbClr val="212529"/>
                </a:solidFill>
                <a:effectLst/>
                <a:cs typeface="Arial" panose="020B0604020202020204" pitchFamily="34" charset="0"/>
              </a:rPr>
            </a:br>
            <a:r>
              <a:rPr lang="da-DK" sz="1000" b="0" i="0" u="none" strike="noStrike" dirty="0">
                <a:solidFill>
                  <a:srgbClr val="212529"/>
                </a:solidFill>
                <a:effectLst/>
                <a:cs typeface="Arial" panose="020B0604020202020204" pitchFamily="34" charset="0"/>
              </a:rPr>
              <a:t>For at muliggøre opfølgning på fase- og indsatsområdeniveau er det nødvendigt, at budgettet er opdelt pr. fase og pr. indsatsområde. I mange tilfælde vil det være nødvendigt at opdele budgettet på milepælsniveau, sådan at omkostningerne for at nå den enkelte milepæl er budgetteret.</a:t>
            </a:r>
          </a:p>
          <a:p>
            <a:pPr algn="l"/>
            <a:endParaRPr lang="da-DK" sz="1000" b="1" i="0" u="none" strike="noStrike" dirty="0">
              <a:solidFill>
                <a:srgbClr val="212529"/>
              </a:solidFill>
              <a:effectLst/>
              <a:cs typeface="Arial" panose="020B0604020202020204" pitchFamily="34" charset="0"/>
            </a:endParaRPr>
          </a:p>
          <a:p>
            <a:pPr algn="l"/>
            <a:r>
              <a:rPr lang="da-DK" sz="1000" b="1" i="0" u="none" strike="noStrike" dirty="0">
                <a:solidFill>
                  <a:srgbClr val="212529"/>
                </a:solidFill>
                <a:effectLst/>
                <a:cs typeface="Arial" panose="020B0604020202020204" pitchFamily="34" charset="0"/>
              </a:rPr>
              <a:t>Projektomkostningerne</a:t>
            </a:r>
            <a:r>
              <a:rPr lang="da-DK" sz="1000" b="0" i="0" u="none" strike="noStrike" dirty="0">
                <a:solidFill>
                  <a:srgbClr val="212529"/>
                </a:solidFill>
                <a:effectLst/>
                <a:cs typeface="Arial" panose="020B0604020202020204" pitchFamily="34" charset="0"/>
              </a:rPr>
              <a:t> kan budgetteres og følges vha. skemaet ”Skabelon 2: Økonomiopfølgning på milepælsplan.” På et mere overordnet niveau kan omkostningerne følges vha. skemaet: ”Skabelon 5: Projektnøgletal,” der også kan anvendes som input til porteføljeledelsen. I et projektprogram eller en portefølje kan det samlede omkostningsniveau også følges vha. skemaet: ”Skabelon 3: Økonomiopfølgning på projekter i fasemodel.”</a:t>
            </a:r>
          </a:p>
          <a:p>
            <a:pPr algn="l"/>
            <a:endParaRPr lang="da-DK" sz="1000" b="1" i="0" u="none" strike="noStrike" dirty="0">
              <a:solidFill>
                <a:srgbClr val="212529"/>
              </a:solidFill>
              <a:effectLst/>
              <a:cs typeface="Arial" panose="020B0604020202020204" pitchFamily="34" charset="0"/>
            </a:endParaRPr>
          </a:p>
          <a:p>
            <a:r>
              <a:rPr lang="da-DK" sz="1000" b="1" i="0" u="none" strike="noStrike" dirty="0">
                <a:solidFill>
                  <a:srgbClr val="212529"/>
                </a:solidFill>
                <a:effectLst/>
                <a:cs typeface="Arial" panose="020B0604020202020204" pitchFamily="34" charset="0"/>
              </a:rPr>
              <a:t>Forretningsopfølgningen </a:t>
            </a:r>
            <a:r>
              <a:rPr lang="da-DK" sz="1000" i="0" u="none" strike="noStrike" dirty="0">
                <a:solidFill>
                  <a:srgbClr val="212529"/>
                </a:solidFill>
                <a:effectLst/>
                <a:cs typeface="Arial" panose="020B0604020202020204" pitchFamily="34" charset="0"/>
              </a:rPr>
              <a:t>kræver, at der er defineret succeskriterier. Succeskriterierne følges vha. ”</a:t>
            </a:r>
            <a:r>
              <a:rPr lang="da-DK" sz="1000" dirty="0">
                <a:ea typeface="SimSun" panose="02010600030101010101" pitchFamily="2" charset="-122"/>
                <a:cs typeface="Arial" panose="020B0604020202020204" pitchFamily="34" charset="0"/>
              </a:rPr>
              <a:t>Skabelon 4: </a:t>
            </a:r>
            <a:r>
              <a:rPr lang="da-DK" sz="1000" dirty="0">
                <a:effectLst/>
                <a:ea typeface="Aptos" panose="020B0004020202020204" pitchFamily="34" charset="0"/>
                <a:cs typeface="Arial" panose="020B0604020202020204" pitchFamily="34" charset="0"/>
              </a:rPr>
              <a:t>Opfølgning på forretningen i fasemodel.”</a:t>
            </a:r>
            <a:r>
              <a:rPr lang="da-DK" sz="1000" dirty="0">
                <a:ea typeface="SimSun" panose="02010600030101010101" pitchFamily="2" charset="-122"/>
                <a:cs typeface="Arial" panose="020B0604020202020204" pitchFamily="34" charset="0"/>
              </a:rPr>
              <a:t>  </a:t>
            </a:r>
          </a:p>
          <a:p>
            <a:pPr algn="l"/>
            <a:r>
              <a:rPr lang="da-DK" sz="1000" i="0" u="none" strike="noStrike" dirty="0">
                <a:solidFill>
                  <a:srgbClr val="212529"/>
                </a:solidFill>
                <a:effectLst/>
                <a:cs typeface="Arial" panose="020B0604020202020204" pitchFamily="34" charset="0"/>
              </a:rPr>
              <a:t>Hvis der vælges samme succeskriterier for alle projekterne, kan disse summeres til en forretningsmæssig værdi. Fremgangsmåderne ved opfølgning på projektomkostninger og forretning er beskrevet herunder.</a:t>
            </a:r>
          </a:p>
        </p:txBody>
      </p:sp>
      <p:pic>
        <p:nvPicPr>
          <p:cNvPr id="11" name="Billede 10">
            <a:extLst>
              <a:ext uri="{FF2B5EF4-FFF2-40B4-BE49-F238E27FC236}">
                <a16:creationId xmlns:a16="http://schemas.microsoft.com/office/drawing/2014/main" id="{865C195B-3817-4800-648A-8B4E853EDD16}"/>
              </a:ext>
            </a:extLst>
          </p:cNvPr>
          <p:cNvPicPr>
            <a:picLocks noChangeAspect="1"/>
          </p:cNvPicPr>
          <p:nvPr/>
        </p:nvPicPr>
        <p:blipFill>
          <a:blip r:embed="rId4"/>
          <a:stretch>
            <a:fillRect/>
          </a:stretch>
        </p:blipFill>
        <p:spPr>
          <a:xfrm>
            <a:off x="1441328" y="3352517"/>
            <a:ext cx="9163203" cy="2896466"/>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i="0" u="none" strike="noStrike" dirty="0">
                <a:solidFill>
                  <a:srgbClr val="212529"/>
                </a:solidFill>
                <a:effectLst/>
              </a:rPr>
              <a:t>Opfølgning på projektomkostningerne og leverancer</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401F6A8C-F14A-76E0-8F79-7183D8BAF47E}"/>
              </a:ext>
            </a:extLst>
          </p:cNvPr>
          <p:cNvSpPr txBox="1"/>
          <p:nvPr/>
        </p:nvSpPr>
        <p:spPr>
          <a:xfrm>
            <a:off x="1363906" y="955958"/>
            <a:ext cx="9840542" cy="2369880"/>
          </a:xfrm>
          <a:prstGeom prst="rect">
            <a:avLst/>
          </a:prstGeom>
          <a:noFill/>
        </p:spPr>
        <p:txBody>
          <a:bodyPr wrap="square">
            <a:spAutoFit/>
          </a:bodyPr>
          <a:lstStyle/>
          <a:p>
            <a:pPr algn="l"/>
            <a:r>
              <a:rPr lang="da-DK" sz="1000" b="1" dirty="0">
                <a:solidFill>
                  <a:srgbClr val="212529"/>
                </a:solidFill>
              </a:rPr>
              <a:t>Fremgangsmåde</a:t>
            </a:r>
            <a:br>
              <a:rPr lang="da-DK" sz="1000" b="0" i="0" u="none" strike="noStrike" dirty="0">
                <a:solidFill>
                  <a:srgbClr val="212529"/>
                </a:solidFill>
                <a:effectLst/>
              </a:rPr>
            </a:br>
            <a:r>
              <a:rPr lang="da-DK" sz="1000" b="0" i="0" u="none" strike="noStrike" dirty="0">
                <a:solidFill>
                  <a:srgbClr val="212529"/>
                </a:solidFill>
                <a:effectLst/>
              </a:rPr>
              <a:t>Metoden, vi beskriver i det følgende, kaldes også "</a:t>
            </a:r>
            <a:r>
              <a:rPr lang="da-DK" sz="1000" b="0" i="0" u="none" strike="noStrike" dirty="0" err="1">
                <a:solidFill>
                  <a:srgbClr val="212529"/>
                </a:solidFill>
                <a:effectLst/>
              </a:rPr>
              <a:t>earned</a:t>
            </a:r>
            <a:r>
              <a:rPr lang="da-DK" sz="1000" b="0" i="0" u="none" strike="noStrike" dirty="0">
                <a:solidFill>
                  <a:srgbClr val="212529"/>
                </a:solidFill>
                <a:effectLst/>
              </a:rPr>
              <a:t> </a:t>
            </a:r>
            <a:r>
              <a:rPr lang="da-DK" sz="1000" b="0" i="0" u="none" strike="noStrike" dirty="0" err="1">
                <a:solidFill>
                  <a:srgbClr val="212529"/>
                </a:solidFill>
                <a:effectLst/>
              </a:rPr>
              <a:t>value</a:t>
            </a:r>
            <a:r>
              <a:rPr lang="da-DK" sz="1000" b="0" i="0" u="none" strike="noStrike" dirty="0">
                <a:solidFill>
                  <a:srgbClr val="212529"/>
                </a:solidFill>
                <a:effectLst/>
              </a:rPr>
              <a:t> metoden”, da det netop er et værktøj, der søger at belyse den værdi, som det udførte arbejde har skabt.</a:t>
            </a:r>
          </a:p>
          <a:p>
            <a:pPr algn="l"/>
            <a:r>
              <a:rPr lang="da-DK" sz="1000" b="0" i="0" u="none" strike="noStrike" dirty="0">
                <a:solidFill>
                  <a:srgbClr val="212529"/>
                </a:solidFill>
                <a:effectLst/>
              </a:rPr>
              <a:t>Den enkleste måde at foretage denne opfølgning er at udarbejde en liste, hvor milepælene er anført i rækkefølge. Ud for milepælene angives omkostninger og ressourceforbrug i f.eks. mandage. På den måde er det muligt at budgettere og senere følge op på omkostningerne pr. milepæl (Se skabelon 2: Økonomiopfølgning på Milepælsplan).</a:t>
            </a:r>
          </a:p>
          <a:p>
            <a:pPr algn="l"/>
            <a:endParaRPr lang="da-DK" sz="1000" b="0" i="0" u="none" strike="noStrike" dirty="0">
              <a:solidFill>
                <a:srgbClr val="212529"/>
              </a:solidFill>
              <a:effectLst/>
            </a:endParaRPr>
          </a:p>
          <a:p>
            <a:pPr algn="l"/>
            <a:r>
              <a:rPr lang="da-DK" sz="1000" b="0" i="0" u="none" strike="noStrike" dirty="0">
                <a:solidFill>
                  <a:srgbClr val="212529"/>
                </a:solidFill>
                <a:effectLst/>
              </a:rPr>
              <a:t>Milepælsplan med angivelse af milepæle, termin og angivelse af budgetteret ressourceforbrug. (BCWS = </a:t>
            </a:r>
            <a:r>
              <a:rPr lang="da-DK" sz="1000" b="0" i="0" u="none" strike="noStrike" dirty="0" err="1">
                <a:solidFill>
                  <a:srgbClr val="212529"/>
                </a:solidFill>
                <a:effectLst/>
              </a:rPr>
              <a:t>Budgeted</a:t>
            </a:r>
            <a:r>
              <a:rPr lang="da-DK" sz="1000" b="0" i="0" u="none" strike="noStrike" dirty="0">
                <a:solidFill>
                  <a:srgbClr val="212529"/>
                </a:solidFill>
                <a:effectLst/>
              </a:rPr>
              <a:t> </a:t>
            </a:r>
            <a:r>
              <a:rPr lang="da-DK" sz="1000" b="0" i="0" u="none" strike="noStrike" dirty="0" err="1">
                <a:solidFill>
                  <a:srgbClr val="212529"/>
                </a:solidFill>
                <a:effectLst/>
              </a:rPr>
              <a:t>Cost</a:t>
            </a:r>
            <a:r>
              <a:rPr lang="da-DK" sz="1000" b="0" i="0" u="none" strike="noStrike" dirty="0">
                <a:solidFill>
                  <a:srgbClr val="212529"/>
                </a:solidFill>
                <a:effectLst/>
              </a:rPr>
              <a:t> of Work </a:t>
            </a:r>
            <a:r>
              <a:rPr lang="da-DK" sz="1000" b="0" i="0" u="none" strike="noStrike" dirty="0" err="1">
                <a:solidFill>
                  <a:srgbClr val="212529"/>
                </a:solidFill>
                <a:effectLst/>
              </a:rPr>
              <a:t>Scheduled</a:t>
            </a:r>
            <a:r>
              <a:rPr lang="da-DK" sz="1000" b="0" i="0" u="none" strike="noStrike" dirty="0">
                <a:solidFill>
                  <a:srgbClr val="212529"/>
                </a:solidFill>
                <a:effectLst/>
              </a:rPr>
              <a:t>). </a:t>
            </a:r>
          </a:p>
          <a:p>
            <a:pPr algn="l"/>
            <a:r>
              <a:rPr lang="da-DK" sz="1000" b="0" i="0" u="none" strike="noStrike" dirty="0">
                <a:solidFill>
                  <a:srgbClr val="212529"/>
                </a:solidFill>
                <a:effectLst/>
              </a:rPr>
              <a:t>Søjlen til højre kan bruges til at anføre det aktuelle forbrug pr. milepæl. ACWP = </a:t>
            </a:r>
            <a:r>
              <a:rPr lang="da-DK" sz="1000" b="0" i="0" u="none" strike="noStrike" dirty="0" err="1">
                <a:solidFill>
                  <a:srgbClr val="212529"/>
                </a:solidFill>
                <a:effectLst/>
              </a:rPr>
              <a:t>Actual</a:t>
            </a:r>
            <a:r>
              <a:rPr lang="da-DK" sz="1000" b="0" i="0" u="none" strike="noStrike" dirty="0">
                <a:solidFill>
                  <a:srgbClr val="212529"/>
                </a:solidFill>
                <a:effectLst/>
              </a:rPr>
              <a:t> </a:t>
            </a:r>
            <a:r>
              <a:rPr lang="da-DK" sz="1000" b="0" i="0" u="none" strike="noStrike" dirty="0" err="1">
                <a:solidFill>
                  <a:srgbClr val="212529"/>
                </a:solidFill>
                <a:effectLst/>
              </a:rPr>
              <a:t>Cost</a:t>
            </a:r>
            <a:r>
              <a:rPr lang="da-DK" sz="1000" b="0" i="0" u="none" strike="noStrike" dirty="0">
                <a:solidFill>
                  <a:srgbClr val="212529"/>
                </a:solidFill>
                <a:effectLst/>
              </a:rPr>
              <a:t> of Work </a:t>
            </a:r>
            <a:r>
              <a:rPr lang="da-DK" sz="1000" b="0" i="0" u="none" strike="noStrike" dirty="0" err="1">
                <a:solidFill>
                  <a:srgbClr val="212529"/>
                </a:solidFill>
                <a:effectLst/>
              </a:rPr>
              <a:t>Performed</a:t>
            </a:r>
            <a:r>
              <a:rPr lang="da-DK" sz="1000" b="0" i="0" u="none" strike="noStrike" dirty="0">
                <a:solidFill>
                  <a:srgbClr val="212529"/>
                </a:solidFill>
                <a:effectLst/>
              </a:rPr>
              <a:t>).</a:t>
            </a:r>
          </a:p>
          <a:p>
            <a:pPr algn="l"/>
            <a:r>
              <a:rPr lang="da-DK" sz="1000" b="0" i="0" u="none" strike="noStrike" dirty="0">
                <a:solidFill>
                  <a:srgbClr val="212529"/>
                </a:solidFill>
                <a:effectLst/>
              </a:rPr>
              <a:t>Styrken i "</a:t>
            </a:r>
            <a:r>
              <a:rPr lang="da-DK" sz="1000" b="0" i="0" u="none" strike="noStrike" dirty="0" err="1">
                <a:solidFill>
                  <a:srgbClr val="212529"/>
                </a:solidFill>
                <a:effectLst/>
              </a:rPr>
              <a:t>earned</a:t>
            </a:r>
            <a:r>
              <a:rPr lang="da-DK" sz="1000" b="0" i="0" u="none" strike="noStrike" dirty="0">
                <a:solidFill>
                  <a:srgbClr val="212529"/>
                </a:solidFill>
                <a:effectLst/>
              </a:rPr>
              <a:t> </a:t>
            </a:r>
            <a:r>
              <a:rPr lang="da-DK" sz="1000" b="0" i="0" u="none" strike="noStrike" dirty="0" err="1">
                <a:solidFill>
                  <a:srgbClr val="212529"/>
                </a:solidFill>
                <a:effectLst/>
              </a:rPr>
              <a:t>value</a:t>
            </a:r>
            <a:r>
              <a:rPr lang="da-DK" sz="1000" b="0" i="0" u="none" strike="noStrike" dirty="0">
                <a:solidFill>
                  <a:srgbClr val="212529"/>
                </a:solidFill>
                <a:effectLst/>
              </a:rPr>
              <a:t>" metoden er den grafiske fremstilling af fremdriften. Denne kurve har ofte form som en såkaldt S-kurve, fordi omkostningerne i de indledende projektfaser ofte er forholdsvis små pr. tidsenhed. Senere i projektet sættes store ressourcer ind, og kurven stiger kraftigt for til sidst at falde ud i slutningen af projektet.</a:t>
            </a:r>
          </a:p>
          <a:p>
            <a:pPr algn="l"/>
            <a:endParaRPr lang="da-DK" sz="1000" dirty="0">
              <a:solidFill>
                <a:srgbClr val="212529"/>
              </a:solidFill>
            </a:endParaRPr>
          </a:p>
          <a:p>
            <a:r>
              <a:rPr lang="da-DK" sz="1000" b="0" i="0" dirty="0">
                <a:solidFill>
                  <a:srgbClr val="212529"/>
                </a:solidFill>
                <a:effectLst/>
                <a:cs typeface="Arial" panose="020B0604020202020204" pitchFamily="34" charset="0"/>
              </a:rPr>
              <a:t>Diagrammet i figuren viser den planlagte værditilvækst over tid som den fuldt optrukne linje, der er benævnt ”omkostningsbudget.” Kurven kan optegnes i skabelon 1.</a:t>
            </a:r>
          </a:p>
          <a:p>
            <a:pPr algn="l"/>
            <a:endParaRPr lang="da-DK" sz="1000" b="0" i="0" u="none" strike="noStrike" dirty="0">
              <a:solidFill>
                <a:srgbClr val="212529"/>
              </a:solidFill>
              <a:effectLst/>
            </a:endParaRPr>
          </a:p>
          <a:p>
            <a:pPr algn="l"/>
            <a:endParaRPr lang="da-DK" sz="1000" b="0" i="0" u="none" strike="noStrike" dirty="0">
              <a:solidFill>
                <a:srgbClr val="212529"/>
              </a:solidFill>
              <a:effectLst/>
              <a:cs typeface="Arial" panose="020B0604020202020204" pitchFamily="34" charset="0"/>
            </a:endParaRPr>
          </a:p>
          <a:p>
            <a:endParaRPr lang="da-DK" dirty="0"/>
          </a:p>
        </p:txBody>
      </p:sp>
      <p:sp>
        <p:nvSpPr>
          <p:cNvPr id="6" name="Tekstfelt 5">
            <a:extLst>
              <a:ext uri="{FF2B5EF4-FFF2-40B4-BE49-F238E27FC236}">
                <a16:creationId xmlns:a16="http://schemas.microsoft.com/office/drawing/2014/main" id="{73DA033B-4538-EDE2-6A5F-3B11B180D61E}"/>
              </a:ext>
            </a:extLst>
          </p:cNvPr>
          <p:cNvSpPr txBox="1"/>
          <p:nvPr/>
        </p:nvSpPr>
        <p:spPr>
          <a:xfrm>
            <a:off x="1363906" y="2840694"/>
            <a:ext cx="4422316" cy="3170099"/>
          </a:xfrm>
          <a:prstGeom prst="rect">
            <a:avLst/>
          </a:prstGeom>
          <a:noFill/>
        </p:spPr>
        <p:txBody>
          <a:bodyPr wrap="square">
            <a:spAutoFit/>
          </a:bodyPr>
          <a:lstStyle/>
          <a:p>
            <a:endParaRPr lang="da-DK" sz="1000" dirty="0">
              <a:solidFill>
                <a:srgbClr val="212529"/>
              </a:solidFill>
              <a:latin typeface="Arial" panose="020B0604020202020204" pitchFamily="34" charset="0"/>
              <a:cs typeface="Arial" panose="020B0604020202020204" pitchFamily="34" charset="0"/>
            </a:endParaRPr>
          </a:p>
          <a:p>
            <a:r>
              <a:rPr lang="da-DK" sz="1000" b="0" i="0" dirty="0">
                <a:solidFill>
                  <a:srgbClr val="212529"/>
                </a:solidFill>
                <a:effectLst/>
                <a:cs typeface="Arial" panose="020B0604020202020204" pitchFamily="34" charset="0"/>
              </a:rPr>
              <a:t>Når der på et givent tidspunkt foretages en opfølgning på projektet, vil det være muligt at sammenligne projektets stade i forhold til det planlagte. (BCWS = </a:t>
            </a:r>
            <a:r>
              <a:rPr lang="da-DK" sz="1000" b="0" i="0" dirty="0" err="1">
                <a:solidFill>
                  <a:srgbClr val="212529"/>
                </a:solidFill>
                <a:effectLst/>
                <a:cs typeface="Arial" panose="020B0604020202020204" pitchFamily="34" charset="0"/>
              </a:rPr>
              <a:t>Budgeted</a:t>
            </a:r>
            <a:r>
              <a:rPr lang="da-DK" sz="1000" b="0" i="0" dirty="0">
                <a:solidFill>
                  <a:srgbClr val="212529"/>
                </a:solidFill>
                <a:effectLst/>
                <a:cs typeface="Arial" panose="020B0604020202020204" pitchFamily="34" charset="0"/>
              </a:rPr>
              <a:t> </a:t>
            </a:r>
            <a:r>
              <a:rPr lang="da-DK" sz="1000" b="0" i="0" dirty="0" err="1">
                <a:solidFill>
                  <a:srgbClr val="212529"/>
                </a:solidFill>
                <a:effectLst/>
                <a:cs typeface="Arial" panose="020B0604020202020204" pitchFamily="34" charset="0"/>
              </a:rPr>
              <a:t>Cost</a:t>
            </a:r>
            <a:r>
              <a:rPr lang="da-DK" sz="1000" b="0" i="0" dirty="0">
                <a:solidFill>
                  <a:srgbClr val="212529"/>
                </a:solidFill>
                <a:effectLst/>
                <a:cs typeface="Arial" panose="020B0604020202020204" pitchFamily="34" charset="0"/>
              </a:rPr>
              <a:t> of Work </a:t>
            </a:r>
            <a:r>
              <a:rPr lang="da-DK" sz="1000" b="0" i="0" dirty="0" err="1">
                <a:solidFill>
                  <a:srgbClr val="212529"/>
                </a:solidFill>
                <a:effectLst/>
                <a:cs typeface="Arial" panose="020B0604020202020204" pitchFamily="34" charset="0"/>
              </a:rPr>
              <a:t>Scheduled</a:t>
            </a:r>
            <a:r>
              <a:rPr lang="da-DK" sz="1000" b="0" i="0" dirty="0">
                <a:solidFill>
                  <a:srgbClr val="212529"/>
                </a:solidFill>
                <a:effectLst/>
                <a:cs typeface="Arial" panose="020B0604020202020204" pitchFamily="34" charset="0"/>
              </a:rPr>
              <a:t>). I eksemplet over for forventes projektet afsluttet på ”plan slutdato”. Hvis vi befinder os på ”stadedatoen” ca. 60% henne i forløbet.</a:t>
            </a:r>
            <a:br>
              <a:rPr lang="da-DK" sz="1000" dirty="0">
                <a:cs typeface="Arial" panose="020B0604020202020204" pitchFamily="34" charset="0"/>
              </a:rPr>
            </a:br>
            <a:br>
              <a:rPr lang="da-DK" sz="1000" dirty="0">
                <a:cs typeface="Arial" panose="020B0604020202020204" pitchFamily="34" charset="0"/>
              </a:rPr>
            </a:br>
            <a:r>
              <a:rPr lang="da-DK" sz="1000" b="0" i="0" dirty="0">
                <a:solidFill>
                  <a:srgbClr val="212529"/>
                </a:solidFill>
                <a:effectLst/>
                <a:cs typeface="Arial" panose="020B0604020202020204" pitchFamily="34" charset="0"/>
              </a:rPr>
              <a:t>Ser vi på de faktiske omkostninger for det udførte arbejde, er de på figuren højere end budgetteret på det nuværende tidspunkt. (Dette kaldes ACWP = </a:t>
            </a:r>
            <a:r>
              <a:rPr lang="da-DK" sz="1000" b="0" i="0" dirty="0" err="1">
                <a:solidFill>
                  <a:srgbClr val="212529"/>
                </a:solidFill>
                <a:effectLst/>
                <a:cs typeface="Arial" panose="020B0604020202020204" pitchFamily="34" charset="0"/>
              </a:rPr>
              <a:t>Actual</a:t>
            </a:r>
            <a:r>
              <a:rPr lang="da-DK" sz="1000" b="0" i="0" dirty="0">
                <a:solidFill>
                  <a:srgbClr val="212529"/>
                </a:solidFill>
                <a:effectLst/>
                <a:cs typeface="Arial" panose="020B0604020202020204" pitchFamily="34" charset="0"/>
              </a:rPr>
              <a:t> </a:t>
            </a:r>
            <a:r>
              <a:rPr lang="da-DK" sz="1000" b="0" i="0" dirty="0" err="1">
                <a:solidFill>
                  <a:srgbClr val="212529"/>
                </a:solidFill>
                <a:effectLst/>
                <a:cs typeface="Arial" panose="020B0604020202020204" pitchFamily="34" charset="0"/>
              </a:rPr>
              <a:t>Cost</a:t>
            </a:r>
            <a:r>
              <a:rPr lang="da-DK" sz="1000" b="0" i="0" dirty="0">
                <a:solidFill>
                  <a:srgbClr val="212529"/>
                </a:solidFill>
                <a:effectLst/>
                <a:cs typeface="Arial" panose="020B0604020202020204" pitchFamily="34" charset="0"/>
              </a:rPr>
              <a:t> of Work </a:t>
            </a:r>
            <a:r>
              <a:rPr lang="da-DK" sz="1000" b="0" i="0" dirty="0" err="1">
                <a:solidFill>
                  <a:srgbClr val="212529"/>
                </a:solidFill>
                <a:effectLst/>
                <a:cs typeface="Arial" panose="020B0604020202020204" pitchFamily="34" charset="0"/>
              </a:rPr>
              <a:t>Performed</a:t>
            </a:r>
            <a:r>
              <a:rPr lang="da-DK" sz="1000" b="0" i="0" dirty="0">
                <a:solidFill>
                  <a:srgbClr val="212529"/>
                </a:solidFill>
                <a:effectLst/>
                <a:cs typeface="Arial" panose="020B0604020202020204" pitchFamily="34" charset="0"/>
              </a:rPr>
              <a:t>).</a:t>
            </a:r>
            <a:br>
              <a:rPr lang="da-DK" sz="1000" dirty="0">
                <a:cs typeface="Arial" panose="020B0604020202020204" pitchFamily="34" charset="0"/>
              </a:rPr>
            </a:br>
            <a:br>
              <a:rPr lang="da-DK" sz="1000" dirty="0">
                <a:cs typeface="Arial" panose="020B0604020202020204" pitchFamily="34" charset="0"/>
              </a:rPr>
            </a:br>
            <a:r>
              <a:rPr lang="da-DK" sz="1000" b="0" i="0" dirty="0">
                <a:solidFill>
                  <a:srgbClr val="212529"/>
                </a:solidFill>
                <a:effectLst/>
                <a:cs typeface="Arial" panose="020B0604020202020204" pitchFamily="34" charset="0"/>
              </a:rPr>
              <a:t>Vi kan også gå en anden vej og se på de milepæle, vi rent faktisk har nået på ”stadedatoen”. Hvis vi opgør den budgetterede værdi af disse milepæle, kan vi se, at værdien er lavere end planlagt. (BCWP = </a:t>
            </a:r>
            <a:r>
              <a:rPr lang="da-DK" sz="1000" b="0" i="0" dirty="0" err="1">
                <a:solidFill>
                  <a:srgbClr val="212529"/>
                </a:solidFill>
                <a:effectLst/>
                <a:cs typeface="Arial" panose="020B0604020202020204" pitchFamily="34" charset="0"/>
              </a:rPr>
              <a:t>Budgeted</a:t>
            </a:r>
            <a:r>
              <a:rPr lang="da-DK" sz="1000" b="0" i="0" dirty="0">
                <a:solidFill>
                  <a:srgbClr val="212529"/>
                </a:solidFill>
                <a:effectLst/>
                <a:cs typeface="Arial" panose="020B0604020202020204" pitchFamily="34" charset="0"/>
              </a:rPr>
              <a:t> </a:t>
            </a:r>
            <a:r>
              <a:rPr lang="da-DK" sz="1000" b="0" i="0" dirty="0" err="1">
                <a:solidFill>
                  <a:srgbClr val="212529"/>
                </a:solidFill>
                <a:effectLst/>
                <a:cs typeface="Arial" panose="020B0604020202020204" pitchFamily="34" charset="0"/>
              </a:rPr>
              <a:t>Cost</a:t>
            </a:r>
            <a:r>
              <a:rPr lang="da-DK" sz="1000" b="0" i="0" dirty="0">
                <a:solidFill>
                  <a:srgbClr val="212529"/>
                </a:solidFill>
                <a:effectLst/>
                <a:cs typeface="Arial" panose="020B0604020202020204" pitchFamily="34" charset="0"/>
              </a:rPr>
              <a:t> of Work </a:t>
            </a:r>
            <a:r>
              <a:rPr lang="da-DK" sz="1000" b="0" i="0" dirty="0" err="1">
                <a:solidFill>
                  <a:srgbClr val="212529"/>
                </a:solidFill>
                <a:effectLst/>
                <a:cs typeface="Arial" panose="020B0604020202020204" pitchFamily="34" charset="0"/>
              </a:rPr>
              <a:t>Performed</a:t>
            </a:r>
            <a:r>
              <a:rPr lang="da-DK" sz="1000" b="0" i="0" dirty="0">
                <a:solidFill>
                  <a:srgbClr val="212529"/>
                </a:solidFill>
                <a:effectLst/>
                <a:cs typeface="Arial" panose="020B0604020202020204" pitchFamily="34" charset="0"/>
              </a:rPr>
              <a:t>).</a:t>
            </a:r>
            <a:br>
              <a:rPr lang="da-DK" sz="1000" dirty="0">
                <a:cs typeface="Arial" panose="020B0604020202020204" pitchFamily="34" charset="0"/>
              </a:rPr>
            </a:br>
            <a:br>
              <a:rPr lang="da-DK" sz="1000" dirty="0">
                <a:cs typeface="Arial" panose="020B0604020202020204" pitchFamily="34" charset="0"/>
              </a:rPr>
            </a:br>
            <a:r>
              <a:rPr lang="da-DK" sz="1000" b="0" i="0" dirty="0">
                <a:solidFill>
                  <a:srgbClr val="212529"/>
                </a:solidFill>
                <a:effectLst/>
                <a:cs typeface="Arial" panose="020B0604020202020204" pitchFamily="34" charset="0"/>
              </a:rPr>
              <a:t>BCWP – kurven er vore erfaringer for, hvor langt vi rent faktisk er nået på ”stadedatoen”. Forlænges denne kurve op til, at vi har anvendt de budgetterede omkostninger, kan vi på tidsaksen aflæse, hvornår projektet forventes at være afsluttet, hvis ikke vi gør en ekstra indsats. (BAC = </a:t>
            </a:r>
            <a:r>
              <a:rPr lang="da-DK" sz="1000" b="0" i="0" dirty="0" err="1">
                <a:solidFill>
                  <a:srgbClr val="212529"/>
                </a:solidFill>
                <a:effectLst/>
                <a:cs typeface="Arial" panose="020B0604020202020204" pitchFamily="34" charset="0"/>
              </a:rPr>
              <a:t>Budgeted</a:t>
            </a:r>
            <a:r>
              <a:rPr lang="da-DK" sz="1000" b="0" i="0" dirty="0">
                <a:solidFill>
                  <a:srgbClr val="212529"/>
                </a:solidFill>
                <a:effectLst/>
                <a:cs typeface="Arial" panose="020B0604020202020204" pitchFamily="34" charset="0"/>
              </a:rPr>
              <a:t> </a:t>
            </a:r>
            <a:r>
              <a:rPr lang="da-DK" sz="1000" b="0" i="0" dirty="0" err="1">
                <a:solidFill>
                  <a:srgbClr val="212529"/>
                </a:solidFill>
                <a:effectLst/>
                <a:cs typeface="Arial" panose="020B0604020202020204" pitchFamily="34" charset="0"/>
              </a:rPr>
              <a:t>Cost</a:t>
            </a:r>
            <a:r>
              <a:rPr lang="da-DK" sz="1000" b="0" i="0" dirty="0">
                <a:solidFill>
                  <a:srgbClr val="212529"/>
                </a:solidFill>
                <a:effectLst/>
                <a:cs typeface="Arial" panose="020B0604020202020204" pitchFamily="34" charset="0"/>
              </a:rPr>
              <a:t> At </a:t>
            </a:r>
            <a:r>
              <a:rPr lang="da-DK" sz="1000" b="0" i="0" dirty="0" err="1">
                <a:solidFill>
                  <a:srgbClr val="212529"/>
                </a:solidFill>
                <a:effectLst/>
                <a:cs typeface="Arial" panose="020B0604020202020204" pitchFamily="34" charset="0"/>
              </a:rPr>
              <a:t>Completion</a:t>
            </a:r>
            <a:r>
              <a:rPr lang="da-DK" sz="1000" b="0" i="0" dirty="0">
                <a:solidFill>
                  <a:srgbClr val="212529"/>
                </a:solidFill>
                <a:effectLst/>
                <a:cs typeface="Arial" panose="020B0604020202020204" pitchFamily="34" charset="0"/>
              </a:rPr>
              <a:t>).</a:t>
            </a:r>
            <a:br>
              <a:rPr lang="da-DK" sz="1000" dirty="0">
                <a:cs typeface="Arial" panose="020B0604020202020204" pitchFamily="34" charset="0"/>
              </a:rPr>
            </a:br>
            <a:endParaRPr lang="da-DK" sz="1000" dirty="0"/>
          </a:p>
        </p:txBody>
      </p:sp>
      <p:pic>
        <p:nvPicPr>
          <p:cNvPr id="10" name="Billede 9" descr="Et billede, der indeholder tekst, linje/række, diagram, Kurve&#10;&#10;Automatisk genereret beskrivelse">
            <a:extLst>
              <a:ext uri="{FF2B5EF4-FFF2-40B4-BE49-F238E27FC236}">
                <a16:creationId xmlns:a16="http://schemas.microsoft.com/office/drawing/2014/main" id="{0DFCE024-C6C0-2EA0-F697-A064863C5A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7568" y="2923021"/>
            <a:ext cx="5356108" cy="2878015"/>
          </a:xfrm>
          <a:prstGeom prst="rect">
            <a:avLst/>
          </a:prstGeom>
          <a:noFill/>
          <a:ln>
            <a:noFill/>
          </a:ln>
        </p:spPr>
      </p:pic>
    </p:spTree>
    <p:extLst>
      <p:ext uri="{BB962C8B-B14F-4D97-AF65-F5344CB8AC3E}">
        <p14:creationId xmlns:p14="http://schemas.microsoft.com/office/powerpoint/2010/main" val="337352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i="0" u="none" strike="noStrike" dirty="0">
                <a:solidFill>
                  <a:srgbClr val="212529"/>
                </a:solidFill>
                <a:effectLst/>
              </a:rPr>
              <a:t>Opfølgning på forretningen</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BA2C9168-2786-D1E4-DD67-A160F035BBA7}"/>
              </a:ext>
            </a:extLst>
          </p:cNvPr>
          <p:cNvSpPr txBox="1"/>
          <p:nvPr/>
        </p:nvSpPr>
        <p:spPr>
          <a:xfrm>
            <a:off x="1341973" y="755852"/>
            <a:ext cx="9627182" cy="6417141"/>
          </a:xfrm>
          <a:prstGeom prst="rect">
            <a:avLst/>
          </a:prstGeom>
          <a:noFill/>
        </p:spPr>
        <p:txBody>
          <a:bodyPr wrap="square">
            <a:spAutoFit/>
          </a:bodyPr>
          <a:lstStyle/>
          <a:p>
            <a:br>
              <a:rPr lang="da-DK" sz="1000" dirty="0">
                <a:latin typeface="Arial" panose="020B0604020202020204" pitchFamily="34" charset="0"/>
                <a:cs typeface="Arial" panose="020B0604020202020204" pitchFamily="34" charset="0"/>
              </a:rPr>
            </a:br>
            <a:r>
              <a:rPr lang="da-DK" sz="1100" b="0" i="0" dirty="0">
                <a:solidFill>
                  <a:srgbClr val="212529"/>
                </a:solidFill>
                <a:effectLst/>
                <a:cs typeface="Arial" panose="020B0604020202020204" pitchFamily="34" charset="0"/>
              </a:rPr>
              <a:t>ACWP-kurven er vore erfaringer for, hvad det indtil nu har kostet at nå de resultater, vi havde planlagt. Hvis den udvikling fortsætter, vil den forventede omkostning ved afslutning kunne aflæses over den ”forventede slutdato” (EAC = </a:t>
            </a:r>
            <a:r>
              <a:rPr lang="da-DK" sz="1100" b="0" i="0" dirty="0" err="1">
                <a:solidFill>
                  <a:srgbClr val="212529"/>
                </a:solidFill>
                <a:effectLst/>
                <a:cs typeface="Arial" panose="020B0604020202020204" pitchFamily="34" charset="0"/>
              </a:rPr>
              <a:t>Estimated</a:t>
            </a:r>
            <a:r>
              <a:rPr lang="da-DK" sz="1100" b="0" i="0" dirty="0">
                <a:solidFill>
                  <a:srgbClr val="212529"/>
                </a:solidFill>
                <a:effectLst/>
                <a:cs typeface="Arial" panose="020B0604020202020204" pitchFamily="34" charset="0"/>
              </a:rPr>
              <a:t> At </a:t>
            </a:r>
            <a:r>
              <a:rPr lang="da-DK" sz="1100" b="0" i="0" dirty="0" err="1">
                <a:solidFill>
                  <a:srgbClr val="212529"/>
                </a:solidFill>
                <a:effectLst/>
                <a:cs typeface="Arial" panose="020B0604020202020204" pitchFamily="34" charset="0"/>
              </a:rPr>
              <a:t>Completion</a:t>
            </a:r>
            <a:r>
              <a:rPr lang="da-DK" sz="1100" b="0" i="0" dirty="0">
                <a:solidFill>
                  <a:srgbClr val="212529"/>
                </a:solidFill>
                <a:effectLst/>
                <a:cs typeface="Arial" panose="020B0604020202020204" pitchFamily="34" charset="0"/>
              </a:rPr>
              <a:t>).</a:t>
            </a:r>
            <a:br>
              <a:rPr lang="da-DK" sz="1100" dirty="0">
                <a:cs typeface="Arial" panose="020B0604020202020204" pitchFamily="34" charset="0"/>
              </a:rPr>
            </a:br>
            <a:br>
              <a:rPr lang="da-DK" sz="1100" dirty="0">
                <a:cs typeface="Arial" panose="020B0604020202020204" pitchFamily="34" charset="0"/>
              </a:rPr>
            </a:br>
            <a:r>
              <a:rPr lang="da-DK" sz="1100" b="0" i="0" dirty="0">
                <a:solidFill>
                  <a:srgbClr val="212529"/>
                </a:solidFill>
                <a:effectLst/>
                <a:cs typeface="Arial" panose="020B0604020202020204" pitchFamily="34" charset="0"/>
              </a:rPr>
              <a:t>Metoden udmærker sig ved, at det er meget tydeligt, om ACWP- og  BCWP-kurverne flytter sig mere og mere fra hinanden, eller om de løber parallelt. Løber de parallelt, har vi haft et midlertidigt problem. Fjerner kurverne sig fra hinanden, er der vedvarende problemer.</a:t>
            </a:r>
            <a:br>
              <a:rPr lang="da-DK" sz="1100" dirty="0">
                <a:cs typeface="Arial" panose="020B0604020202020204" pitchFamily="34" charset="0"/>
              </a:rPr>
            </a:br>
            <a:br>
              <a:rPr lang="da-DK" sz="1100" dirty="0">
                <a:cs typeface="Arial" panose="020B0604020202020204" pitchFamily="34" charset="0"/>
              </a:rPr>
            </a:br>
            <a:r>
              <a:rPr lang="da-DK" sz="1100" b="1" i="0" u="none" strike="noStrike" dirty="0">
                <a:solidFill>
                  <a:srgbClr val="212529"/>
                </a:solidFill>
                <a:effectLst/>
                <a:cs typeface="Arial" panose="020B0604020202020204" pitchFamily="34" charset="0"/>
              </a:rPr>
              <a:t>Opfølgning på forretningen</a:t>
            </a:r>
            <a:br>
              <a:rPr lang="da-DK" sz="1100" dirty="0">
                <a:cs typeface="Arial" panose="020B0604020202020204" pitchFamily="34" charset="0"/>
              </a:rPr>
            </a:br>
            <a:r>
              <a:rPr lang="da-DK" sz="1100" i="0" dirty="0">
                <a:solidFill>
                  <a:srgbClr val="212529"/>
                </a:solidFill>
                <a:effectLst/>
                <a:cs typeface="Arial" panose="020B0604020202020204" pitchFamily="34" charset="0"/>
              </a:rPr>
              <a:t>Opfølgningen på forretningen kræver, at der ud over opfølgningen også følges op på succeskriterierne. Det er er en god idé at gøre løbende, f.eks. i hver fase, efterhånden som </a:t>
            </a:r>
            <a:r>
              <a:rPr lang="da-DK" sz="1100" i="0" dirty="0" err="1">
                <a:solidFill>
                  <a:srgbClr val="212529"/>
                </a:solidFill>
                <a:effectLst/>
                <a:cs typeface="Arial" panose="020B0604020202020204" pitchFamily="34" charset="0"/>
              </a:rPr>
              <a:t>videngrundlaget</a:t>
            </a:r>
            <a:r>
              <a:rPr lang="da-DK" sz="1100" i="0" dirty="0">
                <a:solidFill>
                  <a:srgbClr val="212529"/>
                </a:solidFill>
                <a:effectLst/>
                <a:cs typeface="Arial" panose="020B0604020202020204" pitchFamily="34" charset="0"/>
              </a:rPr>
              <a:t> bliver større. Dette gøres vha. </a:t>
            </a:r>
            <a:r>
              <a:rPr lang="da-DK" sz="1100" dirty="0">
                <a:ea typeface="SimSun" panose="02010600030101010101" pitchFamily="2" charset="-122"/>
                <a:cs typeface="Arial" panose="020B0604020202020204" pitchFamily="34" charset="0"/>
              </a:rPr>
              <a:t>Skabelon 4: ”</a:t>
            </a:r>
            <a:r>
              <a:rPr lang="da-DK" sz="1100" dirty="0">
                <a:effectLst/>
                <a:ea typeface="Aptos" panose="020B0004020202020204" pitchFamily="34" charset="0"/>
                <a:cs typeface="Arial" panose="020B0604020202020204" pitchFamily="34" charset="0"/>
              </a:rPr>
              <a:t>Opfølgning på forretningen i fasemodel”</a:t>
            </a:r>
            <a:r>
              <a:rPr lang="da-DK" sz="1100" dirty="0">
                <a:effectLst/>
                <a:ea typeface="SimSun" panose="02010600030101010101" pitchFamily="2" charset="-122"/>
                <a:cs typeface="Arial" panose="020B0604020202020204" pitchFamily="34" charset="0"/>
              </a:rPr>
              <a:t>. Opfølgningen foregår på den måde, at man ved hver fase (eller gate i stage gate modellen) vurderer, hvad succeskriteriet forventes at blive. I fase 1 vil det være målsætningen for succeskriterieret</a:t>
            </a:r>
            <a:r>
              <a:rPr lang="da-DK" sz="1100" dirty="0">
                <a:ea typeface="SimSun" panose="02010600030101010101" pitchFamily="2" charset="-122"/>
                <a:cs typeface="Arial" panose="020B0604020202020204" pitchFamily="34" charset="0"/>
              </a:rPr>
              <a:t>. I de efterfølgende faser vil det være en vurdering, indtil succeskriteriet kan måles. Det kan ofte først ske i fase 8 på skemaet.</a:t>
            </a:r>
          </a:p>
          <a:p>
            <a:endParaRPr lang="da-DK" sz="1100" dirty="0">
              <a:ea typeface="SimSun" panose="02010600030101010101" pitchFamily="2" charset="-122"/>
              <a:cs typeface="Arial" panose="020B0604020202020204" pitchFamily="34" charset="0"/>
            </a:endParaRPr>
          </a:p>
          <a:p>
            <a:r>
              <a:rPr lang="da-DK" sz="1100" b="1" dirty="0">
                <a:ea typeface="SimSun" panose="02010600030101010101" pitchFamily="2" charset="-122"/>
                <a:cs typeface="Arial" panose="020B0604020202020204" pitchFamily="34" charset="0"/>
              </a:rPr>
              <a:t>Værktøjet omfatter følgende skabeloner:</a:t>
            </a:r>
          </a:p>
          <a:p>
            <a:endParaRPr lang="da-DK" sz="1100" b="1" dirty="0">
              <a:ea typeface="SimSun" panose="02010600030101010101" pitchFamily="2" charset="-122"/>
              <a:cs typeface="Arial" panose="020B0604020202020204" pitchFamily="34" charset="0"/>
            </a:endParaRPr>
          </a:p>
          <a:p>
            <a:r>
              <a:rPr lang="da-DK" sz="1100" b="1" dirty="0">
                <a:ea typeface="SimSun" panose="02010600030101010101" pitchFamily="2" charset="-122"/>
                <a:cs typeface="Arial" panose="020B0604020202020204" pitchFamily="34" charset="0"/>
              </a:rPr>
              <a:t>Skabelon 1: Optegning af S-kurve. </a:t>
            </a:r>
            <a:r>
              <a:rPr lang="da-DK" sz="1100" dirty="0">
                <a:ea typeface="SimSun" panose="02010600030101010101" pitchFamily="2" charset="-122"/>
                <a:cs typeface="Arial" panose="020B0604020202020204" pitchFamily="34" charset="0"/>
              </a:rPr>
              <a:t>S-kurve kan optegnes med input fra Skabelon 2 og 3.  Værdien svarende til omkostningerne indsættes op ad Y-aksen ud fra milepælen eller fasen på X-aksen. Anvendes der en Stage Gate model, afsættes værdierne ud fra Gate 1, Gate 2 osv.</a:t>
            </a:r>
          </a:p>
          <a:p>
            <a:endParaRPr lang="da-DK" sz="1100" b="1" dirty="0">
              <a:ea typeface="SimSun" panose="02010600030101010101" pitchFamily="2" charset="-122"/>
              <a:cs typeface="Arial" panose="020B0604020202020204" pitchFamily="34" charset="0"/>
            </a:endParaRPr>
          </a:p>
          <a:p>
            <a:r>
              <a:rPr lang="da-DK" sz="1100" b="1" dirty="0">
                <a:ea typeface="SimSun" panose="02010600030101010101" pitchFamily="2" charset="-122"/>
                <a:cs typeface="Arial" panose="020B0604020202020204" pitchFamily="34" charset="0"/>
              </a:rPr>
              <a:t>Skabelon 2: </a:t>
            </a:r>
            <a:r>
              <a:rPr lang="da-DK" sz="1100" b="1" dirty="0">
                <a:effectLst/>
                <a:ea typeface="Aptos" panose="020B0004020202020204" pitchFamily="34" charset="0"/>
                <a:cs typeface="Arial" panose="020B0604020202020204" pitchFamily="34" charset="0"/>
              </a:rPr>
              <a:t>Økonomiopfølgning på Milepælsplan </a:t>
            </a:r>
            <a:r>
              <a:rPr lang="da-DK" sz="1100" dirty="0">
                <a:effectLst/>
                <a:ea typeface="Aptos" panose="020B0004020202020204" pitchFamily="34" charset="0"/>
                <a:cs typeface="Arial" panose="020B0604020202020204" pitchFamily="34" charset="0"/>
              </a:rPr>
              <a:t>kan anvendes som input til S-kurve. Skabelon 1.</a:t>
            </a:r>
            <a:endParaRPr lang="da-DK" sz="1100" dirty="0">
              <a:ea typeface="SimSun" panose="02010600030101010101" pitchFamily="2" charset="-122"/>
              <a:cs typeface="Arial" panose="020B0604020202020204" pitchFamily="34" charset="0"/>
            </a:endParaRPr>
          </a:p>
          <a:p>
            <a:endParaRPr lang="da-DK" sz="1100" b="1" dirty="0">
              <a:ea typeface="SimSun" panose="02010600030101010101" pitchFamily="2" charset="-122"/>
              <a:cs typeface="Arial" panose="020B0604020202020204" pitchFamily="34" charset="0"/>
            </a:endParaRPr>
          </a:p>
          <a:p>
            <a:r>
              <a:rPr lang="da-DK" sz="1100" b="1" dirty="0">
                <a:ea typeface="SimSun" panose="02010600030101010101" pitchFamily="2" charset="-122"/>
                <a:cs typeface="Arial" panose="020B0604020202020204" pitchFamily="34" charset="0"/>
              </a:rPr>
              <a:t>Skabelon 3: </a:t>
            </a:r>
            <a:r>
              <a:rPr lang="da-DK" sz="1100" b="1" dirty="0">
                <a:effectLst/>
                <a:ea typeface="Aptos" panose="020B0004020202020204" pitchFamily="34" charset="0"/>
                <a:cs typeface="Arial" panose="020B0604020202020204" pitchFamily="34" charset="0"/>
              </a:rPr>
              <a:t>Økonomiopfølgning på projekter i fasemodel </a:t>
            </a:r>
            <a:r>
              <a:rPr lang="da-DK" sz="1100" dirty="0">
                <a:effectLst/>
                <a:ea typeface="Aptos" panose="020B0004020202020204" pitchFamily="34" charset="0"/>
                <a:cs typeface="Arial" panose="020B0604020202020204" pitchFamily="34" charset="0"/>
              </a:rPr>
              <a:t>kan anvendes som input til S-kurve. Skabelon 1.</a:t>
            </a:r>
            <a:endParaRPr lang="da-DK" sz="1100" b="1" dirty="0">
              <a:effectLst/>
              <a:ea typeface="Aptos" panose="020B0004020202020204" pitchFamily="34" charset="0"/>
              <a:cs typeface="Arial" panose="020B0604020202020204" pitchFamily="34" charset="0"/>
            </a:endParaRPr>
          </a:p>
          <a:p>
            <a:endParaRPr lang="da-DK" sz="1100" b="1" dirty="0">
              <a:ea typeface="SimSun" panose="02010600030101010101" pitchFamily="2" charset="-122"/>
              <a:cs typeface="Arial" panose="020B0604020202020204" pitchFamily="34" charset="0"/>
            </a:endParaRPr>
          </a:p>
          <a:p>
            <a:r>
              <a:rPr lang="da-DK" sz="1100" b="1" dirty="0">
                <a:ea typeface="SimSun" panose="02010600030101010101" pitchFamily="2" charset="-122"/>
                <a:cs typeface="Arial" panose="020B0604020202020204" pitchFamily="34" charset="0"/>
              </a:rPr>
              <a:t>Skabelon 4: </a:t>
            </a:r>
            <a:r>
              <a:rPr lang="da-DK" sz="1100" b="1" dirty="0">
                <a:effectLst/>
                <a:ea typeface="Aptos" panose="020B0004020202020204" pitchFamily="34" charset="0"/>
                <a:cs typeface="Arial" panose="020B0604020202020204" pitchFamily="34" charset="0"/>
              </a:rPr>
              <a:t>Opfølgning på forretningen i fasemodel</a:t>
            </a:r>
            <a:r>
              <a:rPr lang="da-DK" sz="1100" b="1" dirty="0">
                <a:ea typeface="SimSun" panose="02010600030101010101" pitchFamily="2" charset="-122"/>
                <a:cs typeface="Arial" panose="020B0604020202020204" pitchFamily="34" charset="0"/>
              </a:rPr>
              <a:t> </a:t>
            </a:r>
            <a:r>
              <a:rPr lang="da-DK" sz="1100" dirty="0">
                <a:ea typeface="SimSun" panose="02010600030101010101" pitchFamily="2" charset="-122"/>
                <a:cs typeface="Arial" panose="020B0604020202020204" pitchFamily="34" charset="0"/>
              </a:rPr>
              <a:t>anvendes som beskrevet ovenfor.</a:t>
            </a:r>
          </a:p>
          <a:p>
            <a:endParaRPr lang="da-DK" sz="1100" b="1" dirty="0">
              <a:ea typeface="SimSun" panose="02010600030101010101" pitchFamily="2" charset="-122"/>
              <a:cs typeface="Arial" panose="020B0604020202020204" pitchFamily="34" charset="0"/>
            </a:endParaRPr>
          </a:p>
          <a:p>
            <a:r>
              <a:rPr lang="da-DK" sz="1100" b="1" dirty="0">
                <a:ea typeface="SimSun" panose="02010600030101010101" pitchFamily="2" charset="-122"/>
                <a:cs typeface="Arial" panose="020B0604020202020204" pitchFamily="34" charset="0"/>
              </a:rPr>
              <a:t>Skabelon 5: </a:t>
            </a:r>
            <a:r>
              <a:rPr lang="da-DK" sz="1100" b="1" dirty="0">
                <a:effectLst/>
                <a:ea typeface="Aptos" panose="020B0004020202020204" pitchFamily="34" charset="0"/>
                <a:cs typeface="Arial" panose="020B0604020202020204" pitchFamily="34" charset="0"/>
              </a:rPr>
              <a:t>Projektnøgletal. </a:t>
            </a:r>
            <a:r>
              <a:rPr lang="da-DK" sz="1100" dirty="0">
                <a:effectLst/>
                <a:ea typeface="Aptos" panose="020B0004020202020204" pitchFamily="34" charset="0"/>
                <a:cs typeface="Arial" panose="020B0604020202020204" pitchFamily="34" charset="0"/>
              </a:rPr>
              <a:t>I den første søjle kan </a:t>
            </a:r>
            <a:r>
              <a:rPr lang="da-DK" sz="1100" dirty="0">
                <a:effectLst/>
                <a:ea typeface="SimSun" panose="02010600030101010101" pitchFamily="2" charset="-122"/>
                <a:cs typeface="Arial" panose="020B0604020202020204" pitchFamily="34" charset="0"/>
              </a:rPr>
              <a:t>fasenummer eller fasens navn noteres. Som udgangspunkt er gatenummeret angivet som G1, G2 osv. </a:t>
            </a:r>
          </a:p>
          <a:p>
            <a:pPr marL="171450" indent="-171450">
              <a:buFont typeface="Arial" panose="020B0604020202020204" pitchFamily="34" charset="0"/>
              <a:buChar char="•"/>
            </a:pPr>
            <a:r>
              <a:rPr lang="da-DK" sz="1100" dirty="0">
                <a:effectLst/>
                <a:ea typeface="SimSun" panose="02010600030101010101" pitchFamily="2" charset="-122"/>
                <a:cs typeface="Arial" panose="020B0604020202020204" pitchFamily="34" charset="0"/>
              </a:rPr>
              <a:t>I søjlen under ”G1 Estimat” noteres den estimerede værdi på G1-tidspunktet. </a:t>
            </a:r>
          </a:p>
          <a:p>
            <a:pPr marL="171450" indent="-171450">
              <a:buFont typeface="Arial" panose="020B0604020202020204" pitchFamily="34" charset="0"/>
              <a:buChar char="•"/>
            </a:pPr>
            <a:r>
              <a:rPr lang="da-DK" sz="1100" dirty="0">
                <a:effectLst/>
                <a:ea typeface="SimSun" panose="02010600030101010101" pitchFamily="2" charset="-122"/>
                <a:cs typeface="Arial" panose="020B0604020202020204" pitchFamily="34" charset="0"/>
              </a:rPr>
              <a:t>Ved tidsplanen vil det være tidspunkterne for, hvornår de forskellige faser (gates) færdiggøres. </a:t>
            </a:r>
          </a:p>
          <a:p>
            <a:pPr marL="171450" indent="-171450">
              <a:buFont typeface="Arial" panose="020B0604020202020204" pitchFamily="34" charset="0"/>
              <a:buChar char="•"/>
            </a:pPr>
            <a:r>
              <a:rPr lang="da-DK" sz="1100" dirty="0">
                <a:effectLst/>
                <a:ea typeface="SimSun" panose="02010600030101010101" pitchFamily="2" charset="-122"/>
                <a:cs typeface="Arial" panose="020B0604020202020204" pitchFamily="34" charset="0"/>
              </a:rPr>
              <a:t>For </a:t>
            </a:r>
            <a:r>
              <a:rPr lang="da-DK" sz="1100" dirty="0">
                <a:ea typeface="SimSun" panose="02010600030101010101" pitchFamily="2" charset="-122"/>
                <a:cs typeface="Arial" panose="020B0604020202020204" pitchFamily="34" charset="0"/>
              </a:rPr>
              <a:t>rubrikken ”R</a:t>
            </a:r>
            <a:r>
              <a:rPr lang="da-DK" sz="1100" b="0" kern="1200" dirty="0">
                <a:solidFill>
                  <a:schemeClr val="tx1"/>
                </a:solidFill>
                <a:effectLst/>
                <a:cs typeface="Arial" panose="020B0604020202020204" pitchFamily="34" charset="0"/>
              </a:rPr>
              <a:t>essourcer”</a:t>
            </a:r>
            <a:r>
              <a:rPr lang="da-DK" sz="1100" dirty="0">
                <a:cs typeface="Arial" panose="020B0604020202020204" pitchFamily="34" charset="0"/>
              </a:rPr>
              <a:t> noteres f.eks. det antal manduger, der forventes anvendt. </a:t>
            </a:r>
          </a:p>
          <a:p>
            <a:pPr marL="171450" indent="-171450">
              <a:buFont typeface="Arial" panose="020B0604020202020204" pitchFamily="34" charset="0"/>
              <a:buChar char="•"/>
            </a:pPr>
            <a:r>
              <a:rPr lang="da-DK" sz="1100" dirty="0">
                <a:ea typeface="SimSun" panose="02010600030101010101" pitchFamily="2" charset="-122"/>
                <a:cs typeface="Arial" panose="020B0604020202020204" pitchFamily="34" charset="0"/>
              </a:rPr>
              <a:t>Udfor rubrikken </a:t>
            </a:r>
            <a:r>
              <a:rPr lang="da-DK" sz="1100" kern="100" dirty="0">
                <a:ea typeface="SimSun" panose="02010600030101010101" pitchFamily="2" charset="-122"/>
                <a:cs typeface="Arial" panose="020B0604020202020204" pitchFamily="34" charset="0"/>
              </a:rPr>
              <a:t>ø</a:t>
            </a:r>
            <a:r>
              <a:rPr lang="da-DK" sz="1100" b="0" kern="100" dirty="0">
                <a:solidFill>
                  <a:schemeClr val="tx1"/>
                </a:solidFill>
                <a:effectLst/>
                <a:cs typeface="Arial" panose="020B0604020202020204" pitchFamily="34" charset="0"/>
              </a:rPr>
              <a:t>konomi og succeskriterier noteres de estimerede værdier. </a:t>
            </a:r>
          </a:p>
          <a:p>
            <a:pPr marL="171450" indent="-171450">
              <a:buFont typeface="Arial" panose="020B0604020202020204" pitchFamily="34" charset="0"/>
              <a:buChar char="•"/>
            </a:pPr>
            <a:r>
              <a:rPr lang="da-DK" sz="1100" b="0" kern="100" dirty="0">
                <a:solidFill>
                  <a:schemeClr val="tx1"/>
                </a:solidFill>
                <a:effectLst/>
                <a:cs typeface="Arial" panose="020B0604020202020204" pitchFamily="34" charset="0"/>
              </a:rPr>
              <a:t>Det strategiske fit </a:t>
            </a:r>
            <a:r>
              <a:rPr lang="da-DK" sz="1100" kern="100" dirty="0">
                <a:cs typeface="Arial" panose="020B0604020202020204" pitchFamily="34" charset="0"/>
              </a:rPr>
              <a:t>o</a:t>
            </a:r>
            <a:r>
              <a:rPr lang="da-DK" sz="1100" b="0" kern="100" dirty="0">
                <a:solidFill>
                  <a:schemeClr val="tx1"/>
                </a:solidFill>
                <a:effectLst/>
                <a:cs typeface="Arial" panose="020B0604020202020204" pitchFamily="34" charset="0"/>
              </a:rPr>
              <a:t>verføres fra værktøj 10.5. Tallet </a:t>
            </a:r>
            <a:r>
              <a:rPr lang="da-DK" sz="1100" kern="100" dirty="0">
                <a:solidFill>
                  <a:schemeClr val="tx1"/>
                </a:solidFill>
                <a:effectLst/>
                <a:cs typeface="Arial" panose="020B0604020202020204" pitchFamily="34" charset="0"/>
              </a:rPr>
              <a:t>angiver p</a:t>
            </a:r>
            <a:r>
              <a:rPr lang="da-DK" sz="1100" dirty="0">
                <a:effectLst/>
                <a:ea typeface="Times New Roman" panose="02020603050405020304" pitchFamily="18" charset="0"/>
                <a:cs typeface="Arial" panose="020B0604020202020204" pitchFamily="34" charset="0"/>
              </a:rPr>
              <a:t>rojektets strategiske vigtighed.</a:t>
            </a:r>
          </a:p>
          <a:p>
            <a:pPr marL="171450" indent="-171450">
              <a:buFont typeface="Arial" panose="020B0604020202020204" pitchFamily="34" charset="0"/>
              <a:buChar char="•"/>
            </a:pPr>
            <a:r>
              <a:rPr lang="da-DK" sz="1100" dirty="0">
                <a:ea typeface="Times New Roman" panose="02020603050405020304" pitchFamily="18" charset="0"/>
                <a:cs typeface="Arial" panose="020B0604020202020204" pitchFamily="34" charset="0"/>
              </a:rPr>
              <a:t>Når der er indgået en kontrakt mellem projektejer og projektet i gate 2, noteres de reviderede tal, så der findes nogle opdaterede projektnøgletal. Dette gentages for hver ny fase (ny gate), efterhånden som vores viden om projektet stiger.</a:t>
            </a:r>
            <a:endParaRPr lang="da-DK" sz="1100" dirty="0">
              <a:effectLst/>
              <a:ea typeface="Times New Roman" panose="02020603050405020304" pitchFamily="18" charset="0"/>
              <a:cs typeface="Arial" panose="020B0604020202020204" pitchFamily="34" charset="0"/>
            </a:endParaRPr>
          </a:p>
          <a:p>
            <a:endParaRPr lang="da-DK" sz="1000" dirty="0">
              <a:ea typeface="SimSun" panose="02010600030101010101" pitchFamily="2" charset="-122"/>
              <a:cs typeface="Arial" panose="020B0604020202020204" pitchFamily="34" charset="0"/>
            </a:endParaRPr>
          </a:p>
          <a:p>
            <a:r>
              <a:rPr lang="da-DK" sz="1000" b="1" dirty="0">
                <a:ea typeface="SimSun" panose="02010600030101010101" pitchFamily="2" charset="-122"/>
                <a:cs typeface="Arial" panose="020B0604020202020204" pitchFamily="34" charset="0"/>
              </a:rPr>
              <a:t> </a:t>
            </a:r>
            <a:endParaRPr lang="da-DK" sz="1000" dirty="0">
              <a:ea typeface="SimSun" panose="02010600030101010101" pitchFamily="2" charset="-122"/>
              <a:cs typeface="Arial" panose="020B0604020202020204" pitchFamily="34" charset="0"/>
            </a:endParaRPr>
          </a:p>
          <a:p>
            <a:r>
              <a:rPr lang="da-DK" sz="1000" b="1" dirty="0">
                <a:ea typeface="SimSun" panose="02010600030101010101" pitchFamily="2" charset="-122"/>
                <a:cs typeface="Arial" panose="020B0604020202020204" pitchFamily="34" charset="0"/>
              </a:rPr>
              <a:t> </a:t>
            </a:r>
            <a:endParaRPr lang="da-DK" sz="1000" dirty="0">
              <a:ea typeface="SimSun" panose="02010600030101010101" pitchFamily="2" charset="-122"/>
              <a:cs typeface="Arial" panose="020B0604020202020204" pitchFamily="34" charset="0"/>
            </a:endParaRPr>
          </a:p>
          <a:p>
            <a:endParaRPr lang="da-DK" sz="1000" dirty="0">
              <a:ea typeface="SimSun" panose="02010600030101010101" pitchFamily="2" charset="-122"/>
              <a:cs typeface="Arial" panose="020B0604020202020204" pitchFamily="34" charset="0"/>
            </a:endParaRPr>
          </a:p>
          <a:p>
            <a:endParaRPr lang="da-DK" sz="1000" b="1" dirty="0">
              <a:latin typeface="Arial" panose="020B0604020202020204" pitchFamily="34" charset="0"/>
              <a:ea typeface="SimSun" panose="02010600030101010101" pitchFamily="2" charset="-122"/>
              <a:cs typeface="Arial" panose="020B0604020202020204" pitchFamily="34" charset="0"/>
            </a:endParaRPr>
          </a:p>
          <a:p>
            <a:endParaRPr lang="da-DK"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16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1: Optegning af S-kurve  </a:t>
            </a:r>
            <a:endParaRPr lang="da-DK" sz="2400" dirty="0">
              <a:ea typeface="SimSun" panose="02010600030101010101" pitchFamily="2" charset="-122"/>
              <a:cs typeface="Arial" panose="020B0604020202020204" pitchFamily="34" charset="0"/>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25E49D26-A5D1-ED74-A7FD-23D186396EE7}"/>
              </a:ext>
            </a:extLst>
          </p:cNvPr>
          <p:cNvGraphicFramePr>
            <a:graphicFrameLocks noGrp="1"/>
          </p:cNvGraphicFramePr>
          <p:nvPr>
            <p:extLst>
              <p:ext uri="{D42A27DB-BD31-4B8C-83A1-F6EECF244321}">
                <p14:modId xmlns:p14="http://schemas.microsoft.com/office/powerpoint/2010/main" val="3339085977"/>
              </p:ext>
            </p:extLst>
          </p:nvPr>
        </p:nvGraphicFramePr>
        <p:xfrm>
          <a:off x="1425425" y="947876"/>
          <a:ext cx="9336280" cy="5003840"/>
        </p:xfrm>
        <a:graphic>
          <a:graphicData uri="http://schemas.openxmlformats.org/drawingml/2006/table">
            <a:tbl>
              <a:tblPr firstRow="1" firstCol="1" bandRow="1">
                <a:tableStyleId>{5C22544A-7EE6-4342-B048-85BDC9FD1C3A}</a:tableStyleId>
              </a:tblPr>
              <a:tblGrid>
                <a:gridCol w="388850">
                  <a:extLst>
                    <a:ext uri="{9D8B030D-6E8A-4147-A177-3AD203B41FA5}">
                      <a16:colId xmlns:a16="http://schemas.microsoft.com/office/drawing/2014/main" val="3157468631"/>
                    </a:ext>
                  </a:extLst>
                </a:gridCol>
                <a:gridCol w="388850">
                  <a:extLst>
                    <a:ext uri="{9D8B030D-6E8A-4147-A177-3AD203B41FA5}">
                      <a16:colId xmlns:a16="http://schemas.microsoft.com/office/drawing/2014/main" val="2424744920"/>
                    </a:ext>
                  </a:extLst>
                </a:gridCol>
                <a:gridCol w="388850">
                  <a:extLst>
                    <a:ext uri="{9D8B030D-6E8A-4147-A177-3AD203B41FA5}">
                      <a16:colId xmlns:a16="http://schemas.microsoft.com/office/drawing/2014/main" val="955161476"/>
                    </a:ext>
                  </a:extLst>
                </a:gridCol>
                <a:gridCol w="388850">
                  <a:extLst>
                    <a:ext uri="{9D8B030D-6E8A-4147-A177-3AD203B41FA5}">
                      <a16:colId xmlns:a16="http://schemas.microsoft.com/office/drawing/2014/main" val="677620702"/>
                    </a:ext>
                  </a:extLst>
                </a:gridCol>
                <a:gridCol w="388850">
                  <a:extLst>
                    <a:ext uri="{9D8B030D-6E8A-4147-A177-3AD203B41FA5}">
                      <a16:colId xmlns:a16="http://schemas.microsoft.com/office/drawing/2014/main" val="1208734089"/>
                    </a:ext>
                  </a:extLst>
                </a:gridCol>
                <a:gridCol w="388850">
                  <a:extLst>
                    <a:ext uri="{9D8B030D-6E8A-4147-A177-3AD203B41FA5}">
                      <a16:colId xmlns:a16="http://schemas.microsoft.com/office/drawing/2014/main" val="3278215098"/>
                    </a:ext>
                  </a:extLst>
                </a:gridCol>
                <a:gridCol w="388850">
                  <a:extLst>
                    <a:ext uri="{9D8B030D-6E8A-4147-A177-3AD203B41FA5}">
                      <a16:colId xmlns:a16="http://schemas.microsoft.com/office/drawing/2014/main" val="2170995374"/>
                    </a:ext>
                  </a:extLst>
                </a:gridCol>
                <a:gridCol w="388850">
                  <a:extLst>
                    <a:ext uri="{9D8B030D-6E8A-4147-A177-3AD203B41FA5}">
                      <a16:colId xmlns:a16="http://schemas.microsoft.com/office/drawing/2014/main" val="3540087282"/>
                    </a:ext>
                  </a:extLst>
                </a:gridCol>
                <a:gridCol w="388850">
                  <a:extLst>
                    <a:ext uri="{9D8B030D-6E8A-4147-A177-3AD203B41FA5}">
                      <a16:colId xmlns:a16="http://schemas.microsoft.com/office/drawing/2014/main" val="4026639766"/>
                    </a:ext>
                  </a:extLst>
                </a:gridCol>
                <a:gridCol w="388850">
                  <a:extLst>
                    <a:ext uri="{9D8B030D-6E8A-4147-A177-3AD203B41FA5}">
                      <a16:colId xmlns:a16="http://schemas.microsoft.com/office/drawing/2014/main" val="2586456716"/>
                    </a:ext>
                  </a:extLst>
                </a:gridCol>
                <a:gridCol w="388850">
                  <a:extLst>
                    <a:ext uri="{9D8B030D-6E8A-4147-A177-3AD203B41FA5}">
                      <a16:colId xmlns:a16="http://schemas.microsoft.com/office/drawing/2014/main" val="2055972900"/>
                    </a:ext>
                  </a:extLst>
                </a:gridCol>
                <a:gridCol w="388850">
                  <a:extLst>
                    <a:ext uri="{9D8B030D-6E8A-4147-A177-3AD203B41FA5}">
                      <a16:colId xmlns:a16="http://schemas.microsoft.com/office/drawing/2014/main" val="2253620529"/>
                    </a:ext>
                  </a:extLst>
                </a:gridCol>
                <a:gridCol w="388850">
                  <a:extLst>
                    <a:ext uri="{9D8B030D-6E8A-4147-A177-3AD203B41FA5}">
                      <a16:colId xmlns:a16="http://schemas.microsoft.com/office/drawing/2014/main" val="2405432204"/>
                    </a:ext>
                  </a:extLst>
                </a:gridCol>
                <a:gridCol w="388850">
                  <a:extLst>
                    <a:ext uri="{9D8B030D-6E8A-4147-A177-3AD203B41FA5}">
                      <a16:colId xmlns:a16="http://schemas.microsoft.com/office/drawing/2014/main" val="887743600"/>
                    </a:ext>
                  </a:extLst>
                </a:gridCol>
                <a:gridCol w="388850">
                  <a:extLst>
                    <a:ext uri="{9D8B030D-6E8A-4147-A177-3AD203B41FA5}">
                      <a16:colId xmlns:a16="http://schemas.microsoft.com/office/drawing/2014/main" val="1130604713"/>
                    </a:ext>
                  </a:extLst>
                </a:gridCol>
                <a:gridCol w="388850">
                  <a:extLst>
                    <a:ext uri="{9D8B030D-6E8A-4147-A177-3AD203B41FA5}">
                      <a16:colId xmlns:a16="http://schemas.microsoft.com/office/drawing/2014/main" val="3950892693"/>
                    </a:ext>
                  </a:extLst>
                </a:gridCol>
                <a:gridCol w="388850">
                  <a:extLst>
                    <a:ext uri="{9D8B030D-6E8A-4147-A177-3AD203B41FA5}">
                      <a16:colId xmlns:a16="http://schemas.microsoft.com/office/drawing/2014/main" val="2206929843"/>
                    </a:ext>
                  </a:extLst>
                </a:gridCol>
                <a:gridCol w="388850">
                  <a:extLst>
                    <a:ext uri="{9D8B030D-6E8A-4147-A177-3AD203B41FA5}">
                      <a16:colId xmlns:a16="http://schemas.microsoft.com/office/drawing/2014/main" val="2812200698"/>
                    </a:ext>
                  </a:extLst>
                </a:gridCol>
                <a:gridCol w="388850">
                  <a:extLst>
                    <a:ext uri="{9D8B030D-6E8A-4147-A177-3AD203B41FA5}">
                      <a16:colId xmlns:a16="http://schemas.microsoft.com/office/drawing/2014/main" val="1715531339"/>
                    </a:ext>
                  </a:extLst>
                </a:gridCol>
                <a:gridCol w="388850">
                  <a:extLst>
                    <a:ext uri="{9D8B030D-6E8A-4147-A177-3AD203B41FA5}">
                      <a16:colId xmlns:a16="http://schemas.microsoft.com/office/drawing/2014/main" val="2155767460"/>
                    </a:ext>
                  </a:extLst>
                </a:gridCol>
                <a:gridCol w="389820">
                  <a:extLst>
                    <a:ext uri="{9D8B030D-6E8A-4147-A177-3AD203B41FA5}">
                      <a16:colId xmlns:a16="http://schemas.microsoft.com/office/drawing/2014/main" val="3048100428"/>
                    </a:ext>
                  </a:extLst>
                </a:gridCol>
                <a:gridCol w="389820">
                  <a:extLst>
                    <a:ext uri="{9D8B030D-6E8A-4147-A177-3AD203B41FA5}">
                      <a16:colId xmlns:a16="http://schemas.microsoft.com/office/drawing/2014/main" val="2497839354"/>
                    </a:ext>
                  </a:extLst>
                </a:gridCol>
                <a:gridCol w="389820">
                  <a:extLst>
                    <a:ext uri="{9D8B030D-6E8A-4147-A177-3AD203B41FA5}">
                      <a16:colId xmlns:a16="http://schemas.microsoft.com/office/drawing/2014/main" val="237228896"/>
                    </a:ext>
                  </a:extLst>
                </a:gridCol>
                <a:gridCol w="389820">
                  <a:extLst>
                    <a:ext uri="{9D8B030D-6E8A-4147-A177-3AD203B41FA5}">
                      <a16:colId xmlns:a16="http://schemas.microsoft.com/office/drawing/2014/main" val="898089168"/>
                    </a:ext>
                  </a:extLst>
                </a:gridCol>
              </a:tblGrid>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20</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1297655564"/>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19</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1437969378"/>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18</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1907689471"/>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17</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3148969139"/>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2573687700"/>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1402208556"/>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3122655546"/>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2336624681"/>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4140353308"/>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11</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3864214581"/>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10</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3637719771"/>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09</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2898616713"/>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08</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3901532887"/>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07</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3702593899"/>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323055886"/>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2525353376"/>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402876445"/>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40000"/>
                        <a:lumOff val="60000"/>
                      </a:schemeClr>
                    </a:solidFill>
                  </a:tcPr>
                </a:tc>
                <a:extLst>
                  <a:ext uri="{0D108BD9-81ED-4DB2-BD59-A6C34878D82A}">
                    <a16:rowId xmlns:a16="http://schemas.microsoft.com/office/drawing/2014/main" val="4284380617"/>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a:solidFill>
                            <a:schemeClr val="tx1"/>
                          </a:solidFill>
                          <a:effectLst/>
                        </a:rPr>
                        <a:t> </a:t>
                      </a:r>
                      <a:endParaRPr lang="da-DK" sz="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tc>
                  <a:txBody>
                    <a:bodyPr/>
                    <a:lstStyle/>
                    <a:p>
                      <a:pPr>
                        <a:lnSpc>
                          <a:spcPct val="107000"/>
                        </a:lnSpc>
                        <a:spcAft>
                          <a:spcPts val="800"/>
                        </a:spcAft>
                      </a:pPr>
                      <a:r>
                        <a:rPr lang="da-DK" sz="700" b="0" kern="100" dirty="0">
                          <a:solidFill>
                            <a:schemeClr val="tx1"/>
                          </a:solidFill>
                          <a:effectLst/>
                        </a:rPr>
                        <a:t> </a:t>
                      </a:r>
                      <a:endParaRPr lang="da-DK" sz="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950" marR="51950" marT="0" marB="0">
                    <a:solidFill>
                      <a:schemeClr val="accent1">
                        <a:lumMod val="20000"/>
                        <a:lumOff val="80000"/>
                      </a:schemeClr>
                    </a:solidFill>
                  </a:tcPr>
                </a:tc>
                <a:extLst>
                  <a:ext uri="{0D108BD9-81ED-4DB2-BD59-A6C34878D82A}">
                    <a16:rowId xmlns:a16="http://schemas.microsoft.com/office/drawing/2014/main" val="2260994236"/>
                  </a:ext>
                </a:extLst>
              </a:tr>
              <a:tr h="250192">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01</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7</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8</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9</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10</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11</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17</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18</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19</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20</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21</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1950" marR="51950" marT="0" marB="0">
                    <a:solidFill>
                      <a:schemeClr val="accent1">
                        <a:lumMod val="60000"/>
                        <a:lumOff val="40000"/>
                      </a:schemeClr>
                    </a:solidFill>
                  </a:tcPr>
                </a:tc>
                <a:extLst>
                  <a:ext uri="{0D108BD9-81ED-4DB2-BD59-A6C34878D82A}">
                    <a16:rowId xmlns:a16="http://schemas.microsoft.com/office/drawing/2014/main" val="3327556387"/>
                  </a:ext>
                </a:extLst>
              </a:tr>
            </a:tbl>
          </a:graphicData>
        </a:graphic>
      </p:graphicFrame>
    </p:spTree>
    <p:extLst>
      <p:ext uri="{BB962C8B-B14F-4D97-AF65-F5344CB8AC3E}">
        <p14:creationId xmlns:p14="http://schemas.microsoft.com/office/powerpoint/2010/main" val="206096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2: </a:t>
            </a:r>
            <a:r>
              <a:rPr lang="da-DK" sz="2400" b="1" dirty="0">
                <a:effectLst/>
                <a:ea typeface="Aptos" panose="020B0004020202020204" pitchFamily="34" charset="0"/>
                <a:cs typeface="Arial" panose="020B0604020202020204" pitchFamily="34" charset="0"/>
              </a:rPr>
              <a:t>Økonomiopfølgning på Milepælsplan (input til S-kurve)</a:t>
            </a:r>
            <a:r>
              <a:rPr lang="da-DK" sz="2400" b="1" dirty="0">
                <a:ea typeface="SimSun" panose="02010600030101010101" pitchFamily="2" charset="-122"/>
                <a:cs typeface="Arial" panose="020B0604020202020204" pitchFamily="34" charset="0"/>
              </a:rPr>
              <a:t>  </a:t>
            </a:r>
            <a:endParaRPr lang="da-DK" sz="2400" dirty="0">
              <a:ea typeface="SimSun" panose="02010600030101010101" pitchFamily="2" charset="-122"/>
              <a:cs typeface="Arial" panose="020B0604020202020204" pitchFamily="34" charset="0"/>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A4DDDF09-A7F5-206A-FBF9-05487BC29A46}"/>
              </a:ext>
            </a:extLst>
          </p:cNvPr>
          <p:cNvGraphicFramePr>
            <a:graphicFrameLocks noGrp="1"/>
          </p:cNvGraphicFramePr>
          <p:nvPr>
            <p:extLst>
              <p:ext uri="{D42A27DB-BD31-4B8C-83A1-F6EECF244321}">
                <p14:modId xmlns:p14="http://schemas.microsoft.com/office/powerpoint/2010/main" val="4281730294"/>
              </p:ext>
            </p:extLst>
          </p:nvPr>
        </p:nvGraphicFramePr>
        <p:xfrm>
          <a:off x="1441327" y="947876"/>
          <a:ext cx="9428473" cy="420497"/>
        </p:xfrm>
        <a:graphic>
          <a:graphicData uri="http://schemas.openxmlformats.org/drawingml/2006/table">
            <a:tbl>
              <a:tblPr firstRow="1" firstCol="1" bandRow="1">
                <a:tableStyleId>{5C22544A-7EE6-4342-B048-85BDC9FD1C3A}</a:tableStyleId>
              </a:tblPr>
              <a:tblGrid>
                <a:gridCol w="5094650">
                  <a:extLst>
                    <a:ext uri="{9D8B030D-6E8A-4147-A177-3AD203B41FA5}">
                      <a16:colId xmlns:a16="http://schemas.microsoft.com/office/drawing/2014/main" val="4013851023"/>
                    </a:ext>
                  </a:extLst>
                </a:gridCol>
                <a:gridCol w="4333823">
                  <a:extLst>
                    <a:ext uri="{9D8B030D-6E8A-4147-A177-3AD203B41FA5}">
                      <a16:colId xmlns:a16="http://schemas.microsoft.com/office/drawing/2014/main" val="1923652441"/>
                    </a:ext>
                  </a:extLst>
                </a:gridCol>
              </a:tblGrid>
              <a:tr h="0">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Projekt</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Ansvarlig/projektleder</a:t>
                      </a:r>
                    </a:p>
                    <a:p>
                      <a:pPr>
                        <a:lnSpc>
                          <a:spcPct val="107000"/>
                        </a:lnSpc>
                        <a:spcAft>
                          <a:spcPts val="800"/>
                        </a:spcAft>
                      </a:pPr>
                      <a:r>
                        <a:rPr lang="da-DK" sz="1000" b="0" kern="100" dirty="0">
                          <a:solidFill>
                            <a:schemeClr val="tx1"/>
                          </a:solidFill>
                          <a:effectLst/>
                          <a:latin typeface="+mn-lt"/>
                          <a:cs typeface="Arial" panose="020B0604020202020204" pitchFamily="34" charset="0"/>
                        </a:rPr>
                        <a:t> </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973403759"/>
                  </a:ext>
                </a:extLst>
              </a:tr>
            </a:tbl>
          </a:graphicData>
        </a:graphic>
      </p:graphicFrame>
      <p:graphicFrame>
        <p:nvGraphicFramePr>
          <p:cNvPr id="6" name="Tabel 5">
            <a:extLst>
              <a:ext uri="{FF2B5EF4-FFF2-40B4-BE49-F238E27FC236}">
                <a16:creationId xmlns:a16="http://schemas.microsoft.com/office/drawing/2014/main" id="{7AD83FE4-F318-823E-63DF-CDEC073DE666}"/>
              </a:ext>
            </a:extLst>
          </p:cNvPr>
          <p:cNvGraphicFramePr>
            <a:graphicFrameLocks noGrp="1"/>
          </p:cNvGraphicFramePr>
          <p:nvPr>
            <p:extLst>
              <p:ext uri="{D42A27DB-BD31-4B8C-83A1-F6EECF244321}">
                <p14:modId xmlns:p14="http://schemas.microsoft.com/office/powerpoint/2010/main" val="3798994557"/>
              </p:ext>
            </p:extLst>
          </p:nvPr>
        </p:nvGraphicFramePr>
        <p:xfrm>
          <a:off x="1441328" y="1380199"/>
          <a:ext cx="9428471" cy="4858330"/>
        </p:xfrm>
        <a:graphic>
          <a:graphicData uri="http://schemas.openxmlformats.org/drawingml/2006/table">
            <a:tbl>
              <a:tblPr firstRow="1" firstCol="1" bandRow="1">
                <a:tableStyleId>{5C22544A-7EE6-4342-B048-85BDC9FD1C3A}</a:tableStyleId>
              </a:tblPr>
              <a:tblGrid>
                <a:gridCol w="587473">
                  <a:extLst>
                    <a:ext uri="{9D8B030D-6E8A-4147-A177-3AD203B41FA5}">
                      <a16:colId xmlns:a16="http://schemas.microsoft.com/office/drawing/2014/main" val="663423526"/>
                    </a:ext>
                  </a:extLst>
                </a:gridCol>
                <a:gridCol w="3293706">
                  <a:extLst>
                    <a:ext uri="{9D8B030D-6E8A-4147-A177-3AD203B41FA5}">
                      <a16:colId xmlns:a16="http://schemas.microsoft.com/office/drawing/2014/main" val="2355165663"/>
                    </a:ext>
                  </a:extLst>
                </a:gridCol>
                <a:gridCol w="1213470">
                  <a:extLst>
                    <a:ext uri="{9D8B030D-6E8A-4147-A177-3AD203B41FA5}">
                      <a16:colId xmlns:a16="http://schemas.microsoft.com/office/drawing/2014/main" val="4166255599"/>
                    </a:ext>
                  </a:extLst>
                </a:gridCol>
                <a:gridCol w="1560176">
                  <a:extLst>
                    <a:ext uri="{9D8B030D-6E8A-4147-A177-3AD203B41FA5}">
                      <a16:colId xmlns:a16="http://schemas.microsoft.com/office/drawing/2014/main" val="351206487"/>
                    </a:ext>
                  </a:extLst>
                </a:gridCol>
                <a:gridCol w="1213470">
                  <a:extLst>
                    <a:ext uri="{9D8B030D-6E8A-4147-A177-3AD203B41FA5}">
                      <a16:colId xmlns:a16="http://schemas.microsoft.com/office/drawing/2014/main" val="2016922701"/>
                    </a:ext>
                  </a:extLst>
                </a:gridCol>
                <a:gridCol w="1560176">
                  <a:extLst>
                    <a:ext uri="{9D8B030D-6E8A-4147-A177-3AD203B41FA5}">
                      <a16:colId xmlns:a16="http://schemas.microsoft.com/office/drawing/2014/main" val="2965124729"/>
                    </a:ext>
                  </a:extLst>
                </a:gridCol>
              </a:tblGrid>
              <a:tr h="197788">
                <a:tc>
                  <a:txBody>
                    <a:bodyPr/>
                    <a:lstStyle/>
                    <a:p>
                      <a:pPr>
                        <a:lnSpc>
                          <a:spcPct val="107000"/>
                        </a:lnSpc>
                        <a:spcAft>
                          <a:spcPts val="800"/>
                        </a:spcAft>
                      </a:pPr>
                      <a:r>
                        <a:rPr lang="da-DK" sz="1000" b="0" kern="100">
                          <a:solidFill>
                            <a:schemeClr val="tx1"/>
                          </a:solidFill>
                          <a:effectLst/>
                          <a:latin typeface="+mj-lt"/>
                          <a:cs typeface="Arial" panose="020B0604020202020204" pitchFamily="34" charset="0"/>
                        </a:rPr>
                        <a:t>Nr.</a:t>
                      </a:r>
                      <a:endParaRPr lang="da-DK" sz="1000" b="0" kern="10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j-lt"/>
                          <a:cs typeface="Arial" panose="020B0604020202020204" pitchFamily="34" charset="0"/>
                        </a:rPr>
                        <a:t>Milepæl</a:t>
                      </a:r>
                    </a:p>
                    <a:p>
                      <a:pPr>
                        <a:lnSpc>
                          <a:spcPct val="107000"/>
                        </a:lnSpc>
                        <a:spcAft>
                          <a:spcPts val="800"/>
                        </a:spcAft>
                      </a:pPr>
                      <a:r>
                        <a:rPr lang="da-DK" sz="1000" b="0" kern="100" dirty="0">
                          <a:solidFill>
                            <a:schemeClr val="tx1"/>
                          </a:solidFill>
                          <a:effectLst/>
                          <a:latin typeface="+mj-lt"/>
                          <a:cs typeface="Arial" panose="020B0604020202020204" pitchFamily="34" charset="0"/>
                        </a:rPr>
                        <a:t> </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mj-lt"/>
                          <a:cs typeface="Arial" panose="020B0604020202020204" pitchFamily="34" charset="0"/>
                        </a:rPr>
                        <a:t>Planlagt</a:t>
                      </a:r>
                    </a:p>
                    <a:p>
                      <a:pPr>
                        <a:lnSpc>
                          <a:spcPct val="107000"/>
                        </a:lnSpc>
                        <a:spcAft>
                          <a:spcPts val="800"/>
                        </a:spcAft>
                      </a:pPr>
                      <a:r>
                        <a:rPr lang="da-DK" sz="1000" b="0" kern="100">
                          <a:solidFill>
                            <a:schemeClr val="tx1"/>
                          </a:solidFill>
                          <a:effectLst/>
                          <a:latin typeface="+mj-lt"/>
                          <a:cs typeface="Arial" panose="020B0604020202020204" pitchFamily="34" charset="0"/>
                        </a:rPr>
                        <a:t>termin</a:t>
                      </a:r>
                      <a:endParaRPr lang="da-DK" sz="1000" b="0" kern="10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mj-lt"/>
                          <a:cs typeface="Arial" panose="020B0604020202020204" pitchFamily="34" charset="0"/>
                        </a:rPr>
                        <a:t>Budgetterede</a:t>
                      </a:r>
                    </a:p>
                    <a:p>
                      <a:pPr>
                        <a:lnSpc>
                          <a:spcPct val="107000"/>
                        </a:lnSpc>
                        <a:spcAft>
                          <a:spcPts val="800"/>
                        </a:spcAft>
                      </a:pPr>
                      <a:r>
                        <a:rPr lang="da-DK" sz="1000" b="0" kern="100">
                          <a:solidFill>
                            <a:schemeClr val="tx1"/>
                          </a:solidFill>
                          <a:effectLst/>
                          <a:latin typeface="+mj-lt"/>
                          <a:cs typeface="Arial" panose="020B0604020202020204" pitchFamily="34" charset="0"/>
                        </a:rPr>
                        <a:t>omkostninger</a:t>
                      </a:r>
                      <a:endParaRPr lang="da-DK" sz="1000" b="0" kern="10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mj-lt"/>
                          <a:cs typeface="Arial" panose="020B0604020202020204" pitchFamily="34" charset="0"/>
                        </a:rPr>
                        <a:t>Realiseret</a:t>
                      </a:r>
                    </a:p>
                    <a:p>
                      <a:pPr>
                        <a:lnSpc>
                          <a:spcPct val="107000"/>
                        </a:lnSpc>
                        <a:spcAft>
                          <a:spcPts val="800"/>
                        </a:spcAft>
                      </a:pPr>
                      <a:r>
                        <a:rPr lang="da-DK" sz="1000" b="0" kern="100">
                          <a:solidFill>
                            <a:schemeClr val="tx1"/>
                          </a:solidFill>
                          <a:effectLst/>
                          <a:latin typeface="+mj-lt"/>
                          <a:cs typeface="Arial" panose="020B0604020202020204" pitchFamily="34" charset="0"/>
                        </a:rPr>
                        <a:t>termin</a:t>
                      </a:r>
                      <a:endParaRPr lang="da-DK" sz="1000" b="0" kern="10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j-lt"/>
                          <a:cs typeface="Arial" panose="020B0604020202020204" pitchFamily="34" charset="0"/>
                        </a:rPr>
                        <a:t>Aktuelle</a:t>
                      </a:r>
                    </a:p>
                    <a:p>
                      <a:pPr>
                        <a:lnSpc>
                          <a:spcPct val="107000"/>
                        </a:lnSpc>
                        <a:spcAft>
                          <a:spcPts val="800"/>
                        </a:spcAft>
                      </a:pPr>
                      <a:r>
                        <a:rPr lang="da-DK" sz="1000" b="0" kern="100" dirty="0">
                          <a:solidFill>
                            <a:schemeClr val="tx1"/>
                          </a:solidFill>
                          <a:effectLst/>
                          <a:latin typeface="+mj-lt"/>
                          <a:cs typeface="Arial" panose="020B0604020202020204" pitchFamily="34" charset="0"/>
                        </a:rPr>
                        <a:t>Omkostninger</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extLst>
                  <a:ext uri="{0D108BD9-81ED-4DB2-BD59-A6C34878D82A}">
                    <a16:rowId xmlns:a16="http://schemas.microsoft.com/office/drawing/2014/main" val="3856256294"/>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j-lt"/>
                        </a:rPr>
                        <a:t> </a:t>
                      </a:r>
                      <a:endParaRPr lang="da-DK" sz="500" kern="100" dirty="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498935912"/>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2</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dirty="0">
                          <a:effectLst/>
                          <a:latin typeface="+mj-lt"/>
                        </a:rPr>
                        <a:t> </a:t>
                      </a:r>
                    </a:p>
                    <a:p>
                      <a:pPr>
                        <a:lnSpc>
                          <a:spcPct val="107000"/>
                        </a:lnSpc>
                        <a:spcAft>
                          <a:spcPts val="800"/>
                        </a:spcAft>
                      </a:pPr>
                      <a:r>
                        <a:rPr lang="da-DK" sz="500" kern="100" dirty="0">
                          <a:effectLst/>
                          <a:latin typeface="+mj-lt"/>
                        </a:rPr>
                        <a:t> </a:t>
                      </a:r>
                      <a:endParaRPr lang="da-DK" sz="500" kern="100" dirty="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j-lt"/>
                        </a:rPr>
                        <a:t> </a:t>
                      </a:r>
                      <a:endParaRPr lang="da-DK" sz="500" kern="100" dirty="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547740137"/>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3</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j-lt"/>
                        </a:rPr>
                        <a:t> </a:t>
                      </a:r>
                      <a:endParaRPr lang="da-DK" sz="500" kern="100" dirty="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580509963"/>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4</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578781697"/>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5</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dirty="0">
                          <a:effectLst/>
                          <a:latin typeface="+mj-lt"/>
                        </a:rPr>
                        <a:t> </a:t>
                      </a:r>
                    </a:p>
                    <a:p>
                      <a:pPr>
                        <a:lnSpc>
                          <a:spcPct val="107000"/>
                        </a:lnSpc>
                        <a:spcAft>
                          <a:spcPts val="800"/>
                        </a:spcAft>
                      </a:pPr>
                      <a:r>
                        <a:rPr lang="da-DK" sz="500" kern="100" dirty="0">
                          <a:effectLst/>
                          <a:latin typeface="+mj-lt"/>
                        </a:rPr>
                        <a:t> </a:t>
                      </a:r>
                      <a:endParaRPr lang="da-DK" sz="500" kern="100" dirty="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991974212"/>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6</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738193256"/>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7</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4207828781"/>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8</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87469145"/>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9</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320590938"/>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10</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253562820"/>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11</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287680178"/>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12</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756060238"/>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13</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3122103813"/>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14</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2603428501"/>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15</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69085659"/>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16</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2322684363"/>
                  </a:ext>
                </a:extLst>
              </a:tr>
              <a:tr h="197788">
                <a:tc>
                  <a:txBody>
                    <a:bodyPr/>
                    <a:lstStyle/>
                    <a:p>
                      <a:pPr algn="r">
                        <a:lnSpc>
                          <a:spcPct val="107000"/>
                        </a:lnSpc>
                        <a:spcAft>
                          <a:spcPts val="800"/>
                        </a:spcAft>
                      </a:pPr>
                      <a:r>
                        <a:rPr lang="da-DK" sz="1000" b="0" kern="100" dirty="0">
                          <a:solidFill>
                            <a:schemeClr val="tx1"/>
                          </a:solidFill>
                          <a:effectLst/>
                          <a:latin typeface="+mj-lt"/>
                          <a:cs typeface="Arial" panose="020B0604020202020204" pitchFamily="34" charset="0"/>
                        </a:rPr>
                        <a:t>17</a:t>
                      </a:r>
                      <a:endParaRPr lang="da-DK" sz="1000" b="0" kern="100" dirty="0">
                        <a:solidFill>
                          <a:schemeClr val="tx1"/>
                        </a:solidFill>
                        <a:effectLst/>
                        <a:latin typeface="+mj-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j-lt"/>
                        </a:rPr>
                        <a:t> </a:t>
                      </a:r>
                    </a:p>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j-lt"/>
                        </a:rPr>
                        <a:t> </a:t>
                      </a:r>
                      <a:endParaRPr lang="da-DK" sz="500" kern="100">
                        <a:effectLst/>
                        <a:latin typeface="+mj-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j-lt"/>
                        </a:rPr>
                        <a:t> </a:t>
                      </a:r>
                      <a:endParaRPr lang="da-DK" sz="500" kern="100" dirty="0">
                        <a:effectLst/>
                        <a:latin typeface="+mj-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3569935887"/>
                  </a:ext>
                </a:extLst>
              </a:tr>
            </a:tbl>
          </a:graphicData>
        </a:graphic>
      </p:graphicFrame>
    </p:spTree>
    <p:extLst>
      <p:ext uri="{BB962C8B-B14F-4D97-AF65-F5344CB8AC3E}">
        <p14:creationId xmlns:p14="http://schemas.microsoft.com/office/powerpoint/2010/main" val="214633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818183"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3: </a:t>
            </a:r>
            <a:r>
              <a:rPr lang="da-DK" sz="2400" b="1" dirty="0">
                <a:effectLst/>
                <a:ea typeface="Aptos" panose="020B0004020202020204" pitchFamily="34" charset="0"/>
                <a:cs typeface="Arial" panose="020B0604020202020204" pitchFamily="34" charset="0"/>
              </a:rPr>
              <a:t>Økonomiopfølgning på </a:t>
            </a:r>
            <a:r>
              <a:rPr lang="da-DK" sz="2400" b="1" dirty="0">
                <a:effectLst/>
                <a:ea typeface="Aptos" panose="020B0004020202020204" pitchFamily="34" charset="0"/>
              </a:rPr>
              <a:t>projekter i fasemodel </a:t>
            </a:r>
            <a:r>
              <a:rPr lang="da-DK" sz="2400" b="1" dirty="0">
                <a:effectLst/>
                <a:ea typeface="Aptos" panose="020B0004020202020204" pitchFamily="34" charset="0"/>
                <a:cs typeface="Arial" panose="020B0604020202020204" pitchFamily="34" charset="0"/>
              </a:rPr>
              <a:t>(input til S-kurve)</a:t>
            </a:r>
            <a:r>
              <a:rPr lang="da-DK" sz="2400" b="1" dirty="0">
                <a:ea typeface="SimSun" panose="02010600030101010101" pitchFamily="2" charset="-122"/>
                <a:cs typeface="Arial" panose="020B0604020202020204" pitchFamily="34" charset="0"/>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A4DDDF09-A7F5-206A-FBF9-05487BC29A46}"/>
              </a:ext>
            </a:extLst>
          </p:cNvPr>
          <p:cNvGraphicFramePr>
            <a:graphicFrameLocks noGrp="1"/>
          </p:cNvGraphicFramePr>
          <p:nvPr>
            <p:extLst>
              <p:ext uri="{D42A27DB-BD31-4B8C-83A1-F6EECF244321}">
                <p14:modId xmlns:p14="http://schemas.microsoft.com/office/powerpoint/2010/main" val="437278465"/>
              </p:ext>
            </p:extLst>
          </p:nvPr>
        </p:nvGraphicFramePr>
        <p:xfrm>
          <a:off x="1441327" y="947876"/>
          <a:ext cx="9428473" cy="420497"/>
        </p:xfrm>
        <a:graphic>
          <a:graphicData uri="http://schemas.openxmlformats.org/drawingml/2006/table">
            <a:tbl>
              <a:tblPr firstRow="1" firstCol="1" bandRow="1">
                <a:tableStyleId>{5C22544A-7EE6-4342-B048-85BDC9FD1C3A}</a:tableStyleId>
              </a:tblPr>
              <a:tblGrid>
                <a:gridCol w="5094650">
                  <a:extLst>
                    <a:ext uri="{9D8B030D-6E8A-4147-A177-3AD203B41FA5}">
                      <a16:colId xmlns:a16="http://schemas.microsoft.com/office/drawing/2014/main" val="4013851023"/>
                    </a:ext>
                  </a:extLst>
                </a:gridCol>
                <a:gridCol w="4333823">
                  <a:extLst>
                    <a:ext uri="{9D8B030D-6E8A-4147-A177-3AD203B41FA5}">
                      <a16:colId xmlns:a16="http://schemas.microsoft.com/office/drawing/2014/main" val="1923652441"/>
                    </a:ext>
                  </a:extLst>
                </a:gridCol>
              </a:tblGrid>
              <a:tr h="0">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Projekt</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Ansvarlig/projektleder</a:t>
                      </a:r>
                    </a:p>
                    <a:p>
                      <a:pPr>
                        <a:lnSpc>
                          <a:spcPct val="107000"/>
                        </a:lnSpc>
                        <a:spcAft>
                          <a:spcPts val="800"/>
                        </a:spcAft>
                      </a:pPr>
                      <a:r>
                        <a:rPr lang="da-DK" sz="1000" b="0" kern="100" dirty="0">
                          <a:solidFill>
                            <a:schemeClr val="tx1"/>
                          </a:solidFill>
                          <a:effectLst/>
                          <a:latin typeface="+mn-lt"/>
                          <a:cs typeface="Arial" panose="020B0604020202020204" pitchFamily="34" charset="0"/>
                        </a:rPr>
                        <a:t> </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973403759"/>
                  </a:ext>
                </a:extLst>
              </a:tr>
            </a:tbl>
          </a:graphicData>
        </a:graphic>
      </p:graphicFrame>
      <p:graphicFrame>
        <p:nvGraphicFramePr>
          <p:cNvPr id="3" name="Tabel 2">
            <a:extLst>
              <a:ext uri="{FF2B5EF4-FFF2-40B4-BE49-F238E27FC236}">
                <a16:creationId xmlns:a16="http://schemas.microsoft.com/office/drawing/2014/main" id="{571023FC-E6CE-1B92-A961-2D03AF1FA99F}"/>
              </a:ext>
            </a:extLst>
          </p:cNvPr>
          <p:cNvGraphicFramePr>
            <a:graphicFrameLocks noGrp="1"/>
          </p:cNvGraphicFramePr>
          <p:nvPr>
            <p:extLst>
              <p:ext uri="{D42A27DB-BD31-4B8C-83A1-F6EECF244321}">
                <p14:modId xmlns:p14="http://schemas.microsoft.com/office/powerpoint/2010/main" val="3856540507"/>
              </p:ext>
            </p:extLst>
          </p:nvPr>
        </p:nvGraphicFramePr>
        <p:xfrm>
          <a:off x="1441328" y="1380197"/>
          <a:ext cx="9428471" cy="4850780"/>
        </p:xfrm>
        <a:graphic>
          <a:graphicData uri="http://schemas.openxmlformats.org/drawingml/2006/table">
            <a:tbl>
              <a:tblPr firstRow="1" firstCol="1" bandRow="1">
                <a:tableStyleId>{5C22544A-7EE6-4342-B048-85BDC9FD1C3A}</a:tableStyleId>
              </a:tblPr>
              <a:tblGrid>
                <a:gridCol w="587473">
                  <a:extLst>
                    <a:ext uri="{9D8B030D-6E8A-4147-A177-3AD203B41FA5}">
                      <a16:colId xmlns:a16="http://schemas.microsoft.com/office/drawing/2014/main" val="663423526"/>
                    </a:ext>
                  </a:extLst>
                </a:gridCol>
                <a:gridCol w="3293706">
                  <a:extLst>
                    <a:ext uri="{9D8B030D-6E8A-4147-A177-3AD203B41FA5}">
                      <a16:colId xmlns:a16="http://schemas.microsoft.com/office/drawing/2014/main" val="2355165663"/>
                    </a:ext>
                  </a:extLst>
                </a:gridCol>
                <a:gridCol w="1213470">
                  <a:extLst>
                    <a:ext uri="{9D8B030D-6E8A-4147-A177-3AD203B41FA5}">
                      <a16:colId xmlns:a16="http://schemas.microsoft.com/office/drawing/2014/main" val="4166255599"/>
                    </a:ext>
                  </a:extLst>
                </a:gridCol>
                <a:gridCol w="1560176">
                  <a:extLst>
                    <a:ext uri="{9D8B030D-6E8A-4147-A177-3AD203B41FA5}">
                      <a16:colId xmlns:a16="http://schemas.microsoft.com/office/drawing/2014/main" val="351206487"/>
                    </a:ext>
                  </a:extLst>
                </a:gridCol>
                <a:gridCol w="1213470">
                  <a:extLst>
                    <a:ext uri="{9D8B030D-6E8A-4147-A177-3AD203B41FA5}">
                      <a16:colId xmlns:a16="http://schemas.microsoft.com/office/drawing/2014/main" val="2016922701"/>
                    </a:ext>
                  </a:extLst>
                </a:gridCol>
                <a:gridCol w="1560176">
                  <a:extLst>
                    <a:ext uri="{9D8B030D-6E8A-4147-A177-3AD203B41FA5}">
                      <a16:colId xmlns:a16="http://schemas.microsoft.com/office/drawing/2014/main" val="2965124729"/>
                    </a:ext>
                  </a:extLst>
                </a:gridCol>
              </a:tblGrid>
              <a:tr h="803900">
                <a:tc>
                  <a:txBody>
                    <a:bodyPr/>
                    <a:lstStyle/>
                    <a:p>
                      <a:pPr>
                        <a:lnSpc>
                          <a:spcPct val="107000"/>
                        </a:lnSpc>
                        <a:spcAft>
                          <a:spcPts val="800"/>
                        </a:spcAft>
                      </a:pPr>
                      <a:r>
                        <a:rPr lang="da-DK" sz="1000" b="0" kern="100">
                          <a:solidFill>
                            <a:schemeClr val="tx1"/>
                          </a:solidFill>
                          <a:effectLst/>
                          <a:latin typeface="+mn-lt"/>
                          <a:cs typeface="Arial" panose="020B0604020202020204" pitchFamily="34" charset="0"/>
                        </a:rPr>
                        <a:t>Nr.</a:t>
                      </a:r>
                      <a:endParaRPr lang="da-DK" sz="1000" b="0" kern="10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Fase</a:t>
                      </a:r>
                    </a:p>
                    <a:p>
                      <a:pPr>
                        <a:lnSpc>
                          <a:spcPct val="107000"/>
                        </a:lnSpc>
                        <a:spcAft>
                          <a:spcPts val="800"/>
                        </a:spcAft>
                      </a:pPr>
                      <a:r>
                        <a:rPr lang="da-DK" sz="1000" b="0" kern="100" dirty="0">
                          <a:solidFill>
                            <a:schemeClr val="tx1"/>
                          </a:solidFill>
                          <a:effectLst/>
                          <a:latin typeface="+mn-lt"/>
                          <a:cs typeface="Arial" panose="020B0604020202020204" pitchFamily="34" charset="0"/>
                        </a:rPr>
                        <a:t> </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mn-lt"/>
                          <a:cs typeface="Arial" panose="020B0604020202020204" pitchFamily="34" charset="0"/>
                        </a:rPr>
                        <a:t>Planlagt</a:t>
                      </a:r>
                    </a:p>
                    <a:p>
                      <a:pPr>
                        <a:lnSpc>
                          <a:spcPct val="107000"/>
                        </a:lnSpc>
                        <a:spcAft>
                          <a:spcPts val="800"/>
                        </a:spcAft>
                      </a:pPr>
                      <a:r>
                        <a:rPr lang="da-DK" sz="1000" b="0" kern="100">
                          <a:solidFill>
                            <a:schemeClr val="tx1"/>
                          </a:solidFill>
                          <a:effectLst/>
                          <a:latin typeface="+mn-lt"/>
                          <a:cs typeface="Arial" panose="020B0604020202020204" pitchFamily="34" charset="0"/>
                        </a:rPr>
                        <a:t>termin</a:t>
                      </a:r>
                      <a:endParaRPr lang="da-DK" sz="1000" b="0" kern="10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mn-lt"/>
                          <a:cs typeface="Arial" panose="020B0604020202020204" pitchFamily="34" charset="0"/>
                        </a:rPr>
                        <a:t>Budgetterede</a:t>
                      </a:r>
                    </a:p>
                    <a:p>
                      <a:pPr>
                        <a:lnSpc>
                          <a:spcPct val="107000"/>
                        </a:lnSpc>
                        <a:spcAft>
                          <a:spcPts val="800"/>
                        </a:spcAft>
                      </a:pPr>
                      <a:r>
                        <a:rPr lang="da-DK" sz="1000" b="0" kern="100">
                          <a:solidFill>
                            <a:schemeClr val="tx1"/>
                          </a:solidFill>
                          <a:effectLst/>
                          <a:latin typeface="+mn-lt"/>
                          <a:cs typeface="Arial" panose="020B0604020202020204" pitchFamily="34" charset="0"/>
                        </a:rPr>
                        <a:t>omkostninger</a:t>
                      </a:r>
                      <a:endParaRPr lang="da-DK" sz="1000" b="0" kern="10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mn-lt"/>
                          <a:cs typeface="Arial" panose="020B0604020202020204" pitchFamily="34" charset="0"/>
                        </a:rPr>
                        <a:t>Realiseret</a:t>
                      </a:r>
                    </a:p>
                    <a:p>
                      <a:pPr>
                        <a:lnSpc>
                          <a:spcPct val="107000"/>
                        </a:lnSpc>
                        <a:spcAft>
                          <a:spcPts val="800"/>
                        </a:spcAft>
                      </a:pPr>
                      <a:r>
                        <a:rPr lang="da-DK" sz="1000" b="0" kern="100">
                          <a:solidFill>
                            <a:schemeClr val="tx1"/>
                          </a:solidFill>
                          <a:effectLst/>
                          <a:latin typeface="+mn-lt"/>
                          <a:cs typeface="Arial" panose="020B0604020202020204" pitchFamily="34" charset="0"/>
                        </a:rPr>
                        <a:t>termin</a:t>
                      </a:r>
                      <a:endParaRPr lang="da-DK" sz="1000" b="0" kern="10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Aktuelle</a:t>
                      </a:r>
                    </a:p>
                    <a:p>
                      <a:pPr>
                        <a:lnSpc>
                          <a:spcPct val="107000"/>
                        </a:lnSpc>
                        <a:spcAft>
                          <a:spcPts val="800"/>
                        </a:spcAft>
                      </a:pPr>
                      <a:r>
                        <a:rPr lang="da-DK" sz="1000" b="0" kern="100" dirty="0">
                          <a:solidFill>
                            <a:schemeClr val="tx1"/>
                          </a:solidFill>
                          <a:effectLst/>
                          <a:latin typeface="+mn-lt"/>
                          <a:cs typeface="Arial" panose="020B0604020202020204" pitchFamily="34" charset="0"/>
                        </a:rPr>
                        <a:t>Omkostninger</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extLst>
                  <a:ext uri="{0D108BD9-81ED-4DB2-BD59-A6C34878D82A}">
                    <a16:rowId xmlns:a16="http://schemas.microsoft.com/office/drawing/2014/main" val="3856256294"/>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1</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rPr>
                        <a:t> </a:t>
                      </a:r>
                      <a:endParaRPr lang="da-DK"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498935912"/>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rPr>
                        <a:t> </a:t>
                      </a:r>
                      <a:endParaRPr lang="da-DK"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547740137"/>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rPr>
                        <a:t> </a:t>
                      </a:r>
                      <a:endParaRPr lang="da-DK"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580509963"/>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578781697"/>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991974212"/>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738193256"/>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7</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rPr>
                        <a:t> </a:t>
                      </a:r>
                      <a:endParaRPr lang="da-DK"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4207828781"/>
                  </a:ext>
                </a:extLst>
              </a:tr>
              <a:tr h="505860">
                <a:tc>
                  <a:txBody>
                    <a:bodyPr/>
                    <a:lstStyle/>
                    <a:p>
                      <a:pPr algn="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8</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rPr>
                        <a:t> </a:t>
                      </a:r>
                    </a:p>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rPr>
                        <a:t> </a:t>
                      </a:r>
                      <a:endParaRPr lang="da-DK" sz="500" kern="10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rPr>
                        <a:t> </a:t>
                      </a:r>
                      <a:endParaRPr lang="da-DK"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87469145"/>
                  </a:ext>
                </a:extLst>
              </a:tr>
            </a:tbl>
          </a:graphicData>
        </a:graphic>
      </p:graphicFrame>
    </p:spTree>
    <p:extLst>
      <p:ext uri="{BB962C8B-B14F-4D97-AF65-F5344CB8AC3E}">
        <p14:creationId xmlns:p14="http://schemas.microsoft.com/office/powerpoint/2010/main" val="295553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818183"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4: </a:t>
            </a:r>
            <a:r>
              <a:rPr lang="da-DK" sz="2400" b="1" dirty="0">
                <a:effectLst/>
                <a:ea typeface="Aptos" panose="020B0004020202020204" pitchFamily="34" charset="0"/>
              </a:rPr>
              <a:t>Opfølgning på forretningen i fasemodel</a:t>
            </a:r>
            <a:r>
              <a:rPr lang="da-DK" sz="2400" b="1" dirty="0">
                <a:ea typeface="SimSun" panose="02010600030101010101" pitchFamily="2" charset="-122"/>
                <a:cs typeface="Arial" panose="020B0604020202020204" pitchFamily="34" charset="0"/>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A4DDDF09-A7F5-206A-FBF9-05487BC29A46}"/>
              </a:ext>
            </a:extLst>
          </p:cNvPr>
          <p:cNvGraphicFramePr>
            <a:graphicFrameLocks noGrp="1"/>
          </p:cNvGraphicFramePr>
          <p:nvPr>
            <p:extLst>
              <p:ext uri="{D42A27DB-BD31-4B8C-83A1-F6EECF244321}">
                <p14:modId xmlns:p14="http://schemas.microsoft.com/office/powerpoint/2010/main" val="520768736"/>
              </p:ext>
            </p:extLst>
          </p:nvPr>
        </p:nvGraphicFramePr>
        <p:xfrm>
          <a:off x="1441327" y="947876"/>
          <a:ext cx="9428473" cy="420497"/>
        </p:xfrm>
        <a:graphic>
          <a:graphicData uri="http://schemas.openxmlformats.org/drawingml/2006/table">
            <a:tbl>
              <a:tblPr firstRow="1" firstCol="1" bandRow="1">
                <a:tableStyleId>{5C22544A-7EE6-4342-B048-85BDC9FD1C3A}</a:tableStyleId>
              </a:tblPr>
              <a:tblGrid>
                <a:gridCol w="5094650">
                  <a:extLst>
                    <a:ext uri="{9D8B030D-6E8A-4147-A177-3AD203B41FA5}">
                      <a16:colId xmlns:a16="http://schemas.microsoft.com/office/drawing/2014/main" val="4013851023"/>
                    </a:ext>
                  </a:extLst>
                </a:gridCol>
                <a:gridCol w="4333823">
                  <a:extLst>
                    <a:ext uri="{9D8B030D-6E8A-4147-A177-3AD203B41FA5}">
                      <a16:colId xmlns:a16="http://schemas.microsoft.com/office/drawing/2014/main" val="1923652441"/>
                    </a:ext>
                  </a:extLst>
                </a:gridCol>
              </a:tblGrid>
              <a:tr h="0">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Projekt</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Ansvarlig/projektleder</a:t>
                      </a:r>
                    </a:p>
                    <a:p>
                      <a:pPr>
                        <a:lnSpc>
                          <a:spcPct val="107000"/>
                        </a:lnSpc>
                        <a:spcAft>
                          <a:spcPts val="800"/>
                        </a:spcAft>
                      </a:pPr>
                      <a:r>
                        <a:rPr lang="da-DK" sz="1000" b="0" kern="100" dirty="0">
                          <a:solidFill>
                            <a:schemeClr val="tx1"/>
                          </a:solidFill>
                          <a:effectLst/>
                          <a:latin typeface="+mn-lt"/>
                          <a:cs typeface="Arial" panose="020B0604020202020204" pitchFamily="34" charset="0"/>
                        </a:rPr>
                        <a:t> </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973403759"/>
                  </a:ext>
                </a:extLst>
              </a:tr>
            </a:tbl>
          </a:graphicData>
        </a:graphic>
      </p:graphicFrame>
      <p:graphicFrame>
        <p:nvGraphicFramePr>
          <p:cNvPr id="3" name="Tabel 2">
            <a:extLst>
              <a:ext uri="{FF2B5EF4-FFF2-40B4-BE49-F238E27FC236}">
                <a16:creationId xmlns:a16="http://schemas.microsoft.com/office/drawing/2014/main" id="{571023FC-E6CE-1B92-A961-2D03AF1FA99F}"/>
              </a:ext>
            </a:extLst>
          </p:cNvPr>
          <p:cNvGraphicFramePr>
            <a:graphicFrameLocks noGrp="1"/>
          </p:cNvGraphicFramePr>
          <p:nvPr>
            <p:extLst>
              <p:ext uri="{D42A27DB-BD31-4B8C-83A1-F6EECF244321}">
                <p14:modId xmlns:p14="http://schemas.microsoft.com/office/powerpoint/2010/main" val="2195832433"/>
              </p:ext>
            </p:extLst>
          </p:nvPr>
        </p:nvGraphicFramePr>
        <p:xfrm>
          <a:off x="1441328" y="1380197"/>
          <a:ext cx="9428471" cy="4850780"/>
        </p:xfrm>
        <a:graphic>
          <a:graphicData uri="http://schemas.openxmlformats.org/drawingml/2006/table">
            <a:tbl>
              <a:tblPr firstRow="1" firstCol="1" bandRow="1">
                <a:tableStyleId>{5C22544A-7EE6-4342-B048-85BDC9FD1C3A}</a:tableStyleId>
              </a:tblPr>
              <a:tblGrid>
                <a:gridCol w="587473">
                  <a:extLst>
                    <a:ext uri="{9D8B030D-6E8A-4147-A177-3AD203B41FA5}">
                      <a16:colId xmlns:a16="http://schemas.microsoft.com/office/drawing/2014/main" val="663423526"/>
                    </a:ext>
                  </a:extLst>
                </a:gridCol>
                <a:gridCol w="3293706">
                  <a:extLst>
                    <a:ext uri="{9D8B030D-6E8A-4147-A177-3AD203B41FA5}">
                      <a16:colId xmlns:a16="http://schemas.microsoft.com/office/drawing/2014/main" val="2355165663"/>
                    </a:ext>
                  </a:extLst>
                </a:gridCol>
                <a:gridCol w="1213470">
                  <a:extLst>
                    <a:ext uri="{9D8B030D-6E8A-4147-A177-3AD203B41FA5}">
                      <a16:colId xmlns:a16="http://schemas.microsoft.com/office/drawing/2014/main" val="4166255599"/>
                    </a:ext>
                  </a:extLst>
                </a:gridCol>
                <a:gridCol w="1560176">
                  <a:extLst>
                    <a:ext uri="{9D8B030D-6E8A-4147-A177-3AD203B41FA5}">
                      <a16:colId xmlns:a16="http://schemas.microsoft.com/office/drawing/2014/main" val="351206487"/>
                    </a:ext>
                  </a:extLst>
                </a:gridCol>
                <a:gridCol w="1213470">
                  <a:extLst>
                    <a:ext uri="{9D8B030D-6E8A-4147-A177-3AD203B41FA5}">
                      <a16:colId xmlns:a16="http://schemas.microsoft.com/office/drawing/2014/main" val="2016922701"/>
                    </a:ext>
                  </a:extLst>
                </a:gridCol>
                <a:gridCol w="1560176">
                  <a:extLst>
                    <a:ext uri="{9D8B030D-6E8A-4147-A177-3AD203B41FA5}">
                      <a16:colId xmlns:a16="http://schemas.microsoft.com/office/drawing/2014/main" val="2965124729"/>
                    </a:ext>
                  </a:extLst>
                </a:gridCol>
              </a:tblGrid>
              <a:tr h="803900">
                <a:tc>
                  <a:txBody>
                    <a:bodyPr/>
                    <a:lstStyle/>
                    <a:p>
                      <a:pPr>
                        <a:lnSpc>
                          <a:spcPct val="107000"/>
                        </a:lnSpc>
                        <a:spcAft>
                          <a:spcPts val="800"/>
                        </a:spcAft>
                      </a:pPr>
                      <a:r>
                        <a:rPr lang="da-DK" sz="1000" b="0" kern="100">
                          <a:solidFill>
                            <a:schemeClr val="tx1"/>
                          </a:solidFill>
                          <a:effectLst/>
                          <a:latin typeface="+mn-lt"/>
                          <a:cs typeface="Arial" panose="020B0604020202020204" pitchFamily="34" charset="0"/>
                        </a:rPr>
                        <a:t>Nr.</a:t>
                      </a:r>
                      <a:endParaRPr lang="da-DK" sz="1000" b="0" kern="10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Fase</a:t>
                      </a:r>
                    </a:p>
                    <a:p>
                      <a:pPr>
                        <a:lnSpc>
                          <a:spcPct val="107000"/>
                        </a:lnSpc>
                        <a:spcAft>
                          <a:spcPts val="800"/>
                        </a:spcAft>
                      </a:pPr>
                      <a:r>
                        <a:rPr lang="da-DK" sz="1000" b="0" kern="100" dirty="0">
                          <a:solidFill>
                            <a:schemeClr val="tx1"/>
                          </a:solidFill>
                          <a:effectLst/>
                          <a:latin typeface="+mn-lt"/>
                          <a:cs typeface="Arial" panose="020B0604020202020204" pitchFamily="34" charset="0"/>
                        </a:rPr>
                        <a:t> </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ea typeface="Aptos" panose="020B0004020202020204" pitchFamily="34" charset="0"/>
                          <a:cs typeface="Times New Roman" panose="02020603050405020304" pitchFamily="18" charset="0"/>
                        </a:rPr>
                        <a:t>Vurdering af                  1. succeskriterium</a:t>
                      </a:r>
                    </a:p>
                  </a:txBody>
                  <a:tcPr marL="19421" marR="19421"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mn-lt"/>
                          <a:ea typeface="Aptos" panose="020B0004020202020204" pitchFamily="34" charset="0"/>
                          <a:cs typeface="Times New Roman" panose="02020603050405020304" pitchFamily="18" charset="0"/>
                        </a:rPr>
                        <a:t>Vurdering af                               </a:t>
                      </a:r>
                      <a:r>
                        <a:rPr lang="da-DK" sz="1000" b="0" kern="100" dirty="0">
                          <a:solidFill>
                            <a:schemeClr val="tx1"/>
                          </a:solidFill>
                          <a:effectLst/>
                          <a:latin typeface="+mn-lt"/>
                          <a:ea typeface="Times New Roman" panose="02020603050405020304" pitchFamily="18" charset="0"/>
                        </a:rPr>
                        <a:t>2. succeskriterium</a:t>
                      </a:r>
                    </a:p>
                  </a:txBody>
                  <a:tcPr marL="19421" marR="19421" marT="0" marB="0">
                    <a:solidFill>
                      <a:schemeClr val="accent1">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b="0" kern="100" dirty="0">
                          <a:solidFill>
                            <a:schemeClr val="tx1"/>
                          </a:solidFill>
                          <a:effectLst/>
                          <a:latin typeface="+mn-lt"/>
                          <a:ea typeface="Aptos" panose="020B0004020202020204" pitchFamily="34" charset="0"/>
                          <a:cs typeface="Times New Roman" panose="02020603050405020304" pitchFamily="18" charset="0"/>
                        </a:rPr>
                        <a:t>Vurdering af                     3. succeskriterium</a:t>
                      </a:r>
                    </a:p>
                    <a:p>
                      <a:pPr>
                        <a:lnSpc>
                          <a:spcPct val="107000"/>
                        </a:lnSpc>
                        <a:spcAft>
                          <a:spcPts val="800"/>
                        </a:spcAft>
                      </a:pP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b="0" kern="100" dirty="0">
                          <a:solidFill>
                            <a:schemeClr val="tx1"/>
                          </a:solidFill>
                          <a:effectLst/>
                          <a:latin typeface="+mn-lt"/>
                          <a:ea typeface="Aptos" panose="020B0004020202020204" pitchFamily="34" charset="0"/>
                          <a:cs typeface="Times New Roman" panose="02020603050405020304" pitchFamily="18" charset="0"/>
                        </a:rPr>
                        <a:t>Vurdering af                                  4. succeskriterium</a:t>
                      </a:r>
                    </a:p>
                    <a:p>
                      <a:pPr>
                        <a:lnSpc>
                          <a:spcPct val="107000"/>
                        </a:lnSpc>
                        <a:spcAft>
                          <a:spcPts val="800"/>
                        </a:spcAft>
                      </a:pP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extLst>
                  <a:ext uri="{0D108BD9-81ED-4DB2-BD59-A6C34878D82A}">
                    <a16:rowId xmlns:a16="http://schemas.microsoft.com/office/drawing/2014/main" val="3856256294"/>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1</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dirty="0">
                          <a:effectLst/>
                          <a:latin typeface="+mn-lt"/>
                        </a:rPr>
                        <a:t> </a:t>
                      </a:r>
                    </a:p>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498935912"/>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2</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dirty="0">
                          <a:effectLst/>
                          <a:latin typeface="+mn-lt"/>
                        </a:rPr>
                        <a:t> </a:t>
                      </a:r>
                    </a:p>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547740137"/>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3</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n-lt"/>
                        </a:rPr>
                        <a:t> </a:t>
                      </a:r>
                    </a:p>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580509963"/>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4</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n-lt"/>
                        </a:rPr>
                        <a:t> </a:t>
                      </a:r>
                    </a:p>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578781697"/>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5</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n-lt"/>
                        </a:rPr>
                        <a:t> </a:t>
                      </a:r>
                    </a:p>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991974212"/>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6</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n-lt"/>
                        </a:rPr>
                        <a:t> </a:t>
                      </a:r>
                    </a:p>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738193256"/>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7</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n-lt"/>
                        </a:rPr>
                        <a:t> </a:t>
                      </a:r>
                    </a:p>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4207828781"/>
                  </a:ext>
                </a:extLst>
              </a:tr>
              <a:tr h="505860">
                <a:tc>
                  <a:txBody>
                    <a:bodyPr/>
                    <a:lstStyle/>
                    <a:p>
                      <a:pPr algn="r">
                        <a:lnSpc>
                          <a:spcPct val="107000"/>
                        </a:lnSpc>
                        <a:spcAft>
                          <a:spcPts val="800"/>
                        </a:spcAft>
                      </a:pPr>
                      <a:r>
                        <a:rPr lang="da-DK" sz="1000" b="0" kern="100" dirty="0">
                          <a:solidFill>
                            <a:schemeClr val="tx1"/>
                          </a:solidFill>
                          <a:effectLst/>
                          <a:latin typeface="+mn-lt"/>
                          <a:cs typeface="Arial" panose="020B0604020202020204" pitchFamily="34" charset="0"/>
                        </a:rPr>
                        <a:t>8</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19421" marR="19421" marT="0" marB="0">
                    <a:solidFill>
                      <a:schemeClr val="accent1">
                        <a:lumMod val="40000"/>
                        <a:lumOff val="60000"/>
                      </a:schemeClr>
                    </a:solidFill>
                  </a:tcPr>
                </a:tc>
                <a:tc>
                  <a:txBody>
                    <a:bodyPr/>
                    <a:lstStyle/>
                    <a:p>
                      <a:pPr>
                        <a:lnSpc>
                          <a:spcPct val="107000"/>
                        </a:lnSpc>
                        <a:spcAft>
                          <a:spcPts val="800"/>
                        </a:spcAft>
                      </a:pPr>
                      <a:r>
                        <a:rPr lang="da-DK" sz="500" kern="100">
                          <a:effectLst/>
                          <a:latin typeface="+mn-lt"/>
                        </a:rPr>
                        <a:t> </a:t>
                      </a:r>
                    </a:p>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421" marR="19421" marT="0" marB="0"/>
                </a:tc>
                <a:tc>
                  <a:txBody>
                    <a:bodyPr/>
                    <a:lstStyle/>
                    <a:p>
                      <a:pPr>
                        <a:lnSpc>
                          <a:spcPct val="107000"/>
                        </a:lnSpc>
                        <a:spcAft>
                          <a:spcPts val="800"/>
                        </a:spcAft>
                      </a:pPr>
                      <a:r>
                        <a:rPr lang="da-DK"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421" marR="19421" marT="0" marB="0"/>
                </a:tc>
                <a:extLst>
                  <a:ext uri="{0D108BD9-81ED-4DB2-BD59-A6C34878D82A}">
                    <a16:rowId xmlns:a16="http://schemas.microsoft.com/office/drawing/2014/main" val="187469145"/>
                  </a:ext>
                </a:extLst>
              </a:tr>
            </a:tbl>
          </a:graphicData>
        </a:graphic>
      </p:graphicFrame>
    </p:spTree>
    <p:extLst>
      <p:ext uri="{BB962C8B-B14F-4D97-AF65-F5344CB8AC3E}">
        <p14:creationId xmlns:p14="http://schemas.microsoft.com/office/powerpoint/2010/main" val="260785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818183"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5: </a:t>
            </a:r>
            <a:r>
              <a:rPr lang="da-DK" sz="2400" b="1" dirty="0">
                <a:effectLst/>
                <a:ea typeface="Aptos" panose="020B0004020202020204" pitchFamily="34" charset="0"/>
              </a:rPr>
              <a:t>Projektnøgletal</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6" name="Tabel 5">
            <a:extLst>
              <a:ext uri="{FF2B5EF4-FFF2-40B4-BE49-F238E27FC236}">
                <a16:creationId xmlns:a16="http://schemas.microsoft.com/office/drawing/2014/main" id="{E7A12D46-BA02-7C6C-746F-AF44CADE8492}"/>
              </a:ext>
            </a:extLst>
          </p:cNvPr>
          <p:cNvGraphicFramePr>
            <a:graphicFrameLocks noGrp="1"/>
          </p:cNvGraphicFramePr>
          <p:nvPr>
            <p:extLst>
              <p:ext uri="{D42A27DB-BD31-4B8C-83A1-F6EECF244321}">
                <p14:modId xmlns:p14="http://schemas.microsoft.com/office/powerpoint/2010/main" val="2741567705"/>
              </p:ext>
            </p:extLst>
          </p:nvPr>
        </p:nvGraphicFramePr>
        <p:xfrm>
          <a:off x="1425425" y="991728"/>
          <a:ext cx="9361038" cy="319006"/>
        </p:xfrm>
        <a:graphic>
          <a:graphicData uri="http://schemas.openxmlformats.org/drawingml/2006/table">
            <a:tbl>
              <a:tblPr firstRow="1" firstCol="1" bandRow="1">
                <a:tableStyleId>{5C22544A-7EE6-4342-B048-85BDC9FD1C3A}</a:tableStyleId>
              </a:tblPr>
              <a:tblGrid>
                <a:gridCol w="4256690">
                  <a:extLst>
                    <a:ext uri="{9D8B030D-6E8A-4147-A177-3AD203B41FA5}">
                      <a16:colId xmlns:a16="http://schemas.microsoft.com/office/drawing/2014/main" val="1983192839"/>
                    </a:ext>
                  </a:extLst>
                </a:gridCol>
                <a:gridCol w="3703534">
                  <a:extLst>
                    <a:ext uri="{9D8B030D-6E8A-4147-A177-3AD203B41FA5}">
                      <a16:colId xmlns:a16="http://schemas.microsoft.com/office/drawing/2014/main" val="1437910760"/>
                    </a:ext>
                  </a:extLst>
                </a:gridCol>
                <a:gridCol w="1400814">
                  <a:extLst>
                    <a:ext uri="{9D8B030D-6E8A-4147-A177-3AD203B41FA5}">
                      <a16:colId xmlns:a16="http://schemas.microsoft.com/office/drawing/2014/main" val="1886471346"/>
                    </a:ext>
                  </a:extLst>
                </a:gridCol>
              </a:tblGrid>
              <a:tr h="319006">
                <a:tc>
                  <a:txBody>
                    <a:bodyPr/>
                    <a:lstStyle/>
                    <a:p>
                      <a:pPr>
                        <a:lnSpc>
                          <a:spcPct val="107000"/>
                        </a:lnSpc>
                        <a:spcAft>
                          <a:spcPts val="800"/>
                        </a:spcAft>
                      </a:pPr>
                      <a:r>
                        <a:rPr lang="da-DK" sz="1000" b="0" kern="100" dirty="0">
                          <a:solidFill>
                            <a:schemeClr val="tx1"/>
                          </a:solidFill>
                          <a:effectLst/>
                        </a:rPr>
                        <a:t>Projekt</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Projektleder</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Dato</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027066148"/>
                  </a:ext>
                </a:extLst>
              </a:tr>
            </a:tbl>
          </a:graphicData>
        </a:graphic>
      </p:graphicFrame>
      <p:graphicFrame>
        <p:nvGraphicFramePr>
          <p:cNvPr id="10" name="Tabel 9">
            <a:extLst>
              <a:ext uri="{FF2B5EF4-FFF2-40B4-BE49-F238E27FC236}">
                <a16:creationId xmlns:a16="http://schemas.microsoft.com/office/drawing/2014/main" id="{7E514C6C-E99B-0FCB-1B97-459BB0E54E7F}"/>
              </a:ext>
            </a:extLst>
          </p:cNvPr>
          <p:cNvGraphicFramePr>
            <a:graphicFrameLocks noGrp="1"/>
          </p:cNvGraphicFramePr>
          <p:nvPr>
            <p:extLst>
              <p:ext uri="{D42A27DB-BD31-4B8C-83A1-F6EECF244321}">
                <p14:modId xmlns:p14="http://schemas.microsoft.com/office/powerpoint/2010/main" val="1515953445"/>
              </p:ext>
            </p:extLst>
          </p:nvPr>
        </p:nvGraphicFramePr>
        <p:xfrm>
          <a:off x="1425425" y="1291429"/>
          <a:ext cx="9345136" cy="319006"/>
        </p:xfrm>
        <a:graphic>
          <a:graphicData uri="http://schemas.openxmlformats.org/drawingml/2006/table">
            <a:tbl>
              <a:tblPr firstRow="1" firstCol="1" bandRow="1">
                <a:tableStyleId>{5C22544A-7EE6-4342-B048-85BDC9FD1C3A}</a:tableStyleId>
              </a:tblPr>
              <a:tblGrid>
                <a:gridCol w="3201118">
                  <a:extLst>
                    <a:ext uri="{9D8B030D-6E8A-4147-A177-3AD203B41FA5}">
                      <a16:colId xmlns:a16="http://schemas.microsoft.com/office/drawing/2014/main" val="3342847577"/>
                    </a:ext>
                  </a:extLst>
                </a:gridCol>
                <a:gridCol w="1048342">
                  <a:extLst>
                    <a:ext uri="{9D8B030D-6E8A-4147-A177-3AD203B41FA5}">
                      <a16:colId xmlns:a16="http://schemas.microsoft.com/office/drawing/2014/main" val="3194045001"/>
                    </a:ext>
                  </a:extLst>
                </a:gridCol>
                <a:gridCol w="1048342">
                  <a:extLst>
                    <a:ext uri="{9D8B030D-6E8A-4147-A177-3AD203B41FA5}">
                      <a16:colId xmlns:a16="http://schemas.microsoft.com/office/drawing/2014/main" val="1712647529"/>
                    </a:ext>
                  </a:extLst>
                </a:gridCol>
                <a:gridCol w="1048342">
                  <a:extLst>
                    <a:ext uri="{9D8B030D-6E8A-4147-A177-3AD203B41FA5}">
                      <a16:colId xmlns:a16="http://schemas.microsoft.com/office/drawing/2014/main" val="1735922266"/>
                    </a:ext>
                  </a:extLst>
                </a:gridCol>
                <a:gridCol w="1048342">
                  <a:extLst>
                    <a:ext uri="{9D8B030D-6E8A-4147-A177-3AD203B41FA5}">
                      <a16:colId xmlns:a16="http://schemas.microsoft.com/office/drawing/2014/main" val="3791196581"/>
                    </a:ext>
                  </a:extLst>
                </a:gridCol>
                <a:gridCol w="1048342">
                  <a:extLst>
                    <a:ext uri="{9D8B030D-6E8A-4147-A177-3AD203B41FA5}">
                      <a16:colId xmlns:a16="http://schemas.microsoft.com/office/drawing/2014/main" val="3169967298"/>
                    </a:ext>
                  </a:extLst>
                </a:gridCol>
                <a:gridCol w="902308">
                  <a:extLst>
                    <a:ext uri="{9D8B030D-6E8A-4147-A177-3AD203B41FA5}">
                      <a16:colId xmlns:a16="http://schemas.microsoft.com/office/drawing/2014/main" val="2328163924"/>
                    </a:ext>
                  </a:extLst>
                </a:gridCol>
              </a:tblGrid>
              <a:tr h="319006">
                <a:tc>
                  <a:txBody>
                    <a:bodyPr/>
                    <a:lstStyle/>
                    <a:p>
                      <a:pPr>
                        <a:lnSpc>
                          <a:spcPct val="107000"/>
                        </a:lnSpc>
                        <a:spcAft>
                          <a:spcPts val="800"/>
                        </a:spcAft>
                      </a:pPr>
                      <a:r>
                        <a:rPr lang="da-DK" sz="1000" b="0" kern="100" dirty="0">
                          <a:solidFill>
                            <a:schemeClr val="tx1"/>
                          </a:solidFill>
                          <a:effectLst/>
                          <a:latin typeface="+mn-lt"/>
                        </a:rPr>
                        <a:t>Faser</a:t>
                      </a:r>
                      <a:endParaRPr lang="da-DK" sz="11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rPr>
                        <a:t>G1</a:t>
                      </a:r>
                      <a:r>
                        <a:rPr lang="da-DK" sz="1100" b="0" kern="100" dirty="0">
                          <a:solidFill>
                            <a:schemeClr val="tx1"/>
                          </a:solidFill>
                          <a:effectLst/>
                          <a:latin typeface="+mn-lt"/>
                        </a:rPr>
                        <a:t> </a:t>
                      </a:r>
                      <a:r>
                        <a:rPr lang="da-DK" sz="1000" b="0" kern="100" dirty="0">
                          <a:solidFill>
                            <a:schemeClr val="tx1"/>
                          </a:solidFill>
                          <a:effectLst/>
                          <a:latin typeface="+mn-lt"/>
                        </a:rPr>
                        <a:t>Estimat</a:t>
                      </a:r>
                      <a:endParaRPr lang="da-DK" sz="1200" b="0" kern="100"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rPr>
                        <a:t>G2</a:t>
                      </a:r>
                      <a:r>
                        <a:rPr lang="da-DK" sz="1100" b="0" kern="100" dirty="0">
                          <a:solidFill>
                            <a:schemeClr val="tx1"/>
                          </a:solidFill>
                          <a:effectLst/>
                          <a:latin typeface="+mn-lt"/>
                        </a:rPr>
                        <a:t> </a:t>
                      </a:r>
                      <a:r>
                        <a:rPr lang="da-DK" sz="1000" b="0" kern="100" dirty="0">
                          <a:solidFill>
                            <a:schemeClr val="tx1"/>
                          </a:solidFill>
                          <a:effectLst/>
                          <a:latin typeface="+mn-lt"/>
                        </a:rPr>
                        <a:t>Kontrakt</a:t>
                      </a:r>
                      <a:endParaRPr lang="da-DK" sz="1200" b="0" kern="100"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rPr>
                        <a:t>G3</a:t>
                      </a:r>
                      <a:endParaRPr lang="da-DK" sz="1100" b="0" kern="100" dirty="0">
                        <a:solidFill>
                          <a:schemeClr val="tx1"/>
                        </a:solidFill>
                        <a:effectLst/>
                        <a:latin typeface="+mn-lt"/>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rPr>
                        <a:t>G4</a:t>
                      </a:r>
                      <a:endParaRPr lang="da-DK" sz="11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rPr>
                        <a:t>G5</a:t>
                      </a:r>
                      <a:endParaRPr lang="da-DK" sz="11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rPr>
                        <a:t>G6</a:t>
                      </a:r>
                      <a:endParaRPr lang="da-DK" sz="1100" b="0" kern="100" dirty="0">
                        <a:solidFill>
                          <a:schemeClr val="tx1"/>
                        </a:solidFill>
                        <a:effectLst/>
                        <a:latin typeface="+mn-lt"/>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42522758"/>
                  </a:ext>
                </a:extLst>
              </a:tr>
            </a:tbl>
          </a:graphicData>
        </a:graphic>
      </p:graphicFrame>
      <p:graphicFrame>
        <p:nvGraphicFramePr>
          <p:cNvPr id="11" name="Tabel 10">
            <a:extLst>
              <a:ext uri="{FF2B5EF4-FFF2-40B4-BE49-F238E27FC236}">
                <a16:creationId xmlns:a16="http://schemas.microsoft.com/office/drawing/2014/main" id="{CD44291A-A794-4DA5-9635-CDB4F296AAF2}"/>
              </a:ext>
            </a:extLst>
          </p:cNvPr>
          <p:cNvGraphicFramePr>
            <a:graphicFrameLocks noGrp="1"/>
          </p:cNvGraphicFramePr>
          <p:nvPr>
            <p:extLst>
              <p:ext uri="{D42A27DB-BD31-4B8C-83A1-F6EECF244321}">
                <p14:modId xmlns:p14="http://schemas.microsoft.com/office/powerpoint/2010/main" val="2163774109"/>
              </p:ext>
            </p:extLst>
          </p:nvPr>
        </p:nvGraphicFramePr>
        <p:xfrm>
          <a:off x="1425425" y="1616920"/>
          <a:ext cx="9345137" cy="1471597"/>
        </p:xfrm>
        <a:graphic>
          <a:graphicData uri="http://schemas.openxmlformats.org/drawingml/2006/table">
            <a:tbl>
              <a:tblPr firstRow="1" firstCol="1" bandRow="1">
                <a:tableStyleId>{5C22544A-7EE6-4342-B048-85BDC9FD1C3A}</a:tableStyleId>
              </a:tblPr>
              <a:tblGrid>
                <a:gridCol w="1600559">
                  <a:extLst>
                    <a:ext uri="{9D8B030D-6E8A-4147-A177-3AD203B41FA5}">
                      <a16:colId xmlns:a16="http://schemas.microsoft.com/office/drawing/2014/main" val="3869991628"/>
                    </a:ext>
                  </a:extLst>
                </a:gridCol>
                <a:gridCol w="1600559">
                  <a:extLst>
                    <a:ext uri="{9D8B030D-6E8A-4147-A177-3AD203B41FA5}">
                      <a16:colId xmlns:a16="http://schemas.microsoft.com/office/drawing/2014/main" val="3175860866"/>
                    </a:ext>
                  </a:extLst>
                </a:gridCol>
                <a:gridCol w="1048342">
                  <a:extLst>
                    <a:ext uri="{9D8B030D-6E8A-4147-A177-3AD203B41FA5}">
                      <a16:colId xmlns:a16="http://schemas.microsoft.com/office/drawing/2014/main" val="663428206"/>
                    </a:ext>
                  </a:extLst>
                </a:gridCol>
                <a:gridCol w="1048342">
                  <a:extLst>
                    <a:ext uri="{9D8B030D-6E8A-4147-A177-3AD203B41FA5}">
                      <a16:colId xmlns:a16="http://schemas.microsoft.com/office/drawing/2014/main" val="1546147583"/>
                    </a:ext>
                  </a:extLst>
                </a:gridCol>
                <a:gridCol w="1048342">
                  <a:extLst>
                    <a:ext uri="{9D8B030D-6E8A-4147-A177-3AD203B41FA5}">
                      <a16:colId xmlns:a16="http://schemas.microsoft.com/office/drawing/2014/main" val="2969569152"/>
                    </a:ext>
                  </a:extLst>
                </a:gridCol>
                <a:gridCol w="1048342">
                  <a:extLst>
                    <a:ext uri="{9D8B030D-6E8A-4147-A177-3AD203B41FA5}">
                      <a16:colId xmlns:a16="http://schemas.microsoft.com/office/drawing/2014/main" val="95493900"/>
                    </a:ext>
                  </a:extLst>
                </a:gridCol>
                <a:gridCol w="1048342">
                  <a:extLst>
                    <a:ext uri="{9D8B030D-6E8A-4147-A177-3AD203B41FA5}">
                      <a16:colId xmlns:a16="http://schemas.microsoft.com/office/drawing/2014/main" val="3204895786"/>
                    </a:ext>
                  </a:extLst>
                </a:gridCol>
                <a:gridCol w="902309">
                  <a:extLst>
                    <a:ext uri="{9D8B030D-6E8A-4147-A177-3AD203B41FA5}">
                      <a16:colId xmlns:a16="http://schemas.microsoft.com/office/drawing/2014/main" val="4158555275"/>
                    </a:ext>
                  </a:extLst>
                </a:gridCol>
              </a:tblGrid>
              <a:tr h="283021">
                <a:tc rowSpan="5">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Tidsplan                                (År, uge nr.)</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538555442"/>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G3</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936895356"/>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G4</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897275783"/>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G5</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859467304"/>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G6</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endParaRPr lang="da-DK" dirty="0"/>
                    </a:p>
                  </a:txBody>
                  <a:tcPr marL="44450" marR="44450" marT="0" marB="0">
                    <a:solidFill>
                      <a:schemeClr val="accent1">
                        <a:lumMod val="75000"/>
                      </a:schemeClr>
                    </a:solidFill>
                  </a:tcPr>
                </a:tc>
                <a:extLst>
                  <a:ext uri="{0D108BD9-81ED-4DB2-BD59-A6C34878D82A}">
                    <a16:rowId xmlns:a16="http://schemas.microsoft.com/office/drawing/2014/main" val="1221399711"/>
                  </a:ext>
                </a:extLst>
              </a:tr>
            </a:tbl>
          </a:graphicData>
        </a:graphic>
      </p:graphicFrame>
      <p:graphicFrame>
        <p:nvGraphicFramePr>
          <p:cNvPr id="13" name="Tabel 12">
            <a:extLst>
              <a:ext uri="{FF2B5EF4-FFF2-40B4-BE49-F238E27FC236}">
                <a16:creationId xmlns:a16="http://schemas.microsoft.com/office/drawing/2014/main" id="{37F7177C-EC16-D9CD-2EB7-3B99708F6A39}"/>
              </a:ext>
            </a:extLst>
          </p:cNvPr>
          <p:cNvGraphicFramePr>
            <a:graphicFrameLocks noGrp="1"/>
          </p:cNvGraphicFramePr>
          <p:nvPr>
            <p:extLst>
              <p:ext uri="{D42A27DB-BD31-4B8C-83A1-F6EECF244321}">
                <p14:modId xmlns:p14="http://schemas.microsoft.com/office/powerpoint/2010/main" val="3666487757"/>
              </p:ext>
            </p:extLst>
          </p:nvPr>
        </p:nvGraphicFramePr>
        <p:xfrm>
          <a:off x="1425425" y="3101171"/>
          <a:ext cx="9345137" cy="1471597"/>
        </p:xfrm>
        <a:graphic>
          <a:graphicData uri="http://schemas.openxmlformats.org/drawingml/2006/table">
            <a:tbl>
              <a:tblPr firstRow="1" firstCol="1" bandRow="1">
                <a:tableStyleId>{5C22544A-7EE6-4342-B048-85BDC9FD1C3A}</a:tableStyleId>
              </a:tblPr>
              <a:tblGrid>
                <a:gridCol w="1600559">
                  <a:extLst>
                    <a:ext uri="{9D8B030D-6E8A-4147-A177-3AD203B41FA5}">
                      <a16:colId xmlns:a16="http://schemas.microsoft.com/office/drawing/2014/main" val="3869991628"/>
                    </a:ext>
                  </a:extLst>
                </a:gridCol>
                <a:gridCol w="1600559">
                  <a:extLst>
                    <a:ext uri="{9D8B030D-6E8A-4147-A177-3AD203B41FA5}">
                      <a16:colId xmlns:a16="http://schemas.microsoft.com/office/drawing/2014/main" val="3175860866"/>
                    </a:ext>
                  </a:extLst>
                </a:gridCol>
                <a:gridCol w="1048342">
                  <a:extLst>
                    <a:ext uri="{9D8B030D-6E8A-4147-A177-3AD203B41FA5}">
                      <a16:colId xmlns:a16="http://schemas.microsoft.com/office/drawing/2014/main" val="663428206"/>
                    </a:ext>
                  </a:extLst>
                </a:gridCol>
                <a:gridCol w="1048342">
                  <a:extLst>
                    <a:ext uri="{9D8B030D-6E8A-4147-A177-3AD203B41FA5}">
                      <a16:colId xmlns:a16="http://schemas.microsoft.com/office/drawing/2014/main" val="1546147583"/>
                    </a:ext>
                  </a:extLst>
                </a:gridCol>
                <a:gridCol w="1048342">
                  <a:extLst>
                    <a:ext uri="{9D8B030D-6E8A-4147-A177-3AD203B41FA5}">
                      <a16:colId xmlns:a16="http://schemas.microsoft.com/office/drawing/2014/main" val="2969569152"/>
                    </a:ext>
                  </a:extLst>
                </a:gridCol>
                <a:gridCol w="1048342">
                  <a:extLst>
                    <a:ext uri="{9D8B030D-6E8A-4147-A177-3AD203B41FA5}">
                      <a16:colId xmlns:a16="http://schemas.microsoft.com/office/drawing/2014/main" val="95493900"/>
                    </a:ext>
                  </a:extLst>
                </a:gridCol>
                <a:gridCol w="1048342">
                  <a:extLst>
                    <a:ext uri="{9D8B030D-6E8A-4147-A177-3AD203B41FA5}">
                      <a16:colId xmlns:a16="http://schemas.microsoft.com/office/drawing/2014/main" val="3204895786"/>
                    </a:ext>
                  </a:extLst>
                </a:gridCol>
                <a:gridCol w="902309">
                  <a:extLst>
                    <a:ext uri="{9D8B030D-6E8A-4147-A177-3AD203B41FA5}">
                      <a16:colId xmlns:a16="http://schemas.microsoft.com/office/drawing/2014/main" val="4158555275"/>
                    </a:ext>
                  </a:extLst>
                </a:gridCol>
              </a:tblGrid>
              <a:tr h="283021">
                <a:tc rowSpan="5">
                  <a:txBody>
                    <a:bodyPr/>
                    <a:lstStyle/>
                    <a:p>
                      <a:r>
                        <a:rPr lang="da-DK" sz="1000" b="0" i="0" kern="1200" dirty="0">
                          <a:solidFill>
                            <a:schemeClr val="tx1"/>
                          </a:solidFill>
                          <a:effectLst/>
                          <a:latin typeface="+mn-lt"/>
                          <a:ea typeface="+mn-ea"/>
                          <a:cs typeface="Arial" panose="020B0604020202020204" pitchFamily="34" charset="0"/>
                        </a:rPr>
                        <a:t>Ressourcer</a:t>
                      </a:r>
                      <a:endParaRPr lang="da-DK" sz="1000" b="0" i="1" kern="1200" dirty="0">
                        <a:solidFill>
                          <a:schemeClr val="tx1"/>
                        </a:solidFill>
                        <a:effectLst/>
                        <a:latin typeface="+mn-lt"/>
                        <a:ea typeface="+mn-ea"/>
                        <a:cs typeface="Arial" panose="020B0604020202020204" pitchFamily="34" charset="0"/>
                      </a:endParaRPr>
                    </a:p>
                    <a:p>
                      <a:r>
                        <a:rPr lang="da-DK" sz="1000" b="0" kern="1200" dirty="0">
                          <a:solidFill>
                            <a:schemeClr val="tx1"/>
                          </a:solidFill>
                          <a:effectLst/>
                          <a:latin typeface="+mn-lt"/>
                          <a:ea typeface="+mn-ea"/>
                          <a:cs typeface="Arial" panose="020B0604020202020204" pitchFamily="34" charset="0"/>
                        </a:rPr>
                        <a:t>(Mandeuger)</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G2</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538555442"/>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G3</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936895356"/>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G4</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897275783"/>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G5</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859467304"/>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G6</a:t>
                      </a:r>
                      <a:endParaRPr lang="da-DK" sz="10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extLst>
                  <a:ext uri="{0D108BD9-81ED-4DB2-BD59-A6C34878D82A}">
                    <a16:rowId xmlns:a16="http://schemas.microsoft.com/office/drawing/2014/main" val="1221399711"/>
                  </a:ext>
                </a:extLst>
              </a:tr>
            </a:tbl>
          </a:graphicData>
        </a:graphic>
      </p:graphicFrame>
      <p:graphicFrame>
        <p:nvGraphicFramePr>
          <p:cNvPr id="14" name="Tabel 13">
            <a:extLst>
              <a:ext uri="{FF2B5EF4-FFF2-40B4-BE49-F238E27FC236}">
                <a16:creationId xmlns:a16="http://schemas.microsoft.com/office/drawing/2014/main" id="{7F9BDC7F-54A5-2731-8237-C2204133748E}"/>
              </a:ext>
            </a:extLst>
          </p:cNvPr>
          <p:cNvGraphicFramePr>
            <a:graphicFrameLocks noGrp="1"/>
          </p:cNvGraphicFramePr>
          <p:nvPr>
            <p:extLst>
              <p:ext uri="{D42A27DB-BD31-4B8C-83A1-F6EECF244321}">
                <p14:modId xmlns:p14="http://schemas.microsoft.com/office/powerpoint/2010/main" val="2120021417"/>
              </p:ext>
            </p:extLst>
          </p:nvPr>
        </p:nvGraphicFramePr>
        <p:xfrm>
          <a:off x="1425425" y="4572769"/>
          <a:ext cx="9361038" cy="1232604"/>
        </p:xfrm>
        <a:graphic>
          <a:graphicData uri="http://schemas.openxmlformats.org/drawingml/2006/table">
            <a:tbl>
              <a:tblPr firstRow="1" firstCol="1" bandRow="1">
                <a:tableStyleId>{5C22544A-7EE6-4342-B048-85BDC9FD1C3A}</a:tableStyleId>
              </a:tblPr>
              <a:tblGrid>
                <a:gridCol w="1603282">
                  <a:extLst>
                    <a:ext uri="{9D8B030D-6E8A-4147-A177-3AD203B41FA5}">
                      <a16:colId xmlns:a16="http://schemas.microsoft.com/office/drawing/2014/main" val="1808727331"/>
                    </a:ext>
                  </a:extLst>
                </a:gridCol>
                <a:gridCol w="1603282">
                  <a:extLst>
                    <a:ext uri="{9D8B030D-6E8A-4147-A177-3AD203B41FA5}">
                      <a16:colId xmlns:a16="http://schemas.microsoft.com/office/drawing/2014/main" val="3946886034"/>
                    </a:ext>
                  </a:extLst>
                </a:gridCol>
                <a:gridCol w="1050126">
                  <a:extLst>
                    <a:ext uri="{9D8B030D-6E8A-4147-A177-3AD203B41FA5}">
                      <a16:colId xmlns:a16="http://schemas.microsoft.com/office/drawing/2014/main" val="3722760829"/>
                    </a:ext>
                  </a:extLst>
                </a:gridCol>
                <a:gridCol w="1050126">
                  <a:extLst>
                    <a:ext uri="{9D8B030D-6E8A-4147-A177-3AD203B41FA5}">
                      <a16:colId xmlns:a16="http://schemas.microsoft.com/office/drawing/2014/main" val="4109570119"/>
                    </a:ext>
                  </a:extLst>
                </a:gridCol>
                <a:gridCol w="1050126">
                  <a:extLst>
                    <a:ext uri="{9D8B030D-6E8A-4147-A177-3AD203B41FA5}">
                      <a16:colId xmlns:a16="http://schemas.microsoft.com/office/drawing/2014/main" val="1276691377"/>
                    </a:ext>
                  </a:extLst>
                </a:gridCol>
                <a:gridCol w="1050126">
                  <a:extLst>
                    <a:ext uri="{9D8B030D-6E8A-4147-A177-3AD203B41FA5}">
                      <a16:colId xmlns:a16="http://schemas.microsoft.com/office/drawing/2014/main" val="2809265689"/>
                    </a:ext>
                  </a:extLst>
                </a:gridCol>
                <a:gridCol w="1050126">
                  <a:extLst>
                    <a:ext uri="{9D8B030D-6E8A-4147-A177-3AD203B41FA5}">
                      <a16:colId xmlns:a16="http://schemas.microsoft.com/office/drawing/2014/main" val="865717524"/>
                    </a:ext>
                  </a:extLst>
                </a:gridCol>
                <a:gridCol w="903844">
                  <a:extLst>
                    <a:ext uri="{9D8B030D-6E8A-4147-A177-3AD203B41FA5}">
                      <a16:colId xmlns:a16="http://schemas.microsoft.com/office/drawing/2014/main" val="3028218201"/>
                    </a:ext>
                  </a:extLst>
                </a:gridCol>
              </a:tblGrid>
              <a:tr h="308151">
                <a:tc rowSpan="4">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Økonomi og Succeskriterier</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mn-lt"/>
                          <a:cs typeface="Arial" panose="020B0604020202020204" pitchFamily="34" charset="0"/>
                        </a:rPr>
                        <a:t>Investering (1000 kr.)</a:t>
                      </a:r>
                      <a:endParaRPr lang="da-DK" sz="11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791654800"/>
                  </a:ext>
                </a:extLst>
              </a:tr>
              <a:tr h="308151">
                <a:tc vMerge="1">
                  <a:txBody>
                    <a:bodyPr/>
                    <a:lstStyle/>
                    <a:p>
                      <a:endParaRPr lang="da-DK"/>
                    </a:p>
                  </a:txBody>
                  <a:tcPr/>
                </a:tc>
                <a:tc>
                  <a:txBody>
                    <a:bodyPr/>
                    <a:lstStyle/>
                    <a:p>
                      <a:pPr>
                        <a:lnSpc>
                          <a:spcPct val="107000"/>
                        </a:lnSpc>
                        <a:spcAft>
                          <a:spcPts val="800"/>
                        </a:spcAft>
                      </a:pPr>
                      <a:r>
                        <a:rPr lang="da-DK" sz="1000" kern="100">
                          <a:solidFill>
                            <a:schemeClr val="tx1"/>
                          </a:solidFill>
                          <a:effectLst/>
                          <a:latin typeface="+mn-lt"/>
                          <a:cs typeface="Arial" panose="020B0604020202020204" pitchFamily="34" charset="0"/>
                        </a:rPr>
                        <a:t>Afsætning de første 3 år</a:t>
                      </a:r>
                      <a:endParaRPr lang="da-DK" sz="100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005864086"/>
                  </a:ext>
                </a:extLst>
              </a:tr>
              <a:tr h="308151">
                <a:tc vMerge="1">
                  <a:txBody>
                    <a:bodyPr/>
                    <a:lstStyle/>
                    <a:p>
                      <a:endParaRPr lang="da-DK"/>
                    </a:p>
                  </a:txBody>
                  <a:tcPr/>
                </a:tc>
                <a:tc>
                  <a:txBody>
                    <a:bodyPr/>
                    <a:lstStyle/>
                    <a:p>
                      <a:pPr>
                        <a:lnSpc>
                          <a:spcPct val="107000"/>
                        </a:lnSpc>
                        <a:spcAft>
                          <a:spcPts val="800"/>
                        </a:spcAft>
                      </a:pPr>
                      <a:r>
                        <a:rPr lang="da-DK" sz="1000" kern="100" dirty="0">
                          <a:solidFill>
                            <a:schemeClr val="tx1"/>
                          </a:solidFill>
                          <a:effectLst/>
                          <a:latin typeface="+mn-lt"/>
                          <a:cs typeface="Arial" panose="020B0604020202020204" pitchFamily="34" charset="0"/>
                        </a:rPr>
                        <a:t>Pris pr. stk. (1000 kr.)</a:t>
                      </a:r>
                      <a:endParaRPr lang="da-DK" sz="10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505537439"/>
                  </a:ext>
                </a:extLst>
              </a:tr>
              <a:tr h="308151">
                <a:tc vMerge="1">
                  <a:txBody>
                    <a:bodyPr/>
                    <a:lstStyle/>
                    <a:p>
                      <a:endParaRPr lang="da-DK"/>
                    </a:p>
                  </a:txBody>
                  <a:tcPr/>
                </a:tc>
                <a:tc>
                  <a:txBody>
                    <a:bodyPr/>
                    <a:lstStyle/>
                    <a:p>
                      <a:pPr>
                        <a:lnSpc>
                          <a:spcPct val="107000"/>
                        </a:lnSpc>
                        <a:spcAft>
                          <a:spcPts val="800"/>
                        </a:spcAft>
                      </a:pPr>
                      <a:r>
                        <a:rPr lang="da-DK" sz="1000" kern="100" dirty="0">
                          <a:solidFill>
                            <a:schemeClr val="tx1"/>
                          </a:solidFill>
                          <a:effectLst/>
                          <a:latin typeface="+mn-lt"/>
                          <a:cs typeface="Arial" panose="020B0604020202020204" pitchFamily="34" charset="0"/>
                        </a:rPr>
                        <a:t>Kostpris       (1000 kr.)</a:t>
                      </a:r>
                      <a:endParaRPr lang="da-DK" sz="10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4132065962"/>
                  </a:ext>
                </a:extLst>
              </a:tr>
            </a:tbl>
          </a:graphicData>
        </a:graphic>
      </p:graphicFrame>
      <p:graphicFrame>
        <p:nvGraphicFramePr>
          <p:cNvPr id="15" name="Tabel 14">
            <a:extLst>
              <a:ext uri="{FF2B5EF4-FFF2-40B4-BE49-F238E27FC236}">
                <a16:creationId xmlns:a16="http://schemas.microsoft.com/office/drawing/2014/main" id="{1B99F3A0-FDF2-E9F9-103A-C00CEBDCE9B1}"/>
              </a:ext>
            </a:extLst>
          </p:cNvPr>
          <p:cNvGraphicFramePr>
            <a:graphicFrameLocks noGrp="1"/>
          </p:cNvGraphicFramePr>
          <p:nvPr>
            <p:extLst>
              <p:ext uri="{D42A27DB-BD31-4B8C-83A1-F6EECF244321}">
                <p14:modId xmlns:p14="http://schemas.microsoft.com/office/powerpoint/2010/main" val="1428952205"/>
              </p:ext>
            </p:extLst>
          </p:nvPr>
        </p:nvGraphicFramePr>
        <p:xfrm>
          <a:off x="1425425" y="5822041"/>
          <a:ext cx="9361038" cy="355477"/>
        </p:xfrm>
        <a:graphic>
          <a:graphicData uri="http://schemas.openxmlformats.org/drawingml/2006/table">
            <a:tbl>
              <a:tblPr firstRow="1" firstCol="1" bandRow="1">
                <a:tableStyleId>{5C22544A-7EE6-4342-B048-85BDC9FD1C3A}</a:tableStyleId>
              </a:tblPr>
              <a:tblGrid>
                <a:gridCol w="1603282">
                  <a:extLst>
                    <a:ext uri="{9D8B030D-6E8A-4147-A177-3AD203B41FA5}">
                      <a16:colId xmlns:a16="http://schemas.microsoft.com/office/drawing/2014/main" val="2722948266"/>
                    </a:ext>
                  </a:extLst>
                </a:gridCol>
                <a:gridCol w="1603282">
                  <a:extLst>
                    <a:ext uri="{9D8B030D-6E8A-4147-A177-3AD203B41FA5}">
                      <a16:colId xmlns:a16="http://schemas.microsoft.com/office/drawing/2014/main" val="270411602"/>
                    </a:ext>
                  </a:extLst>
                </a:gridCol>
                <a:gridCol w="1050126">
                  <a:extLst>
                    <a:ext uri="{9D8B030D-6E8A-4147-A177-3AD203B41FA5}">
                      <a16:colId xmlns:a16="http://schemas.microsoft.com/office/drawing/2014/main" val="1409031143"/>
                    </a:ext>
                  </a:extLst>
                </a:gridCol>
                <a:gridCol w="1050126">
                  <a:extLst>
                    <a:ext uri="{9D8B030D-6E8A-4147-A177-3AD203B41FA5}">
                      <a16:colId xmlns:a16="http://schemas.microsoft.com/office/drawing/2014/main" val="3307256599"/>
                    </a:ext>
                  </a:extLst>
                </a:gridCol>
                <a:gridCol w="1050126">
                  <a:extLst>
                    <a:ext uri="{9D8B030D-6E8A-4147-A177-3AD203B41FA5}">
                      <a16:colId xmlns:a16="http://schemas.microsoft.com/office/drawing/2014/main" val="147395584"/>
                    </a:ext>
                  </a:extLst>
                </a:gridCol>
                <a:gridCol w="1050126">
                  <a:extLst>
                    <a:ext uri="{9D8B030D-6E8A-4147-A177-3AD203B41FA5}">
                      <a16:colId xmlns:a16="http://schemas.microsoft.com/office/drawing/2014/main" val="3052444602"/>
                    </a:ext>
                  </a:extLst>
                </a:gridCol>
                <a:gridCol w="1050126">
                  <a:extLst>
                    <a:ext uri="{9D8B030D-6E8A-4147-A177-3AD203B41FA5}">
                      <a16:colId xmlns:a16="http://schemas.microsoft.com/office/drawing/2014/main" val="2503469637"/>
                    </a:ext>
                  </a:extLst>
                </a:gridCol>
                <a:gridCol w="903844">
                  <a:extLst>
                    <a:ext uri="{9D8B030D-6E8A-4147-A177-3AD203B41FA5}">
                      <a16:colId xmlns:a16="http://schemas.microsoft.com/office/drawing/2014/main" val="1840978007"/>
                    </a:ext>
                  </a:extLst>
                </a:gridCol>
              </a:tblGrid>
              <a:tr h="355477">
                <a:tc>
                  <a:txBody>
                    <a:bodyPr/>
                    <a:lstStyle/>
                    <a:p>
                      <a:pPr>
                        <a:lnSpc>
                          <a:spcPct val="107000"/>
                        </a:lnSpc>
                        <a:spcAft>
                          <a:spcPts val="800"/>
                        </a:spcAft>
                      </a:pPr>
                      <a:r>
                        <a:rPr lang="da-DK" sz="1000" kern="100" dirty="0">
                          <a:solidFill>
                            <a:schemeClr val="tx1"/>
                          </a:solidFill>
                          <a:effectLst/>
                        </a:rPr>
                        <a:t>Projektprioritet</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Strategisk fit</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4011004724"/>
                  </a:ext>
                </a:extLst>
              </a:tr>
            </a:tbl>
          </a:graphicData>
        </a:graphic>
      </p:graphicFrame>
    </p:spTree>
    <p:extLst>
      <p:ext uri="{BB962C8B-B14F-4D97-AF65-F5344CB8AC3E}">
        <p14:creationId xmlns:p14="http://schemas.microsoft.com/office/powerpoint/2010/main" val="385059019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2499</Words>
  <Application>Microsoft Office PowerPoint</Application>
  <PresentationFormat>Widescreen</PresentationFormat>
  <Paragraphs>958</Paragraphs>
  <Slides>11</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Aptos</vt: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120</cp:revision>
  <dcterms:created xsi:type="dcterms:W3CDTF">2018-07-25T07:58:36Z</dcterms:created>
  <dcterms:modified xsi:type="dcterms:W3CDTF">2024-07-17T12:16:14Z</dcterms:modified>
</cp:coreProperties>
</file>