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7" r:id="rId5"/>
    <p:sldId id="468" r:id="rId6"/>
    <p:sldId id="469" r:id="rId7"/>
    <p:sldId id="466" r:id="rId8"/>
    <p:sldId id="460"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7.2</a:t>
            </a:r>
          </a:p>
          <a:p>
            <a:r>
              <a:rPr lang="da-DK" sz="4000" dirty="0">
                <a:solidFill>
                  <a:srgbClr val="6B9C77"/>
                </a:solidFill>
                <a:latin typeface="HelveticaNeueLT Std Lt Cn" panose="020B0406020202030204" pitchFamily="34" charset="0"/>
                <a:cs typeface="Arial Narrow" panose="020B0604020202020204" pitchFamily="34" charset="0"/>
              </a:rPr>
              <a:t>MØDEREFERAT</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Mødereferat</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18AFD4CB-DDF9-1317-7923-09F9FA2B3F87}"/>
              </a:ext>
            </a:extLst>
          </p:cNvPr>
          <p:cNvSpPr/>
          <p:nvPr/>
        </p:nvSpPr>
        <p:spPr>
          <a:xfrm>
            <a:off x="1345337" y="988552"/>
            <a:ext cx="9441962" cy="5166479"/>
          </a:xfrm>
          <a:prstGeom prst="rect">
            <a:avLst/>
          </a:prstGeom>
          <a:ln>
            <a:noFill/>
          </a:ln>
        </p:spPr>
        <p:txBody>
          <a:bodyPr wrap="square">
            <a:spAutoFit/>
          </a:bodyPr>
          <a:lstStyle/>
          <a:p>
            <a:pPr>
              <a:lnSpc>
                <a:spcPct val="107000"/>
              </a:lnSpc>
              <a:spcAft>
                <a:spcPts val="800"/>
              </a:spcAft>
            </a:pPr>
            <a:r>
              <a:rPr lang="da-DK" sz="1200" b="1" kern="100" dirty="0">
                <a:solidFill>
                  <a:srgbClr val="212529"/>
                </a:solidFill>
                <a:effectLst/>
                <a:ea typeface="Aptos" panose="020B0004020202020204" pitchFamily="34" charset="0"/>
                <a:cs typeface="Arial" panose="020B0604020202020204" pitchFamily="34" charset="0"/>
              </a:rPr>
              <a:t>Formål</a:t>
            </a:r>
            <a:endParaRPr lang="da-DK" sz="1200" b="1" kern="100" dirty="0">
              <a:effectLst/>
              <a:ea typeface="Aptos" panose="020B0004020202020204" pitchFamily="34" charset="0"/>
              <a:cs typeface="Arial" panose="020B0604020202020204" pitchFamily="34" charset="0"/>
            </a:endParaRPr>
          </a:p>
          <a:p>
            <a:pPr>
              <a:lnSpc>
                <a:spcPct val="107000"/>
              </a:lnSpc>
              <a:spcAft>
                <a:spcPts val="800"/>
              </a:spcAft>
            </a:pPr>
            <a:r>
              <a:rPr lang="da-DK" sz="1200" kern="100" dirty="0">
                <a:solidFill>
                  <a:srgbClr val="212529"/>
                </a:solidFill>
                <a:effectLst/>
                <a:ea typeface="Aptos" panose="020B0004020202020204" pitchFamily="34" charset="0"/>
                <a:cs typeface="Arial" panose="020B0604020202020204" pitchFamily="34" charset="0"/>
              </a:rPr>
              <a:t>Formålet med mødereferatet er at fastholde beslutninger truffet på møder, som vedrører projektet. </a:t>
            </a:r>
            <a:r>
              <a:rPr lang="da-DK" sz="1200" dirty="0">
                <a:effectLst/>
                <a:ea typeface="Aptos" panose="020B0004020202020204" pitchFamily="34" charset="0"/>
                <a:cs typeface="Arial" panose="020B0604020202020204" pitchFamily="34" charset="0"/>
              </a:rPr>
              <a:t>Ingen forventer, at du noterer hvert et minut af mødet ned! Du skal blot notere alle beslutninger og handlingspunkter ned. Mødereferatet skal dokumentere essensen af, hvad der skete på mødet, og det opdaterer dem, der ikke kunne deltage. </a:t>
            </a:r>
            <a:endParaRPr lang="da-DK" sz="1200" dirty="0">
              <a:solidFill>
                <a:srgbClr val="212529"/>
              </a:solidFill>
              <a:effectLst/>
              <a:ea typeface="Times New Roman" panose="02020603050405020304" pitchFamily="18" charset="0"/>
              <a:cs typeface="Arial" panose="020B0604020202020204" pitchFamily="34" charset="0"/>
            </a:endParaRPr>
          </a:p>
          <a:p>
            <a:pPr>
              <a:lnSpc>
                <a:spcPct val="107000"/>
              </a:lnSpc>
              <a:spcAft>
                <a:spcPts val="800"/>
              </a:spcAft>
            </a:pPr>
            <a:r>
              <a:rPr lang="da-DK" sz="1200" b="1" dirty="0">
                <a:solidFill>
                  <a:srgbClr val="212529"/>
                </a:solidFill>
                <a:ea typeface="Times New Roman" panose="02020603050405020304" pitchFamily="18" charset="0"/>
                <a:cs typeface="Arial" panose="020B0604020202020204" pitchFamily="34" charset="0"/>
              </a:rPr>
              <a:t>Hvem skriver referatet?</a:t>
            </a:r>
          </a:p>
          <a:p>
            <a:pPr>
              <a:lnSpc>
                <a:spcPct val="107000"/>
              </a:lnSpc>
              <a:spcAft>
                <a:spcPts val="800"/>
              </a:spcAft>
            </a:pPr>
            <a:r>
              <a:rPr lang="da-DK" sz="1200" dirty="0">
                <a:solidFill>
                  <a:srgbClr val="212529"/>
                </a:solidFill>
                <a:effectLst/>
                <a:ea typeface="Times New Roman" panose="02020603050405020304" pitchFamily="18" charset="0"/>
                <a:cs typeface="Arial" panose="020B0604020202020204" pitchFamily="34" charset="0"/>
              </a:rPr>
              <a:t>Projektleder er ansvarlig for udarbejdelsen af referatet, men skal ikke nødvendigvis selv skrive referatet. Dog er det vigtigt, at projektleder godkender referatet og sikrer, at de vigtigste pointer og beslutninger fremgår klart, før det udsendes til de øvrige deltagere til orientering/godkendelse.</a:t>
            </a:r>
          </a:p>
          <a:p>
            <a:pPr>
              <a:lnSpc>
                <a:spcPct val="107000"/>
              </a:lnSpc>
              <a:spcAft>
                <a:spcPts val="800"/>
              </a:spcAft>
            </a:pPr>
            <a:r>
              <a:rPr lang="da-DK" sz="1200" b="1" dirty="0">
                <a:solidFill>
                  <a:srgbClr val="212529"/>
                </a:solidFill>
                <a:ea typeface="Times New Roman" panose="02020603050405020304" pitchFamily="18" charset="0"/>
                <a:cs typeface="Arial" panose="020B0604020202020204" pitchFamily="34" charset="0"/>
              </a:rPr>
              <a:t>Indhold</a:t>
            </a:r>
          </a:p>
          <a:p>
            <a:pPr>
              <a:lnSpc>
                <a:spcPct val="107000"/>
              </a:lnSpc>
              <a:spcAft>
                <a:spcPts val="800"/>
              </a:spcAft>
            </a:pPr>
            <a:r>
              <a:rPr lang="da-DK" sz="1200" dirty="0">
                <a:solidFill>
                  <a:srgbClr val="212529"/>
                </a:solidFill>
                <a:effectLst/>
                <a:ea typeface="Times New Roman" panose="02020603050405020304" pitchFamily="18" charset="0"/>
                <a:cs typeface="Arial" panose="020B0604020202020204" pitchFamily="34" charset="0"/>
              </a:rPr>
              <a:t>Mødereferatet bør starte med </a:t>
            </a:r>
            <a:r>
              <a:rPr lang="da-DK" sz="1200" dirty="0">
                <a:solidFill>
                  <a:srgbClr val="212529"/>
                </a:solidFill>
                <a:ea typeface="Times New Roman" panose="02020603050405020304" pitchFamily="18" charset="0"/>
                <a:cs typeface="Arial" panose="020B0604020202020204" pitchFamily="34" charset="0"/>
              </a:rPr>
              <a:t>informationer om d</a:t>
            </a:r>
            <a:r>
              <a:rPr lang="da-DK" sz="1200" kern="100" dirty="0">
                <a:solidFill>
                  <a:srgbClr val="000000"/>
                </a:solidFill>
                <a:effectLst/>
                <a:ea typeface="Aptos" panose="020B0004020202020204" pitchFamily="34" charset="0"/>
                <a:cs typeface="Arial" panose="020B0604020202020204" pitchFamily="34" charset="0"/>
              </a:rPr>
              <a:t>ato for mødet.</a:t>
            </a:r>
            <a:r>
              <a:rPr lang="da-DK" sz="1200" kern="100" dirty="0">
                <a:ea typeface="Aptos" panose="020B0004020202020204" pitchFamily="34" charset="0"/>
                <a:cs typeface="Arial" panose="020B0604020202020204" pitchFamily="34" charset="0"/>
              </a:rPr>
              <a:t> </a:t>
            </a:r>
            <a:r>
              <a:rPr lang="da-DK" sz="1200" kern="100" dirty="0">
                <a:solidFill>
                  <a:srgbClr val="000000"/>
                </a:solidFill>
                <a:effectLst/>
                <a:ea typeface="Aptos" panose="020B0004020202020204" pitchFamily="34" charset="0"/>
                <a:cs typeface="Arial" panose="020B0604020202020204" pitchFamily="34" charset="0"/>
              </a:rPr>
              <a:t>Navn på mødedeltagerne, </a:t>
            </a:r>
            <a:r>
              <a:rPr lang="da-DK" sz="1200" kern="100" dirty="0">
                <a:solidFill>
                  <a:srgbClr val="000000"/>
                </a:solidFill>
                <a:ea typeface="Aptos" panose="020B0004020202020204" pitchFamily="34" charset="0"/>
                <a:cs typeface="Arial" panose="020B0604020202020204" pitchFamily="34" charset="0"/>
              </a:rPr>
              <a:t>h</a:t>
            </a:r>
            <a:r>
              <a:rPr lang="da-DK" sz="1200" kern="100" dirty="0">
                <a:solidFill>
                  <a:srgbClr val="000000"/>
                </a:solidFill>
                <a:effectLst/>
                <a:ea typeface="Aptos" panose="020B0004020202020204" pitchFamily="34" charset="0"/>
                <a:cs typeface="Arial" panose="020B0604020202020204" pitchFamily="34" charset="0"/>
              </a:rPr>
              <a:t>vem var indkaldt til mødet, og hvem deltog.</a:t>
            </a:r>
            <a:r>
              <a:rPr lang="da-DK" sz="1200" kern="100" dirty="0">
                <a:ea typeface="Aptos" panose="020B0004020202020204" pitchFamily="34" charset="0"/>
                <a:cs typeface="Arial" panose="020B0604020202020204" pitchFamily="34" charset="0"/>
              </a:rPr>
              <a:t> </a:t>
            </a:r>
            <a:r>
              <a:rPr lang="da-DK" sz="1200" kern="100" dirty="0">
                <a:solidFill>
                  <a:srgbClr val="000000"/>
                </a:solidFill>
                <a:effectLst/>
                <a:ea typeface="Aptos" panose="020B0004020202020204" pitchFamily="34" charset="0"/>
                <a:cs typeface="Arial" panose="020B0604020202020204" pitchFamily="34" charset="0"/>
              </a:rPr>
              <a:t>Mødets start- og sluttidspunkt, samt hvor det blev afholdt. Mødets dagsordenspunkter.</a:t>
            </a:r>
          </a:p>
          <a:p>
            <a:pPr>
              <a:lnSpc>
                <a:spcPct val="107000"/>
              </a:lnSpc>
              <a:spcAft>
                <a:spcPts val="800"/>
              </a:spcAft>
            </a:pPr>
            <a:r>
              <a:rPr lang="da-DK" sz="1200" kern="100" dirty="0">
                <a:solidFill>
                  <a:srgbClr val="000000"/>
                </a:solidFill>
                <a:ea typeface="Aptos" panose="020B0004020202020204" pitchFamily="34" charset="0"/>
                <a:cs typeface="Arial" panose="020B0604020202020204" pitchFamily="34" charset="0"/>
              </a:rPr>
              <a:t>De enkelte punkter i referatet skal beskrive:</a:t>
            </a:r>
            <a:endParaRPr lang="da-DK" sz="1200" kern="100" dirty="0">
              <a:effectLst/>
              <a:ea typeface="Aptos" panose="020B0004020202020204" pitchFamily="34" charset="0"/>
              <a:cs typeface="Arial" panose="020B060402020202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r>
              <a:rPr lang="da-DK" sz="1200" kern="100" dirty="0">
                <a:solidFill>
                  <a:srgbClr val="000000"/>
                </a:solidFill>
                <a:effectLst/>
                <a:ea typeface="Aptos" panose="020B0004020202020204" pitchFamily="34" charset="0"/>
                <a:cs typeface="Arial" panose="020B0604020202020204" pitchFamily="34" charset="0"/>
              </a:rPr>
              <a:t>Status på igangværende opgaver fra sidste møde</a:t>
            </a:r>
            <a:endParaRPr lang="da-DK" sz="1200" kern="100" dirty="0">
              <a:effectLst/>
              <a:ea typeface="Aptos" panose="020B0004020202020204" pitchFamily="34" charset="0"/>
              <a:cs typeface="Arial" panose="020B060402020202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r>
              <a:rPr lang="da-DK" sz="1200" kern="100" dirty="0">
                <a:solidFill>
                  <a:srgbClr val="000000"/>
                </a:solidFill>
                <a:effectLst/>
                <a:ea typeface="Aptos" panose="020B0004020202020204" pitchFamily="34" charset="0"/>
                <a:cs typeface="Arial" panose="020B0604020202020204" pitchFamily="34" charset="0"/>
              </a:rPr>
              <a:t>Beslutninger på mødet</a:t>
            </a:r>
            <a:endParaRPr lang="da-DK" sz="1200" kern="100" dirty="0">
              <a:effectLst/>
              <a:ea typeface="Aptos" panose="020B0004020202020204" pitchFamily="34" charset="0"/>
              <a:cs typeface="Arial" panose="020B060402020202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r>
              <a:rPr lang="da-DK" sz="1200" kern="100" dirty="0">
                <a:solidFill>
                  <a:srgbClr val="000000"/>
                </a:solidFill>
                <a:effectLst/>
                <a:ea typeface="Aptos" panose="020B0004020202020204" pitchFamily="34" charset="0"/>
                <a:cs typeface="Arial" panose="020B0604020202020204" pitchFamily="34" charset="0"/>
              </a:rPr>
              <a:t>Nye opgaver aftalt på mødet</a:t>
            </a:r>
          </a:p>
          <a:p>
            <a:pPr lvl="0">
              <a:lnSpc>
                <a:spcPct val="107000"/>
              </a:lnSpc>
              <a:spcAft>
                <a:spcPts val="800"/>
              </a:spcAft>
              <a:buSzPts val="1000"/>
              <a:tabLst>
                <a:tab pos="457200" algn="l"/>
              </a:tabLst>
            </a:pPr>
            <a:r>
              <a:rPr lang="da-DK" sz="1200" kern="100" dirty="0">
                <a:solidFill>
                  <a:srgbClr val="000000"/>
                </a:solidFill>
                <a:effectLst/>
                <a:ea typeface="Aptos" panose="020B0004020202020204" pitchFamily="34" charset="0"/>
                <a:cs typeface="Arial" panose="020B0604020202020204" pitchFamily="34" charset="0"/>
              </a:rPr>
              <a:t>Mht. nye opgaver er det væsentligt at beskrive:</a:t>
            </a:r>
            <a:endParaRPr lang="da-DK" sz="1200" kern="100" dirty="0">
              <a:solidFill>
                <a:srgbClr val="000000"/>
              </a:solidFill>
              <a:ea typeface="Aptos" panose="020B0004020202020204" pitchFamily="34" charset="0"/>
              <a:cs typeface="Arial" panose="020B060402020202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r>
              <a:rPr lang="da-DK" sz="1200" kern="100" dirty="0">
                <a:solidFill>
                  <a:srgbClr val="000000"/>
                </a:solidFill>
                <a:effectLst/>
                <a:ea typeface="Aptos" panose="020B0004020202020204" pitchFamily="34" charset="0"/>
                <a:cs typeface="Arial" panose="020B0604020202020204" pitchFamily="34" charset="0"/>
              </a:rPr>
              <a:t>Den ansvarlige for at opgaven udføres med de aftalte ressourcer og leveres til den forventede kvalitet</a:t>
            </a:r>
            <a:endParaRPr lang="da-DK" sz="1200" kern="100" dirty="0">
              <a:ea typeface="Aptos" panose="020B0004020202020204" pitchFamily="34" charset="0"/>
              <a:cs typeface="Arial" panose="020B060402020202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r>
              <a:rPr lang="da-DK" sz="1200" kern="100" dirty="0">
                <a:solidFill>
                  <a:srgbClr val="000000"/>
                </a:solidFill>
                <a:effectLst/>
                <a:ea typeface="Aptos" panose="020B0004020202020204" pitchFamily="34" charset="0"/>
                <a:cs typeface="Arial" panose="020B0604020202020204" pitchFamily="34" charset="0"/>
              </a:rPr>
              <a:t>Hvem gennemfører opgaven?</a:t>
            </a:r>
            <a:endParaRPr lang="da-DK" sz="1200" kern="100" dirty="0">
              <a:ea typeface="Aptos" panose="020B0004020202020204" pitchFamily="34" charset="0"/>
              <a:cs typeface="Arial" panose="020B060402020202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r>
              <a:rPr lang="da-DK" sz="1200" kern="100" dirty="0">
                <a:solidFill>
                  <a:srgbClr val="000000"/>
                </a:solidFill>
                <a:effectLst/>
                <a:ea typeface="Aptos" panose="020B0004020202020204" pitchFamily="34" charset="0"/>
                <a:cs typeface="Arial" panose="020B0604020202020204" pitchFamily="34" charset="0"/>
              </a:rPr>
              <a:t>Deadline for opgaven</a:t>
            </a:r>
            <a:endParaRPr lang="da-DK" sz="1200" kern="100" dirty="0">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Fremgangsmåde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81E588D8-79A6-DED2-C1C7-EC195AF296A7}"/>
              </a:ext>
            </a:extLst>
          </p:cNvPr>
          <p:cNvSpPr/>
          <p:nvPr/>
        </p:nvSpPr>
        <p:spPr>
          <a:xfrm>
            <a:off x="1348808" y="983811"/>
            <a:ext cx="9632869" cy="5266122"/>
          </a:xfrm>
          <a:prstGeom prst="rect">
            <a:avLst/>
          </a:prstGeom>
          <a:ln>
            <a:noFill/>
          </a:ln>
        </p:spPr>
        <p:txBody>
          <a:bodyPr wrap="square">
            <a:spAutoFit/>
          </a:bodyPr>
          <a:lstStyle/>
          <a:p>
            <a:pPr>
              <a:spcAft>
                <a:spcPts val="1125"/>
              </a:spcAft>
            </a:pPr>
            <a:r>
              <a:rPr lang="da-DK" sz="1200" kern="100" dirty="0">
                <a:solidFill>
                  <a:srgbClr val="000000"/>
                </a:solidFill>
                <a:effectLst/>
                <a:ea typeface="Aptos" panose="020B0004020202020204" pitchFamily="34" charset="0"/>
                <a:cs typeface="Arial" panose="020B0604020202020204" pitchFamily="34" charset="0"/>
              </a:rPr>
              <a:t>Det er en god idé at forberede dit mødereferat, så meget du kan inden mødet. Forbered de rette kolonner med emner, beslutninger, deadline og ansvar, så du blot skal udfylde informationerne. Du kan på forhånd udfylde: dato, dagsordenpunkter og tidspunkt samt navne på mødedeltagerne.</a:t>
            </a:r>
          </a:p>
          <a:p>
            <a:pPr>
              <a:spcAft>
                <a:spcPts val="1125"/>
              </a:spcAft>
            </a:pPr>
            <a:r>
              <a:rPr lang="da-DK" sz="1200" kern="100" dirty="0">
                <a:solidFill>
                  <a:srgbClr val="000000"/>
                </a:solidFill>
                <a:effectLst/>
                <a:ea typeface="Aptos" panose="020B0004020202020204" pitchFamily="34" charset="0"/>
                <a:cs typeface="Arial" panose="020B0604020202020204" pitchFamily="34" charset="0"/>
              </a:rPr>
              <a:t>Forhold dig objektivt, mens du noterer. Notér alle vigtige detaljer! I stedet for at skrive “planlæg brugerkursus” så beskriv alle detaljerne specifikt, målbart og tidsbaseret. </a:t>
            </a:r>
            <a:r>
              <a:rPr lang="da-DK" sz="1200" kern="100" dirty="0">
                <a:solidFill>
                  <a:srgbClr val="000000"/>
                </a:solidFill>
                <a:ea typeface="Aptos" panose="020B0004020202020204" pitchFamily="34" charset="0"/>
                <a:cs typeface="Arial" panose="020B0604020202020204" pitchFamily="34" charset="0"/>
              </a:rPr>
              <a:t>F</a:t>
            </a:r>
            <a:r>
              <a:rPr lang="da-DK" sz="1200" kern="100" dirty="0">
                <a:solidFill>
                  <a:srgbClr val="000000"/>
                </a:solidFill>
                <a:effectLst/>
                <a:ea typeface="Aptos" panose="020B0004020202020204" pitchFamily="34" charset="0"/>
                <a:cs typeface="Arial" panose="020B0604020202020204" pitchFamily="34" charset="0"/>
              </a:rPr>
              <a:t>or eksempel “planlæg 2 dages brugerkursus for de 12 lagermedarbejdere i uge 15.”</a:t>
            </a:r>
            <a:endParaRPr lang="da-DK" sz="1200" kern="100" dirty="0">
              <a:effectLst/>
              <a:ea typeface="Aptos" panose="020B0004020202020204" pitchFamily="34" charset="0"/>
              <a:cs typeface="Arial" panose="020B0604020202020204" pitchFamily="34" charset="0"/>
            </a:endParaRPr>
          </a:p>
          <a:p>
            <a:pPr lvl="0">
              <a:lnSpc>
                <a:spcPct val="107000"/>
              </a:lnSpc>
              <a:spcAft>
                <a:spcPts val="800"/>
              </a:spcAft>
              <a:buSzPts val="1000"/>
              <a:tabLst>
                <a:tab pos="457200" algn="l"/>
              </a:tabLst>
            </a:pPr>
            <a:r>
              <a:rPr lang="da-DK" sz="1200" kern="100" dirty="0">
                <a:solidFill>
                  <a:srgbClr val="000000"/>
                </a:solidFill>
                <a:effectLst/>
                <a:ea typeface="Aptos" panose="020B0004020202020204" pitchFamily="34" charset="0"/>
                <a:cs typeface="Arial" panose="020B0604020202020204" pitchFamily="34" charset="0"/>
              </a:rPr>
              <a:t>Er det, du noterer, hverken en beslutning eller en arbejdsopgave, er det sandsynligvis noget, der ikke behøver at være i dit mødereferat. Hold dit mødereferat enkelt og skåret ind til benet.</a:t>
            </a:r>
            <a:endParaRPr lang="da-DK" sz="1200" kern="100" dirty="0">
              <a:effectLst/>
              <a:ea typeface="Aptos" panose="020B0004020202020204" pitchFamily="34" charset="0"/>
              <a:cs typeface="Arial" panose="020B0604020202020204" pitchFamily="34" charset="0"/>
            </a:endParaRPr>
          </a:p>
          <a:p>
            <a:pPr lvl="0">
              <a:lnSpc>
                <a:spcPct val="107000"/>
              </a:lnSpc>
              <a:spcAft>
                <a:spcPts val="800"/>
              </a:spcAft>
              <a:buSzPts val="1000"/>
              <a:tabLst>
                <a:tab pos="457200" algn="l"/>
              </a:tabLst>
            </a:pPr>
            <a:r>
              <a:rPr lang="da-DK" sz="1200" kern="100" dirty="0">
                <a:solidFill>
                  <a:srgbClr val="000000"/>
                </a:solidFill>
                <a:effectLst/>
                <a:ea typeface="Aptos" panose="020B0004020202020204" pitchFamily="34" charset="0"/>
                <a:cs typeface="Arial" panose="020B0604020202020204" pitchFamily="34" charset="0"/>
              </a:rPr>
              <a:t>Har du mistanke om, at </a:t>
            </a:r>
            <a:r>
              <a:rPr lang="da-DK" sz="1200" kern="100" dirty="0">
                <a:solidFill>
                  <a:srgbClr val="000000"/>
                </a:solidFill>
                <a:ea typeface="Aptos" panose="020B0004020202020204" pitchFamily="34" charset="0"/>
                <a:cs typeface="Arial" panose="020B0604020202020204" pitchFamily="34" charset="0"/>
              </a:rPr>
              <a:t>et punkt kræver opbakning fra andre end mødedeltagerne, er det vigtigt, at dette bliver noteret i referatet, samt hvem der har ansvar for at indhente denne opbakning. </a:t>
            </a:r>
          </a:p>
          <a:p>
            <a:pPr lvl="0">
              <a:lnSpc>
                <a:spcPct val="107000"/>
              </a:lnSpc>
              <a:spcAft>
                <a:spcPts val="800"/>
              </a:spcAft>
              <a:buSzPts val="1000"/>
              <a:tabLst>
                <a:tab pos="457200" algn="l"/>
              </a:tabLst>
            </a:pPr>
            <a:r>
              <a:rPr lang="da-DK" sz="1200" kern="100" dirty="0">
                <a:solidFill>
                  <a:srgbClr val="000000"/>
                </a:solidFill>
                <a:effectLst/>
                <a:ea typeface="Aptos" panose="020B0004020202020204" pitchFamily="34" charset="0"/>
                <a:cs typeface="Arial" panose="020B0604020202020204" pitchFamily="34" charset="0"/>
              </a:rPr>
              <a:t>Sørg for, at der ikke tildeles opgaver</a:t>
            </a:r>
            <a:r>
              <a:rPr lang="da-DK" sz="1200" kern="100" dirty="0">
                <a:solidFill>
                  <a:srgbClr val="000000"/>
                </a:solidFill>
                <a:ea typeface="Aptos" panose="020B0004020202020204" pitchFamily="34" charset="0"/>
                <a:cs typeface="Arial" panose="020B0604020202020204" pitchFamily="34" charset="0"/>
              </a:rPr>
              <a:t> til</a:t>
            </a:r>
            <a:r>
              <a:rPr lang="da-DK" sz="1200" kern="100" dirty="0">
                <a:solidFill>
                  <a:srgbClr val="000000"/>
                </a:solidFill>
                <a:effectLst/>
                <a:ea typeface="Aptos" panose="020B0004020202020204" pitchFamily="34" charset="0"/>
                <a:cs typeface="Arial" panose="020B0604020202020204" pitchFamily="34" charset="0"/>
              </a:rPr>
              <a:t> mange mødedeltagere, uden at der én, der er ansvarlig. Det er let at give ansvaret for en given opgave videre, hvis der er for mange mennesker på samme opgave. Det kan resultere i, at ingen tager ansvar for opgaven!</a:t>
            </a:r>
            <a:endParaRPr lang="da-DK" sz="1200" kern="100" dirty="0">
              <a:effectLst/>
              <a:ea typeface="Aptos" panose="020B0004020202020204" pitchFamily="34" charset="0"/>
              <a:cs typeface="Arial" panose="020B0604020202020204" pitchFamily="34" charset="0"/>
            </a:endParaRPr>
          </a:p>
          <a:p>
            <a:pPr lvl="0">
              <a:lnSpc>
                <a:spcPct val="107000"/>
              </a:lnSpc>
              <a:spcAft>
                <a:spcPts val="800"/>
              </a:spcAft>
              <a:buSzPts val="1000"/>
              <a:tabLst>
                <a:tab pos="457200" algn="l"/>
              </a:tabLst>
            </a:pPr>
            <a:r>
              <a:rPr lang="da-DK" sz="1200" kern="100" dirty="0">
                <a:solidFill>
                  <a:srgbClr val="000000"/>
                </a:solidFill>
                <a:effectLst/>
                <a:ea typeface="Aptos" panose="020B0004020202020204" pitchFamily="34" charset="0"/>
                <a:cs typeface="Arial" panose="020B0604020202020204" pitchFamily="34" charset="0"/>
              </a:rPr>
              <a:t>Hold styr på, at I ikke bruger for lang tid på ét punkt på dagsordenen. Sørg for, at I når alle punkterne!</a:t>
            </a:r>
            <a:endParaRPr lang="da-DK" sz="1200" kern="100" dirty="0">
              <a:effectLst/>
              <a:ea typeface="Aptos" panose="020B0004020202020204" pitchFamily="34" charset="0"/>
              <a:cs typeface="Arial" panose="020B0604020202020204" pitchFamily="34" charset="0"/>
            </a:endParaRPr>
          </a:p>
          <a:p>
            <a:pPr>
              <a:lnSpc>
                <a:spcPct val="107000"/>
              </a:lnSpc>
              <a:spcAft>
                <a:spcPts val="800"/>
              </a:spcAft>
              <a:buSzPts val="1000"/>
              <a:tabLst>
                <a:tab pos="457200" algn="l"/>
              </a:tabLst>
            </a:pPr>
            <a:r>
              <a:rPr lang="da-DK" sz="1200" kern="100" dirty="0">
                <a:solidFill>
                  <a:srgbClr val="000000"/>
                </a:solidFill>
                <a:effectLst/>
                <a:ea typeface="Aptos" panose="020B0004020202020204" pitchFamily="34" charset="0"/>
                <a:cs typeface="Arial" panose="020B0604020202020204" pitchFamily="34" charset="0"/>
              </a:rPr>
              <a:t>Dobbelttjek altid den endelige beslutning, før du går videre til næste punkt. Spørg: Er vi enige om, at Jette planlægger et todages brugerkurs for de 12 lagermedarbejdere i uge 15?”</a:t>
            </a:r>
          </a:p>
          <a:p>
            <a:pPr lvl="0">
              <a:lnSpc>
                <a:spcPct val="107000"/>
              </a:lnSpc>
              <a:spcAft>
                <a:spcPts val="800"/>
              </a:spcAft>
              <a:buSzPts val="1000"/>
              <a:tabLst>
                <a:tab pos="457200" algn="l"/>
              </a:tabLst>
            </a:pPr>
            <a:r>
              <a:rPr lang="da-DK" sz="1200" kern="100" dirty="0">
                <a:solidFill>
                  <a:srgbClr val="000000"/>
                </a:solidFill>
                <a:effectLst/>
                <a:ea typeface="Aptos" panose="020B0004020202020204" pitchFamily="34" charset="0"/>
                <a:cs typeface="Arial" panose="020B0604020202020204" pitchFamily="34" charset="0"/>
              </a:rPr>
              <a:t>Sæt deadlines for opgaverne. Alle har travlt med deres daglige gøremål.</a:t>
            </a:r>
          </a:p>
          <a:p>
            <a:pPr lvl="0">
              <a:lnSpc>
                <a:spcPct val="107000"/>
              </a:lnSpc>
              <a:spcAft>
                <a:spcPts val="800"/>
              </a:spcAft>
              <a:buSzPts val="1000"/>
              <a:tabLst>
                <a:tab pos="457200" algn="l"/>
              </a:tabLst>
            </a:pPr>
            <a:r>
              <a:rPr lang="da-DK" sz="1200" b="1" kern="100" dirty="0">
                <a:solidFill>
                  <a:srgbClr val="000000"/>
                </a:solidFill>
                <a:effectLst/>
                <a:ea typeface="Aptos" panose="020B0004020202020204" pitchFamily="34" charset="0"/>
                <a:cs typeface="Arial" panose="020B0604020202020204" pitchFamily="34" charset="0"/>
              </a:rPr>
              <a:t>Efter mødet</a:t>
            </a:r>
            <a:endParaRPr lang="da-DK" sz="1200" b="1" kern="100" dirty="0">
              <a:effectLst/>
              <a:ea typeface="Aptos" panose="020B0004020202020204" pitchFamily="34" charset="0"/>
              <a:cs typeface="Arial" panose="020B0604020202020204" pitchFamily="34" charset="0"/>
            </a:endParaRPr>
          </a:p>
          <a:p>
            <a:pPr lvl="0">
              <a:lnSpc>
                <a:spcPct val="107000"/>
              </a:lnSpc>
              <a:spcAft>
                <a:spcPts val="800"/>
              </a:spcAft>
              <a:buSzPts val="1000"/>
              <a:tabLst>
                <a:tab pos="457200" algn="l"/>
              </a:tabLst>
            </a:pPr>
            <a:r>
              <a:rPr lang="da-DK" sz="1200" kern="100" dirty="0">
                <a:solidFill>
                  <a:srgbClr val="000000"/>
                </a:solidFill>
                <a:ea typeface="Aptos" panose="020B0004020202020204" pitchFamily="34" charset="0"/>
                <a:cs typeface="Arial" panose="020B0604020202020204" pitchFamily="34" charset="0"/>
              </a:rPr>
              <a:t>Udarbejd</a:t>
            </a:r>
            <a:r>
              <a:rPr lang="da-DK" sz="1200" kern="100" dirty="0">
                <a:solidFill>
                  <a:srgbClr val="000000"/>
                </a:solidFill>
                <a:effectLst/>
                <a:ea typeface="Aptos" panose="020B0004020202020204" pitchFamily="34" charset="0"/>
                <a:cs typeface="Arial" panose="020B0604020202020204" pitchFamily="34" charset="0"/>
              </a:rPr>
              <a:t> dit mødereferat inden for 24 timer. Kvaliteten af referatet stiger ikke, hvis du </a:t>
            </a:r>
            <a:r>
              <a:rPr lang="da-DK" sz="1200" kern="100" dirty="0">
                <a:solidFill>
                  <a:srgbClr val="000000"/>
                </a:solidFill>
                <a:ea typeface="Aptos" panose="020B0004020202020204" pitchFamily="34" charset="0"/>
                <a:cs typeface="Arial" panose="020B0604020202020204" pitchFamily="34" charset="0"/>
              </a:rPr>
              <a:t>bruger mere tid på det. Projektdeltagerne skal også bruge referatet til at handle efter.</a:t>
            </a:r>
            <a:r>
              <a:rPr lang="da-DK" sz="1200" kern="100" dirty="0">
                <a:solidFill>
                  <a:srgbClr val="000000"/>
                </a:solidFill>
                <a:effectLst/>
                <a:ea typeface="Aptos" panose="020B0004020202020204" pitchFamily="34" charset="0"/>
                <a:cs typeface="Arial" panose="020B0604020202020204" pitchFamily="34" charset="0"/>
              </a:rPr>
              <a:t> Send en e-mail med en påmindelse en uge efter mødet, og mind deltagerne venligt om at udføre deres tildelte opgaver.</a:t>
            </a:r>
            <a:r>
              <a:rPr lang="da-DK" sz="1200" kern="100" dirty="0">
                <a:ea typeface="Aptos" panose="020B0004020202020204" pitchFamily="34" charset="0"/>
                <a:cs typeface="Arial" panose="020B0604020202020204" pitchFamily="34" charset="0"/>
              </a:rPr>
              <a:t> </a:t>
            </a:r>
            <a:r>
              <a:rPr lang="da-DK" sz="1200" kern="100" dirty="0">
                <a:solidFill>
                  <a:srgbClr val="000000"/>
                </a:solidFill>
                <a:effectLst/>
                <a:ea typeface="Aptos" panose="020B0004020202020204" pitchFamily="34" charset="0"/>
                <a:cs typeface="Arial" panose="020B0604020202020204" pitchFamily="34" charset="0"/>
              </a:rPr>
              <a:t>Mind projektdeltagerne om at opdatere status på deres opgaver, inden næste møde.</a:t>
            </a:r>
            <a:endParaRPr lang="da-DK" sz="1200" kern="100" dirty="0">
              <a:effectLst/>
              <a:ea typeface="Aptos" panose="020B0004020202020204" pitchFamily="34" charset="0"/>
              <a:cs typeface="Arial" panose="020B0604020202020204" pitchFamily="34" charset="0"/>
            </a:endParaRPr>
          </a:p>
          <a:p>
            <a:pPr lvl="0">
              <a:lnSpc>
                <a:spcPct val="107000"/>
              </a:lnSpc>
              <a:spcAft>
                <a:spcPts val="800"/>
              </a:spcAft>
              <a:buSzPts val="1000"/>
              <a:tabLst>
                <a:tab pos="457200" algn="l"/>
              </a:tabLst>
            </a:pPr>
            <a:r>
              <a:rPr lang="da-DK" sz="1200" kern="100" dirty="0">
                <a:solidFill>
                  <a:srgbClr val="000000"/>
                </a:solidFill>
                <a:effectLst/>
                <a:ea typeface="Aptos" panose="020B0004020202020204" pitchFamily="34" charset="0"/>
                <a:cs typeface="Arial" panose="020B0604020202020204" pitchFamily="34" charset="0"/>
              </a:rPr>
              <a:t>Start næste møde med at gennemgå det forrige mødereferat, og giv en kort opdatering.</a:t>
            </a:r>
            <a:r>
              <a:rPr lang="da-DK" sz="1200" kern="100" dirty="0">
                <a:ea typeface="Aptos" panose="020B0004020202020204" pitchFamily="34" charset="0"/>
                <a:cs typeface="Arial" panose="020B0604020202020204" pitchFamily="34" charset="0"/>
              </a:rPr>
              <a:t> </a:t>
            </a:r>
            <a:r>
              <a:rPr lang="da-DK" sz="1200" dirty="0">
                <a:solidFill>
                  <a:srgbClr val="212529"/>
                </a:solidFill>
                <a:effectLst/>
                <a:ea typeface="Times New Roman" panose="02020603050405020304" pitchFamily="18" charset="0"/>
                <a:cs typeface="Arial" panose="020B0604020202020204" pitchFamily="34" charset="0"/>
              </a:rPr>
              <a:t>Referater får kun betydning, hvis de benyttes aktivt til at dokumentere beslutninger truffet på møder, herunder hvem der har ansvar for udførelsen af bestemte handlinger.</a:t>
            </a:r>
            <a:endParaRPr lang="da-DK" sz="12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013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t>Skabelon 1: </a:t>
            </a:r>
            <a:r>
              <a:rPr lang="da-DK" sz="2400" b="1" dirty="0">
                <a:ea typeface="SimSun" panose="02010600030101010101" pitchFamily="2" charset="-122"/>
              </a:rPr>
              <a:t>Hoved på mødereferat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3D3B5236-5331-E30A-A793-FB1AD8B092BE}"/>
              </a:ext>
            </a:extLst>
          </p:cNvPr>
          <p:cNvSpPr/>
          <p:nvPr/>
        </p:nvSpPr>
        <p:spPr>
          <a:xfrm>
            <a:off x="1441328" y="2351441"/>
            <a:ext cx="9361040" cy="319592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a-DK" sz="1200" kern="100" dirty="0">
                <a:solidFill>
                  <a:schemeClr val="tx1"/>
                </a:solidFill>
                <a:effectLst/>
                <a:ea typeface="Aptos" panose="020B0004020202020204" pitchFamily="34" charset="0"/>
                <a:cs typeface="Arial" panose="020B0604020202020204" pitchFamily="34" charset="0"/>
              </a:rPr>
              <a:t>Projekt:</a:t>
            </a:r>
          </a:p>
          <a:p>
            <a:pPr>
              <a:lnSpc>
                <a:spcPct val="107000"/>
              </a:lnSpc>
              <a:spcAft>
                <a:spcPts val="800"/>
              </a:spcAft>
            </a:pPr>
            <a:r>
              <a:rPr lang="da-DK" sz="1200" kern="100" dirty="0">
                <a:solidFill>
                  <a:schemeClr val="tx1"/>
                </a:solidFill>
                <a:effectLst/>
                <a:ea typeface="Aptos" panose="020B0004020202020204" pitchFamily="34" charset="0"/>
                <a:cs typeface="Arial" panose="020B0604020202020204" pitchFamily="34" charset="0"/>
              </a:rPr>
              <a:t>Mødeemne:</a:t>
            </a:r>
          </a:p>
          <a:p>
            <a:pPr>
              <a:lnSpc>
                <a:spcPct val="107000"/>
              </a:lnSpc>
              <a:spcAft>
                <a:spcPts val="800"/>
              </a:spcAft>
            </a:pPr>
            <a:r>
              <a:rPr lang="da-DK" sz="1200" kern="100" dirty="0">
                <a:solidFill>
                  <a:schemeClr val="tx1"/>
                </a:solidFill>
                <a:effectLst/>
                <a:ea typeface="Aptos" panose="020B0004020202020204" pitchFamily="34" charset="0"/>
                <a:cs typeface="Arial" panose="020B0604020202020204" pitchFamily="34" charset="0"/>
              </a:rPr>
              <a:t>Dato:</a:t>
            </a:r>
          </a:p>
          <a:p>
            <a:pPr>
              <a:lnSpc>
                <a:spcPct val="107000"/>
              </a:lnSpc>
              <a:spcAft>
                <a:spcPts val="800"/>
              </a:spcAft>
            </a:pPr>
            <a:r>
              <a:rPr lang="da-DK" sz="1200" kern="100" dirty="0">
                <a:solidFill>
                  <a:schemeClr val="tx1"/>
                </a:solidFill>
                <a:effectLst/>
                <a:ea typeface="Aptos" panose="020B0004020202020204" pitchFamily="34" charset="0"/>
                <a:cs typeface="Arial" panose="020B0604020202020204" pitchFamily="34" charset="0"/>
              </a:rPr>
              <a:t>Sted:</a:t>
            </a:r>
          </a:p>
          <a:p>
            <a:pPr>
              <a:lnSpc>
                <a:spcPct val="107000"/>
              </a:lnSpc>
              <a:spcAft>
                <a:spcPts val="800"/>
              </a:spcAft>
            </a:pPr>
            <a:r>
              <a:rPr lang="da-DK" sz="1200" kern="100" dirty="0">
                <a:solidFill>
                  <a:schemeClr val="tx1"/>
                </a:solidFill>
                <a:effectLst/>
                <a:ea typeface="Aptos" panose="020B0004020202020204" pitchFamily="34" charset="0"/>
                <a:cs typeface="Arial" panose="020B0604020202020204" pitchFamily="34" charset="0"/>
              </a:rPr>
              <a:t>Indbudt til mødet</a:t>
            </a:r>
          </a:p>
          <a:p>
            <a:pPr>
              <a:lnSpc>
                <a:spcPct val="107000"/>
              </a:lnSpc>
              <a:spcAft>
                <a:spcPts val="800"/>
              </a:spcAft>
            </a:pPr>
            <a:r>
              <a:rPr lang="da-DK" sz="1200" kern="100" dirty="0">
                <a:solidFill>
                  <a:schemeClr val="tx1"/>
                </a:solidFill>
                <a:effectLst/>
                <a:ea typeface="Aptos" panose="020B0004020202020204" pitchFamily="34" charset="0"/>
                <a:cs typeface="Arial" panose="020B0604020202020204" pitchFamily="34" charset="0"/>
              </a:rPr>
              <a:t>Deltagere på mødet:</a:t>
            </a:r>
          </a:p>
          <a:p>
            <a:pPr>
              <a:lnSpc>
                <a:spcPct val="107000"/>
              </a:lnSpc>
              <a:spcAft>
                <a:spcPts val="800"/>
              </a:spcAft>
            </a:pPr>
            <a:r>
              <a:rPr lang="da-DK" sz="1200" kern="100" dirty="0">
                <a:solidFill>
                  <a:schemeClr val="tx1"/>
                </a:solidFill>
                <a:effectLst/>
                <a:ea typeface="Aptos" panose="020B0004020202020204" pitchFamily="34" charset="0"/>
                <a:cs typeface="Arial" panose="020B0604020202020204" pitchFamily="34" charset="0"/>
              </a:rPr>
              <a:t>Dagsorden:		1.</a:t>
            </a:r>
          </a:p>
          <a:p>
            <a:pPr>
              <a:lnSpc>
                <a:spcPct val="107000"/>
              </a:lnSpc>
              <a:spcAft>
                <a:spcPts val="800"/>
              </a:spcAft>
            </a:pPr>
            <a:r>
              <a:rPr lang="da-DK" sz="1200" kern="100" dirty="0">
                <a:solidFill>
                  <a:schemeClr val="tx1"/>
                </a:solidFill>
                <a:effectLst/>
                <a:ea typeface="Aptos" panose="020B0004020202020204" pitchFamily="34" charset="0"/>
                <a:cs typeface="Arial" panose="020B0604020202020204" pitchFamily="34" charset="0"/>
              </a:rPr>
              <a:t>		2.</a:t>
            </a:r>
          </a:p>
          <a:p>
            <a:pPr>
              <a:lnSpc>
                <a:spcPct val="107000"/>
              </a:lnSpc>
              <a:spcAft>
                <a:spcPts val="800"/>
              </a:spcAft>
            </a:pPr>
            <a:r>
              <a:rPr lang="da-DK" sz="1200" kern="100" dirty="0">
                <a:solidFill>
                  <a:schemeClr val="tx1"/>
                </a:solidFill>
                <a:effectLst/>
                <a:ea typeface="Aptos" panose="020B0004020202020204" pitchFamily="34" charset="0"/>
                <a:cs typeface="Arial" panose="020B0604020202020204" pitchFamily="34" charset="0"/>
              </a:rPr>
              <a:t>		3.</a:t>
            </a:r>
          </a:p>
          <a:p>
            <a:pPr>
              <a:lnSpc>
                <a:spcPct val="107000"/>
              </a:lnSpc>
              <a:spcAft>
                <a:spcPts val="800"/>
              </a:spcAft>
            </a:pPr>
            <a:r>
              <a:rPr lang="da-DK" sz="1200" kern="100" dirty="0">
                <a:solidFill>
                  <a:schemeClr val="tx1"/>
                </a:solidFill>
                <a:effectLst/>
                <a:ea typeface="Aptos" panose="020B0004020202020204" pitchFamily="34" charset="0"/>
                <a:cs typeface="Arial" panose="020B0604020202020204" pitchFamily="34" charset="0"/>
              </a:rPr>
              <a:t>		4</a:t>
            </a:r>
            <a:r>
              <a:rPr lang="da-DK" sz="1800" kern="100" dirty="0">
                <a:solidFill>
                  <a:schemeClr val="tx1"/>
                </a:solidFill>
                <a:effectLst/>
                <a:ea typeface="Aptos" panose="020B0004020202020204" pitchFamily="34" charset="0"/>
                <a:cs typeface="Times New Roman" panose="02020603050405020304" pitchFamily="18" charset="0"/>
              </a:rPr>
              <a:t>.</a:t>
            </a:r>
          </a:p>
        </p:txBody>
      </p:sp>
      <p:sp>
        <p:nvSpPr>
          <p:cNvPr id="6" name="Tekstfelt 5">
            <a:extLst>
              <a:ext uri="{FF2B5EF4-FFF2-40B4-BE49-F238E27FC236}">
                <a16:creationId xmlns:a16="http://schemas.microsoft.com/office/drawing/2014/main" id="{1FEBE989-7978-73A3-A098-70D13DBA9A2C}"/>
              </a:ext>
            </a:extLst>
          </p:cNvPr>
          <p:cNvSpPr txBox="1"/>
          <p:nvPr/>
        </p:nvSpPr>
        <p:spPr>
          <a:xfrm>
            <a:off x="1345617" y="5669281"/>
            <a:ext cx="9433841" cy="312650"/>
          </a:xfrm>
          <a:prstGeom prst="rect">
            <a:avLst/>
          </a:prstGeom>
          <a:noFill/>
        </p:spPr>
        <p:txBody>
          <a:bodyPr wrap="square">
            <a:spAutoFit/>
          </a:bodyPr>
          <a:lstStyle/>
          <a:p>
            <a:pPr>
              <a:lnSpc>
                <a:spcPct val="107000"/>
              </a:lnSpc>
              <a:spcAft>
                <a:spcPts val="800"/>
              </a:spcAft>
            </a:pPr>
            <a:r>
              <a:rPr lang="da-DK" sz="1400" kern="100" dirty="0">
                <a:effectLst/>
                <a:ea typeface="Aptos" panose="020B0004020202020204" pitchFamily="34" charset="0"/>
                <a:cs typeface="Arial" panose="020B0604020202020204" pitchFamily="34" charset="0"/>
              </a:rPr>
              <a:t>Skabelon 2 </a:t>
            </a:r>
            <a:r>
              <a:rPr lang="da-DK" sz="1400" kern="100" dirty="0">
                <a:ea typeface="Aptos" panose="020B0004020202020204" pitchFamily="34" charset="0"/>
                <a:cs typeface="Arial" panose="020B0604020202020204" pitchFamily="34" charset="0"/>
              </a:rPr>
              <a:t>beskriver</a:t>
            </a:r>
            <a:r>
              <a:rPr lang="da-DK" sz="1400" kern="100" dirty="0">
                <a:effectLst/>
                <a:ea typeface="Aptos" panose="020B0004020202020204" pitchFamily="34" charset="0"/>
                <a:cs typeface="Arial" panose="020B0604020202020204" pitchFamily="34" charset="0"/>
              </a:rPr>
              <a:t> de væsentlige beslutninger og konklusioner fra mødet.</a:t>
            </a:r>
          </a:p>
        </p:txBody>
      </p:sp>
    </p:spTree>
    <p:extLst>
      <p:ext uri="{BB962C8B-B14F-4D97-AF65-F5344CB8AC3E}">
        <p14:creationId xmlns:p14="http://schemas.microsoft.com/office/powerpoint/2010/main" val="231737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t>Skabelon 2: Mødereferat</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7E32E7FD-01FA-5271-2329-EC02871325A0}"/>
              </a:ext>
            </a:extLst>
          </p:cNvPr>
          <p:cNvGraphicFramePr>
            <a:graphicFrameLocks noGrp="1"/>
          </p:cNvGraphicFramePr>
          <p:nvPr>
            <p:extLst>
              <p:ext uri="{D42A27DB-BD31-4B8C-83A1-F6EECF244321}">
                <p14:modId xmlns:p14="http://schemas.microsoft.com/office/powerpoint/2010/main" val="1799930472"/>
              </p:ext>
            </p:extLst>
          </p:nvPr>
        </p:nvGraphicFramePr>
        <p:xfrm>
          <a:off x="1425426" y="967933"/>
          <a:ext cx="9325244" cy="5189029"/>
        </p:xfrm>
        <a:graphic>
          <a:graphicData uri="http://schemas.openxmlformats.org/drawingml/2006/table">
            <a:tbl>
              <a:tblPr firstRow="1" firstCol="1" bandRow="1">
                <a:tableStyleId>{5C22544A-7EE6-4342-B048-85BDC9FD1C3A}</a:tableStyleId>
              </a:tblPr>
              <a:tblGrid>
                <a:gridCol w="2794733">
                  <a:extLst>
                    <a:ext uri="{9D8B030D-6E8A-4147-A177-3AD203B41FA5}">
                      <a16:colId xmlns:a16="http://schemas.microsoft.com/office/drawing/2014/main" val="674472022"/>
                    </a:ext>
                  </a:extLst>
                </a:gridCol>
                <a:gridCol w="4198888">
                  <a:extLst>
                    <a:ext uri="{9D8B030D-6E8A-4147-A177-3AD203B41FA5}">
                      <a16:colId xmlns:a16="http://schemas.microsoft.com/office/drawing/2014/main" val="900569966"/>
                    </a:ext>
                  </a:extLst>
                </a:gridCol>
                <a:gridCol w="938578">
                  <a:extLst>
                    <a:ext uri="{9D8B030D-6E8A-4147-A177-3AD203B41FA5}">
                      <a16:colId xmlns:a16="http://schemas.microsoft.com/office/drawing/2014/main" val="607843803"/>
                    </a:ext>
                  </a:extLst>
                </a:gridCol>
                <a:gridCol w="1393045">
                  <a:extLst>
                    <a:ext uri="{9D8B030D-6E8A-4147-A177-3AD203B41FA5}">
                      <a16:colId xmlns:a16="http://schemas.microsoft.com/office/drawing/2014/main" val="3969384908"/>
                    </a:ext>
                  </a:extLst>
                </a:gridCol>
              </a:tblGrid>
              <a:tr h="513091">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Emne</a:t>
                      </a:r>
                    </a:p>
                    <a:p>
                      <a:pPr>
                        <a:lnSpc>
                          <a:spcPct val="107000"/>
                        </a:lnSpc>
                        <a:spcAft>
                          <a:spcPts val="800"/>
                        </a:spcAft>
                      </a:pPr>
                      <a:r>
                        <a:rPr lang="da-DK" sz="1200" b="0" kern="100" dirty="0">
                          <a:solidFill>
                            <a:schemeClr val="tx1"/>
                          </a:solidFill>
                          <a:effectLst/>
                          <a:latin typeface="+mn-lt"/>
                          <a:cs typeface="Arial" panose="020B0604020202020204" pitchFamily="34" charset="0"/>
                        </a:rPr>
                        <a:t> </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24333" marR="24333" marT="0" marB="0">
                    <a:solidFill>
                      <a:schemeClr val="accent1">
                        <a:lumMod val="60000"/>
                        <a:lumOff val="4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Beslutning/konklusion</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24333" marR="24333" marT="0" marB="0">
                    <a:solidFill>
                      <a:schemeClr val="accent1">
                        <a:lumMod val="60000"/>
                        <a:lumOff val="40000"/>
                      </a:schemeClr>
                    </a:solidFill>
                  </a:tcPr>
                </a:tc>
                <a:tc>
                  <a:txBody>
                    <a:bodyPr/>
                    <a:lstStyle/>
                    <a:p>
                      <a:pPr>
                        <a:lnSpc>
                          <a:spcPct val="107000"/>
                        </a:lnSpc>
                        <a:spcAft>
                          <a:spcPts val="800"/>
                        </a:spcAft>
                      </a:pPr>
                      <a:r>
                        <a:rPr lang="da-DK" sz="1200" b="0" kern="100">
                          <a:solidFill>
                            <a:schemeClr val="tx1"/>
                          </a:solidFill>
                          <a:effectLst/>
                          <a:latin typeface="+mn-lt"/>
                          <a:cs typeface="Arial" panose="020B0604020202020204" pitchFamily="34" charset="0"/>
                        </a:rPr>
                        <a:t>Deadline</a:t>
                      </a:r>
                      <a:endParaRPr lang="da-DK" sz="1200" b="0" kern="100">
                        <a:solidFill>
                          <a:schemeClr val="tx1"/>
                        </a:solidFill>
                        <a:effectLst/>
                        <a:latin typeface="+mn-lt"/>
                        <a:ea typeface="Aptos" panose="020B0004020202020204" pitchFamily="34" charset="0"/>
                        <a:cs typeface="Arial" panose="020B0604020202020204" pitchFamily="34" charset="0"/>
                      </a:endParaRPr>
                    </a:p>
                  </a:txBody>
                  <a:tcPr marL="24333" marR="24333" marT="0" marB="0">
                    <a:solidFill>
                      <a:schemeClr val="accent1">
                        <a:lumMod val="60000"/>
                        <a:lumOff val="40000"/>
                      </a:schemeClr>
                    </a:solidFill>
                  </a:tcPr>
                </a:tc>
                <a:tc>
                  <a:txBody>
                    <a:bodyPr/>
                    <a:lstStyle/>
                    <a:p>
                      <a:pPr>
                        <a:lnSpc>
                          <a:spcPct val="107000"/>
                        </a:lnSpc>
                        <a:spcAft>
                          <a:spcPts val="800"/>
                        </a:spcAft>
                      </a:pPr>
                      <a:r>
                        <a:rPr lang="da-DK" sz="1200" b="0" kern="100" dirty="0">
                          <a:solidFill>
                            <a:schemeClr val="tx1"/>
                          </a:solidFill>
                          <a:effectLst/>
                          <a:latin typeface="+mn-lt"/>
                          <a:cs typeface="Arial" panose="020B0604020202020204" pitchFamily="34" charset="0"/>
                        </a:rPr>
                        <a:t>Ansvar</a:t>
                      </a:r>
                      <a:endParaRPr lang="da-DK" sz="1200" b="0" kern="100" dirty="0">
                        <a:solidFill>
                          <a:schemeClr val="tx1"/>
                        </a:solidFill>
                        <a:effectLst/>
                        <a:latin typeface="+mn-lt"/>
                        <a:ea typeface="Aptos" panose="020B0004020202020204" pitchFamily="34" charset="0"/>
                        <a:cs typeface="Arial" panose="020B0604020202020204" pitchFamily="34" charset="0"/>
                      </a:endParaRPr>
                    </a:p>
                  </a:txBody>
                  <a:tcPr marL="24333" marR="24333" marT="0" marB="0">
                    <a:solidFill>
                      <a:schemeClr val="accent1">
                        <a:lumMod val="60000"/>
                        <a:lumOff val="40000"/>
                      </a:schemeClr>
                    </a:solidFill>
                  </a:tcPr>
                </a:tc>
                <a:extLst>
                  <a:ext uri="{0D108BD9-81ED-4DB2-BD59-A6C34878D82A}">
                    <a16:rowId xmlns:a16="http://schemas.microsoft.com/office/drawing/2014/main" val="1319569930"/>
                  </a:ext>
                </a:extLst>
              </a:tr>
              <a:tr h="246102">
                <a:tc>
                  <a:txBody>
                    <a:bodyPr/>
                    <a:lstStyle/>
                    <a:p>
                      <a:pPr>
                        <a:lnSpc>
                          <a:spcPct val="107000"/>
                        </a:lnSpc>
                        <a:spcAft>
                          <a:spcPts val="800"/>
                        </a:spcAft>
                      </a:pPr>
                      <a:r>
                        <a:rPr lang="da-DK" sz="400" kern="100" dirty="0">
                          <a:effectLst/>
                        </a:rPr>
                        <a:t> </a:t>
                      </a:r>
                    </a:p>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extLst>
                  <a:ext uri="{0D108BD9-81ED-4DB2-BD59-A6C34878D82A}">
                    <a16:rowId xmlns:a16="http://schemas.microsoft.com/office/drawing/2014/main" val="3333434419"/>
                  </a:ext>
                </a:extLst>
              </a:tr>
              <a:tr h="246102">
                <a:tc>
                  <a:txBody>
                    <a:bodyPr/>
                    <a:lstStyle/>
                    <a:p>
                      <a:pPr>
                        <a:lnSpc>
                          <a:spcPct val="107000"/>
                        </a:lnSpc>
                        <a:spcAft>
                          <a:spcPts val="800"/>
                        </a:spcAft>
                      </a:pPr>
                      <a:r>
                        <a:rPr lang="da-DK" sz="400" kern="100" dirty="0">
                          <a:effectLst/>
                        </a:rPr>
                        <a:t> </a:t>
                      </a:r>
                    </a:p>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extLst>
                  <a:ext uri="{0D108BD9-81ED-4DB2-BD59-A6C34878D82A}">
                    <a16:rowId xmlns:a16="http://schemas.microsoft.com/office/drawing/2014/main" val="1518510614"/>
                  </a:ext>
                </a:extLst>
              </a:tr>
              <a:tr h="246102">
                <a:tc>
                  <a:txBody>
                    <a:bodyPr/>
                    <a:lstStyle/>
                    <a:p>
                      <a:pPr>
                        <a:lnSpc>
                          <a:spcPct val="107000"/>
                        </a:lnSpc>
                        <a:spcAft>
                          <a:spcPts val="800"/>
                        </a:spcAft>
                      </a:pPr>
                      <a:r>
                        <a:rPr lang="da-DK" sz="400" kern="100">
                          <a:effectLst/>
                        </a:rPr>
                        <a:t> </a:t>
                      </a:r>
                    </a:p>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extLst>
                  <a:ext uri="{0D108BD9-81ED-4DB2-BD59-A6C34878D82A}">
                    <a16:rowId xmlns:a16="http://schemas.microsoft.com/office/drawing/2014/main" val="2202382149"/>
                  </a:ext>
                </a:extLst>
              </a:tr>
              <a:tr h="246102">
                <a:tc>
                  <a:txBody>
                    <a:bodyPr/>
                    <a:lstStyle/>
                    <a:p>
                      <a:pPr>
                        <a:lnSpc>
                          <a:spcPct val="107000"/>
                        </a:lnSpc>
                        <a:spcAft>
                          <a:spcPts val="800"/>
                        </a:spcAft>
                      </a:pPr>
                      <a:r>
                        <a:rPr lang="da-DK" sz="400" kern="100" dirty="0">
                          <a:effectLst/>
                        </a:rPr>
                        <a:t> </a:t>
                      </a:r>
                    </a:p>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extLst>
                  <a:ext uri="{0D108BD9-81ED-4DB2-BD59-A6C34878D82A}">
                    <a16:rowId xmlns:a16="http://schemas.microsoft.com/office/drawing/2014/main" val="4200059016"/>
                  </a:ext>
                </a:extLst>
              </a:tr>
              <a:tr h="246102">
                <a:tc>
                  <a:txBody>
                    <a:bodyPr/>
                    <a:lstStyle/>
                    <a:p>
                      <a:pPr>
                        <a:lnSpc>
                          <a:spcPct val="107000"/>
                        </a:lnSpc>
                        <a:spcAft>
                          <a:spcPts val="800"/>
                        </a:spcAft>
                      </a:pPr>
                      <a:r>
                        <a:rPr lang="da-DK" sz="400" kern="100">
                          <a:effectLst/>
                        </a:rPr>
                        <a:t> </a:t>
                      </a:r>
                    </a:p>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extLst>
                  <a:ext uri="{0D108BD9-81ED-4DB2-BD59-A6C34878D82A}">
                    <a16:rowId xmlns:a16="http://schemas.microsoft.com/office/drawing/2014/main" val="1425721772"/>
                  </a:ext>
                </a:extLst>
              </a:tr>
              <a:tr h="246102">
                <a:tc>
                  <a:txBody>
                    <a:bodyPr/>
                    <a:lstStyle/>
                    <a:p>
                      <a:pPr>
                        <a:lnSpc>
                          <a:spcPct val="107000"/>
                        </a:lnSpc>
                        <a:spcAft>
                          <a:spcPts val="800"/>
                        </a:spcAft>
                      </a:pPr>
                      <a:r>
                        <a:rPr lang="da-DK" sz="400" kern="100" dirty="0">
                          <a:effectLst/>
                        </a:rPr>
                        <a:t> </a:t>
                      </a:r>
                    </a:p>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extLst>
                  <a:ext uri="{0D108BD9-81ED-4DB2-BD59-A6C34878D82A}">
                    <a16:rowId xmlns:a16="http://schemas.microsoft.com/office/drawing/2014/main" val="639879946"/>
                  </a:ext>
                </a:extLst>
              </a:tr>
              <a:tr h="246102">
                <a:tc>
                  <a:txBody>
                    <a:bodyPr/>
                    <a:lstStyle/>
                    <a:p>
                      <a:pPr>
                        <a:lnSpc>
                          <a:spcPct val="107000"/>
                        </a:lnSpc>
                        <a:spcAft>
                          <a:spcPts val="800"/>
                        </a:spcAft>
                      </a:pPr>
                      <a:r>
                        <a:rPr lang="da-DK" sz="400" kern="100">
                          <a:effectLst/>
                        </a:rPr>
                        <a:t> </a:t>
                      </a:r>
                    </a:p>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extLst>
                  <a:ext uri="{0D108BD9-81ED-4DB2-BD59-A6C34878D82A}">
                    <a16:rowId xmlns:a16="http://schemas.microsoft.com/office/drawing/2014/main" val="2584956405"/>
                  </a:ext>
                </a:extLst>
              </a:tr>
              <a:tr h="246102">
                <a:tc>
                  <a:txBody>
                    <a:bodyPr/>
                    <a:lstStyle/>
                    <a:p>
                      <a:pPr>
                        <a:lnSpc>
                          <a:spcPct val="107000"/>
                        </a:lnSpc>
                        <a:spcAft>
                          <a:spcPts val="800"/>
                        </a:spcAft>
                      </a:pPr>
                      <a:r>
                        <a:rPr lang="da-DK" sz="400" kern="100" dirty="0">
                          <a:effectLst/>
                        </a:rPr>
                        <a:t> </a:t>
                      </a:r>
                    </a:p>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extLst>
                  <a:ext uri="{0D108BD9-81ED-4DB2-BD59-A6C34878D82A}">
                    <a16:rowId xmlns:a16="http://schemas.microsoft.com/office/drawing/2014/main" val="986098691"/>
                  </a:ext>
                </a:extLst>
              </a:tr>
              <a:tr h="246102">
                <a:tc>
                  <a:txBody>
                    <a:bodyPr/>
                    <a:lstStyle/>
                    <a:p>
                      <a:pPr>
                        <a:lnSpc>
                          <a:spcPct val="107000"/>
                        </a:lnSpc>
                        <a:spcAft>
                          <a:spcPts val="800"/>
                        </a:spcAft>
                      </a:pPr>
                      <a:r>
                        <a:rPr lang="da-DK" sz="400" kern="100">
                          <a:effectLst/>
                        </a:rPr>
                        <a:t> </a:t>
                      </a:r>
                    </a:p>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extLst>
                  <a:ext uri="{0D108BD9-81ED-4DB2-BD59-A6C34878D82A}">
                    <a16:rowId xmlns:a16="http://schemas.microsoft.com/office/drawing/2014/main" val="1720630366"/>
                  </a:ext>
                </a:extLst>
              </a:tr>
              <a:tr h="246102">
                <a:tc>
                  <a:txBody>
                    <a:bodyPr/>
                    <a:lstStyle/>
                    <a:p>
                      <a:pPr>
                        <a:lnSpc>
                          <a:spcPct val="107000"/>
                        </a:lnSpc>
                        <a:spcAft>
                          <a:spcPts val="800"/>
                        </a:spcAft>
                      </a:pPr>
                      <a:r>
                        <a:rPr lang="da-DK" sz="400" kern="100" dirty="0">
                          <a:effectLst/>
                        </a:rPr>
                        <a:t> </a:t>
                      </a:r>
                    </a:p>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extLst>
                  <a:ext uri="{0D108BD9-81ED-4DB2-BD59-A6C34878D82A}">
                    <a16:rowId xmlns:a16="http://schemas.microsoft.com/office/drawing/2014/main" val="400857179"/>
                  </a:ext>
                </a:extLst>
              </a:tr>
              <a:tr h="246102">
                <a:tc>
                  <a:txBody>
                    <a:bodyPr/>
                    <a:lstStyle/>
                    <a:p>
                      <a:pPr>
                        <a:lnSpc>
                          <a:spcPct val="107000"/>
                        </a:lnSpc>
                        <a:spcAft>
                          <a:spcPts val="800"/>
                        </a:spcAft>
                      </a:pPr>
                      <a:r>
                        <a:rPr lang="da-DK" sz="400" kern="100">
                          <a:effectLst/>
                        </a:rPr>
                        <a:t> </a:t>
                      </a:r>
                    </a:p>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extLst>
                  <a:ext uri="{0D108BD9-81ED-4DB2-BD59-A6C34878D82A}">
                    <a16:rowId xmlns:a16="http://schemas.microsoft.com/office/drawing/2014/main" val="93112677"/>
                  </a:ext>
                </a:extLst>
              </a:tr>
              <a:tr h="246102">
                <a:tc>
                  <a:txBody>
                    <a:bodyPr/>
                    <a:lstStyle/>
                    <a:p>
                      <a:pPr>
                        <a:lnSpc>
                          <a:spcPct val="107000"/>
                        </a:lnSpc>
                        <a:spcAft>
                          <a:spcPts val="800"/>
                        </a:spcAft>
                      </a:pPr>
                      <a:r>
                        <a:rPr lang="da-DK" sz="400" kern="100" dirty="0">
                          <a:effectLst/>
                        </a:rPr>
                        <a:t> </a:t>
                      </a:r>
                    </a:p>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extLst>
                  <a:ext uri="{0D108BD9-81ED-4DB2-BD59-A6C34878D82A}">
                    <a16:rowId xmlns:a16="http://schemas.microsoft.com/office/drawing/2014/main" val="1076923320"/>
                  </a:ext>
                </a:extLst>
              </a:tr>
              <a:tr h="246102">
                <a:tc>
                  <a:txBody>
                    <a:bodyPr/>
                    <a:lstStyle/>
                    <a:p>
                      <a:pPr>
                        <a:lnSpc>
                          <a:spcPct val="107000"/>
                        </a:lnSpc>
                        <a:spcAft>
                          <a:spcPts val="800"/>
                        </a:spcAft>
                      </a:pPr>
                      <a:r>
                        <a:rPr lang="da-DK" sz="400" kern="100">
                          <a:effectLst/>
                        </a:rPr>
                        <a:t> </a:t>
                      </a:r>
                    </a:p>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extLst>
                  <a:ext uri="{0D108BD9-81ED-4DB2-BD59-A6C34878D82A}">
                    <a16:rowId xmlns:a16="http://schemas.microsoft.com/office/drawing/2014/main" val="3001585076"/>
                  </a:ext>
                </a:extLst>
              </a:tr>
              <a:tr h="246102">
                <a:tc>
                  <a:txBody>
                    <a:bodyPr/>
                    <a:lstStyle/>
                    <a:p>
                      <a:pPr>
                        <a:lnSpc>
                          <a:spcPct val="107000"/>
                        </a:lnSpc>
                        <a:spcAft>
                          <a:spcPts val="800"/>
                        </a:spcAft>
                      </a:pPr>
                      <a:r>
                        <a:rPr lang="da-DK" sz="400" kern="100" dirty="0">
                          <a:effectLst/>
                        </a:rPr>
                        <a:t> </a:t>
                      </a:r>
                    </a:p>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extLst>
                  <a:ext uri="{0D108BD9-81ED-4DB2-BD59-A6C34878D82A}">
                    <a16:rowId xmlns:a16="http://schemas.microsoft.com/office/drawing/2014/main" val="2155551329"/>
                  </a:ext>
                </a:extLst>
              </a:tr>
              <a:tr h="246102">
                <a:tc>
                  <a:txBody>
                    <a:bodyPr/>
                    <a:lstStyle/>
                    <a:p>
                      <a:pPr>
                        <a:lnSpc>
                          <a:spcPct val="107000"/>
                        </a:lnSpc>
                        <a:spcAft>
                          <a:spcPts val="800"/>
                        </a:spcAft>
                      </a:pPr>
                      <a:r>
                        <a:rPr lang="da-DK" sz="400" kern="100">
                          <a:effectLst/>
                        </a:rPr>
                        <a:t> </a:t>
                      </a:r>
                    </a:p>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extLst>
                  <a:ext uri="{0D108BD9-81ED-4DB2-BD59-A6C34878D82A}">
                    <a16:rowId xmlns:a16="http://schemas.microsoft.com/office/drawing/2014/main" val="874158206"/>
                  </a:ext>
                </a:extLst>
              </a:tr>
              <a:tr h="246102">
                <a:tc>
                  <a:txBody>
                    <a:bodyPr/>
                    <a:lstStyle/>
                    <a:p>
                      <a:pPr>
                        <a:lnSpc>
                          <a:spcPct val="107000"/>
                        </a:lnSpc>
                        <a:spcAft>
                          <a:spcPts val="800"/>
                        </a:spcAft>
                      </a:pPr>
                      <a:r>
                        <a:rPr lang="da-DK" sz="400" kern="100" dirty="0">
                          <a:effectLst/>
                        </a:rPr>
                        <a:t> </a:t>
                      </a:r>
                    </a:p>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extLst>
                  <a:ext uri="{0D108BD9-81ED-4DB2-BD59-A6C34878D82A}">
                    <a16:rowId xmlns:a16="http://schemas.microsoft.com/office/drawing/2014/main" val="1881446399"/>
                  </a:ext>
                </a:extLst>
              </a:tr>
              <a:tr h="246102">
                <a:tc>
                  <a:txBody>
                    <a:bodyPr/>
                    <a:lstStyle/>
                    <a:p>
                      <a:pPr>
                        <a:lnSpc>
                          <a:spcPct val="107000"/>
                        </a:lnSpc>
                        <a:spcAft>
                          <a:spcPts val="800"/>
                        </a:spcAft>
                      </a:pPr>
                      <a:r>
                        <a:rPr lang="da-DK" sz="400" kern="100">
                          <a:effectLst/>
                        </a:rPr>
                        <a:t> </a:t>
                      </a:r>
                    </a:p>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extLst>
                  <a:ext uri="{0D108BD9-81ED-4DB2-BD59-A6C34878D82A}">
                    <a16:rowId xmlns:a16="http://schemas.microsoft.com/office/drawing/2014/main" val="3617315898"/>
                  </a:ext>
                </a:extLst>
              </a:tr>
              <a:tr h="246102">
                <a:tc>
                  <a:txBody>
                    <a:bodyPr/>
                    <a:lstStyle/>
                    <a:p>
                      <a:pPr>
                        <a:lnSpc>
                          <a:spcPct val="107000"/>
                        </a:lnSpc>
                        <a:spcAft>
                          <a:spcPts val="800"/>
                        </a:spcAft>
                      </a:pPr>
                      <a:r>
                        <a:rPr lang="da-DK" sz="400" kern="100" dirty="0">
                          <a:effectLst/>
                        </a:rPr>
                        <a:t> </a:t>
                      </a:r>
                    </a:p>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40000"/>
                        <a:lumOff val="60000"/>
                      </a:schemeClr>
                    </a:solidFill>
                  </a:tcPr>
                </a:tc>
                <a:extLst>
                  <a:ext uri="{0D108BD9-81ED-4DB2-BD59-A6C34878D82A}">
                    <a16:rowId xmlns:a16="http://schemas.microsoft.com/office/drawing/2014/main" val="330229586"/>
                  </a:ext>
                </a:extLst>
              </a:tr>
              <a:tr h="246102">
                <a:tc>
                  <a:txBody>
                    <a:bodyPr/>
                    <a:lstStyle/>
                    <a:p>
                      <a:pPr>
                        <a:lnSpc>
                          <a:spcPct val="107000"/>
                        </a:lnSpc>
                        <a:spcAft>
                          <a:spcPts val="800"/>
                        </a:spcAft>
                      </a:pPr>
                      <a:r>
                        <a:rPr lang="da-DK" sz="400" kern="100">
                          <a:effectLst/>
                        </a:rPr>
                        <a:t> </a:t>
                      </a:r>
                    </a:p>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a:effectLst/>
                        </a:rPr>
                        <a:t> </a:t>
                      </a:r>
                      <a:endParaRPr lang="da-DK" sz="400" kern="10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tc>
                  <a:txBody>
                    <a:bodyPr/>
                    <a:lstStyle/>
                    <a:p>
                      <a:pPr>
                        <a:lnSpc>
                          <a:spcPct val="107000"/>
                        </a:lnSpc>
                        <a:spcAft>
                          <a:spcPts val="800"/>
                        </a:spcAft>
                      </a:pPr>
                      <a:r>
                        <a:rPr lang="da-DK" sz="400" kern="100" dirty="0">
                          <a:effectLst/>
                        </a:rPr>
                        <a:t> </a:t>
                      </a:r>
                      <a:endParaRPr lang="da-DK" sz="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4333" marR="24333" marT="0" marB="0">
                    <a:solidFill>
                      <a:schemeClr val="accent1">
                        <a:lumMod val="20000"/>
                        <a:lumOff val="80000"/>
                      </a:schemeClr>
                    </a:solidFill>
                  </a:tcPr>
                </a:tc>
                <a:extLst>
                  <a:ext uri="{0D108BD9-81ED-4DB2-BD59-A6C34878D82A}">
                    <a16:rowId xmlns:a16="http://schemas.microsoft.com/office/drawing/2014/main" val="3928682735"/>
                  </a:ext>
                </a:extLst>
              </a:tr>
            </a:tbl>
          </a:graphicData>
        </a:graphic>
      </p:graphicFrame>
    </p:spTree>
    <p:extLst>
      <p:ext uri="{BB962C8B-B14F-4D97-AF65-F5344CB8AC3E}">
        <p14:creationId xmlns:p14="http://schemas.microsoft.com/office/powerpoint/2010/main" val="416085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t>Parterne i projektmøderne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1906421D-33AA-0018-F00C-C7C4588E37D0}"/>
              </a:ext>
            </a:extLst>
          </p:cNvPr>
          <p:cNvSpPr/>
          <p:nvPr/>
        </p:nvSpPr>
        <p:spPr>
          <a:xfrm>
            <a:off x="1379060" y="969791"/>
            <a:ext cx="2489231" cy="5571077"/>
          </a:xfrm>
          <a:prstGeom prst="rect">
            <a:avLst/>
          </a:prstGeom>
          <a:ln>
            <a:noFill/>
          </a:ln>
        </p:spPr>
        <p:txBody>
          <a:bodyPr wrap="square">
            <a:spAutoFit/>
          </a:bodyPr>
          <a:lstStyle/>
          <a:p>
            <a:r>
              <a:rPr lang="da-DK" sz="1100" b="1" dirty="0"/>
              <a:t>Projektejer</a:t>
            </a:r>
          </a:p>
          <a:p>
            <a:r>
              <a:rPr lang="da-DK" sz="1100" dirty="0"/>
              <a:t>Ejer opgaven og har ansvaret for projektets business case, herunder effekten og ressourceforbruget. </a:t>
            </a:r>
            <a:endParaRPr lang="da-DK" sz="1100" b="1" dirty="0"/>
          </a:p>
          <a:p>
            <a:r>
              <a:rPr lang="da-DK" sz="1100" dirty="0"/>
              <a:t>Projektejer er ofte styregruppeformand. Hvis der ikke er en styregruppe, har projektejer samme ansvar og roller som den samlede styregruppe.</a:t>
            </a:r>
            <a:endParaRPr lang="da-DK" sz="1100" b="1" dirty="0"/>
          </a:p>
          <a:p>
            <a:endParaRPr lang="da-DK" sz="1100" b="1" dirty="0"/>
          </a:p>
          <a:p>
            <a:r>
              <a:rPr lang="da-DK" sz="1100" b="1" dirty="0"/>
              <a:t>Projektleder</a:t>
            </a:r>
          </a:p>
          <a:p>
            <a:r>
              <a:rPr lang="da-DK" sz="1100" dirty="0"/>
              <a:t>Projektlederen er projektets direktør og har ansvaret for det overordnede design af projektet, organiseringen, planlægningen og den daglige ledelse af medarbejderne i projektet. </a:t>
            </a:r>
            <a:endParaRPr lang="da-DK" sz="1100" b="1" dirty="0"/>
          </a:p>
          <a:p>
            <a:r>
              <a:rPr lang="da-DK" sz="1100" dirty="0"/>
              <a:t>Projektleder har ansvaret for samtlige ledelsesopgaver i relation til projektdeltagerne og aftaler derfor ressourcetrækket med den enkelte projektdeltager.</a:t>
            </a:r>
            <a:endParaRPr lang="da-DK" sz="1100" b="1" dirty="0"/>
          </a:p>
          <a:p>
            <a:endParaRPr lang="da-DK" sz="1100" b="1" dirty="0"/>
          </a:p>
          <a:p>
            <a:r>
              <a:rPr lang="da-DK" sz="1100" b="1" dirty="0"/>
              <a:t>Projektdeltagerne</a:t>
            </a:r>
          </a:p>
          <a:p>
            <a:r>
              <a:rPr lang="da-DK" sz="1100" dirty="0"/>
              <a:t>Projektdeltagerne udfører arbejdet og skal sikre faglig kvalitet og levering til tiden. Da deltagerne ofte er de eneste, der kender det faglige indhold, har de også ansvar for at planlægge eget arbejde. Deltagerne har derfor en interesse i at have dokumentation for deres belastning i projektet.</a:t>
            </a:r>
            <a:endParaRPr lang="da-DK" sz="1100" dirty="0">
              <a:ea typeface="SimSun" panose="02010600030101010101" pitchFamily="2" charset="-122"/>
            </a:endParaRPr>
          </a:p>
          <a:p>
            <a:pPr>
              <a:lnSpc>
                <a:spcPct val="107000"/>
              </a:lnSpc>
              <a:spcAft>
                <a:spcPts val="0"/>
              </a:spcAft>
            </a:pPr>
            <a:endParaRPr lang="da-DK" sz="1100" dirty="0">
              <a:ea typeface="SimSun" panose="02010600030101010101" pitchFamily="2" charset="-122"/>
            </a:endParaRPr>
          </a:p>
          <a:p>
            <a:pPr>
              <a:lnSpc>
                <a:spcPct val="107000"/>
              </a:lnSpc>
              <a:spcAft>
                <a:spcPts val="0"/>
              </a:spcAft>
            </a:pPr>
            <a:endParaRPr lang="da-DK" sz="1100" dirty="0">
              <a:ea typeface="SimSun" panose="02010600030101010101" pitchFamily="2" charset="-122"/>
            </a:endParaRPr>
          </a:p>
        </p:txBody>
      </p:sp>
      <p:grpSp>
        <p:nvGrpSpPr>
          <p:cNvPr id="6" name="Gruppe 5">
            <a:extLst>
              <a:ext uri="{FF2B5EF4-FFF2-40B4-BE49-F238E27FC236}">
                <a16:creationId xmlns:a16="http://schemas.microsoft.com/office/drawing/2014/main" id="{FDB66F08-783C-2D05-72C8-2EE48573A72E}"/>
              </a:ext>
            </a:extLst>
          </p:cNvPr>
          <p:cNvGrpSpPr/>
          <p:nvPr/>
        </p:nvGrpSpPr>
        <p:grpSpPr>
          <a:xfrm>
            <a:off x="3880527" y="1586698"/>
            <a:ext cx="4245144" cy="3949666"/>
            <a:chOff x="3427764" y="1533430"/>
            <a:chExt cx="4245144" cy="3949666"/>
          </a:xfrm>
        </p:grpSpPr>
        <p:cxnSp>
          <p:nvCxnSpPr>
            <p:cNvPr id="10" name="Lige forbindelse 9">
              <a:extLst>
                <a:ext uri="{FF2B5EF4-FFF2-40B4-BE49-F238E27FC236}">
                  <a16:creationId xmlns:a16="http://schemas.microsoft.com/office/drawing/2014/main" id="{6B8C2F54-4165-38CE-F04E-DCD5BDE53D57}"/>
                </a:ext>
              </a:extLst>
            </p:cNvPr>
            <p:cNvCxnSpPr>
              <a:cxnSpLocks/>
            </p:cNvCxnSpPr>
            <p:nvPr/>
          </p:nvCxnSpPr>
          <p:spPr>
            <a:xfrm rot="16200000">
              <a:off x="4823609" y="1894109"/>
              <a:ext cx="0" cy="137552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46B9C6D5-021F-A878-8917-AD09D173746A}"/>
                </a:ext>
              </a:extLst>
            </p:cNvPr>
            <p:cNvCxnSpPr/>
            <p:nvPr/>
          </p:nvCxnSpPr>
          <p:spPr>
            <a:xfrm>
              <a:off x="3989186" y="1871777"/>
              <a:ext cx="0" cy="137552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CustomShape 13">
              <a:extLst>
                <a:ext uri="{FF2B5EF4-FFF2-40B4-BE49-F238E27FC236}">
                  <a16:creationId xmlns:a16="http://schemas.microsoft.com/office/drawing/2014/main" id="{4EC04AD2-3317-69F2-720B-F6EB4D351E33}"/>
                </a:ext>
              </a:extLst>
            </p:cNvPr>
            <p:cNvSpPr/>
            <p:nvPr/>
          </p:nvSpPr>
          <p:spPr>
            <a:xfrm>
              <a:off x="3427764" y="3143096"/>
              <a:ext cx="1045800" cy="2338200"/>
            </a:xfrm>
            <a:prstGeom prst="rect">
              <a:avLst/>
            </a:prstGeom>
            <a:solidFill>
              <a:schemeClr val="accent1">
                <a:lumMod val="60000"/>
                <a:lumOff val="40000"/>
              </a:schemeClr>
            </a:solidFill>
            <a:ln w="9360">
              <a:noFill/>
            </a:ln>
          </p:spPr>
          <p:txBody>
            <a:bodyPr/>
            <a:lstStyle/>
            <a:p>
              <a:endParaRPr lang="da-DK"/>
            </a:p>
          </p:txBody>
        </p:sp>
        <p:sp>
          <p:nvSpPr>
            <p:cNvPr id="14" name="CustomShape 14">
              <a:extLst>
                <a:ext uri="{FF2B5EF4-FFF2-40B4-BE49-F238E27FC236}">
                  <a16:creationId xmlns:a16="http://schemas.microsoft.com/office/drawing/2014/main" id="{50DF9325-24BE-68D2-1785-99CAC4B48455}"/>
                </a:ext>
              </a:extLst>
            </p:cNvPr>
            <p:cNvSpPr/>
            <p:nvPr/>
          </p:nvSpPr>
          <p:spPr>
            <a:xfrm>
              <a:off x="3427764" y="2343864"/>
              <a:ext cx="1045800" cy="488160"/>
            </a:xfrm>
            <a:prstGeom prst="rect">
              <a:avLst/>
            </a:prstGeom>
            <a:solidFill>
              <a:schemeClr val="accent1">
                <a:lumMod val="60000"/>
                <a:lumOff val="40000"/>
              </a:schemeClr>
            </a:solidFill>
            <a:ln w="9360">
              <a:noFill/>
            </a:ln>
          </p:spPr>
          <p:txBody>
            <a:bodyPr/>
            <a:lstStyle/>
            <a:p>
              <a:endParaRPr lang="da-DK"/>
            </a:p>
          </p:txBody>
        </p:sp>
        <p:sp>
          <p:nvSpPr>
            <p:cNvPr id="15" name="CustomShape 15">
              <a:extLst>
                <a:ext uri="{FF2B5EF4-FFF2-40B4-BE49-F238E27FC236}">
                  <a16:creationId xmlns:a16="http://schemas.microsoft.com/office/drawing/2014/main" id="{A5B8ADE8-CAC6-B626-2A1F-FA7025963928}"/>
                </a:ext>
              </a:extLst>
            </p:cNvPr>
            <p:cNvSpPr/>
            <p:nvPr/>
          </p:nvSpPr>
          <p:spPr>
            <a:xfrm>
              <a:off x="3427764" y="1533430"/>
              <a:ext cx="3923864" cy="488160"/>
            </a:xfrm>
            <a:prstGeom prst="rect">
              <a:avLst/>
            </a:prstGeom>
            <a:solidFill>
              <a:schemeClr val="accent1">
                <a:lumMod val="60000"/>
                <a:lumOff val="40000"/>
              </a:schemeClr>
            </a:solidFill>
            <a:ln w="9360">
              <a:noFill/>
            </a:ln>
          </p:spPr>
          <p:txBody>
            <a:bodyPr/>
            <a:lstStyle/>
            <a:p>
              <a:endParaRPr lang="da-DK"/>
            </a:p>
          </p:txBody>
        </p:sp>
        <p:sp>
          <p:nvSpPr>
            <p:cNvPr id="16" name="CustomShape 16">
              <a:extLst>
                <a:ext uri="{FF2B5EF4-FFF2-40B4-BE49-F238E27FC236}">
                  <a16:creationId xmlns:a16="http://schemas.microsoft.com/office/drawing/2014/main" id="{8B6B3A1E-CC51-8FBC-F755-C01909C9990B}"/>
                </a:ext>
              </a:extLst>
            </p:cNvPr>
            <p:cNvSpPr/>
            <p:nvPr/>
          </p:nvSpPr>
          <p:spPr>
            <a:xfrm>
              <a:off x="4696044" y="2343864"/>
              <a:ext cx="2655584" cy="488160"/>
            </a:xfrm>
            <a:prstGeom prst="rect">
              <a:avLst/>
            </a:prstGeom>
            <a:solidFill>
              <a:schemeClr val="accent1">
                <a:lumMod val="60000"/>
                <a:lumOff val="40000"/>
              </a:schemeClr>
            </a:solidFill>
            <a:ln w="9360">
              <a:noFill/>
            </a:ln>
          </p:spPr>
          <p:txBody>
            <a:bodyPr/>
            <a:lstStyle/>
            <a:p>
              <a:endParaRPr lang="da-DK"/>
            </a:p>
          </p:txBody>
        </p:sp>
        <p:sp>
          <p:nvSpPr>
            <p:cNvPr id="17" name="CustomShape 17">
              <a:extLst>
                <a:ext uri="{FF2B5EF4-FFF2-40B4-BE49-F238E27FC236}">
                  <a16:creationId xmlns:a16="http://schemas.microsoft.com/office/drawing/2014/main" id="{35552B78-FDBB-D252-4C97-09E572A90D83}"/>
                </a:ext>
              </a:extLst>
            </p:cNvPr>
            <p:cNvSpPr/>
            <p:nvPr/>
          </p:nvSpPr>
          <p:spPr>
            <a:xfrm rot="16200000">
              <a:off x="3161724" y="4205456"/>
              <a:ext cx="871200" cy="211680"/>
            </a:xfrm>
            <a:prstGeom prst="rect">
              <a:avLst/>
            </a:prstGeom>
            <a:noFill/>
            <a:ln w="9360">
              <a:noFill/>
            </a:ln>
          </p:spPr>
          <p:txBody>
            <a:bodyPr wrap="none" lIns="90000" tIns="45000" rIns="90000" bIns="45000"/>
            <a:lstStyle/>
            <a:p>
              <a:pPr algn="ctr">
                <a:lnSpc>
                  <a:spcPct val="100000"/>
                </a:lnSpc>
              </a:pPr>
              <a:r>
                <a:rPr lang="da-DK" sz="1100" b="1" dirty="0">
                  <a:solidFill>
                    <a:srgbClr val="002060"/>
                  </a:solidFill>
                  <a:latin typeface="Arial" panose="020B0604020202020204" pitchFamily="34" charset="0"/>
                  <a:cs typeface="Arial" panose="020B0604020202020204" pitchFamily="34" charset="0"/>
                </a:rPr>
                <a:t>Projekt team</a:t>
              </a:r>
              <a:endParaRPr sz="1100" b="1" dirty="0">
                <a:solidFill>
                  <a:srgbClr val="002060"/>
                </a:solidFill>
                <a:latin typeface="Arial" panose="020B0604020202020204" pitchFamily="34" charset="0"/>
                <a:cs typeface="Arial" panose="020B0604020202020204" pitchFamily="34" charset="0"/>
              </a:endParaRPr>
            </a:p>
          </p:txBody>
        </p:sp>
        <p:sp>
          <p:nvSpPr>
            <p:cNvPr id="18" name="CustomShape 18">
              <a:extLst>
                <a:ext uri="{FF2B5EF4-FFF2-40B4-BE49-F238E27FC236}">
                  <a16:creationId xmlns:a16="http://schemas.microsoft.com/office/drawing/2014/main" id="{7152F00C-1160-F817-742A-2DC5E0932233}"/>
                </a:ext>
              </a:extLst>
            </p:cNvPr>
            <p:cNvSpPr/>
            <p:nvPr/>
          </p:nvSpPr>
          <p:spPr>
            <a:xfrm>
              <a:off x="4719828" y="2449619"/>
              <a:ext cx="2953080" cy="212040"/>
            </a:xfrm>
            <a:prstGeom prst="rect">
              <a:avLst/>
            </a:prstGeom>
            <a:noFill/>
            <a:ln w="9360">
              <a:noFill/>
            </a:ln>
          </p:spPr>
          <p:txBody>
            <a:bodyPr wrap="none" lIns="90000" tIns="45000" rIns="90000" bIns="45000"/>
            <a:lstStyle/>
            <a:p>
              <a:pPr>
                <a:lnSpc>
                  <a:spcPct val="100000"/>
                </a:lnSpc>
              </a:pPr>
              <a:r>
                <a:rPr lang="da-DK" sz="1200" b="1" dirty="0">
                  <a:solidFill>
                    <a:srgbClr val="002060"/>
                  </a:solidFill>
                  <a:latin typeface="Arial" panose="020B0604020202020204" pitchFamily="34" charset="0"/>
                  <a:cs typeface="Arial" panose="020B0604020202020204" pitchFamily="34" charset="0"/>
                </a:rPr>
                <a:t>Referencegruppe og interessenter </a:t>
              </a:r>
            </a:p>
          </p:txBody>
        </p:sp>
        <p:sp>
          <p:nvSpPr>
            <p:cNvPr id="19" name="CustomShape 19">
              <a:extLst>
                <a:ext uri="{FF2B5EF4-FFF2-40B4-BE49-F238E27FC236}">
                  <a16:creationId xmlns:a16="http://schemas.microsoft.com/office/drawing/2014/main" id="{3F29C4C2-FA1B-C40B-B1D9-C0C485B86A77}"/>
                </a:ext>
              </a:extLst>
            </p:cNvPr>
            <p:cNvSpPr/>
            <p:nvPr/>
          </p:nvSpPr>
          <p:spPr>
            <a:xfrm>
              <a:off x="3564744" y="2355843"/>
              <a:ext cx="769320" cy="212040"/>
            </a:xfrm>
            <a:prstGeom prst="rect">
              <a:avLst/>
            </a:prstGeom>
            <a:noFill/>
            <a:ln w="9360">
              <a:noFill/>
            </a:ln>
          </p:spPr>
          <p:txBody>
            <a:bodyPr wrap="none" lIns="90000" tIns="45000" rIns="90000" bIns="45000"/>
            <a:lstStyle/>
            <a:p>
              <a:pPr algn="ctr">
                <a:lnSpc>
                  <a:spcPct val="100000"/>
                </a:lnSpc>
              </a:pPr>
              <a:r>
                <a:rPr lang="da-DK" sz="1200" b="1" dirty="0">
                  <a:solidFill>
                    <a:srgbClr val="002060"/>
                  </a:solidFill>
                  <a:latin typeface="Arial"/>
                </a:rPr>
                <a:t>Projekt</a:t>
              </a:r>
            </a:p>
            <a:p>
              <a:pPr algn="ctr">
                <a:lnSpc>
                  <a:spcPct val="100000"/>
                </a:lnSpc>
              </a:pPr>
              <a:r>
                <a:rPr lang="da-DK" sz="1200" b="1" dirty="0">
                  <a:solidFill>
                    <a:srgbClr val="002060"/>
                  </a:solidFill>
                  <a:latin typeface="Arial"/>
                </a:rPr>
                <a:t>leder</a:t>
              </a:r>
              <a:endParaRPr sz="1200" b="1" dirty="0">
                <a:solidFill>
                  <a:srgbClr val="002060"/>
                </a:solidFill>
              </a:endParaRPr>
            </a:p>
          </p:txBody>
        </p:sp>
        <p:sp>
          <p:nvSpPr>
            <p:cNvPr id="20" name="CustomShape 20">
              <a:extLst>
                <a:ext uri="{FF2B5EF4-FFF2-40B4-BE49-F238E27FC236}">
                  <a16:creationId xmlns:a16="http://schemas.microsoft.com/office/drawing/2014/main" id="{6A39F405-A07E-4CA4-9754-35FA0CAD389C}"/>
                </a:ext>
              </a:extLst>
            </p:cNvPr>
            <p:cNvSpPr/>
            <p:nvPr/>
          </p:nvSpPr>
          <p:spPr>
            <a:xfrm>
              <a:off x="4070418" y="1626235"/>
              <a:ext cx="1317960" cy="212040"/>
            </a:xfrm>
            <a:prstGeom prst="rect">
              <a:avLst/>
            </a:prstGeom>
            <a:noFill/>
            <a:ln w="9360">
              <a:noFill/>
            </a:ln>
          </p:spPr>
          <p:txBody>
            <a:bodyPr wrap="none" lIns="90000" tIns="45000" rIns="90000" bIns="45000"/>
            <a:lstStyle/>
            <a:p>
              <a:pPr algn="ctr">
                <a:lnSpc>
                  <a:spcPct val="100000"/>
                </a:lnSpc>
              </a:pPr>
              <a:r>
                <a:rPr lang="da-DK" sz="1200" b="1" dirty="0">
                  <a:solidFill>
                    <a:srgbClr val="002060"/>
                  </a:solidFill>
                  <a:latin typeface="Arial" panose="020B0604020202020204" pitchFamily="34" charset="0"/>
                  <a:cs typeface="Arial" panose="020B0604020202020204" pitchFamily="34" charset="0"/>
                </a:rPr>
                <a:t>Projektejer eller styregruppe</a:t>
              </a:r>
              <a:endParaRPr sz="1200" b="1" dirty="0">
                <a:solidFill>
                  <a:srgbClr val="002060"/>
                </a:solidFill>
                <a:latin typeface="Arial" panose="020B0604020202020204" pitchFamily="34" charset="0"/>
                <a:cs typeface="Arial" panose="020B0604020202020204" pitchFamily="34" charset="0"/>
              </a:endParaRPr>
            </a:p>
          </p:txBody>
        </p:sp>
        <p:sp>
          <p:nvSpPr>
            <p:cNvPr id="21" name="CustomShape 19">
              <a:extLst>
                <a:ext uri="{FF2B5EF4-FFF2-40B4-BE49-F238E27FC236}">
                  <a16:creationId xmlns:a16="http://schemas.microsoft.com/office/drawing/2014/main" id="{EAB28F3A-0F17-B988-4B32-D2328D16C5B4}"/>
                </a:ext>
              </a:extLst>
            </p:cNvPr>
            <p:cNvSpPr/>
            <p:nvPr/>
          </p:nvSpPr>
          <p:spPr>
            <a:xfrm>
              <a:off x="3564744" y="2355843"/>
              <a:ext cx="769320" cy="212040"/>
            </a:xfrm>
            <a:prstGeom prst="rect">
              <a:avLst/>
            </a:prstGeom>
            <a:noFill/>
            <a:ln w="9360">
              <a:noFill/>
            </a:ln>
          </p:spPr>
          <p:txBody>
            <a:bodyPr wrap="none" lIns="90000" tIns="45000" rIns="90000" bIns="45000"/>
            <a:lstStyle/>
            <a:p>
              <a:pPr algn="ctr">
                <a:lnSpc>
                  <a:spcPct val="100000"/>
                </a:lnSpc>
              </a:pPr>
              <a:r>
                <a:rPr lang="da-DK" sz="1200" b="1" dirty="0">
                  <a:solidFill>
                    <a:srgbClr val="002060"/>
                  </a:solidFill>
                  <a:latin typeface="Arial"/>
                </a:rPr>
                <a:t>Projekt</a:t>
              </a:r>
            </a:p>
            <a:p>
              <a:pPr algn="ctr">
                <a:lnSpc>
                  <a:spcPct val="100000"/>
                </a:lnSpc>
              </a:pPr>
              <a:r>
                <a:rPr lang="da-DK" sz="1200" b="1" dirty="0">
                  <a:solidFill>
                    <a:srgbClr val="002060"/>
                  </a:solidFill>
                  <a:latin typeface="Arial"/>
                </a:rPr>
                <a:t>leder</a:t>
              </a:r>
              <a:endParaRPr sz="1200" b="1" dirty="0">
                <a:solidFill>
                  <a:srgbClr val="002060"/>
                </a:solidFill>
              </a:endParaRPr>
            </a:p>
          </p:txBody>
        </p:sp>
        <p:sp>
          <p:nvSpPr>
            <p:cNvPr id="22" name="CustomShape 8">
              <a:extLst>
                <a:ext uri="{FF2B5EF4-FFF2-40B4-BE49-F238E27FC236}">
                  <a16:creationId xmlns:a16="http://schemas.microsoft.com/office/drawing/2014/main" id="{873DF7C8-8532-E15F-90AC-114C04903326}"/>
                </a:ext>
              </a:extLst>
            </p:cNvPr>
            <p:cNvSpPr/>
            <p:nvPr/>
          </p:nvSpPr>
          <p:spPr>
            <a:xfrm>
              <a:off x="4653054" y="318017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3" name="CustomShape 9">
              <a:extLst>
                <a:ext uri="{FF2B5EF4-FFF2-40B4-BE49-F238E27FC236}">
                  <a16:creationId xmlns:a16="http://schemas.microsoft.com/office/drawing/2014/main" id="{0F5F1E5C-C7F1-2C20-036C-65DD6C3D7C6E}"/>
                </a:ext>
              </a:extLst>
            </p:cNvPr>
            <p:cNvSpPr/>
            <p:nvPr/>
          </p:nvSpPr>
          <p:spPr>
            <a:xfrm>
              <a:off x="4653054" y="463997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4" name="CustomShape 10">
              <a:extLst>
                <a:ext uri="{FF2B5EF4-FFF2-40B4-BE49-F238E27FC236}">
                  <a16:creationId xmlns:a16="http://schemas.microsoft.com/office/drawing/2014/main" id="{96FD8B2C-AEC0-8AF7-1861-8CEC0C17956B}"/>
                </a:ext>
              </a:extLst>
            </p:cNvPr>
            <p:cNvSpPr/>
            <p:nvPr/>
          </p:nvSpPr>
          <p:spPr>
            <a:xfrm>
              <a:off x="4653054" y="513425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5" name="CustomShape 11">
              <a:extLst>
                <a:ext uri="{FF2B5EF4-FFF2-40B4-BE49-F238E27FC236}">
                  <a16:creationId xmlns:a16="http://schemas.microsoft.com/office/drawing/2014/main" id="{6B9E9FEA-BCAC-A10F-C77D-AB40506356BE}"/>
                </a:ext>
              </a:extLst>
            </p:cNvPr>
            <p:cNvSpPr/>
            <p:nvPr/>
          </p:nvSpPr>
          <p:spPr>
            <a:xfrm>
              <a:off x="4653054" y="367409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6" name="CustomShape 12">
              <a:extLst>
                <a:ext uri="{FF2B5EF4-FFF2-40B4-BE49-F238E27FC236}">
                  <a16:creationId xmlns:a16="http://schemas.microsoft.com/office/drawing/2014/main" id="{FDA14819-D0D5-1212-BFF0-D9821D903B8E}"/>
                </a:ext>
              </a:extLst>
            </p:cNvPr>
            <p:cNvSpPr/>
            <p:nvPr/>
          </p:nvSpPr>
          <p:spPr>
            <a:xfrm>
              <a:off x="4653054" y="4163300"/>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7" name="CustomShape 22">
              <a:extLst>
                <a:ext uri="{FF2B5EF4-FFF2-40B4-BE49-F238E27FC236}">
                  <a16:creationId xmlns:a16="http://schemas.microsoft.com/office/drawing/2014/main" id="{AD28A7C3-4E22-F73B-42FE-FF93204AA7C1}"/>
                </a:ext>
              </a:extLst>
            </p:cNvPr>
            <p:cNvSpPr/>
            <p:nvPr/>
          </p:nvSpPr>
          <p:spPr>
            <a:xfrm>
              <a:off x="4365924" y="519959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28" name="CustomShape 24">
              <a:extLst>
                <a:ext uri="{FF2B5EF4-FFF2-40B4-BE49-F238E27FC236}">
                  <a16:creationId xmlns:a16="http://schemas.microsoft.com/office/drawing/2014/main" id="{EF23201A-D222-48D2-2379-F73D4878256B}"/>
                </a:ext>
              </a:extLst>
            </p:cNvPr>
            <p:cNvSpPr/>
            <p:nvPr/>
          </p:nvSpPr>
          <p:spPr>
            <a:xfrm>
              <a:off x="4365924" y="373205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29" name="CustomShape 26">
              <a:extLst>
                <a:ext uri="{FF2B5EF4-FFF2-40B4-BE49-F238E27FC236}">
                  <a16:creationId xmlns:a16="http://schemas.microsoft.com/office/drawing/2014/main" id="{6B447673-AD16-A873-0D51-BCD4A827F0A6}"/>
                </a:ext>
              </a:extLst>
            </p:cNvPr>
            <p:cNvSpPr/>
            <p:nvPr/>
          </p:nvSpPr>
          <p:spPr>
            <a:xfrm>
              <a:off x="4365924" y="470405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0" name="CustomShape 28">
              <a:extLst>
                <a:ext uri="{FF2B5EF4-FFF2-40B4-BE49-F238E27FC236}">
                  <a16:creationId xmlns:a16="http://schemas.microsoft.com/office/drawing/2014/main" id="{37CA9CA5-BD97-3BC3-6CC3-0AE089C2A6A7}"/>
                </a:ext>
              </a:extLst>
            </p:cNvPr>
            <p:cNvSpPr/>
            <p:nvPr/>
          </p:nvSpPr>
          <p:spPr>
            <a:xfrm>
              <a:off x="4365924" y="4228640"/>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1" name="CustomShape 30">
              <a:extLst>
                <a:ext uri="{FF2B5EF4-FFF2-40B4-BE49-F238E27FC236}">
                  <a16:creationId xmlns:a16="http://schemas.microsoft.com/office/drawing/2014/main" id="{9D520AE6-0DD3-6754-FC0D-9582272FCE52}"/>
                </a:ext>
              </a:extLst>
            </p:cNvPr>
            <p:cNvSpPr/>
            <p:nvPr/>
          </p:nvSpPr>
          <p:spPr>
            <a:xfrm>
              <a:off x="4365924" y="324605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2" name="CustomShape 31">
              <a:extLst>
                <a:ext uri="{FF2B5EF4-FFF2-40B4-BE49-F238E27FC236}">
                  <a16:creationId xmlns:a16="http://schemas.microsoft.com/office/drawing/2014/main" id="{A1E4D663-2F9F-3ACB-7566-CEAB47D89047}"/>
                </a:ext>
              </a:extLst>
            </p:cNvPr>
            <p:cNvSpPr/>
            <p:nvPr/>
          </p:nvSpPr>
          <p:spPr>
            <a:xfrm>
              <a:off x="3882654" y="3211256"/>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3" name="CustomShape 31">
              <a:extLst>
                <a:ext uri="{FF2B5EF4-FFF2-40B4-BE49-F238E27FC236}">
                  <a16:creationId xmlns:a16="http://schemas.microsoft.com/office/drawing/2014/main" id="{A2B03C20-8EAF-3AC5-F506-9F5D74C6B6A5}"/>
                </a:ext>
              </a:extLst>
            </p:cNvPr>
            <p:cNvSpPr/>
            <p:nvPr/>
          </p:nvSpPr>
          <p:spPr>
            <a:xfrm>
              <a:off x="3882654" y="3700321"/>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4" name="CustomShape 31">
              <a:extLst>
                <a:ext uri="{FF2B5EF4-FFF2-40B4-BE49-F238E27FC236}">
                  <a16:creationId xmlns:a16="http://schemas.microsoft.com/office/drawing/2014/main" id="{5AFC22D6-7029-2C85-2113-1B928AE1EE74}"/>
                </a:ext>
              </a:extLst>
            </p:cNvPr>
            <p:cNvSpPr/>
            <p:nvPr/>
          </p:nvSpPr>
          <p:spPr>
            <a:xfrm>
              <a:off x="3882654" y="4189386"/>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5" name="CustomShape 31">
              <a:extLst>
                <a:ext uri="{FF2B5EF4-FFF2-40B4-BE49-F238E27FC236}">
                  <a16:creationId xmlns:a16="http://schemas.microsoft.com/office/drawing/2014/main" id="{9809D9CD-97D2-9822-C3A7-1C0CBA4F8881}"/>
                </a:ext>
              </a:extLst>
            </p:cNvPr>
            <p:cNvSpPr/>
            <p:nvPr/>
          </p:nvSpPr>
          <p:spPr>
            <a:xfrm>
              <a:off x="3882654" y="4678451"/>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6" name="CustomShape 31">
              <a:extLst>
                <a:ext uri="{FF2B5EF4-FFF2-40B4-BE49-F238E27FC236}">
                  <a16:creationId xmlns:a16="http://schemas.microsoft.com/office/drawing/2014/main" id="{F50BE1CC-694C-D12D-E01E-F3E6CDB25070}"/>
                </a:ext>
              </a:extLst>
            </p:cNvPr>
            <p:cNvSpPr/>
            <p:nvPr/>
          </p:nvSpPr>
          <p:spPr>
            <a:xfrm>
              <a:off x="3882654" y="5167514"/>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7" name="Ligebenet trekant 36">
              <a:extLst>
                <a:ext uri="{FF2B5EF4-FFF2-40B4-BE49-F238E27FC236}">
                  <a16:creationId xmlns:a16="http://schemas.microsoft.com/office/drawing/2014/main" id="{A4816852-6EBD-1ADE-987F-4029A7AA72CE}"/>
                </a:ext>
              </a:extLst>
            </p:cNvPr>
            <p:cNvSpPr/>
            <p:nvPr/>
          </p:nvSpPr>
          <p:spPr>
            <a:xfrm flipV="1">
              <a:off x="4898923"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Ligebenet trekant 37">
              <a:extLst>
                <a:ext uri="{FF2B5EF4-FFF2-40B4-BE49-F238E27FC236}">
                  <a16:creationId xmlns:a16="http://schemas.microsoft.com/office/drawing/2014/main" id="{4AD0DEF4-4F60-BA39-532F-3238AFB99382}"/>
                </a:ext>
              </a:extLst>
            </p:cNvPr>
            <p:cNvSpPr/>
            <p:nvPr/>
          </p:nvSpPr>
          <p:spPr>
            <a:xfrm flipV="1">
              <a:off x="5515607"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Ligebenet trekant 38">
              <a:extLst>
                <a:ext uri="{FF2B5EF4-FFF2-40B4-BE49-F238E27FC236}">
                  <a16:creationId xmlns:a16="http://schemas.microsoft.com/office/drawing/2014/main" id="{3E219840-4399-94F4-20F8-82EC4A69CBCD}"/>
                </a:ext>
              </a:extLst>
            </p:cNvPr>
            <p:cNvSpPr/>
            <p:nvPr/>
          </p:nvSpPr>
          <p:spPr>
            <a:xfrm flipV="1">
              <a:off x="6079023"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Ligebenet trekant 39">
              <a:extLst>
                <a:ext uri="{FF2B5EF4-FFF2-40B4-BE49-F238E27FC236}">
                  <a16:creationId xmlns:a16="http://schemas.microsoft.com/office/drawing/2014/main" id="{3A5DA50E-6967-0448-4BB3-C38A2C9EFDEC}"/>
                </a:ext>
              </a:extLst>
            </p:cNvPr>
            <p:cNvSpPr/>
            <p:nvPr/>
          </p:nvSpPr>
          <p:spPr>
            <a:xfrm flipV="1">
              <a:off x="5207265"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Ligebenet trekant 40">
              <a:extLst>
                <a:ext uri="{FF2B5EF4-FFF2-40B4-BE49-F238E27FC236}">
                  <a16:creationId xmlns:a16="http://schemas.microsoft.com/office/drawing/2014/main" id="{71C7B767-E46C-654E-C9C4-D8A204E98323}"/>
                </a:ext>
              </a:extLst>
            </p:cNvPr>
            <p:cNvSpPr/>
            <p:nvPr/>
          </p:nvSpPr>
          <p:spPr>
            <a:xfrm flipV="1">
              <a:off x="6493901"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Ligebenet trekant 41">
              <a:extLst>
                <a:ext uri="{FF2B5EF4-FFF2-40B4-BE49-F238E27FC236}">
                  <a16:creationId xmlns:a16="http://schemas.microsoft.com/office/drawing/2014/main" id="{58176C55-5148-33AA-ACCB-4FA7EA58EB08}"/>
                </a:ext>
              </a:extLst>
            </p:cNvPr>
            <p:cNvSpPr/>
            <p:nvPr/>
          </p:nvSpPr>
          <p:spPr>
            <a:xfrm flipV="1">
              <a:off x="5474780"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Ligebenet trekant 42">
              <a:extLst>
                <a:ext uri="{FF2B5EF4-FFF2-40B4-BE49-F238E27FC236}">
                  <a16:creationId xmlns:a16="http://schemas.microsoft.com/office/drawing/2014/main" id="{AA879A60-6574-E655-D0C2-2F44538DB3B6}"/>
                </a:ext>
              </a:extLst>
            </p:cNvPr>
            <p:cNvSpPr/>
            <p:nvPr/>
          </p:nvSpPr>
          <p:spPr>
            <a:xfrm flipV="1">
              <a:off x="5783122"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Ligebenet trekant 43">
              <a:extLst>
                <a:ext uri="{FF2B5EF4-FFF2-40B4-BE49-F238E27FC236}">
                  <a16:creationId xmlns:a16="http://schemas.microsoft.com/office/drawing/2014/main" id="{E2121A2A-F1F2-841A-EB87-51319A4FD4AD}"/>
                </a:ext>
              </a:extLst>
            </p:cNvPr>
            <p:cNvSpPr/>
            <p:nvPr/>
          </p:nvSpPr>
          <p:spPr>
            <a:xfrm flipV="1">
              <a:off x="6144732"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Ligebenet trekant 44">
              <a:extLst>
                <a:ext uri="{FF2B5EF4-FFF2-40B4-BE49-F238E27FC236}">
                  <a16:creationId xmlns:a16="http://schemas.microsoft.com/office/drawing/2014/main" id="{CA64D526-421C-1B0A-5A4B-A13CB57A40D4}"/>
                </a:ext>
              </a:extLst>
            </p:cNvPr>
            <p:cNvSpPr/>
            <p:nvPr/>
          </p:nvSpPr>
          <p:spPr>
            <a:xfrm flipV="1">
              <a:off x="5166438"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Ligebenet trekant 45">
              <a:extLst>
                <a:ext uri="{FF2B5EF4-FFF2-40B4-BE49-F238E27FC236}">
                  <a16:creationId xmlns:a16="http://schemas.microsoft.com/office/drawing/2014/main" id="{4B11F14C-AB29-2A3D-6EDB-49E2074413D7}"/>
                </a:ext>
              </a:extLst>
            </p:cNvPr>
            <p:cNvSpPr/>
            <p:nvPr/>
          </p:nvSpPr>
          <p:spPr>
            <a:xfrm flipV="1">
              <a:off x="4893068"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Ligebenet trekant 46">
              <a:extLst>
                <a:ext uri="{FF2B5EF4-FFF2-40B4-BE49-F238E27FC236}">
                  <a16:creationId xmlns:a16="http://schemas.microsoft.com/office/drawing/2014/main" id="{14EC1E0D-66A7-4627-7C79-DB5A88902D12}"/>
                </a:ext>
              </a:extLst>
            </p:cNvPr>
            <p:cNvSpPr/>
            <p:nvPr/>
          </p:nvSpPr>
          <p:spPr>
            <a:xfrm flipV="1">
              <a:off x="5889118"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Ligebenet trekant 47">
              <a:extLst>
                <a:ext uri="{FF2B5EF4-FFF2-40B4-BE49-F238E27FC236}">
                  <a16:creationId xmlns:a16="http://schemas.microsoft.com/office/drawing/2014/main" id="{CB3D283C-7C1C-C8EA-AB5D-98CFEBD5E9FF}"/>
                </a:ext>
              </a:extLst>
            </p:cNvPr>
            <p:cNvSpPr/>
            <p:nvPr/>
          </p:nvSpPr>
          <p:spPr>
            <a:xfrm flipV="1">
              <a:off x="6126436"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Ligebenet trekant 48">
              <a:extLst>
                <a:ext uri="{FF2B5EF4-FFF2-40B4-BE49-F238E27FC236}">
                  <a16:creationId xmlns:a16="http://schemas.microsoft.com/office/drawing/2014/main" id="{3B6F1767-E4FB-76BC-4ECA-8D9985DA5F9C}"/>
                </a:ext>
              </a:extLst>
            </p:cNvPr>
            <p:cNvSpPr/>
            <p:nvPr/>
          </p:nvSpPr>
          <p:spPr>
            <a:xfrm flipV="1">
              <a:off x="5272434"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Ligebenet trekant 49">
              <a:extLst>
                <a:ext uri="{FF2B5EF4-FFF2-40B4-BE49-F238E27FC236}">
                  <a16:creationId xmlns:a16="http://schemas.microsoft.com/office/drawing/2014/main" id="{ED310AB6-D3C0-242A-BF80-01147A782D21}"/>
                </a:ext>
              </a:extLst>
            </p:cNvPr>
            <p:cNvSpPr/>
            <p:nvPr/>
          </p:nvSpPr>
          <p:spPr>
            <a:xfrm flipV="1">
              <a:off x="6488046"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Ligebenet trekant 50">
              <a:extLst>
                <a:ext uri="{FF2B5EF4-FFF2-40B4-BE49-F238E27FC236}">
                  <a16:creationId xmlns:a16="http://schemas.microsoft.com/office/drawing/2014/main" id="{917FFE44-4DBA-E956-6F4E-440FA9F722C5}"/>
                </a:ext>
              </a:extLst>
            </p:cNvPr>
            <p:cNvSpPr/>
            <p:nvPr/>
          </p:nvSpPr>
          <p:spPr>
            <a:xfrm flipV="1">
              <a:off x="4748058"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 name="Ligebenet trekant 51">
              <a:extLst>
                <a:ext uri="{FF2B5EF4-FFF2-40B4-BE49-F238E27FC236}">
                  <a16:creationId xmlns:a16="http://schemas.microsoft.com/office/drawing/2014/main" id="{9AC859FA-0A56-9157-D553-2CB3E6ED189A}"/>
                </a:ext>
              </a:extLst>
            </p:cNvPr>
            <p:cNvSpPr/>
            <p:nvPr/>
          </p:nvSpPr>
          <p:spPr>
            <a:xfrm flipV="1">
              <a:off x="5364742"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 name="Ligebenet trekant 52">
              <a:extLst>
                <a:ext uri="{FF2B5EF4-FFF2-40B4-BE49-F238E27FC236}">
                  <a16:creationId xmlns:a16="http://schemas.microsoft.com/office/drawing/2014/main" id="{5233D2CE-5098-4140-EC22-C08C1EE66E54}"/>
                </a:ext>
              </a:extLst>
            </p:cNvPr>
            <p:cNvSpPr/>
            <p:nvPr/>
          </p:nvSpPr>
          <p:spPr>
            <a:xfrm flipV="1">
              <a:off x="5673084"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Ligebenet trekant 53">
              <a:extLst>
                <a:ext uri="{FF2B5EF4-FFF2-40B4-BE49-F238E27FC236}">
                  <a16:creationId xmlns:a16="http://schemas.microsoft.com/office/drawing/2014/main" id="{89258DCF-3AF3-54B0-E6DE-A2A3914CE48B}"/>
                </a:ext>
              </a:extLst>
            </p:cNvPr>
            <p:cNvSpPr/>
            <p:nvPr/>
          </p:nvSpPr>
          <p:spPr>
            <a:xfrm flipV="1">
              <a:off x="6200988"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Ligebenet trekant 54">
              <a:extLst>
                <a:ext uri="{FF2B5EF4-FFF2-40B4-BE49-F238E27FC236}">
                  <a16:creationId xmlns:a16="http://schemas.microsoft.com/office/drawing/2014/main" id="{ABBBAA4D-17BE-D0D9-E8AC-66C41A2D674E}"/>
                </a:ext>
              </a:extLst>
            </p:cNvPr>
            <p:cNvSpPr/>
            <p:nvPr/>
          </p:nvSpPr>
          <p:spPr>
            <a:xfrm flipV="1">
              <a:off x="4860506"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6" name="Ligebenet trekant 55">
              <a:extLst>
                <a:ext uri="{FF2B5EF4-FFF2-40B4-BE49-F238E27FC236}">
                  <a16:creationId xmlns:a16="http://schemas.microsoft.com/office/drawing/2014/main" id="{2EAE4CD0-017B-845C-9177-4914CAB13F65}"/>
                </a:ext>
              </a:extLst>
            </p:cNvPr>
            <p:cNvSpPr/>
            <p:nvPr/>
          </p:nvSpPr>
          <p:spPr>
            <a:xfrm flipV="1">
              <a:off x="5619238"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Ligebenet trekant 56">
              <a:extLst>
                <a:ext uri="{FF2B5EF4-FFF2-40B4-BE49-F238E27FC236}">
                  <a16:creationId xmlns:a16="http://schemas.microsoft.com/office/drawing/2014/main" id="{DF074644-2DF6-E211-4D64-62A40E44FFC2}"/>
                </a:ext>
              </a:extLst>
            </p:cNvPr>
            <p:cNvSpPr/>
            <p:nvPr/>
          </p:nvSpPr>
          <p:spPr>
            <a:xfrm flipV="1">
              <a:off x="5954214"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8" name="Ligebenet trekant 57">
              <a:extLst>
                <a:ext uri="{FF2B5EF4-FFF2-40B4-BE49-F238E27FC236}">
                  <a16:creationId xmlns:a16="http://schemas.microsoft.com/office/drawing/2014/main" id="{3BCEBB2D-D232-F680-2DFF-23655570EE14}"/>
                </a:ext>
              </a:extLst>
            </p:cNvPr>
            <p:cNvSpPr/>
            <p:nvPr/>
          </p:nvSpPr>
          <p:spPr>
            <a:xfrm flipV="1">
              <a:off x="6262556"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Ligebenet trekant 58">
              <a:extLst>
                <a:ext uri="{FF2B5EF4-FFF2-40B4-BE49-F238E27FC236}">
                  <a16:creationId xmlns:a16="http://schemas.microsoft.com/office/drawing/2014/main" id="{9A00A18A-8D14-B4ED-2712-B0BD6C4BD3E2}"/>
                </a:ext>
              </a:extLst>
            </p:cNvPr>
            <p:cNvSpPr/>
            <p:nvPr/>
          </p:nvSpPr>
          <p:spPr>
            <a:xfrm flipV="1">
              <a:off x="5230994"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0" name="CustomShape 21">
              <a:extLst>
                <a:ext uri="{FF2B5EF4-FFF2-40B4-BE49-F238E27FC236}">
                  <a16:creationId xmlns:a16="http://schemas.microsoft.com/office/drawing/2014/main" id="{87B738A5-4C7F-1130-DD24-7B84E8F0ADB3}"/>
                </a:ext>
              </a:extLst>
            </p:cNvPr>
            <p:cNvSpPr/>
            <p:nvPr/>
          </p:nvSpPr>
          <p:spPr>
            <a:xfrm>
              <a:off x="4582179" y="3218732"/>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1</a:t>
              </a:r>
              <a:endParaRPr sz="1000" b="1" dirty="0">
                <a:solidFill>
                  <a:schemeClr val="bg1"/>
                </a:solidFill>
              </a:endParaRPr>
            </a:p>
          </p:txBody>
        </p:sp>
        <p:sp>
          <p:nvSpPr>
            <p:cNvPr id="61" name="CustomShape 21">
              <a:extLst>
                <a:ext uri="{FF2B5EF4-FFF2-40B4-BE49-F238E27FC236}">
                  <a16:creationId xmlns:a16="http://schemas.microsoft.com/office/drawing/2014/main" id="{86EC3C36-8BCA-F4E7-68EE-DB687F84C984}"/>
                </a:ext>
              </a:extLst>
            </p:cNvPr>
            <p:cNvSpPr/>
            <p:nvPr/>
          </p:nvSpPr>
          <p:spPr>
            <a:xfrm>
              <a:off x="4582179" y="3711147"/>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2</a:t>
              </a:r>
              <a:endParaRPr sz="1000" b="1" dirty="0">
                <a:solidFill>
                  <a:schemeClr val="bg1"/>
                </a:solidFill>
              </a:endParaRPr>
            </a:p>
          </p:txBody>
        </p:sp>
        <p:sp>
          <p:nvSpPr>
            <p:cNvPr id="62" name="CustomShape 21">
              <a:extLst>
                <a:ext uri="{FF2B5EF4-FFF2-40B4-BE49-F238E27FC236}">
                  <a16:creationId xmlns:a16="http://schemas.microsoft.com/office/drawing/2014/main" id="{AA0FF819-715B-1D0F-0FD4-6802DFF0F81B}"/>
                </a:ext>
              </a:extLst>
            </p:cNvPr>
            <p:cNvSpPr/>
            <p:nvPr/>
          </p:nvSpPr>
          <p:spPr>
            <a:xfrm>
              <a:off x="4582179" y="4203562"/>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3</a:t>
              </a:r>
              <a:endParaRPr sz="1000" b="1" dirty="0">
                <a:solidFill>
                  <a:schemeClr val="bg1"/>
                </a:solidFill>
              </a:endParaRPr>
            </a:p>
          </p:txBody>
        </p:sp>
        <p:sp>
          <p:nvSpPr>
            <p:cNvPr id="63" name="CustomShape 21">
              <a:extLst>
                <a:ext uri="{FF2B5EF4-FFF2-40B4-BE49-F238E27FC236}">
                  <a16:creationId xmlns:a16="http://schemas.microsoft.com/office/drawing/2014/main" id="{E92FA4F3-2D83-7CA1-5CA0-D1780894BB90}"/>
                </a:ext>
              </a:extLst>
            </p:cNvPr>
            <p:cNvSpPr/>
            <p:nvPr/>
          </p:nvSpPr>
          <p:spPr>
            <a:xfrm>
              <a:off x="4582179" y="4695977"/>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4</a:t>
              </a:r>
              <a:endParaRPr sz="1000" b="1" dirty="0">
                <a:solidFill>
                  <a:schemeClr val="bg1"/>
                </a:solidFill>
              </a:endParaRPr>
            </a:p>
          </p:txBody>
        </p:sp>
        <p:sp>
          <p:nvSpPr>
            <p:cNvPr id="64" name="CustomShape 21">
              <a:extLst>
                <a:ext uri="{FF2B5EF4-FFF2-40B4-BE49-F238E27FC236}">
                  <a16:creationId xmlns:a16="http://schemas.microsoft.com/office/drawing/2014/main" id="{62F0FFDC-11FF-E09B-907C-C19DBCF24126}"/>
                </a:ext>
              </a:extLst>
            </p:cNvPr>
            <p:cNvSpPr/>
            <p:nvPr/>
          </p:nvSpPr>
          <p:spPr>
            <a:xfrm>
              <a:off x="4582179" y="5179513"/>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5</a:t>
              </a:r>
              <a:endParaRPr sz="1000" b="1" dirty="0">
                <a:solidFill>
                  <a:schemeClr val="bg1"/>
                </a:solidFill>
              </a:endParaRPr>
            </a:p>
          </p:txBody>
        </p:sp>
      </p:grpSp>
      <p:sp>
        <p:nvSpPr>
          <p:cNvPr id="65" name="Rektangel 64">
            <a:extLst>
              <a:ext uri="{FF2B5EF4-FFF2-40B4-BE49-F238E27FC236}">
                <a16:creationId xmlns:a16="http://schemas.microsoft.com/office/drawing/2014/main" id="{72B9B998-589F-606E-6B18-AA997310FCDB}"/>
              </a:ext>
            </a:extLst>
          </p:cNvPr>
          <p:cNvSpPr/>
          <p:nvPr/>
        </p:nvSpPr>
        <p:spPr>
          <a:xfrm>
            <a:off x="7816864" y="962387"/>
            <a:ext cx="3092935" cy="5216813"/>
          </a:xfrm>
          <a:prstGeom prst="rect">
            <a:avLst/>
          </a:prstGeom>
          <a:ln>
            <a:noFill/>
          </a:ln>
        </p:spPr>
        <p:txBody>
          <a:bodyPr wrap="square">
            <a:spAutoFit/>
          </a:bodyPr>
          <a:lstStyle/>
          <a:p>
            <a:r>
              <a:rPr lang="da-DK" sz="1100" b="1" dirty="0"/>
              <a:t>Deltagernes afdelingsledere </a:t>
            </a:r>
          </a:p>
          <a:p>
            <a:r>
              <a:rPr lang="da-DK" sz="1100" b="0" i="0" u="none" strike="noStrike" dirty="0">
                <a:solidFill>
                  <a:srgbClr val="212529"/>
                </a:solidFill>
                <a:effectLst/>
                <a:cs typeface="Arial" panose="020B0604020202020204" pitchFamily="34" charset="0"/>
              </a:rPr>
              <a:t>Afdelingslederen udlåner medarbejderne til projektet. Afdelingslederen har derfor en interesse i, at få dokumenteret hvor meget og hvornår den enkelte medarbejder er allokeret til projektet. Lederen kan ved at summere medarbejdernes kontrakter, få et overblik over projektbelastningen i afdelingen.</a:t>
            </a:r>
          </a:p>
          <a:p>
            <a:endParaRPr lang="da-DK" sz="1100" b="1" dirty="0"/>
          </a:p>
          <a:p>
            <a:r>
              <a:rPr lang="da-DK" sz="1100" b="1" dirty="0"/>
              <a:t>Referencegruppen eller grupperne</a:t>
            </a:r>
          </a:p>
          <a:p>
            <a:r>
              <a:rPr lang="da-DK" sz="1100" dirty="0"/>
              <a:t>Referencegruppen har ingen beslutningskompetence, den ligger i styregruppen. Gruppens medlemmer skal høres og komme med input for at sikre kvaliteten og accept i omgivelserne. Gruppens medlemmer kan også bruges som ambassadører i omgivelserne. Der udarbejdes sjældent ressourcekontrakter med referencegruppen, med mindre tidsforbruget er meget omfattende.</a:t>
            </a:r>
            <a:endParaRPr lang="da-DK" sz="1100" b="1" dirty="0"/>
          </a:p>
          <a:p>
            <a:endParaRPr lang="da-DK" sz="1100" b="1" dirty="0"/>
          </a:p>
          <a:p>
            <a:r>
              <a:rPr lang="da-DK" sz="1100" b="1" dirty="0"/>
              <a:t>Indsatsområderne og arbejdsteams</a:t>
            </a:r>
          </a:p>
          <a:p>
            <a:r>
              <a:rPr lang="da-DK" sz="1100" dirty="0"/>
              <a:t>Teamdeltagerne udfører arbejdet og skal sikre faglig kvalitet og levering til tiden i indsatsområdet. Da deltagerne ofte er de eneste, der kender det faglige indhold, har de også ansvar for at planlægge eget arbejde og sikre, at leveringer til andre indsatsområder sker som aftalt.</a:t>
            </a:r>
            <a:r>
              <a:rPr lang="da-DK" sz="1100" dirty="0">
                <a:ea typeface="SimSun" panose="02010600030101010101" pitchFamily="2" charset="-122"/>
              </a:rPr>
              <a:t> Teamdeltagerne bør have en ressourcekontrakt med deres teamleder, eller den overordnede projektleder.</a:t>
            </a:r>
          </a:p>
        </p:txBody>
      </p:sp>
    </p:spTree>
    <p:extLst>
      <p:ext uri="{BB962C8B-B14F-4D97-AF65-F5344CB8AC3E}">
        <p14:creationId xmlns:p14="http://schemas.microsoft.com/office/powerpoint/2010/main" val="250216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1714CEA3-4E5C-8420-7B21-8D05386DB962}"/>
              </a:ext>
            </a:extLst>
          </p:cNvPr>
          <p:cNvSpPr/>
          <p:nvPr/>
        </p:nvSpPr>
        <p:spPr>
          <a:xfrm>
            <a:off x="1317629" y="1095736"/>
            <a:ext cx="9441962" cy="4799647"/>
          </a:xfrm>
          <a:prstGeom prst="rect">
            <a:avLst/>
          </a:prstGeom>
          <a:ln>
            <a:noFill/>
          </a:ln>
        </p:spPr>
        <p:txBody>
          <a:bodyPr wrap="square">
            <a:spAutoFit/>
          </a:bodyPr>
          <a:lstStyle/>
          <a:p>
            <a:r>
              <a:rPr lang="da-DK" sz="1200" b="1" dirty="0">
                <a:cs typeface="Arial" panose="020B0604020202020204" pitchFamily="34" charset="0"/>
              </a:rPr>
              <a:t>Forbindelse til andre værktøjer</a:t>
            </a:r>
          </a:p>
          <a:p>
            <a:pPr lvl="0"/>
            <a:endParaRPr lang="da-DK" sz="1200" b="1" dirty="0">
              <a:cs typeface="Arial" panose="020B0604020202020204" pitchFamily="34" charset="0"/>
            </a:endParaRPr>
          </a:p>
          <a:p>
            <a:pPr lvl="0"/>
            <a:r>
              <a:rPr lang="da-DK" sz="1200" b="1" dirty="0">
                <a:cs typeface="Arial" panose="020B0604020202020204" pitchFamily="34" charset="0"/>
              </a:rPr>
              <a:t>Målhierarkiet og </a:t>
            </a:r>
            <a:r>
              <a:rPr lang="da-DK" sz="1200" b="1" dirty="0" err="1">
                <a:cs typeface="Arial" panose="020B0604020202020204" pitchFamily="34" charset="0"/>
              </a:rPr>
              <a:t>Impact</a:t>
            </a:r>
            <a:r>
              <a:rPr lang="da-DK" sz="1200" b="1" dirty="0">
                <a:cs typeface="Arial" panose="020B0604020202020204" pitchFamily="34" charset="0"/>
              </a:rPr>
              <a:t> case:</a:t>
            </a:r>
            <a:r>
              <a:rPr lang="da-DK" sz="1200" dirty="0">
                <a:cs typeface="Arial" panose="020B0604020202020204" pitchFamily="34" charset="0"/>
              </a:rPr>
              <a:t> Målhierarki eller </a:t>
            </a:r>
            <a:r>
              <a:rPr lang="da-DK" sz="1200" dirty="0" err="1">
                <a:cs typeface="Arial" panose="020B0604020202020204" pitchFamily="34" charset="0"/>
              </a:rPr>
              <a:t>impact</a:t>
            </a:r>
            <a:r>
              <a:rPr lang="da-DK" sz="1200" dirty="0">
                <a:cs typeface="Arial" panose="020B0604020202020204" pitchFamily="34" charset="0"/>
              </a:rPr>
              <a:t> case beskriver projektets leverancer og effekter. Milepæle og leverancer skal sikre de ønskede effekter.</a:t>
            </a:r>
            <a:endParaRPr lang="da-DK" sz="1200" b="1" dirty="0">
              <a:cs typeface="Arial" panose="020B0604020202020204" pitchFamily="34" charset="0"/>
            </a:endParaRPr>
          </a:p>
          <a:p>
            <a:pPr lvl="0"/>
            <a:endParaRPr lang="da-DK" sz="1200" b="1" dirty="0">
              <a:cs typeface="Arial" panose="020B0604020202020204" pitchFamily="34" charset="0"/>
            </a:endParaRPr>
          </a:p>
          <a:p>
            <a:pPr lvl="0"/>
            <a:r>
              <a:rPr lang="da-DK" sz="1200" b="1" dirty="0">
                <a:cs typeface="Arial" panose="020B0604020202020204" pitchFamily="34" charset="0"/>
              </a:rPr>
              <a:t>Milepælsplanen:</a:t>
            </a:r>
            <a:r>
              <a:rPr lang="da-DK" sz="1200" dirty="0">
                <a:cs typeface="Arial" panose="020B0604020202020204" pitchFamily="34" charset="0"/>
              </a:rPr>
              <a:t> Milepælsplanen beskriver løsningen af opgaven og der skal derfor være sammenhæng mellem milepælsplanen, de aktiviteter som gennemføres og de ønskede effekter.</a:t>
            </a:r>
          </a:p>
          <a:p>
            <a:pPr lvl="0"/>
            <a:endParaRPr lang="da-DK" sz="1200" b="1" dirty="0">
              <a:cs typeface="Arial" panose="020B0604020202020204" pitchFamily="34" charset="0"/>
            </a:endParaRPr>
          </a:p>
          <a:p>
            <a:pPr>
              <a:lnSpc>
                <a:spcPct val="107000"/>
              </a:lnSpc>
            </a:pPr>
            <a:r>
              <a:rPr lang="da-DK" sz="1200" b="1" dirty="0">
                <a:cs typeface="Arial" panose="020B0604020202020204" pitchFamily="34" charset="0"/>
              </a:rPr>
              <a:t>Projektets organisering: </a:t>
            </a:r>
            <a:r>
              <a:rPr lang="da-DK" sz="1200" dirty="0">
                <a:cs typeface="Arial" panose="020B0604020202020204" pitchFamily="34" charset="0"/>
              </a:rPr>
              <a:t>Organiseringen beskriver den overordnede struktur, og hvem der har ansvaret for de forskellige indsatsområder. leverancer og aktiviteter. </a:t>
            </a:r>
          </a:p>
          <a:p>
            <a:pPr>
              <a:lnSpc>
                <a:spcPct val="107000"/>
              </a:lnSpc>
            </a:pPr>
            <a:endParaRPr lang="da-DK" sz="1200" dirty="0">
              <a:ea typeface="SimSun" panose="02010600030101010101" pitchFamily="2" charset="-122"/>
              <a:cs typeface="Arial" panose="020B0604020202020204" pitchFamily="34" charset="0"/>
            </a:endParaRPr>
          </a:p>
          <a:p>
            <a:pPr>
              <a:lnSpc>
                <a:spcPct val="107000"/>
              </a:lnSpc>
            </a:pPr>
            <a:r>
              <a:rPr lang="da-DK" sz="1200" b="1" dirty="0">
                <a:cs typeface="Arial" panose="020B0604020202020204" pitchFamily="34" charset="0"/>
              </a:rPr>
              <a:t>Drejebog til facilitering: </a:t>
            </a:r>
            <a:r>
              <a:rPr lang="da-DK" sz="1200" dirty="0">
                <a:cs typeface="Arial" panose="020B0604020202020204" pitchFamily="34" charset="0"/>
              </a:rPr>
              <a:t>Drejebog som kan anvendes til planlægning af forskellige møder.</a:t>
            </a:r>
          </a:p>
          <a:p>
            <a:pPr>
              <a:lnSpc>
                <a:spcPct val="107000"/>
              </a:lnSpc>
            </a:pPr>
            <a:endParaRPr lang="da-DK" sz="1200" b="1" dirty="0">
              <a:cs typeface="Arial" panose="020B0604020202020204" pitchFamily="34" charset="0"/>
            </a:endParaRPr>
          </a:p>
          <a:p>
            <a:pPr>
              <a:lnSpc>
                <a:spcPct val="107000"/>
              </a:lnSpc>
            </a:pPr>
            <a:r>
              <a:rPr lang="da-DK" sz="1200" b="1" dirty="0">
                <a:cs typeface="Arial" panose="020B0604020202020204" pitchFamily="34" charset="0"/>
              </a:rPr>
              <a:t>Workshop og involvering: </a:t>
            </a:r>
            <a:r>
              <a:rPr lang="da-DK" sz="1200" dirty="0">
                <a:cs typeface="Arial" panose="020B0604020202020204" pitchFamily="34" charset="0"/>
              </a:rPr>
              <a:t>Beskriver principperne bag det gode møde og forskellige typer workshops.</a:t>
            </a:r>
          </a:p>
          <a:p>
            <a:pPr lvl="0"/>
            <a:endParaRPr lang="da-DK" sz="1200" b="1" dirty="0">
              <a:cs typeface="Arial" panose="020B0604020202020204" pitchFamily="34" charset="0"/>
            </a:endParaRPr>
          </a:p>
          <a:p>
            <a:pPr lvl="0"/>
            <a:endParaRPr lang="da-DK" sz="1200" b="1" dirty="0">
              <a:cs typeface="Arial" panose="020B0604020202020204" pitchFamily="34" charset="0"/>
            </a:endParaRPr>
          </a:p>
          <a:p>
            <a:r>
              <a:rPr lang="da-DK" sz="1200" b="1" dirty="0">
                <a:cs typeface="Arial" panose="020B0604020202020204" pitchFamily="34" charset="0"/>
              </a:rPr>
              <a:t>Links: </a:t>
            </a: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r>
              <a:rPr lang="da-DK" sz="1200" dirty="0">
                <a:cs typeface="Arial" panose="020B0604020202020204" pitchFamily="34" charset="0"/>
              </a:rPr>
              <a:t> </a:t>
            </a:r>
            <a:endParaRPr lang="da-DK" sz="1200" b="1" dirty="0">
              <a:cs typeface="Arial" panose="020B0604020202020204" pitchFamily="34" charset="0"/>
            </a:endParaRPr>
          </a:p>
          <a:p>
            <a:endParaRPr lang="da-DK" sz="1200" b="1" dirty="0">
              <a:cs typeface="Arial" panose="020B0604020202020204" pitchFamily="34" charset="0"/>
            </a:endParaRPr>
          </a:p>
          <a:p>
            <a:endParaRPr lang="da-DK" sz="1200" b="1" dirty="0">
              <a:cs typeface="Arial" panose="020B0604020202020204" pitchFamily="34" charset="0"/>
            </a:endParaRPr>
          </a:p>
          <a:p>
            <a:r>
              <a:rPr lang="da-DK" sz="1200" b="1" dirty="0">
                <a:cs typeface="Arial" panose="020B0604020202020204" pitchFamily="34" charset="0"/>
              </a:rPr>
              <a:t>Referencer</a:t>
            </a:r>
          </a:p>
          <a:p>
            <a:pPr lvl="0"/>
            <a:endParaRPr lang="da-DK" sz="1200" b="1"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Bogen Power i projekter og portefølje 5</a:t>
            </a:r>
            <a:r>
              <a:rPr lang="da-DK" sz="1200" dirty="0">
                <a:cs typeface="Arial" panose="020B0604020202020204" pitchFamily="34" charset="0"/>
              </a:rPr>
              <a:t>. udgave, Djøf Forlag 2024</a:t>
            </a:r>
            <a:endParaRPr lang="da-DK" sz="1200" b="1"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Bogen Projektlederskab – effekt til tiden </a:t>
            </a:r>
            <a:r>
              <a:rPr lang="da-DK" sz="1200" dirty="0">
                <a:cs typeface="Arial" panose="020B0604020202020204" pitchFamily="34" charset="0"/>
              </a:rPr>
              <a:t>1. udgave, Djøf Forlag 2016</a:t>
            </a:r>
            <a:endParaRPr lang="da-DK" sz="1200" b="1" dirty="0">
              <a:cs typeface="Arial" panose="020B0604020202020204" pitchFamily="34" charset="0"/>
            </a:endParaRPr>
          </a:p>
          <a:p>
            <a:pPr>
              <a:lnSpc>
                <a:spcPct val="107000"/>
              </a:lnSpc>
            </a:pPr>
            <a:endParaRPr lang="da-DK" sz="1200" dirty="0">
              <a:latin typeface="Arial" panose="020B0604020202020204" pitchFamily="34" charset="0"/>
              <a:ea typeface="SimSun" panose="02010600030101010101" pitchFamily="2" charset="-122"/>
              <a:cs typeface="Arial" panose="020B0604020202020204" pitchFamily="34" charset="0"/>
            </a:endParaRPr>
          </a:p>
          <a:p>
            <a:pPr marL="171450" lvl="0" indent="-171450">
              <a:buFont typeface="Arial" panose="020B0604020202020204" pitchFamily="34" charset="0"/>
              <a:buChar char="•"/>
            </a:pPr>
            <a:endParaRPr lang="da-DK"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74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1402</Words>
  <Application>Microsoft Office PowerPoint</Application>
  <PresentationFormat>Widescreen</PresentationFormat>
  <Paragraphs>209</Paragraphs>
  <Slides>8</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8</vt:i4>
      </vt:variant>
    </vt:vector>
  </HeadingPairs>
  <TitlesOfParts>
    <vt:vector size="15" baseType="lpstr">
      <vt:lpstr>Aptos</vt: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126</cp:revision>
  <dcterms:created xsi:type="dcterms:W3CDTF">2018-07-25T07:58:36Z</dcterms:created>
  <dcterms:modified xsi:type="dcterms:W3CDTF">2024-07-17T12:17:05Z</dcterms:modified>
</cp:coreProperties>
</file>