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459" r:id="rId2"/>
    <p:sldId id="268" r:id="rId3"/>
    <p:sldId id="500" r:id="rId4"/>
    <p:sldId id="501" r:id="rId5"/>
    <p:sldId id="502" r:id="rId6"/>
    <p:sldId id="503" r:id="rId7"/>
    <p:sldId id="504" r:id="rId8"/>
    <p:sldId id="499" r:id="rId9"/>
    <p:sldId id="460" r:id="rId10"/>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E5C29"/>
    <a:srgbClr val="6B9C7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1" autoAdjust="0"/>
    <p:restoredTop sz="94660"/>
  </p:normalViewPr>
  <p:slideViewPr>
    <p:cSldViewPr snapToGrid="0">
      <p:cViewPr varScale="1">
        <p:scale>
          <a:sx n="105" d="100"/>
          <a:sy n="105" d="100"/>
        </p:scale>
        <p:origin x="120" y="2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BB2575-EAF0-493C-A293-6651C70BD955}"/>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DDA8A9F0-AFAC-41E6-8512-C44024AD500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480944EB-FF11-4858-92BE-9F7329C1D1FD}"/>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5" name="Pladsholder til sidefod 4">
            <a:extLst>
              <a:ext uri="{FF2B5EF4-FFF2-40B4-BE49-F238E27FC236}">
                <a16:creationId xmlns:a16="http://schemas.microsoft.com/office/drawing/2014/main" id="{39C344EF-402E-4F29-9F15-52F0788F0EA4}"/>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07E55141-ACE7-4DC4-9810-076419BCD81F}"/>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2870678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E2682D-7456-407A-9E2D-700A1D7C9597}"/>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163E7762-1C57-44AB-B1FF-827739D2D409}"/>
              </a:ext>
            </a:extLst>
          </p:cNvPr>
          <p:cNvSpPr>
            <a:spLocks noGrp="1"/>
          </p:cNvSpPr>
          <p:nvPr>
            <p:ph type="body" orient="vert" idx="1"/>
          </p:nvPr>
        </p:nvSpPr>
        <p:spPr/>
        <p:txBody>
          <a:bodyPr vert="eaVert"/>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EAAD3C3B-A83A-410F-BE84-37DF554B3BD8}"/>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5" name="Pladsholder til sidefod 4">
            <a:extLst>
              <a:ext uri="{FF2B5EF4-FFF2-40B4-BE49-F238E27FC236}">
                <a16:creationId xmlns:a16="http://schemas.microsoft.com/office/drawing/2014/main" id="{8045FD8B-0EAF-4587-8D90-5B3626A7F4C3}"/>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ADBA64E6-8F62-47E8-8BBA-F1F553D69BA7}"/>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34199192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2B2B531E-7927-403E-A019-9A0EBCE483A6}"/>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73241D12-2F0B-4862-973E-E2AFB93E9334}"/>
              </a:ext>
            </a:extLst>
          </p:cNvPr>
          <p:cNvSpPr>
            <a:spLocks noGrp="1"/>
          </p:cNvSpPr>
          <p:nvPr>
            <p:ph type="body" orient="vert" idx="1"/>
          </p:nvPr>
        </p:nvSpPr>
        <p:spPr>
          <a:xfrm>
            <a:off x="838200" y="365125"/>
            <a:ext cx="7734300" cy="5811838"/>
          </a:xfrm>
        </p:spPr>
        <p:txBody>
          <a:bodyPr vert="eaVert"/>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ACB70B56-0C05-4DE3-82D2-9303B9555B61}"/>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5" name="Pladsholder til sidefod 4">
            <a:extLst>
              <a:ext uri="{FF2B5EF4-FFF2-40B4-BE49-F238E27FC236}">
                <a16:creationId xmlns:a16="http://schemas.microsoft.com/office/drawing/2014/main" id="{40DD3BE1-FBA8-44A4-991F-8EE01BAADA56}"/>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1BF77A7A-DA4C-43E3-AFD0-99E8032CDCE2}"/>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40899722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5E4DA3-5A08-4F07-850F-1221C66E0DFD}"/>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31261B50-306A-413A-879E-F1ACB35B868A}"/>
              </a:ext>
            </a:extLst>
          </p:cNvPr>
          <p:cNvSpPr>
            <a:spLocks noGrp="1"/>
          </p:cNvSpPr>
          <p:nvPr>
            <p:ph idx="1"/>
          </p:nvPr>
        </p:nvSpPr>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4C03236A-7D4F-4C23-A74E-C98E068B0C3B}"/>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5" name="Pladsholder til sidefod 4">
            <a:extLst>
              <a:ext uri="{FF2B5EF4-FFF2-40B4-BE49-F238E27FC236}">
                <a16:creationId xmlns:a16="http://schemas.microsoft.com/office/drawing/2014/main" id="{C519432E-DAF2-4368-A653-F954ED547370}"/>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8D7830DA-F17F-4A5C-A6EF-4567545F7DF1}"/>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2487432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D3E154-C326-4116-AF3D-DC8DDFB9C5F4}"/>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32319CCD-F2E5-43BB-8826-ACE1B6FA1F3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Rediger teksttypografien i masteren</a:t>
            </a:r>
          </a:p>
        </p:txBody>
      </p:sp>
      <p:sp>
        <p:nvSpPr>
          <p:cNvPr id="4" name="Pladsholder til dato 3">
            <a:extLst>
              <a:ext uri="{FF2B5EF4-FFF2-40B4-BE49-F238E27FC236}">
                <a16:creationId xmlns:a16="http://schemas.microsoft.com/office/drawing/2014/main" id="{A8947508-DBE9-4C27-9FE4-AFD4CC3D5575}"/>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5" name="Pladsholder til sidefod 4">
            <a:extLst>
              <a:ext uri="{FF2B5EF4-FFF2-40B4-BE49-F238E27FC236}">
                <a16:creationId xmlns:a16="http://schemas.microsoft.com/office/drawing/2014/main" id="{EB8C9D96-6DB4-47A3-9788-489913655607}"/>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EA5300A8-7439-4D2B-BA3E-4BF11EFC9F3F}"/>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23499590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87E137-0FF2-4384-92E5-8EE84CF0C5C0}"/>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6BEC333A-8354-43ED-A7B0-8848D50D95D9}"/>
              </a:ext>
            </a:extLst>
          </p:cNvPr>
          <p:cNvSpPr>
            <a:spLocks noGrp="1"/>
          </p:cNvSpPr>
          <p:nvPr>
            <p:ph sz="half" idx="1"/>
          </p:nvPr>
        </p:nvSpPr>
        <p:spPr>
          <a:xfrm>
            <a:off x="838200" y="1825625"/>
            <a:ext cx="5181600" cy="4351338"/>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9FB412EB-C7F8-4E80-AD2D-38F6D9DE33F8}"/>
              </a:ext>
            </a:extLst>
          </p:cNvPr>
          <p:cNvSpPr>
            <a:spLocks noGrp="1"/>
          </p:cNvSpPr>
          <p:nvPr>
            <p:ph sz="half" idx="2"/>
          </p:nvPr>
        </p:nvSpPr>
        <p:spPr>
          <a:xfrm>
            <a:off x="6172200" y="1825625"/>
            <a:ext cx="5181600" cy="4351338"/>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3211F561-99A2-41BC-A3DF-8D259832BF3F}"/>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6" name="Pladsholder til sidefod 5">
            <a:extLst>
              <a:ext uri="{FF2B5EF4-FFF2-40B4-BE49-F238E27FC236}">
                <a16:creationId xmlns:a16="http://schemas.microsoft.com/office/drawing/2014/main" id="{3F7A447C-67B0-473C-8ABF-F0C3C7386991}"/>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68B25796-E3DE-4DF0-8928-A68F8C239808}"/>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41613566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826231-CF2D-4294-BB39-AB41E530EF80}"/>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5291A74C-EF9E-4C23-B447-E872DB0299A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teksttypografien i masteren</a:t>
            </a:r>
          </a:p>
        </p:txBody>
      </p:sp>
      <p:sp>
        <p:nvSpPr>
          <p:cNvPr id="4" name="Pladsholder til indhold 3">
            <a:extLst>
              <a:ext uri="{FF2B5EF4-FFF2-40B4-BE49-F238E27FC236}">
                <a16:creationId xmlns:a16="http://schemas.microsoft.com/office/drawing/2014/main" id="{B15E1EC1-2538-4E73-AA19-062098BF31BF}"/>
              </a:ext>
            </a:extLst>
          </p:cNvPr>
          <p:cNvSpPr>
            <a:spLocks noGrp="1"/>
          </p:cNvSpPr>
          <p:nvPr>
            <p:ph sz="half" idx="2"/>
          </p:nvPr>
        </p:nvSpPr>
        <p:spPr>
          <a:xfrm>
            <a:off x="839788" y="2505075"/>
            <a:ext cx="5157787" cy="3684588"/>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E6DF3485-3679-4359-98F2-17140C9B72D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teksttypografien i masteren</a:t>
            </a:r>
          </a:p>
        </p:txBody>
      </p:sp>
      <p:sp>
        <p:nvSpPr>
          <p:cNvPr id="6" name="Pladsholder til indhold 5">
            <a:extLst>
              <a:ext uri="{FF2B5EF4-FFF2-40B4-BE49-F238E27FC236}">
                <a16:creationId xmlns:a16="http://schemas.microsoft.com/office/drawing/2014/main" id="{D728A950-B30E-4F15-8D81-A4A383DC465A}"/>
              </a:ext>
            </a:extLst>
          </p:cNvPr>
          <p:cNvSpPr>
            <a:spLocks noGrp="1"/>
          </p:cNvSpPr>
          <p:nvPr>
            <p:ph sz="quarter" idx="4"/>
          </p:nvPr>
        </p:nvSpPr>
        <p:spPr>
          <a:xfrm>
            <a:off x="6172200" y="2505075"/>
            <a:ext cx="5183188" cy="3684588"/>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B3EF756F-C07A-45F3-98EE-DB6502A9D682}"/>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8" name="Pladsholder til sidefod 7">
            <a:extLst>
              <a:ext uri="{FF2B5EF4-FFF2-40B4-BE49-F238E27FC236}">
                <a16:creationId xmlns:a16="http://schemas.microsoft.com/office/drawing/2014/main" id="{BCAA3813-75FD-496E-8C23-81169E7F1398}"/>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a16="http://schemas.microsoft.com/office/drawing/2014/main" id="{07F8E9AC-2F81-46ED-AC7D-FEFA53080C94}"/>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12928278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6F97D6-C063-49E6-BEE2-9024149FEF1A}"/>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106DC790-8C19-4A2E-8ABB-DED69EFC887D}"/>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4" name="Pladsholder til sidefod 3">
            <a:extLst>
              <a:ext uri="{FF2B5EF4-FFF2-40B4-BE49-F238E27FC236}">
                <a16:creationId xmlns:a16="http://schemas.microsoft.com/office/drawing/2014/main" id="{A98FD671-E2D3-4341-B3AE-F8BE31A3480C}"/>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0396A34E-30F7-4305-82E2-EDD07CF77032}"/>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2384168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E248E65D-F4D2-4866-ACA6-2E584A900BD2}"/>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3" name="Pladsholder til sidefod 2">
            <a:extLst>
              <a:ext uri="{FF2B5EF4-FFF2-40B4-BE49-F238E27FC236}">
                <a16:creationId xmlns:a16="http://schemas.microsoft.com/office/drawing/2014/main" id="{7DCADBE5-7734-4B7D-B482-0F877A263AD0}"/>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3121604C-D5C7-418B-A260-F9E4ABE51922}"/>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16328720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2B1670-0DC6-4753-831F-525F931D334C}"/>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336F3830-BF5E-43E7-A467-D29C158AE3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10D90D2C-FE87-4C16-B9C7-42839C50EE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Rediger teksttypografien i masteren</a:t>
            </a:r>
          </a:p>
        </p:txBody>
      </p:sp>
      <p:sp>
        <p:nvSpPr>
          <p:cNvPr id="5" name="Pladsholder til dato 4">
            <a:extLst>
              <a:ext uri="{FF2B5EF4-FFF2-40B4-BE49-F238E27FC236}">
                <a16:creationId xmlns:a16="http://schemas.microsoft.com/office/drawing/2014/main" id="{A5B3ED12-2C0F-4056-8797-88EBC97CAE4D}"/>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6" name="Pladsholder til sidefod 5">
            <a:extLst>
              <a:ext uri="{FF2B5EF4-FFF2-40B4-BE49-F238E27FC236}">
                <a16:creationId xmlns:a16="http://schemas.microsoft.com/office/drawing/2014/main" id="{0C012003-2BD0-4FA9-9FD3-9C4AF35A4379}"/>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E8354774-D84F-431D-A0CC-A2DA169840CA}"/>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18482198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07176C-C9BA-4E60-858D-D05BCA9E3E89}"/>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8BC15471-E093-4A60-A8BD-DEC8E1E904A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C91F6B37-209D-4BFC-9246-41036A3E9D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Rediger teksttypografien i masteren</a:t>
            </a:r>
          </a:p>
        </p:txBody>
      </p:sp>
      <p:sp>
        <p:nvSpPr>
          <p:cNvPr id="5" name="Pladsholder til dato 4">
            <a:extLst>
              <a:ext uri="{FF2B5EF4-FFF2-40B4-BE49-F238E27FC236}">
                <a16:creationId xmlns:a16="http://schemas.microsoft.com/office/drawing/2014/main" id="{4A833D4C-5AC0-4C2B-B201-F9AEE7FA91AE}"/>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6" name="Pladsholder til sidefod 5">
            <a:extLst>
              <a:ext uri="{FF2B5EF4-FFF2-40B4-BE49-F238E27FC236}">
                <a16:creationId xmlns:a16="http://schemas.microsoft.com/office/drawing/2014/main" id="{99D14B68-CD02-4838-ACC1-B56B044F9D4E}"/>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79023A6B-2BB8-4695-AA0C-16899D3B4D4A}"/>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25810211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1055685F-AFB9-4A8D-936E-C1560070C6A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50C0C1ED-53F4-45B2-B03E-5FC2850C48B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68E75D30-D621-4C72-B710-B741F54591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83021A-3B5D-43DD-A13B-941C8C26F390}" type="datetimeFigureOut">
              <a:rPr lang="da-DK" smtClean="0"/>
              <a:t>17-07-2024</a:t>
            </a:fld>
            <a:endParaRPr lang="da-DK"/>
          </a:p>
        </p:txBody>
      </p:sp>
      <p:sp>
        <p:nvSpPr>
          <p:cNvPr id="5" name="Pladsholder til sidefod 4">
            <a:extLst>
              <a:ext uri="{FF2B5EF4-FFF2-40B4-BE49-F238E27FC236}">
                <a16:creationId xmlns:a16="http://schemas.microsoft.com/office/drawing/2014/main" id="{7729E81C-661C-467B-BE8F-7DEF18247A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a:extLst>
              <a:ext uri="{FF2B5EF4-FFF2-40B4-BE49-F238E27FC236}">
                <a16:creationId xmlns:a16="http://schemas.microsoft.com/office/drawing/2014/main" id="{40E7ADC0-6CEF-4F7F-A606-E9CA33D716F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EF02EE-831B-42A6-A19F-62E06C7D193D}" type="slidenum">
              <a:rPr lang="da-DK" smtClean="0"/>
              <a:t>‹nr.›</a:t>
            </a:fld>
            <a:endParaRPr lang="da-DK"/>
          </a:p>
        </p:txBody>
      </p:sp>
    </p:spTree>
    <p:extLst>
      <p:ext uri="{BB962C8B-B14F-4D97-AF65-F5344CB8AC3E}">
        <p14:creationId xmlns:p14="http://schemas.microsoft.com/office/powerpoint/2010/main" val="24298801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BE2B8202-5A18-BE40-91F9-B064E1D47FB4}"/>
              </a:ext>
            </a:extLst>
          </p:cNvPr>
          <p:cNvSpPr/>
          <p:nvPr/>
        </p:nvSpPr>
        <p:spPr>
          <a:xfrm>
            <a:off x="0" y="0"/>
            <a:ext cx="12192000" cy="6858000"/>
          </a:xfrm>
          <a:prstGeom prst="rect">
            <a:avLst/>
          </a:prstGeom>
          <a:solidFill>
            <a:srgbClr val="EDEBE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7" name="Tekstfelt 6">
            <a:extLst>
              <a:ext uri="{FF2B5EF4-FFF2-40B4-BE49-F238E27FC236}">
                <a16:creationId xmlns:a16="http://schemas.microsoft.com/office/drawing/2014/main" id="{C51BECD1-ACAB-FB46-B5B9-4AAA9F022596}"/>
              </a:ext>
            </a:extLst>
          </p:cNvPr>
          <p:cNvSpPr txBox="1"/>
          <p:nvPr/>
        </p:nvSpPr>
        <p:spPr>
          <a:xfrm>
            <a:off x="3117890" y="2462005"/>
            <a:ext cx="8390747" cy="1015663"/>
          </a:xfrm>
          <a:prstGeom prst="rect">
            <a:avLst/>
          </a:prstGeom>
          <a:noFill/>
        </p:spPr>
        <p:txBody>
          <a:bodyPr wrap="square" rtlCol="0">
            <a:spAutoFit/>
          </a:bodyPr>
          <a:lstStyle/>
          <a:p>
            <a:r>
              <a:rPr lang="da-DK" sz="2000" spc="100" dirty="0">
                <a:solidFill>
                  <a:srgbClr val="CE5C29"/>
                </a:solidFill>
                <a:latin typeface="HelveticaNeueLT Std Cn" panose="020B0506030502030204" pitchFamily="34" charset="0"/>
                <a:cs typeface="Arial Narrow" panose="020B0604020202020204" pitchFamily="34" charset="0"/>
              </a:rPr>
              <a:t>VÆRKTØJ 3.3</a:t>
            </a:r>
          </a:p>
          <a:p>
            <a:r>
              <a:rPr lang="da-DK" sz="4000" dirty="0">
                <a:solidFill>
                  <a:srgbClr val="6B9C77"/>
                </a:solidFill>
                <a:latin typeface="HelveticaNeueLT Std Lt Cn" panose="020B0406020202030204" pitchFamily="34" charset="0"/>
                <a:cs typeface="Arial Narrow" panose="020B0604020202020204" pitchFamily="34" charset="0"/>
              </a:rPr>
              <a:t>MILEPÆLSBESKRIVELSER</a:t>
            </a:r>
          </a:p>
        </p:txBody>
      </p:sp>
      <p:pic>
        <p:nvPicPr>
          <p:cNvPr id="8" name="Billede 7">
            <a:extLst>
              <a:ext uri="{FF2B5EF4-FFF2-40B4-BE49-F238E27FC236}">
                <a16:creationId xmlns:a16="http://schemas.microsoft.com/office/drawing/2014/main" id="{FB8432F9-F1C0-9946-A1AC-00C433C5ED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8327" y="1568341"/>
            <a:ext cx="1459789" cy="2168070"/>
          </a:xfrm>
          <a:prstGeom prst="rect">
            <a:avLst/>
          </a:prstGeom>
        </p:spPr>
      </p:pic>
      <p:pic>
        <p:nvPicPr>
          <p:cNvPr id="13" name="Billede 12">
            <a:extLst>
              <a:ext uri="{FF2B5EF4-FFF2-40B4-BE49-F238E27FC236}">
                <a16:creationId xmlns:a16="http://schemas.microsoft.com/office/drawing/2014/main" id="{2EAEEC95-E4C9-7147-A0AA-CAF6D33C82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3" name="Billede 2">
            <a:extLst>
              <a:ext uri="{FF2B5EF4-FFF2-40B4-BE49-F238E27FC236}">
                <a16:creationId xmlns:a16="http://schemas.microsoft.com/office/drawing/2014/main" id="{0FFDEBBB-766A-61B5-3F31-0A56508AACEF}"/>
              </a:ext>
            </a:extLst>
          </p:cNvPr>
          <p:cNvPicPr>
            <a:picLocks noChangeAspect="1"/>
          </p:cNvPicPr>
          <p:nvPr/>
        </p:nvPicPr>
        <p:blipFill>
          <a:blip r:embed="rId4"/>
          <a:stretch>
            <a:fillRect/>
          </a:stretch>
        </p:blipFill>
        <p:spPr>
          <a:xfrm>
            <a:off x="0" y="0"/>
            <a:ext cx="504265" cy="6858000"/>
          </a:xfrm>
          <a:prstGeom prst="rect">
            <a:avLst/>
          </a:prstGeom>
        </p:spPr>
      </p:pic>
      <p:sp>
        <p:nvSpPr>
          <p:cNvPr id="2" name="Footer Placeholder 3">
            <a:extLst>
              <a:ext uri="{FF2B5EF4-FFF2-40B4-BE49-F238E27FC236}">
                <a16:creationId xmlns:a16="http://schemas.microsoft.com/office/drawing/2014/main" id="{9C87C560-AA35-B9A8-2D42-2B91A608A352}"/>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spTree>
    <p:extLst>
      <p:ext uri="{BB962C8B-B14F-4D97-AF65-F5344CB8AC3E}">
        <p14:creationId xmlns:p14="http://schemas.microsoft.com/office/powerpoint/2010/main" val="36268876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337497" y="466344"/>
            <a:ext cx="9441962" cy="467629"/>
          </a:xfrm>
          <a:prstGeom prst="rect">
            <a:avLst/>
          </a:prstGeom>
          <a:ln>
            <a:noFill/>
          </a:ln>
        </p:spPr>
        <p:txBody>
          <a:bodyPr wrap="square">
            <a:spAutoFit/>
          </a:bodyPr>
          <a:lstStyle/>
          <a:p>
            <a:pPr>
              <a:lnSpc>
                <a:spcPct val="107000"/>
              </a:lnSpc>
              <a:spcAft>
                <a:spcPts val="0"/>
              </a:spcAft>
            </a:pPr>
            <a:r>
              <a:rPr lang="da-DK" sz="2400" b="1" dirty="0">
                <a:ea typeface="SimSun" panose="02010600030101010101" pitchFamily="2" charset="-122"/>
              </a:rPr>
              <a:t>Værktøj: Milepælsbeskrivelsen </a:t>
            </a:r>
            <a:endParaRPr lang="da-DK" sz="2400" dirty="0">
              <a:ea typeface="SimSun" panose="02010600030101010101" pitchFamily="2" charset="-122"/>
            </a:endParaRPr>
          </a:p>
        </p:txBody>
      </p:sp>
      <p:cxnSp>
        <p:nvCxnSpPr>
          <p:cNvPr id="7" name="Lige forbindelse 6">
            <a:extLst>
              <a:ext uri="{FF2B5EF4-FFF2-40B4-BE49-F238E27FC236}">
                <a16:creationId xmlns:a16="http://schemas.microsoft.com/office/drawing/2014/main" id="{E4B8135A-E247-4EFE-898F-167D25B8812D}"/>
              </a:ext>
            </a:extLst>
          </p:cNvPr>
          <p:cNvCxnSpPr>
            <a:cxnSpLocks/>
          </p:cNvCxnSpPr>
          <p:nvPr/>
        </p:nvCxnSpPr>
        <p:spPr>
          <a:xfrm>
            <a:off x="1441328" y="908720"/>
            <a:ext cx="942847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A71AAAE3-730A-43F4-ADE7-67497BBA7CDB}"/>
              </a:ext>
            </a:extLst>
          </p:cNvPr>
          <p:cNvCxnSpPr/>
          <p:nvPr/>
        </p:nvCxnSpPr>
        <p:spPr>
          <a:xfrm>
            <a:off x="1425426" y="6244884"/>
            <a:ext cx="93610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lede 8">
            <a:extLst>
              <a:ext uri="{FF2B5EF4-FFF2-40B4-BE49-F238E27FC236}">
                <a16:creationId xmlns:a16="http://schemas.microsoft.com/office/drawing/2014/main" id="{3FB1FB1C-337E-B54A-AE3D-B5E067B49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4" name="Billede 3">
            <a:extLst>
              <a:ext uri="{FF2B5EF4-FFF2-40B4-BE49-F238E27FC236}">
                <a16:creationId xmlns:a16="http://schemas.microsoft.com/office/drawing/2014/main" id="{AD959B06-628D-DEF4-B719-9A33270B3EC2}"/>
              </a:ext>
            </a:extLst>
          </p:cNvPr>
          <p:cNvPicPr>
            <a:picLocks noChangeAspect="1"/>
          </p:cNvPicPr>
          <p:nvPr/>
        </p:nvPicPr>
        <p:blipFill>
          <a:blip r:embed="rId3"/>
          <a:stretch>
            <a:fillRect/>
          </a:stretch>
        </p:blipFill>
        <p:spPr>
          <a:xfrm>
            <a:off x="0" y="0"/>
            <a:ext cx="504265" cy="6858000"/>
          </a:xfrm>
          <a:prstGeom prst="rect">
            <a:avLst/>
          </a:prstGeom>
        </p:spPr>
      </p:pic>
      <p:sp>
        <p:nvSpPr>
          <p:cNvPr id="5" name="Rektangel 4">
            <a:extLst>
              <a:ext uri="{FF2B5EF4-FFF2-40B4-BE49-F238E27FC236}">
                <a16:creationId xmlns:a16="http://schemas.microsoft.com/office/drawing/2014/main" id="{EC99717D-103F-AEFF-648A-AF1890F95C57}"/>
              </a:ext>
            </a:extLst>
          </p:cNvPr>
          <p:cNvSpPr/>
          <p:nvPr/>
        </p:nvSpPr>
        <p:spPr>
          <a:xfrm>
            <a:off x="1319741" y="1030344"/>
            <a:ext cx="9441962" cy="5262979"/>
          </a:xfrm>
          <a:prstGeom prst="rect">
            <a:avLst/>
          </a:prstGeom>
          <a:ln>
            <a:noFill/>
          </a:ln>
        </p:spPr>
        <p:txBody>
          <a:bodyPr wrap="square">
            <a:spAutoFit/>
          </a:bodyPr>
          <a:lstStyle/>
          <a:p>
            <a:r>
              <a:rPr lang="da-DK" sz="1200" b="1" dirty="0"/>
              <a:t>Formål og udbytte</a:t>
            </a:r>
          </a:p>
          <a:p>
            <a:r>
              <a:rPr lang="da-DK" sz="1200" dirty="0"/>
              <a:t>Værktøjet sikrer, at milepælene er klart defineret. En milepæl er et resultat (delleverance) til et fastlagt tidspunkt. Værktøjet beskriver:</a:t>
            </a:r>
          </a:p>
          <a:p>
            <a:pPr marL="285750" lvl="0" indent="-285750">
              <a:buFont typeface="Arial" panose="020B0604020202020204" pitchFamily="34" charset="0"/>
              <a:buChar char="•"/>
            </a:pPr>
            <a:r>
              <a:rPr lang="da-DK" sz="1200" dirty="0"/>
              <a:t>Hvad der skal være opnået på hvilket tidspunkt, og hvem der har ansvaret.</a:t>
            </a:r>
            <a:endParaRPr lang="da-DK" sz="1200" b="1" dirty="0"/>
          </a:p>
          <a:p>
            <a:pPr marL="285750" lvl="0" indent="-285750">
              <a:buFont typeface="Arial" panose="020B0604020202020204" pitchFamily="34" charset="0"/>
              <a:buChar char="•"/>
            </a:pPr>
            <a:r>
              <a:rPr lang="da-DK" sz="1200" dirty="0"/>
              <a:t>Hvilke input er nødvendige for at opnå milepælen?</a:t>
            </a:r>
            <a:endParaRPr lang="da-DK" sz="1200" b="1" dirty="0"/>
          </a:p>
          <a:p>
            <a:pPr marL="285750" lvl="0" indent="-285750">
              <a:buFont typeface="Arial" panose="020B0604020202020204" pitchFamily="34" charset="0"/>
              <a:buChar char="•"/>
            </a:pPr>
            <a:r>
              <a:rPr lang="da-DK" sz="1200" dirty="0"/>
              <a:t>Hvilke kriterier skal milepælen testes op imod?</a:t>
            </a:r>
            <a:endParaRPr lang="da-DK" sz="1200" b="1" dirty="0"/>
          </a:p>
          <a:p>
            <a:pPr marL="285750" lvl="0" indent="-285750">
              <a:buFont typeface="Arial" panose="020B0604020202020204" pitchFamily="34" charset="0"/>
              <a:buChar char="•"/>
            </a:pPr>
            <a:r>
              <a:rPr lang="da-DK" sz="1200" dirty="0"/>
              <a:t>Hvem godkender milepælen?</a:t>
            </a:r>
            <a:endParaRPr lang="da-DK" sz="1200" b="1" dirty="0"/>
          </a:p>
          <a:p>
            <a:endParaRPr lang="da-DK" sz="1200" dirty="0"/>
          </a:p>
          <a:p>
            <a:r>
              <a:rPr lang="da-DK" sz="1200" b="1" dirty="0"/>
              <a:t>Hvornår bruges beskrivelsen i projektet?</a:t>
            </a:r>
          </a:p>
          <a:p>
            <a:pPr marL="171450" lvl="0" indent="-171450">
              <a:buFont typeface="Arial" panose="020B0604020202020204" pitchFamily="34" charset="0"/>
              <a:buChar char="•"/>
            </a:pPr>
            <a:r>
              <a:rPr lang="da-DK" sz="1200" dirty="0"/>
              <a:t>Milepælsbeskrivelsen udarbejdes i forbindelse med planlægningen af projektet. </a:t>
            </a:r>
            <a:endParaRPr lang="da-DK" sz="1200" b="1" dirty="0"/>
          </a:p>
          <a:p>
            <a:pPr marL="171450" lvl="0" indent="-171450">
              <a:buFont typeface="Arial" panose="020B0604020202020204" pitchFamily="34" charset="0"/>
              <a:buChar char="•"/>
            </a:pPr>
            <a:r>
              <a:rPr lang="da-DK" sz="1200" dirty="0"/>
              <a:t>Beskrivelsen anvendes under opfølgning på milepælene.</a:t>
            </a:r>
            <a:endParaRPr lang="da-DK" sz="1200" b="1" dirty="0"/>
          </a:p>
          <a:p>
            <a:pPr marL="171450" lvl="0" indent="-171450">
              <a:buFont typeface="Arial" panose="020B0604020202020204" pitchFamily="34" charset="0"/>
              <a:buChar char="•"/>
            </a:pPr>
            <a:r>
              <a:rPr lang="da-DK" sz="1200" dirty="0"/>
              <a:t>Milepælsbeskrivelserne justeres, når der sker ændringer i projektplanen.</a:t>
            </a:r>
            <a:endParaRPr lang="da-DK" sz="1200" b="1" dirty="0"/>
          </a:p>
          <a:p>
            <a:endParaRPr lang="da-DK" sz="1200" b="1" dirty="0"/>
          </a:p>
          <a:p>
            <a:r>
              <a:rPr lang="da-DK" sz="1200" b="1" dirty="0"/>
              <a:t>Faldgruber og begrænsninger</a:t>
            </a:r>
          </a:p>
          <a:p>
            <a:pPr marL="171450" lvl="0" indent="-171450">
              <a:buFont typeface="Arial" panose="020B0604020202020204" pitchFamily="34" charset="0"/>
              <a:buChar char="•"/>
            </a:pPr>
            <a:r>
              <a:rPr lang="da-DK" sz="1200" dirty="0"/>
              <a:t>Milepæle er for upræcist beskrevet. Det medfører, at det er svært at afgøre, om en milepæl er opnået.</a:t>
            </a:r>
            <a:endParaRPr lang="da-DK" sz="1200" b="1" dirty="0"/>
          </a:p>
          <a:p>
            <a:pPr marL="171450" lvl="0" indent="-171450">
              <a:buFont typeface="Arial" panose="020B0604020202020204" pitchFamily="34" charset="0"/>
              <a:buChar char="•"/>
            </a:pPr>
            <a:r>
              <a:rPr lang="da-DK" sz="1200" dirty="0"/>
              <a:t>Milepælene beskrives som aktiviteter i stedet for tilstande. Eksempel: ”Beskrivelse af den nye arbejdsgang.” Milepælen bør beskrives som: ”Ny arbejdsgang for kundeklager er beskrevet.”</a:t>
            </a:r>
            <a:endParaRPr lang="da-DK" sz="1200" b="1" dirty="0"/>
          </a:p>
          <a:p>
            <a:pPr marL="171450" lvl="0" indent="-171450">
              <a:buFont typeface="Arial" panose="020B0604020202020204" pitchFamily="34" charset="0"/>
              <a:buChar char="•"/>
            </a:pPr>
            <a:r>
              <a:rPr lang="da-DK" sz="1200" dirty="0"/>
              <a:t>Milepælene beskrives ikke som det endelige resultat. Eksempel: ”Ny arbejdsgang for kundeklager er beskrevet.” Dette kan medføre, at milepælen reelt ikke er opnået, når den er beskrevet. Der burde stå: ”Ny arbejdsgang for kundeklager er beskrevet, testet og godkendt.” </a:t>
            </a:r>
            <a:endParaRPr lang="da-DK" sz="1200" b="1" dirty="0"/>
          </a:p>
          <a:p>
            <a:pPr marL="171450" lvl="0" indent="-171450">
              <a:buFont typeface="Arial" panose="020B0604020202020204" pitchFamily="34" charset="0"/>
              <a:buChar char="•"/>
            </a:pPr>
            <a:r>
              <a:rPr lang="da-DK" sz="1200" dirty="0"/>
              <a:t>Ofte beskrives det ikke, hvordan milepælen skal testes, og hvem der skal godkende den. Det kan medføre, at en testet milepæl ikke godkendes, fordi de personer, som skal godkende milepælen, ikke på forhånd har accepteret testmetoden.</a:t>
            </a:r>
            <a:endParaRPr lang="da-DK" sz="1200" b="1" dirty="0"/>
          </a:p>
          <a:p>
            <a:pPr marL="171450" lvl="0" indent="-171450">
              <a:buFont typeface="Arial" panose="020B0604020202020204" pitchFamily="34" charset="0"/>
              <a:buChar char="•"/>
            </a:pPr>
            <a:r>
              <a:rPr lang="da-DK" sz="1200" dirty="0"/>
              <a:t>Som udgangspunkt skal milepæle beskrives sådan, at resultatet er tilstrækkeligt til at bygge videre på i den pågældende projektplan.</a:t>
            </a:r>
            <a:endParaRPr lang="da-DK" sz="1200" b="1" dirty="0"/>
          </a:p>
          <a:p>
            <a:pPr marL="171450" lvl="0" indent="-171450">
              <a:buFont typeface="Arial" panose="020B0604020202020204" pitchFamily="34" charset="0"/>
              <a:buChar char="•"/>
            </a:pPr>
            <a:r>
              <a:rPr lang="da-DK" sz="1200" dirty="0"/>
              <a:t>Mange milepæle har levet op til de krav, projektteamet har beskrevet, men er ikke blevet godkendt af dem, der skal bruge resultatet.</a:t>
            </a:r>
            <a:endParaRPr lang="da-DK" sz="1200" b="1" dirty="0"/>
          </a:p>
          <a:p>
            <a:endParaRPr lang="da-DK" sz="1200" b="1" dirty="0"/>
          </a:p>
          <a:p>
            <a:r>
              <a:rPr lang="da-DK" sz="1200" b="1" dirty="0"/>
              <a:t>Hvem deltager?</a:t>
            </a:r>
          </a:p>
          <a:p>
            <a:pPr lvl="0"/>
            <a:r>
              <a:rPr lang="da-DK" sz="1200" dirty="0"/>
              <a:t>Beskrivelserne foretages af de specialister i projektet, der har viden om de pågældende emner. Det kan betyde, at milepælen skal beskrives af en tværfaglig gruppe. Da milepælen er input til næste led i projektet, brugere eller kunder, skal det efterfølgende led godkende beskrivelsen, eller endnu bedre, medvirke til beskrivelsen af de krav, milepælen skal leve op til. </a:t>
            </a:r>
            <a:endParaRPr lang="da-DK" sz="1200" b="1" dirty="0"/>
          </a:p>
          <a:p>
            <a:endParaRPr lang="da-DK" sz="1200" dirty="0">
              <a:ea typeface="Calibri" panose="020F0502020204030204" pitchFamily="34" charset="0"/>
              <a:cs typeface="Times New Roman" panose="02020603050405020304" pitchFamily="18" charset="0"/>
            </a:endParaRPr>
          </a:p>
        </p:txBody>
      </p:sp>
      <p:sp>
        <p:nvSpPr>
          <p:cNvPr id="10" name="Footer Placeholder 3">
            <a:extLst>
              <a:ext uri="{FF2B5EF4-FFF2-40B4-BE49-F238E27FC236}">
                <a16:creationId xmlns:a16="http://schemas.microsoft.com/office/drawing/2014/main" id="{3F83AD7B-B7EA-97E3-8E9A-82AF37FAB84E}"/>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spTree>
    <p:extLst>
      <p:ext uri="{BB962C8B-B14F-4D97-AF65-F5344CB8AC3E}">
        <p14:creationId xmlns:p14="http://schemas.microsoft.com/office/powerpoint/2010/main" val="14795218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337497" y="466344"/>
            <a:ext cx="9441962" cy="467629"/>
          </a:xfrm>
          <a:prstGeom prst="rect">
            <a:avLst/>
          </a:prstGeom>
          <a:ln>
            <a:noFill/>
          </a:ln>
        </p:spPr>
        <p:txBody>
          <a:bodyPr wrap="square">
            <a:spAutoFit/>
          </a:bodyPr>
          <a:lstStyle/>
          <a:p>
            <a:pPr>
              <a:lnSpc>
                <a:spcPct val="107000"/>
              </a:lnSpc>
              <a:spcAft>
                <a:spcPts val="0"/>
              </a:spcAft>
            </a:pPr>
            <a:r>
              <a:rPr lang="da-DK" sz="2400" b="1" dirty="0">
                <a:ea typeface="SimSun" panose="02010600030101010101" pitchFamily="2" charset="-122"/>
              </a:rPr>
              <a:t>Fremgangsmåde for milepælsbeskrivelsen  </a:t>
            </a:r>
            <a:endParaRPr lang="da-DK" sz="2400" dirty="0">
              <a:ea typeface="SimSun" panose="02010600030101010101" pitchFamily="2" charset="-122"/>
            </a:endParaRPr>
          </a:p>
        </p:txBody>
      </p:sp>
      <p:cxnSp>
        <p:nvCxnSpPr>
          <p:cNvPr id="7" name="Lige forbindelse 6">
            <a:extLst>
              <a:ext uri="{FF2B5EF4-FFF2-40B4-BE49-F238E27FC236}">
                <a16:creationId xmlns:a16="http://schemas.microsoft.com/office/drawing/2014/main" id="{E4B8135A-E247-4EFE-898F-167D25B8812D}"/>
              </a:ext>
            </a:extLst>
          </p:cNvPr>
          <p:cNvCxnSpPr>
            <a:cxnSpLocks/>
          </p:cNvCxnSpPr>
          <p:nvPr/>
        </p:nvCxnSpPr>
        <p:spPr>
          <a:xfrm>
            <a:off x="1441328" y="908720"/>
            <a:ext cx="942847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A71AAAE3-730A-43F4-ADE7-67497BBA7CDB}"/>
              </a:ext>
            </a:extLst>
          </p:cNvPr>
          <p:cNvCxnSpPr/>
          <p:nvPr/>
        </p:nvCxnSpPr>
        <p:spPr>
          <a:xfrm>
            <a:off x="1425426" y="6244884"/>
            <a:ext cx="93610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lede 8">
            <a:extLst>
              <a:ext uri="{FF2B5EF4-FFF2-40B4-BE49-F238E27FC236}">
                <a16:creationId xmlns:a16="http://schemas.microsoft.com/office/drawing/2014/main" id="{3FB1FB1C-337E-B54A-AE3D-B5E067B49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4" name="Billede 3">
            <a:extLst>
              <a:ext uri="{FF2B5EF4-FFF2-40B4-BE49-F238E27FC236}">
                <a16:creationId xmlns:a16="http://schemas.microsoft.com/office/drawing/2014/main" id="{AD959B06-628D-DEF4-B719-9A33270B3EC2}"/>
              </a:ext>
            </a:extLst>
          </p:cNvPr>
          <p:cNvPicPr>
            <a:picLocks noChangeAspect="1"/>
          </p:cNvPicPr>
          <p:nvPr/>
        </p:nvPicPr>
        <p:blipFill>
          <a:blip r:embed="rId3"/>
          <a:stretch>
            <a:fillRect/>
          </a:stretch>
        </p:blipFill>
        <p:spPr>
          <a:xfrm>
            <a:off x="0" y="0"/>
            <a:ext cx="504265" cy="6858000"/>
          </a:xfrm>
          <a:prstGeom prst="rect">
            <a:avLst/>
          </a:prstGeom>
        </p:spPr>
      </p:pic>
      <p:sp>
        <p:nvSpPr>
          <p:cNvPr id="10" name="Footer Placeholder 3">
            <a:extLst>
              <a:ext uri="{FF2B5EF4-FFF2-40B4-BE49-F238E27FC236}">
                <a16:creationId xmlns:a16="http://schemas.microsoft.com/office/drawing/2014/main" id="{3F83AD7B-B7EA-97E3-8E9A-82AF37FAB84E}"/>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sp>
        <p:nvSpPr>
          <p:cNvPr id="3" name="Rektangel 2">
            <a:extLst>
              <a:ext uri="{FF2B5EF4-FFF2-40B4-BE49-F238E27FC236}">
                <a16:creationId xmlns:a16="http://schemas.microsoft.com/office/drawing/2014/main" id="{3ABBA35A-DCAA-A9D4-05DA-8519C538C775}"/>
              </a:ext>
            </a:extLst>
          </p:cNvPr>
          <p:cNvSpPr/>
          <p:nvPr/>
        </p:nvSpPr>
        <p:spPr>
          <a:xfrm>
            <a:off x="1344263" y="964424"/>
            <a:ext cx="9441962" cy="6186309"/>
          </a:xfrm>
          <a:prstGeom prst="rect">
            <a:avLst/>
          </a:prstGeom>
          <a:ln>
            <a:noFill/>
          </a:ln>
        </p:spPr>
        <p:txBody>
          <a:bodyPr wrap="square">
            <a:spAutoFit/>
          </a:bodyPr>
          <a:lstStyle/>
          <a:p>
            <a:r>
              <a:rPr lang="da-DK" sz="1200" b="1" dirty="0"/>
              <a:t>Tre eksempler på milepælsbeskrivelser:</a:t>
            </a:r>
          </a:p>
          <a:p>
            <a:endParaRPr lang="da-DK" sz="1200" b="1" dirty="0"/>
          </a:p>
          <a:p>
            <a:r>
              <a:rPr lang="da-DK" sz="1200" b="1" dirty="0"/>
              <a:t>Skabelon 1 (beskriver flere milepæle)</a:t>
            </a:r>
          </a:p>
          <a:p>
            <a:pPr marL="171450" lvl="0" indent="-171450">
              <a:buFont typeface="Arial" panose="020B0604020202020204" pitchFamily="34" charset="0"/>
              <a:buChar char="•"/>
            </a:pPr>
            <a:r>
              <a:rPr lang="da-DK" sz="1200" dirty="0"/>
              <a:t>I den enkleste udgave omfatter beskrivelsen en definition af den tilstand, der skal være opnået, terminen og hvem, der er ansvarlig. Mht. tilstanden er det vigtigt at beskrive de krav, milepælen skal opfylde, hvordan det testes, at kravene er opfyldt og hvem, der godkender milepælen.</a:t>
            </a:r>
            <a:endParaRPr lang="da-DK" sz="1200" b="1" dirty="0"/>
          </a:p>
          <a:p>
            <a:pPr marL="171450" lvl="0" indent="-171450">
              <a:buFont typeface="Arial" panose="020B0604020202020204" pitchFamily="34" charset="0"/>
              <a:buChar char="•"/>
            </a:pPr>
            <a:r>
              <a:rPr lang="da-DK" sz="1200" dirty="0"/>
              <a:t>Det kan også være hensigtsmæssigt at beskrive, hvilke input milepælen bygger på (forudsætninger), samt hvordan test og godkendelse sikrer, at milepælen kan anvendes som input til det senere forløb i projektet. (Skabelon 1 anvendes til at beskrive flere milepæle).</a:t>
            </a:r>
            <a:endParaRPr lang="da-DK" sz="1200" b="1" dirty="0"/>
          </a:p>
          <a:p>
            <a:endParaRPr lang="da-DK" sz="1200" b="1" dirty="0"/>
          </a:p>
          <a:p>
            <a:r>
              <a:rPr lang="da-DK" sz="1200" b="1" dirty="0"/>
              <a:t>Skabelon 2 (beskriver en milepæl)</a:t>
            </a:r>
          </a:p>
          <a:p>
            <a:pPr marL="171450" lvl="0" indent="-171450">
              <a:buFont typeface="Arial" panose="020B0604020202020204" pitchFamily="34" charset="0"/>
              <a:buChar char="•"/>
            </a:pPr>
            <a:r>
              <a:rPr lang="da-DK" sz="1200" dirty="0"/>
              <a:t>Den øverste linje definerer, hvilket projekt og indsatsområde milepælen tilhører, samt dato og versionsnummeret for beskrivelsen.</a:t>
            </a:r>
            <a:endParaRPr lang="da-DK" sz="1200" b="1" dirty="0"/>
          </a:p>
          <a:p>
            <a:pPr marL="171450" lvl="0" indent="-171450">
              <a:buFont typeface="Arial" panose="020B0604020202020204" pitchFamily="34" charset="0"/>
              <a:buChar char="•"/>
            </a:pPr>
            <a:r>
              <a:rPr lang="da-DK" sz="1200" dirty="0"/>
              <a:t>Linje to definerer milepælens navn, terminen og hvem, der er ansvarlig for opnåelsen af milepælen.</a:t>
            </a:r>
            <a:endParaRPr lang="da-DK" sz="1200" b="1" dirty="0"/>
          </a:p>
          <a:p>
            <a:pPr marL="171450" lvl="0" indent="-171450">
              <a:buFont typeface="Arial" panose="020B0604020202020204" pitchFamily="34" charset="0"/>
              <a:buChar char="•"/>
            </a:pPr>
            <a:r>
              <a:rPr lang="da-DK" sz="1200" dirty="0"/>
              <a:t>Under linje to beskriver de to store felter milepælens forudsætninger. Til venstre beskrives de nødvendige forudgående milepæle (afhængigheder). Til højre for dette felt defineres, hvilke forudsætninger der skal være opfyldt, for at milepælen kan realiseres (f.eks. tidligere resultater, dokumentation, test og godkendelser).</a:t>
            </a:r>
            <a:endParaRPr lang="da-DK" sz="1200" b="1" dirty="0"/>
          </a:p>
          <a:p>
            <a:pPr marL="171450" lvl="0" indent="-171450">
              <a:buFont typeface="Arial" panose="020B0604020202020204" pitchFamily="34" charset="0"/>
              <a:buChar char="•"/>
            </a:pPr>
            <a:r>
              <a:rPr lang="da-DK" sz="1200" dirty="0"/>
              <a:t>Som den fjerde linje til venstre beskriver de to store felter milepælens resultat. Til venstre beskrives krav fra de efterfølgende milepæle, der skal bruge resultatet (afhængigheder). Til højre for dette felt defineres resultatet af milepælen (dokumentation, test, godkendelser osv.).</a:t>
            </a:r>
            <a:endParaRPr lang="da-DK" sz="1200" b="1" dirty="0"/>
          </a:p>
          <a:p>
            <a:pPr marL="171450" lvl="0" indent="-171450">
              <a:buFont typeface="Arial" panose="020B0604020202020204" pitchFamily="34" charset="0"/>
              <a:buChar char="•"/>
            </a:pPr>
            <a:r>
              <a:rPr lang="da-DK" sz="1200" dirty="0"/>
              <a:t>Til højre i skabelonen findes tre søjler, der beskriver test og godkendelse af milepælen. De tre søjler beskriver fra venstre godkendelseskriterierne, hvordan disse kriterier testes og verificeres. Endelig beskriver den yderste højre søjle, hvem der er ansvarlig for denne godkendelse. Det kan i princippet være forskellige personer alt efter testkriterier. </a:t>
            </a:r>
            <a:endParaRPr lang="da-DK" sz="1200" b="1" dirty="0"/>
          </a:p>
          <a:p>
            <a:endParaRPr lang="da-DK" sz="1200" b="1" dirty="0"/>
          </a:p>
          <a:p>
            <a:r>
              <a:rPr lang="da-DK" sz="1200" b="1" dirty="0"/>
              <a:t>Skabelon 3 (beskriver en milepæl)</a:t>
            </a:r>
          </a:p>
          <a:p>
            <a:r>
              <a:rPr lang="da-DK" sz="1200" dirty="0"/>
              <a:t>Skabelon svarer til skabelon 1 med følgende udvidelse: De tre højre søjler er udvidet med en grov plan, som beskriver de hovedaktiviteter, der fører frem til milepælen. Dette beskrives i følgende tre søjler:</a:t>
            </a:r>
            <a:endParaRPr lang="da-DK" sz="1200" b="1" dirty="0"/>
          </a:p>
          <a:p>
            <a:pPr marL="171450" lvl="0" indent="-171450">
              <a:buFont typeface="Arial" panose="020B0604020202020204" pitchFamily="34" charset="0"/>
              <a:buChar char="•"/>
            </a:pPr>
            <a:r>
              <a:rPr lang="da-DK" sz="1200" dirty="0"/>
              <a:t>Beskrivelse af aktiviteter, der fører til milepælen.</a:t>
            </a:r>
            <a:endParaRPr lang="da-DK" sz="1200" b="1" dirty="0"/>
          </a:p>
          <a:p>
            <a:pPr marL="171450" lvl="0" indent="-171450">
              <a:buFont typeface="Arial" panose="020B0604020202020204" pitchFamily="34" charset="0"/>
              <a:buChar char="•"/>
            </a:pPr>
            <a:r>
              <a:rPr lang="da-DK" sz="1200" dirty="0"/>
              <a:t>Varigheden af aktiviteten og de nødvendige ressourcer til at gennemføre aktiviteten.</a:t>
            </a:r>
            <a:endParaRPr lang="da-DK" sz="1200" b="1" dirty="0"/>
          </a:p>
          <a:p>
            <a:pPr marL="171450" lvl="0" indent="-171450">
              <a:buFont typeface="Arial" panose="020B0604020202020204" pitchFamily="34" charset="0"/>
              <a:buChar char="•"/>
            </a:pPr>
            <a:r>
              <a:rPr lang="da-DK" sz="1200" dirty="0"/>
              <a:t>Budgettet for den pågældende aktivitet.</a:t>
            </a:r>
            <a:endParaRPr lang="da-DK" sz="1200" b="1" dirty="0"/>
          </a:p>
          <a:p>
            <a:endParaRPr lang="da-DK" sz="1200" dirty="0"/>
          </a:p>
          <a:p>
            <a:r>
              <a:rPr lang="da-DK" sz="1200" dirty="0"/>
              <a:t>Vær opmærksom på, at skabelon 1, 2 og 3 er udformet lidt anderledes i Word-udgaven, da den er i lodret A4-format (indholdet er dog det samme).</a:t>
            </a:r>
            <a:endParaRPr lang="da-DK" sz="1200" b="1" dirty="0"/>
          </a:p>
          <a:p>
            <a:endParaRPr lang="da-DK" sz="1200" dirty="0">
              <a:latin typeface="Calibri" panose="020F0502020204030204" pitchFamily="34" charset="0"/>
              <a:ea typeface="Calibri" panose="020F0502020204030204" pitchFamily="34" charset="0"/>
              <a:cs typeface="Times New Roman" panose="02020603050405020304" pitchFamily="18" charset="0"/>
            </a:endParaRPr>
          </a:p>
          <a:p>
            <a:endParaRPr lang="da-DK" sz="1200" dirty="0">
              <a:latin typeface="Calibri" panose="020F0502020204030204" pitchFamily="34" charset="0"/>
              <a:ea typeface="Calibri" panose="020F0502020204030204" pitchFamily="34" charset="0"/>
              <a:cs typeface="Times New Roman" panose="02020603050405020304" pitchFamily="18" charset="0"/>
            </a:endParaRPr>
          </a:p>
          <a:p>
            <a:pPr lvl="0"/>
            <a:endParaRPr lang="da-DK" sz="1200" dirty="0">
              <a:ea typeface="SimSun" panose="02010600030101010101" pitchFamily="2" charset="-122"/>
            </a:endParaRPr>
          </a:p>
          <a:p>
            <a:pPr marL="171450" indent="-171450">
              <a:buFont typeface="Arial" panose="020B0604020202020204" pitchFamily="34" charset="0"/>
              <a:buChar char="•"/>
            </a:pPr>
            <a:endParaRPr lang="da-DK" sz="1200" dirty="0">
              <a:ea typeface="SimSun" panose="02010600030101010101" pitchFamily="2" charset="-122"/>
            </a:endParaRPr>
          </a:p>
          <a:p>
            <a:endParaRPr lang="da-DK" sz="1200" dirty="0">
              <a:ea typeface="SimSun" panose="02010600030101010101" pitchFamily="2" charset="-122"/>
            </a:endParaRPr>
          </a:p>
        </p:txBody>
      </p:sp>
    </p:spTree>
    <p:extLst>
      <p:ext uri="{BB962C8B-B14F-4D97-AF65-F5344CB8AC3E}">
        <p14:creationId xmlns:p14="http://schemas.microsoft.com/office/powerpoint/2010/main" val="20332558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337497" y="466344"/>
            <a:ext cx="9441962" cy="467629"/>
          </a:xfrm>
          <a:prstGeom prst="rect">
            <a:avLst/>
          </a:prstGeom>
          <a:ln>
            <a:noFill/>
          </a:ln>
        </p:spPr>
        <p:txBody>
          <a:bodyPr wrap="square">
            <a:spAutoFit/>
          </a:bodyPr>
          <a:lstStyle/>
          <a:p>
            <a:pPr>
              <a:lnSpc>
                <a:spcPct val="107000"/>
              </a:lnSpc>
            </a:pPr>
            <a:r>
              <a:rPr lang="da-DK" sz="2400" b="1" dirty="0"/>
              <a:t>Milepælsbeskrivelsen er aktuel indenfor det røde rektangel </a:t>
            </a:r>
          </a:p>
        </p:txBody>
      </p:sp>
      <p:cxnSp>
        <p:nvCxnSpPr>
          <p:cNvPr id="7" name="Lige forbindelse 6">
            <a:extLst>
              <a:ext uri="{FF2B5EF4-FFF2-40B4-BE49-F238E27FC236}">
                <a16:creationId xmlns:a16="http://schemas.microsoft.com/office/drawing/2014/main" id="{E4B8135A-E247-4EFE-898F-167D25B8812D}"/>
              </a:ext>
            </a:extLst>
          </p:cNvPr>
          <p:cNvCxnSpPr>
            <a:cxnSpLocks/>
          </p:cNvCxnSpPr>
          <p:nvPr/>
        </p:nvCxnSpPr>
        <p:spPr>
          <a:xfrm>
            <a:off x="1441328" y="908720"/>
            <a:ext cx="942847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A71AAAE3-730A-43F4-ADE7-67497BBA7CDB}"/>
              </a:ext>
            </a:extLst>
          </p:cNvPr>
          <p:cNvCxnSpPr/>
          <p:nvPr/>
        </p:nvCxnSpPr>
        <p:spPr>
          <a:xfrm>
            <a:off x="1425426" y="6244884"/>
            <a:ext cx="93610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lede 8">
            <a:extLst>
              <a:ext uri="{FF2B5EF4-FFF2-40B4-BE49-F238E27FC236}">
                <a16:creationId xmlns:a16="http://schemas.microsoft.com/office/drawing/2014/main" id="{3FB1FB1C-337E-B54A-AE3D-B5E067B49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4" name="Billede 3">
            <a:extLst>
              <a:ext uri="{FF2B5EF4-FFF2-40B4-BE49-F238E27FC236}">
                <a16:creationId xmlns:a16="http://schemas.microsoft.com/office/drawing/2014/main" id="{AD959B06-628D-DEF4-B719-9A33270B3EC2}"/>
              </a:ext>
            </a:extLst>
          </p:cNvPr>
          <p:cNvPicPr>
            <a:picLocks noChangeAspect="1"/>
          </p:cNvPicPr>
          <p:nvPr/>
        </p:nvPicPr>
        <p:blipFill>
          <a:blip r:embed="rId3"/>
          <a:stretch>
            <a:fillRect/>
          </a:stretch>
        </p:blipFill>
        <p:spPr>
          <a:xfrm>
            <a:off x="0" y="0"/>
            <a:ext cx="504265" cy="6858000"/>
          </a:xfrm>
          <a:prstGeom prst="rect">
            <a:avLst/>
          </a:prstGeom>
        </p:spPr>
      </p:pic>
      <p:sp>
        <p:nvSpPr>
          <p:cNvPr id="10" name="Footer Placeholder 3">
            <a:extLst>
              <a:ext uri="{FF2B5EF4-FFF2-40B4-BE49-F238E27FC236}">
                <a16:creationId xmlns:a16="http://schemas.microsoft.com/office/drawing/2014/main" id="{3F83AD7B-B7EA-97E3-8E9A-82AF37FAB84E}"/>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pic>
        <p:nvPicPr>
          <p:cNvPr id="6" name="Billede 5">
            <a:extLst>
              <a:ext uri="{FF2B5EF4-FFF2-40B4-BE49-F238E27FC236}">
                <a16:creationId xmlns:a16="http://schemas.microsoft.com/office/drawing/2014/main" id="{6E3347AC-64DD-7C3E-5413-1A036321CF8F}"/>
              </a:ext>
            </a:extLst>
          </p:cNvPr>
          <p:cNvPicPr>
            <a:picLocks noChangeAspect="1"/>
          </p:cNvPicPr>
          <p:nvPr/>
        </p:nvPicPr>
        <p:blipFill>
          <a:blip r:embed="rId4"/>
          <a:stretch>
            <a:fillRect/>
          </a:stretch>
        </p:blipFill>
        <p:spPr>
          <a:xfrm>
            <a:off x="1448335" y="1720434"/>
            <a:ext cx="9338131" cy="4499198"/>
          </a:xfrm>
          <a:prstGeom prst="rect">
            <a:avLst/>
          </a:prstGeom>
        </p:spPr>
      </p:pic>
      <p:sp>
        <p:nvSpPr>
          <p:cNvPr id="11" name="Rektangel 10">
            <a:extLst>
              <a:ext uri="{FF2B5EF4-FFF2-40B4-BE49-F238E27FC236}">
                <a16:creationId xmlns:a16="http://schemas.microsoft.com/office/drawing/2014/main" id="{808E6CBD-9D31-18C5-72AE-39C536E5824F}"/>
              </a:ext>
            </a:extLst>
          </p:cNvPr>
          <p:cNvSpPr/>
          <p:nvPr/>
        </p:nvSpPr>
        <p:spPr>
          <a:xfrm>
            <a:off x="1359192" y="897339"/>
            <a:ext cx="9987665" cy="874085"/>
          </a:xfrm>
          <a:prstGeom prst="rect">
            <a:avLst/>
          </a:prstGeom>
          <a:ln>
            <a:noFill/>
          </a:ln>
        </p:spPr>
        <p:txBody>
          <a:bodyPr wrap="square">
            <a:spAutoFit/>
          </a:bodyPr>
          <a:lstStyle/>
          <a:p>
            <a:pPr>
              <a:lnSpc>
                <a:spcPct val="107000"/>
              </a:lnSpc>
              <a:spcAft>
                <a:spcPts val="0"/>
              </a:spcAft>
            </a:pPr>
            <a:r>
              <a:rPr lang="da-DK" sz="1200" dirty="0">
                <a:ea typeface="SimSun" panose="02010600030101010101" pitchFamily="2" charset="-122"/>
              </a:rPr>
              <a:t>Projektet designes, så der er en direkte sammenhæng mellem projektets effekter, leverancer, indsatsområder, milepæle og ansvarsfordelingen i teamet. Projektdesignet, og processen skal understøtte følgende værdikæde: Ressourcerne muliggør aktiviteterne, der skaber milepælene. Milepælene skaber leverancerne. De nødvendige kompetencer gør det muligt at bruge leverancerne med den rette adfærd. Leverancerne og den nye adfærd skaber de forretningsmæssige effekter. Projektejer er ansvarlig for de forretningsmæssige mål og gevinsthjemtagningen. Mellemledere skaber adfærdsændringerne.</a:t>
            </a:r>
          </a:p>
        </p:txBody>
      </p:sp>
    </p:spTree>
    <p:extLst>
      <p:ext uri="{BB962C8B-B14F-4D97-AF65-F5344CB8AC3E}">
        <p14:creationId xmlns:p14="http://schemas.microsoft.com/office/powerpoint/2010/main" val="36200667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337497" y="466344"/>
            <a:ext cx="9441962" cy="467629"/>
          </a:xfrm>
          <a:prstGeom prst="rect">
            <a:avLst/>
          </a:prstGeom>
          <a:ln>
            <a:noFill/>
          </a:ln>
        </p:spPr>
        <p:txBody>
          <a:bodyPr wrap="square">
            <a:spAutoFit/>
          </a:bodyPr>
          <a:lstStyle/>
          <a:p>
            <a:pPr>
              <a:lnSpc>
                <a:spcPct val="107000"/>
              </a:lnSpc>
              <a:spcAft>
                <a:spcPts val="0"/>
              </a:spcAft>
            </a:pPr>
            <a:r>
              <a:rPr lang="da-DK" sz="2400" b="1" dirty="0"/>
              <a:t>Skabelon 1: Milepælsbeskrivelser </a:t>
            </a:r>
            <a:r>
              <a:rPr lang="da-DK" sz="2400" b="1" dirty="0">
                <a:ea typeface="SimSun" panose="02010600030101010101" pitchFamily="2" charset="-122"/>
              </a:rPr>
              <a:t>  </a:t>
            </a:r>
            <a:endParaRPr lang="da-DK" sz="2400" dirty="0">
              <a:ea typeface="SimSun" panose="02010600030101010101" pitchFamily="2" charset="-122"/>
            </a:endParaRPr>
          </a:p>
        </p:txBody>
      </p:sp>
      <p:cxnSp>
        <p:nvCxnSpPr>
          <p:cNvPr id="7" name="Lige forbindelse 6">
            <a:extLst>
              <a:ext uri="{FF2B5EF4-FFF2-40B4-BE49-F238E27FC236}">
                <a16:creationId xmlns:a16="http://schemas.microsoft.com/office/drawing/2014/main" id="{E4B8135A-E247-4EFE-898F-167D25B8812D}"/>
              </a:ext>
            </a:extLst>
          </p:cNvPr>
          <p:cNvCxnSpPr>
            <a:cxnSpLocks/>
          </p:cNvCxnSpPr>
          <p:nvPr/>
        </p:nvCxnSpPr>
        <p:spPr>
          <a:xfrm>
            <a:off x="1441328" y="908720"/>
            <a:ext cx="942847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A71AAAE3-730A-43F4-ADE7-67497BBA7CDB}"/>
              </a:ext>
            </a:extLst>
          </p:cNvPr>
          <p:cNvCxnSpPr/>
          <p:nvPr/>
        </p:nvCxnSpPr>
        <p:spPr>
          <a:xfrm>
            <a:off x="1425426" y="6244884"/>
            <a:ext cx="93610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lede 8">
            <a:extLst>
              <a:ext uri="{FF2B5EF4-FFF2-40B4-BE49-F238E27FC236}">
                <a16:creationId xmlns:a16="http://schemas.microsoft.com/office/drawing/2014/main" id="{3FB1FB1C-337E-B54A-AE3D-B5E067B49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4" name="Billede 3">
            <a:extLst>
              <a:ext uri="{FF2B5EF4-FFF2-40B4-BE49-F238E27FC236}">
                <a16:creationId xmlns:a16="http://schemas.microsoft.com/office/drawing/2014/main" id="{AD959B06-628D-DEF4-B719-9A33270B3EC2}"/>
              </a:ext>
            </a:extLst>
          </p:cNvPr>
          <p:cNvPicPr>
            <a:picLocks noChangeAspect="1"/>
          </p:cNvPicPr>
          <p:nvPr/>
        </p:nvPicPr>
        <p:blipFill>
          <a:blip r:embed="rId3"/>
          <a:stretch>
            <a:fillRect/>
          </a:stretch>
        </p:blipFill>
        <p:spPr>
          <a:xfrm>
            <a:off x="0" y="0"/>
            <a:ext cx="504265" cy="6858000"/>
          </a:xfrm>
          <a:prstGeom prst="rect">
            <a:avLst/>
          </a:prstGeom>
        </p:spPr>
      </p:pic>
      <p:sp>
        <p:nvSpPr>
          <p:cNvPr id="10" name="Footer Placeholder 3">
            <a:extLst>
              <a:ext uri="{FF2B5EF4-FFF2-40B4-BE49-F238E27FC236}">
                <a16:creationId xmlns:a16="http://schemas.microsoft.com/office/drawing/2014/main" id="{3F83AD7B-B7EA-97E3-8E9A-82AF37FAB84E}"/>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graphicFrame>
        <p:nvGraphicFramePr>
          <p:cNvPr id="3" name="Tabel 2">
            <a:extLst>
              <a:ext uri="{FF2B5EF4-FFF2-40B4-BE49-F238E27FC236}">
                <a16:creationId xmlns:a16="http://schemas.microsoft.com/office/drawing/2014/main" id="{2E219841-AECA-7E22-17F5-29FD74EBC1E1}"/>
              </a:ext>
            </a:extLst>
          </p:cNvPr>
          <p:cNvGraphicFramePr>
            <a:graphicFrameLocks noGrp="1"/>
          </p:cNvGraphicFramePr>
          <p:nvPr>
            <p:extLst>
              <p:ext uri="{D42A27DB-BD31-4B8C-83A1-F6EECF244321}">
                <p14:modId xmlns:p14="http://schemas.microsoft.com/office/powerpoint/2010/main" val="3826461738"/>
              </p:ext>
            </p:extLst>
          </p:nvPr>
        </p:nvGraphicFramePr>
        <p:xfrm>
          <a:off x="1441328" y="941045"/>
          <a:ext cx="9100696" cy="5268658"/>
        </p:xfrm>
        <a:graphic>
          <a:graphicData uri="http://schemas.openxmlformats.org/drawingml/2006/table">
            <a:tbl>
              <a:tblPr firstRow="1" firstCol="1" bandRow="1">
                <a:tableStyleId>{5C22544A-7EE6-4342-B048-85BDC9FD1C3A}</a:tableStyleId>
              </a:tblPr>
              <a:tblGrid>
                <a:gridCol w="3033251">
                  <a:extLst>
                    <a:ext uri="{9D8B030D-6E8A-4147-A177-3AD203B41FA5}">
                      <a16:colId xmlns:a16="http://schemas.microsoft.com/office/drawing/2014/main" val="2612685016"/>
                    </a:ext>
                  </a:extLst>
                </a:gridCol>
                <a:gridCol w="3033251">
                  <a:extLst>
                    <a:ext uri="{9D8B030D-6E8A-4147-A177-3AD203B41FA5}">
                      <a16:colId xmlns:a16="http://schemas.microsoft.com/office/drawing/2014/main" val="2248547349"/>
                    </a:ext>
                  </a:extLst>
                </a:gridCol>
                <a:gridCol w="3034194">
                  <a:extLst>
                    <a:ext uri="{9D8B030D-6E8A-4147-A177-3AD203B41FA5}">
                      <a16:colId xmlns:a16="http://schemas.microsoft.com/office/drawing/2014/main" val="422667443"/>
                    </a:ext>
                  </a:extLst>
                </a:gridCol>
              </a:tblGrid>
              <a:tr h="275643">
                <a:tc>
                  <a:txBody>
                    <a:bodyPr/>
                    <a:lstStyle/>
                    <a:p>
                      <a:pPr>
                        <a:lnSpc>
                          <a:spcPct val="107000"/>
                        </a:lnSpc>
                        <a:spcAft>
                          <a:spcPts val="0"/>
                        </a:spcAft>
                      </a:pPr>
                      <a:r>
                        <a:rPr lang="da-DK" sz="900">
                          <a:solidFill>
                            <a:schemeClr val="tx1"/>
                          </a:solidFill>
                          <a:effectLst/>
                        </a:rPr>
                        <a:t>Projekt (nr.)</a:t>
                      </a:r>
                    </a:p>
                    <a:p>
                      <a:pPr>
                        <a:lnSpc>
                          <a:spcPct val="107000"/>
                        </a:lnSpc>
                        <a:spcAft>
                          <a:spcPts val="0"/>
                        </a:spcAft>
                      </a:pPr>
                      <a:r>
                        <a:rPr lang="da-DK" sz="900">
                          <a:solidFill>
                            <a:schemeClr val="tx1"/>
                          </a:solidFill>
                          <a:effectLst/>
                        </a:rPr>
                        <a:t> </a:t>
                      </a:r>
                      <a:endParaRPr lang="da-DK"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5953" marR="35953" marT="0" marB="0">
                    <a:solidFill>
                      <a:schemeClr val="accent1">
                        <a:lumMod val="60000"/>
                        <a:lumOff val="40000"/>
                      </a:schemeClr>
                    </a:solidFill>
                  </a:tcPr>
                </a:tc>
                <a:tc>
                  <a:txBody>
                    <a:bodyPr/>
                    <a:lstStyle/>
                    <a:p>
                      <a:pPr>
                        <a:lnSpc>
                          <a:spcPct val="107000"/>
                        </a:lnSpc>
                        <a:spcAft>
                          <a:spcPts val="0"/>
                        </a:spcAft>
                      </a:pPr>
                      <a:r>
                        <a:rPr lang="da-DK" sz="900">
                          <a:solidFill>
                            <a:schemeClr val="tx1"/>
                          </a:solidFill>
                          <a:effectLst/>
                        </a:rPr>
                        <a:t>Indsatsområde</a:t>
                      </a:r>
                      <a:endParaRPr lang="da-DK"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5953" marR="35953" marT="0" marB="0">
                    <a:solidFill>
                      <a:schemeClr val="accent1">
                        <a:lumMod val="60000"/>
                        <a:lumOff val="40000"/>
                      </a:schemeClr>
                    </a:solidFill>
                  </a:tcPr>
                </a:tc>
                <a:tc>
                  <a:txBody>
                    <a:bodyPr/>
                    <a:lstStyle/>
                    <a:p>
                      <a:pPr>
                        <a:lnSpc>
                          <a:spcPct val="107000"/>
                        </a:lnSpc>
                        <a:spcAft>
                          <a:spcPts val="0"/>
                        </a:spcAft>
                      </a:pPr>
                      <a:r>
                        <a:rPr lang="da-DK" sz="900" dirty="0">
                          <a:solidFill>
                            <a:schemeClr val="tx1"/>
                          </a:solidFill>
                          <a:effectLst/>
                        </a:rPr>
                        <a:t>Dato og version</a:t>
                      </a:r>
                      <a:endParaRPr lang="da-DK"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5953" marR="35953" marT="0" marB="0">
                    <a:solidFill>
                      <a:schemeClr val="accent1">
                        <a:lumMod val="60000"/>
                        <a:lumOff val="40000"/>
                      </a:schemeClr>
                    </a:solidFill>
                  </a:tcPr>
                </a:tc>
                <a:extLst>
                  <a:ext uri="{0D108BD9-81ED-4DB2-BD59-A6C34878D82A}">
                    <a16:rowId xmlns:a16="http://schemas.microsoft.com/office/drawing/2014/main" val="1629643825"/>
                  </a:ext>
                </a:extLst>
              </a:tr>
              <a:tr h="275643">
                <a:tc>
                  <a:txBody>
                    <a:bodyPr/>
                    <a:lstStyle/>
                    <a:p>
                      <a:pPr>
                        <a:lnSpc>
                          <a:spcPct val="107000"/>
                        </a:lnSpc>
                        <a:spcAft>
                          <a:spcPts val="0"/>
                        </a:spcAft>
                      </a:pPr>
                      <a:r>
                        <a:rPr lang="da-DK" sz="900" b="1">
                          <a:solidFill>
                            <a:schemeClr val="tx1"/>
                          </a:solidFill>
                          <a:effectLst/>
                        </a:rPr>
                        <a:t>Milepæl (betegnelse, nr.)</a:t>
                      </a:r>
                      <a:endParaRPr lang="da-DK" sz="9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5953" marR="35953" marT="0" marB="0">
                    <a:solidFill>
                      <a:schemeClr val="accent1">
                        <a:lumMod val="40000"/>
                        <a:lumOff val="60000"/>
                      </a:schemeClr>
                    </a:solidFill>
                  </a:tcPr>
                </a:tc>
                <a:tc>
                  <a:txBody>
                    <a:bodyPr/>
                    <a:lstStyle/>
                    <a:p>
                      <a:pPr>
                        <a:lnSpc>
                          <a:spcPct val="107000"/>
                        </a:lnSpc>
                        <a:spcAft>
                          <a:spcPts val="0"/>
                        </a:spcAft>
                      </a:pPr>
                      <a:r>
                        <a:rPr lang="da-DK" sz="900" b="1">
                          <a:solidFill>
                            <a:schemeClr val="tx1"/>
                          </a:solidFill>
                          <a:effectLst/>
                        </a:rPr>
                        <a:t>Termin</a:t>
                      </a:r>
                      <a:endParaRPr lang="da-DK" sz="9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5953" marR="35953" marT="0" marB="0">
                    <a:solidFill>
                      <a:schemeClr val="accent1">
                        <a:lumMod val="40000"/>
                        <a:lumOff val="60000"/>
                      </a:schemeClr>
                    </a:solidFill>
                  </a:tcPr>
                </a:tc>
                <a:tc>
                  <a:txBody>
                    <a:bodyPr/>
                    <a:lstStyle/>
                    <a:p>
                      <a:pPr>
                        <a:lnSpc>
                          <a:spcPct val="107000"/>
                        </a:lnSpc>
                        <a:spcAft>
                          <a:spcPts val="0"/>
                        </a:spcAft>
                      </a:pPr>
                      <a:r>
                        <a:rPr lang="da-DK" sz="900" b="1" dirty="0">
                          <a:solidFill>
                            <a:schemeClr val="tx1"/>
                          </a:solidFill>
                          <a:effectLst/>
                        </a:rPr>
                        <a:t>Ansvar</a:t>
                      </a:r>
                    </a:p>
                    <a:p>
                      <a:pPr>
                        <a:lnSpc>
                          <a:spcPct val="107000"/>
                        </a:lnSpc>
                        <a:spcAft>
                          <a:spcPts val="0"/>
                        </a:spcAft>
                      </a:pPr>
                      <a:r>
                        <a:rPr lang="da-DK" sz="900" b="1" dirty="0">
                          <a:solidFill>
                            <a:schemeClr val="tx1"/>
                          </a:solidFill>
                          <a:effectLst/>
                        </a:rPr>
                        <a:t> </a:t>
                      </a:r>
                      <a:endParaRPr lang="da-DK" sz="9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5953" marR="35953" marT="0" marB="0">
                    <a:solidFill>
                      <a:schemeClr val="accent1">
                        <a:lumMod val="40000"/>
                        <a:lumOff val="60000"/>
                      </a:schemeClr>
                    </a:solidFill>
                  </a:tcPr>
                </a:tc>
                <a:extLst>
                  <a:ext uri="{0D108BD9-81ED-4DB2-BD59-A6C34878D82A}">
                    <a16:rowId xmlns:a16="http://schemas.microsoft.com/office/drawing/2014/main" val="1211497618"/>
                  </a:ext>
                </a:extLst>
              </a:tr>
              <a:tr h="1288476">
                <a:tc>
                  <a:txBody>
                    <a:bodyPr/>
                    <a:lstStyle/>
                    <a:p>
                      <a:pPr>
                        <a:lnSpc>
                          <a:spcPct val="107000"/>
                        </a:lnSpc>
                        <a:spcAft>
                          <a:spcPts val="0"/>
                        </a:spcAft>
                      </a:pPr>
                      <a:r>
                        <a:rPr lang="da-DK" sz="800" b="0" dirty="0">
                          <a:solidFill>
                            <a:schemeClr val="tx1"/>
                          </a:solidFill>
                          <a:effectLst/>
                        </a:rPr>
                        <a:t>Forudsætninger (resultater, dokumentation, test, godkendelser osv.)</a:t>
                      </a:r>
                    </a:p>
                  </a:txBody>
                  <a:tcPr marL="35953" marR="35953" marT="0" marB="0">
                    <a:solidFill>
                      <a:schemeClr val="accent5">
                        <a:lumMod val="20000"/>
                        <a:lumOff val="80000"/>
                      </a:schemeClr>
                    </a:solidFill>
                  </a:tcPr>
                </a:tc>
                <a:tc>
                  <a:txBody>
                    <a:bodyPr/>
                    <a:lstStyle/>
                    <a:p>
                      <a:pPr>
                        <a:lnSpc>
                          <a:spcPct val="107000"/>
                        </a:lnSpc>
                        <a:spcAft>
                          <a:spcPts val="0"/>
                        </a:spcAft>
                      </a:pPr>
                      <a:r>
                        <a:rPr lang="da-DK" sz="800" b="0" dirty="0">
                          <a:solidFill>
                            <a:schemeClr val="tx1"/>
                          </a:solidFill>
                          <a:effectLst/>
                        </a:rPr>
                        <a:t>Milepælens indhold og resultat (dokumentation, test, godkendelser osv.)</a:t>
                      </a:r>
                      <a:endParaRPr lang="da-DK" sz="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5953" marR="35953" marT="0" marB="0">
                    <a:solidFill>
                      <a:schemeClr val="accent5">
                        <a:lumMod val="20000"/>
                        <a:lumOff val="80000"/>
                      </a:schemeClr>
                    </a:solidFill>
                  </a:tcPr>
                </a:tc>
                <a:tc>
                  <a:txBody>
                    <a:bodyPr/>
                    <a:lstStyle/>
                    <a:p>
                      <a:pPr>
                        <a:lnSpc>
                          <a:spcPct val="107000"/>
                        </a:lnSpc>
                        <a:spcAft>
                          <a:spcPts val="0"/>
                        </a:spcAft>
                      </a:pPr>
                      <a:r>
                        <a:rPr lang="da-DK" sz="800" b="0" dirty="0">
                          <a:solidFill>
                            <a:schemeClr val="tx1"/>
                          </a:solidFill>
                          <a:effectLst/>
                        </a:rPr>
                        <a:t>Test og godkendelse (metode og ansvarlig)</a:t>
                      </a:r>
                      <a:endParaRPr lang="da-DK" sz="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5953" marR="35953" marT="0" marB="0">
                    <a:solidFill>
                      <a:schemeClr val="accent5">
                        <a:lumMod val="20000"/>
                        <a:lumOff val="80000"/>
                      </a:schemeClr>
                    </a:solidFill>
                  </a:tcPr>
                </a:tc>
                <a:extLst>
                  <a:ext uri="{0D108BD9-81ED-4DB2-BD59-A6C34878D82A}">
                    <a16:rowId xmlns:a16="http://schemas.microsoft.com/office/drawing/2014/main" val="333127089"/>
                  </a:ext>
                </a:extLst>
              </a:tr>
              <a:tr h="275643">
                <a:tc>
                  <a:txBody>
                    <a:bodyPr/>
                    <a:lstStyle/>
                    <a:p>
                      <a:pPr>
                        <a:lnSpc>
                          <a:spcPct val="107000"/>
                        </a:lnSpc>
                        <a:spcAft>
                          <a:spcPts val="0"/>
                        </a:spcAft>
                      </a:pPr>
                      <a:r>
                        <a:rPr lang="da-DK" sz="900" b="1">
                          <a:solidFill>
                            <a:schemeClr val="tx1"/>
                          </a:solidFill>
                          <a:effectLst/>
                        </a:rPr>
                        <a:t>Milepæl (betegnelse, nr.)</a:t>
                      </a:r>
                      <a:endParaRPr lang="da-DK" sz="9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5953" marR="35953" marT="0" marB="0">
                    <a:solidFill>
                      <a:schemeClr val="accent1">
                        <a:lumMod val="40000"/>
                        <a:lumOff val="60000"/>
                      </a:schemeClr>
                    </a:solidFill>
                  </a:tcPr>
                </a:tc>
                <a:tc>
                  <a:txBody>
                    <a:bodyPr/>
                    <a:lstStyle/>
                    <a:p>
                      <a:pPr>
                        <a:lnSpc>
                          <a:spcPct val="107000"/>
                        </a:lnSpc>
                        <a:spcAft>
                          <a:spcPts val="0"/>
                        </a:spcAft>
                      </a:pPr>
                      <a:r>
                        <a:rPr lang="da-DK" sz="900" b="1">
                          <a:solidFill>
                            <a:schemeClr val="tx1"/>
                          </a:solidFill>
                          <a:effectLst/>
                        </a:rPr>
                        <a:t>Termin</a:t>
                      </a:r>
                      <a:endParaRPr lang="da-DK" sz="9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5953" marR="35953" marT="0" marB="0">
                    <a:solidFill>
                      <a:schemeClr val="accent1">
                        <a:lumMod val="40000"/>
                        <a:lumOff val="60000"/>
                      </a:schemeClr>
                    </a:solidFill>
                  </a:tcPr>
                </a:tc>
                <a:tc>
                  <a:txBody>
                    <a:bodyPr/>
                    <a:lstStyle/>
                    <a:p>
                      <a:pPr>
                        <a:lnSpc>
                          <a:spcPct val="107000"/>
                        </a:lnSpc>
                        <a:spcAft>
                          <a:spcPts val="0"/>
                        </a:spcAft>
                      </a:pPr>
                      <a:r>
                        <a:rPr lang="da-DK" sz="900" b="1" dirty="0">
                          <a:solidFill>
                            <a:schemeClr val="tx1"/>
                          </a:solidFill>
                          <a:effectLst/>
                        </a:rPr>
                        <a:t>Ansvar</a:t>
                      </a:r>
                    </a:p>
                    <a:p>
                      <a:pPr>
                        <a:lnSpc>
                          <a:spcPct val="107000"/>
                        </a:lnSpc>
                        <a:spcAft>
                          <a:spcPts val="0"/>
                        </a:spcAft>
                      </a:pPr>
                      <a:r>
                        <a:rPr lang="da-DK" sz="900" b="1" dirty="0">
                          <a:solidFill>
                            <a:schemeClr val="tx1"/>
                          </a:solidFill>
                          <a:effectLst/>
                        </a:rPr>
                        <a:t> </a:t>
                      </a:r>
                      <a:endParaRPr lang="da-DK" sz="9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5953" marR="35953" marT="0" marB="0">
                    <a:solidFill>
                      <a:schemeClr val="accent1">
                        <a:lumMod val="40000"/>
                        <a:lumOff val="60000"/>
                      </a:schemeClr>
                    </a:solidFill>
                  </a:tcPr>
                </a:tc>
                <a:extLst>
                  <a:ext uri="{0D108BD9-81ED-4DB2-BD59-A6C34878D82A}">
                    <a16:rowId xmlns:a16="http://schemas.microsoft.com/office/drawing/2014/main" val="1689715111"/>
                  </a:ext>
                </a:extLst>
              </a:tr>
              <a:tr h="1403098">
                <a:tc>
                  <a:txBody>
                    <a:bodyPr/>
                    <a:lstStyle/>
                    <a:p>
                      <a:pPr>
                        <a:lnSpc>
                          <a:spcPct val="107000"/>
                        </a:lnSpc>
                        <a:spcAft>
                          <a:spcPts val="0"/>
                        </a:spcAft>
                      </a:pPr>
                      <a:r>
                        <a:rPr lang="da-DK" sz="800" b="0" dirty="0">
                          <a:solidFill>
                            <a:schemeClr val="tx1"/>
                          </a:solidFill>
                          <a:effectLst/>
                        </a:rPr>
                        <a:t>Forudsætninger (resultater, dokumentation, test, godkendelser osv.)</a:t>
                      </a:r>
                    </a:p>
                    <a:p>
                      <a:pPr>
                        <a:lnSpc>
                          <a:spcPct val="107000"/>
                        </a:lnSpc>
                        <a:spcAft>
                          <a:spcPts val="0"/>
                        </a:spcAft>
                      </a:pPr>
                      <a:r>
                        <a:rPr lang="da-DK" sz="800" b="0" dirty="0">
                          <a:solidFill>
                            <a:schemeClr val="tx1"/>
                          </a:solidFill>
                          <a:effectLst/>
                        </a:rPr>
                        <a:t> </a:t>
                      </a:r>
                    </a:p>
                    <a:p>
                      <a:pPr>
                        <a:lnSpc>
                          <a:spcPct val="107000"/>
                        </a:lnSpc>
                        <a:spcAft>
                          <a:spcPts val="0"/>
                        </a:spcAft>
                      </a:pPr>
                      <a:r>
                        <a:rPr lang="da-DK" sz="800" b="0" dirty="0">
                          <a:solidFill>
                            <a:schemeClr val="tx1"/>
                          </a:solidFill>
                          <a:effectLst/>
                        </a:rPr>
                        <a:t> </a:t>
                      </a:r>
                    </a:p>
                    <a:p>
                      <a:pPr>
                        <a:lnSpc>
                          <a:spcPct val="107000"/>
                        </a:lnSpc>
                        <a:spcAft>
                          <a:spcPts val="0"/>
                        </a:spcAft>
                      </a:pPr>
                      <a:r>
                        <a:rPr lang="da-DK" sz="800" b="0" dirty="0">
                          <a:solidFill>
                            <a:schemeClr val="tx1"/>
                          </a:solidFill>
                          <a:effectLst/>
                        </a:rPr>
                        <a:t> </a:t>
                      </a:r>
                    </a:p>
                    <a:p>
                      <a:pPr>
                        <a:lnSpc>
                          <a:spcPct val="107000"/>
                        </a:lnSpc>
                        <a:spcAft>
                          <a:spcPts val="0"/>
                        </a:spcAft>
                      </a:pPr>
                      <a:r>
                        <a:rPr lang="da-DK" sz="800" b="0" dirty="0">
                          <a:solidFill>
                            <a:schemeClr val="tx1"/>
                          </a:solidFill>
                          <a:effectLst/>
                        </a:rPr>
                        <a:t> </a:t>
                      </a:r>
                    </a:p>
                    <a:p>
                      <a:pPr>
                        <a:lnSpc>
                          <a:spcPct val="107000"/>
                        </a:lnSpc>
                        <a:spcAft>
                          <a:spcPts val="0"/>
                        </a:spcAft>
                      </a:pPr>
                      <a:r>
                        <a:rPr lang="da-DK" sz="800" b="0" dirty="0">
                          <a:solidFill>
                            <a:schemeClr val="tx1"/>
                          </a:solidFill>
                          <a:effectLst/>
                        </a:rPr>
                        <a:t> </a:t>
                      </a:r>
                    </a:p>
                    <a:p>
                      <a:pPr>
                        <a:lnSpc>
                          <a:spcPct val="107000"/>
                        </a:lnSpc>
                        <a:spcAft>
                          <a:spcPts val="0"/>
                        </a:spcAft>
                      </a:pPr>
                      <a:endParaRPr lang="da-DK" sz="800" b="0" dirty="0">
                        <a:solidFill>
                          <a:schemeClr val="tx1"/>
                        </a:solidFill>
                        <a:effectLst/>
                      </a:endParaRPr>
                    </a:p>
                    <a:p>
                      <a:pPr>
                        <a:lnSpc>
                          <a:spcPct val="107000"/>
                        </a:lnSpc>
                        <a:spcAft>
                          <a:spcPts val="0"/>
                        </a:spcAft>
                      </a:pPr>
                      <a:r>
                        <a:rPr lang="da-DK" sz="800" b="0" dirty="0">
                          <a:solidFill>
                            <a:schemeClr val="tx1"/>
                          </a:solidFill>
                          <a:effectLst/>
                        </a:rPr>
                        <a:t> </a:t>
                      </a:r>
                    </a:p>
                    <a:p>
                      <a:pPr>
                        <a:lnSpc>
                          <a:spcPct val="107000"/>
                        </a:lnSpc>
                        <a:spcAft>
                          <a:spcPts val="0"/>
                        </a:spcAft>
                      </a:pPr>
                      <a:r>
                        <a:rPr lang="da-DK" sz="800" b="0" dirty="0">
                          <a:solidFill>
                            <a:schemeClr val="tx1"/>
                          </a:solidFill>
                          <a:effectLst/>
                        </a:rPr>
                        <a:t> </a:t>
                      </a:r>
                      <a:endParaRPr lang="da-DK" sz="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5953" marR="35953" marT="0" marB="0">
                    <a:solidFill>
                      <a:schemeClr val="accent5">
                        <a:lumMod val="20000"/>
                        <a:lumOff val="80000"/>
                      </a:schemeClr>
                    </a:solidFill>
                  </a:tcPr>
                </a:tc>
                <a:tc>
                  <a:txBody>
                    <a:bodyPr/>
                    <a:lstStyle/>
                    <a:p>
                      <a:pPr>
                        <a:lnSpc>
                          <a:spcPct val="107000"/>
                        </a:lnSpc>
                        <a:spcAft>
                          <a:spcPts val="0"/>
                        </a:spcAft>
                      </a:pPr>
                      <a:r>
                        <a:rPr lang="da-DK" sz="800" b="0">
                          <a:solidFill>
                            <a:schemeClr val="tx1"/>
                          </a:solidFill>
                          <a:effectLst/>
                        </a:rPr>
                        <a:t>Milepælens indhold og resultat (dokumentation, test, godkendelser osv.)</a:t>
                      </a:r>
                      <a:endParaRPr lang="da-DK" sz="8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5953" marR="35953" marT="0" marB="0">
                    <a:solidFill>
                      <a:schemeClr val="accent5">
                        <a:lumMod val="20000"/>
                        <a:lumOff val="80000"/>
                      </a:schemeClr>
                    </a:solidFill>
                  </a:tcPr>
                </a:tc>
                <a:tc>
                  <a:txBody>
                    <a:bodyPr/>
                    <a:lstStyle/>
                    <a:p>
                      <a:pPr>
                        <a:lnSpc>
                          <a:spcPct val="107000"/>
                        </a:lnSpc>
                        <a:spcAft>
                          <a:spcPts val="0"/>
                        </a:spcAft>
                      </a:pPr>
                      <a:r>
                        <a:rPr lang="da-DK" sz="800" b="0" dirty="0">
                          <a:solidFill>
                            <a:schemeClr val="tx1"/>
                          </a:solidFill>
                          <a:effectLst/>
                        </a:rPr>
                        <a:t>Test og godkendelse (metode og ansvarlig)</a:t>
                      </a:r>
                      <a:endParaRPr lang="da-DK" sz="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5953" marR="35953" marT="0" marB="0">
                    <a:solidFill>
                      <a:schemeClr val="accent5">
                        <a:lumMod val="20000"/>
                        <a:lumOff val="80000"/>
                      </a:schemeClr>
                    </a:solidFill>
                  </a:tcPr>
                </a:tc>
                <a:extLst>
                  <a:ext uri="{0D108BD9-81ED-4DB2-BD59-A6C34878D82A}">
                    <a16:rowId xmlns:a16="http://schemas.microsoft.com/office/drawing/2014/main" val="737267058"/>
                  </a:ext>
                </a:extLst>
              </a:tr>
              <a:tr h="275643">
                <a:tc>
                  <a:txBody>
                    <a:bodyPr/>
                    <a:lstStyle/>
                    <a:p>
                      <a:pPr>
                        <a:lnSpc>
                          <a:spcPct val="107000"/>
                        </a:lnSpc>
                        <a:spcAft>
                          <a:spcPts val="0"/>
                        </a:spcAft>
                      </a:pPr>
                      <a:r>
                        <a:rPr lang="da-DK" sz="900" b="1">
                          <a:solidFill>
                            <a:schemeClr val="tx1"/>
                          </a:solidFill>
                          <a:effectLst/>
                        </a:rPr>
                        <a:t>Milepæl (betegnelse, nr.)</a:t>
                      </a:r>
                      <a:endParaRPr lang="da-DK" sz="9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5953" marR="35953" marT="0" marB="0">
                    <a:solidFill>
                      <a:schemeClr val="accent1">
                        <a:lumMod val="40000"/>
                        <a:lumOff val="60000"/>
                      </a:schemeClr>
                    </a:solidFill>
                  </a:tcPr>
                </a:tc>
                <a:tc>
                  <a:txBody>
                    <a:bodyPr/>
                    <a:lstStyle/>
                    <a:p>
                      <a:pPr>
                        <a:lnSpc>
                          <a:spcPct val="107000"/>
                        </a:lnSpc>
                        <a:spcAft>
                          <a:spcPts val="0"/>
                        </a:spcAft>
                      </a:pPr>
                      <a:r>
                        <a:rPr lang="da-DK" sz="900" b="1">
                          <a:solidFill>
                            <a:schemeClr val="tx1"/>
                          </a:solidFill>
                          <a:effectLst/>
                        </a:rPr>
                        <a:t>Termin</a:t>
                      </a:r>
                      <a:endParaRPr lang="da-DK" sz="9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5953" marR="35953" marT="0" marB="0">
                    <a:solidFill>
                      <a:schemeClr val="accent1">
                        <a:lumMod val="40000"/>
                        <a:lumOff val="60000"/>
                      </a:schemeClr>
                    </a:solidFill>
                  </a:tcPr>
                </a:tc>
                <a:tc>
                  <a:txBody>
                    <a:bodyPr/>
                    <a:lstStyle/>
                    <a:p>
                      <a:pPr>
                        <a:lnSpc>
                          <a:spcPct val="107000"/>
                        </a:lnSpc>
                        <a:spcAft>
                          <a:spcPts val="0"/>
                        </a:spcAft>
                      </a:pPr>
                      <a:r>
                        <a:rPr lang="da-DK" sz="900" b="1" dirty="0">
                          <a:solidFill>
                            <a:schemeClr val="tx1"/>
                          </a:solidFill>
                          <a:effectLst/>
                        </a:rPr>
                        <a:t>Ansvar</a:t>
                      </a:r>
                    </a:p>
                    <a:p>
                      <a:pPr>
                        <a:lnSpc>
                          <a:spcPct val="107000"/>
                        </a:lnSpc>
                        <a:spcAft>
                          <a:spcPts val="0"/>
                        </a:spcAft>
                      </a:pPr>
                      <a:r>
                        <a:rPr lang="da-DK" sz="900" b="1" dirty="0">
                          <a:solidFill>
                            <a:schemeClr val="tx1"/>
                          </a:solidFill>
                          <a:effectLst/>
                        </a:rPr>
                        <a:t> </a:t>
                      </a:r>
                      <a:endParaRPr lang="da-DK" sz="9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5953" marR="35953" marT="0" marB="0">
                    <a:solidFill>
                      <a:schemeClr val="accent1">
                        <a:lumMod val="40000"/>
                        <a:lumOff val="60000"/>
                      </a:schemeClr>
                    </a:solidFill>
                  </a:tcPr>
                </a:tc>
                <a:extLst>
                  <a:ext uri="{0D108BD9-81ED-4DB2-BD59-A6C34878D82A}">
                    <a16:rowId xmlns:a16="http://schemas.microsoft.com/office/drawing/2014/main" val="1182525185"/>
                  </a:ext>
                </a:extLst>
              </a:tr>
              <a:tr h="1288476">
                <a:tc>
                  <a:txBody>
                    <a:bodyPr/>
                    <a:lstStyle/>
                    <a:p>
                      <a:pPr>
                        <a:lnSpc>
                          <a:spcPct val="107000"/>
                        </a:lnSpc>
                        <a:spcAft>
                          <a:spcPts val="0"/>
                        </a:spcAft>
                      </a:pPr>
                      <a:r>
                        <a:rPr lang="da-DK" sz="800" b="0" dirty="0">
                          <a:solidFill>
                            <a:schemeClr val="tx1"/>
                          </a:solidFill>
                          <a:effectLst/>
                        </a:rPr>
                        <a:t>Forudsætninger (resultater, dokumentation, test, godkendelser osv.)</a:t>
                      </a:r>
                    </a:p>
                    <a:p>
                      <a:pPr>
                        <a:lnSpc>
                          <a:spcPct val="107000"/>
                        </a:lnSpc>
                        <a:spcAft>
                          <a:spcPts val="0"/>
                        </a:spcAft>
                      </a:pPr>
                      <a:r>
                        <a:rPr lang="da-DK" sz="800" b="0" dirty="0">
                          <a:solidFill>
                            <a:schemeClr val="tx1"/>
                          </a:solidFill>
                          <a:effectLst/>
                        </a:rPr>
                        <a:t> </a:t>
                      </a:r>
                    </a:p>
                    <a:p>
                      <a:pPr>
                        <a:lnSpc>
                          <a:spcPct val="107000"/>
                        </a:lnSpc>
                        <a:spcAft>
                          <a:spcPts val="0"/>
                        </a:spcAft>
                      </a:pPr>
                      <a:r>
                        <a:rPr lang="da-DK" sz="800" b="0" dirty="0">
                          <a:solidFill>
                            <a:schemeClr val="tx1"/>
                          </a:solidFill>
                          <a:effectLst/>
                        </a:rPr>
                        <a:t> </a:t>
                      </a:r>
                    </a:p>
                    <a:p>
                      <a:pPr>
                        <a:lnSpc>
                          <a:spcPct val="107000"/>
                        </a:lnSpc>
                        <a:spcAft>
                          <a:spcPts val="0"/>
                        </a:spcAft>
                      </a:pPr>
                      <a:r>
                        <a:rPr lang="da-DK" sz="800" b="0" dirty="0">
                          <a:solidFill>
                            <a:schemeClr val="tx1"/>
                          </a:solidFill>
                          <a:effectLst/>
                        </a:rPr>
                        <a:t> </a:t>
                      </a:r>
                    </a:p>
                    <a:p>
                      <a:pPr>
                        <a:lnSpc>
                          <a:spcPct val="107000"/>
                        </a:lnSpc>
                        <a:spcAft>
                          <a:spcPts val="0"/>
                        </a:spcAft>
                      </a:pPr>
                      <a:r>
                        <a:rPr lang="da-DK" sz="800" b="0" dirty="0">
                          <a:solidFill>
                            <a:schemeClr val="tx1"/>
                          </a:solidFill>
                          <a:effectLst/>
                        </a:rPr>
                        <a:t> </a:t>
                      </a:r>
                    </a:p>
                    <a:p>
                      <a:pPr>
                        <a:lnSpc>
                          <a:spcPct val="107000"/>
                        </a:lnSpc>
                        <a:spcAft>
                          <a:spcPts val="0"/>
                        </a:spcAft>
                      </a:pPr>
                      <a:endParaRPr lang="da-DK" sz="800" b="0" dirty="0">
                        <a:solidFill>
                          <a:schemeClr val="tx1"/>
                        </a:solidFill>
                        <a:effectLst/>
                      </a:endParaRPr>
                    </a:p>
                    <a:p>
                      <a:pPr>
                        <a:lnSpc>
                          <a:spcPct val="107000"/>
                        </a:lnSpc>
                        <a:spcAft>
                          <a:spcPts val="0"/>
                        </a:spcAft>
                      </a:pPr>
                      <a:endParaRPr lang="da-DK" sz="800" b="0" dirty="0">
                        <a:solidFill>
                          <a:schemeClr val="tx1"/>
                        </a:solidFill>
                        <a:effectLst/>
                      </a:endParaRPr>
                    </a:p>
                    <a:p>
                      <a:pPr>
                        <a:lnSpc>
                          <a:spcPct val="107000"/>
                        </a:lnSpc>
                        <a:spcAft>
                          <a:spcPts val="0"/>
                        </a:spcAft>
                      </a:pPr>
                      <a:endParaRPr lang="da-DK" sz="800" b="0" dirty="0">
                        <a:solidFill>
                          <a:schemeClr val="tx1"/>
                        </a:solidFill>
                        <a:effectLst/>
                      </a:endParaRPr>
                    </a:p>
                    <a:p>
                      <a:pPr>
                        <a:lnSpc>
                          <a:spcPct val="107000"/>
                        </a:lnSpc>
                        <a:spcAft>
                          <a:spcPts val="0"/>
                        </a:spcAft>
                      </a:pPr>
                      <a:endParaRPr lang="da-DK" sz="800" b="0" dirty="0">
                        <a:solidFill>
                          <a:schemeClr val="tx1"/>
                        </a:solidFill>
                        <a:effectLst/>
                      </a:endParaRPr>
                    </a:p>
                    <a:p>
                      <a:pPr>
                        <a:lnSpc>
                          <a:spcPct val="107000"/>
                        </a:lnSpc>
                        <a:spcAft>
                          <a:spcPts val="0"/>
                        </a:spcAft>
                      </a:pPr>
                      <a:r>
                        <a:rPr lang="da-DK" sz="800" b="0" dirty="0">
                          <a:solidFill>
                            <a:schemeClr val="tx1"/>
                          </a:solidFill>
                          <a:effectLst/>
                        </a:rPr>
                        <a:t> </a:t>
                      </a:r>
                    </a:p>
                    <a:p>
                      <a:pPr>
                        <a:lnSpc>
                          <a:spcPct val="107000"/>
                        </a:lnSpc>
                        <a:spcAft>
                          <a:spcPts val="0"/>
                        </a:spcAft>
                      </a:pPr>
                      <a:r>
                        <a:rPr lang="da-DK" sz="800" b="0" dirty="0">
                          <a:solidFill>
                            <a:schemeClr val="tx1"/>
                          </a:solidFill>
                          <a:effectLst/>
                        </a:rPr>
                        <a:t> </a:t>
                      </a:r>
                      <a:endParaRPr lang="da-DK" sz="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5953" marR="35953" marT="0" marB="0">
                    <a:solidFill>
                      <a:schemeClr val="accent5">
                        <a:lumMod val="20000"/>
                        <a:lumOff val="80000"/>
                      </a:schemeClr>
                    </a:solidFill>
                  </a:tcPr>
                </a:tc>
                <a:tc>
                  <a:txBody>
                    <a:bodyPr/>
                    <a:lstStyle/>
                    <a:p>
                      <a:pPr>
                        <a:lnSpc>
                          <a:spcPct val="107000"/>
                        </a:lnSpc>
                        <a:spcAft>
                          <a:spcPts val="0"/>
                        </a:spcAft>
                      </a:pPr>
                      <a:r>
                        <a:rPr lang="da-DK" sz="800" b="0">
                          <a:solidFill>
                            <a:schemeClr val="tx1"/>
                          </a:solidFill>
                          <a:effectLst/>
                        </a:rPr>
                        <a:t>Milepælens indhold og resultat (dokumentation, test, godkendelser osv.)</a:t>
                      </a:r>
                      <a:endParaRPr lang="da-DK" sz="8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5953" marR="35953" marT="0" marB="0">
                    <a:solidFill>
                      <a:schemeClr val="accent5">
                        <a:lumMod val="20000"/>
                        <a:lumOff val="80000"/>
                      </a:schemeClr>
                    </a:solidFill>
                  </a:tcPr>
                </a:tc>
                <a:tc>
                  <a:txBody>
                    <a:bodyPr/>
                    <a:lstStyle/>
                    <a:p>
                      <a:pPr>
                        <a:lnSpc>
                          <a:spcPct val="107000"/>
                        </a:lnSpc>
                        <a:spcAft>
                          <a:spcPts val="0"/>
                        </a:spcAft>
                      </a:pPr>
                      <a:r>
                        <a:rPr lang="da-DK" sz="800" b="0" dirty="0">
                          <a:solidFill>
                            <a:schemeClr val="tx1"/>
                          </a:solidFill>
                          <a:effectLst/>
                        </a:rPr>
                        <a:t>Test og godkendelse (metode og ansvarlig)</a:t>
                      </a:r>
                      <a:endParaRPr lang="da-DK" sz="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5953" marR="35953" marT="0" marB="0">
                    <a:solidFill>
                      <a:schemeClr val="accent5">
                        <a:lumMod val="20000"/>
                        <a:lumOff val="80000"/>
                      </a:schemeClr>
                    </a:solidFill>
                  </a:tcPr>
                </a:tc>
                <a:extLst>
                  <a:ext uri="{0D108BD9-81ED-4DB2-BD59-A6C34878D82A}">
                    <a16:rowId xmlns:a16="http://schemas.microsoft.com/office/drawing/2014/main" val="2385236266"/>
                  </a:ext>
                </a:extLst>
              </a:tr>
            </a:tbl>
          </a:graphicData>
        </a:graphic>
      </p:graphicFrame>
    </p:spTree>
    <p:extLst>
      <p:ext uri="{BB962C8B-B14F-4D97-AF65-F5344CB8AC3E}">
        <p14:creationId xmlns:p14="http://schemas.microsoft.com/office/powerpoint/2010/main" val="3843977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337497" y="466344"/>
            <a:ext cx="9441962" cy="467629"/>
          </a:xfrm>
          <a:prstGeom prst="rect">
            <a:avLst/>
          </a:prstGeom>
          <a:ln>
            <a:noFill/>
          </a:ln>
        </p:spPr>
        <p:txBody>
          <a:bodyPr wrap="square">
            <a:spAutoFit/>
          </a:bodyPr>
          <a:lstStyle/>
          <a:p>
            <a:pPr>
              <a:lnSpc>
                <a:spcPct val="107000"/>
              </a:lnSpc>
              <a:spcAft>
                <a:spcPts val="0"/>
              </a:spcAft>
            </a:pPr>
            <a:r>
              <a:rPr lang="da-DK" sz="2400" b="1" dirty="0"/>
              <a:t>Skabelon 2: Milepælsbeskrivelser </a:t>
            </a:r>
            <a:r>
              <a:rPr lang="da-DK" sz="2400" b="1" dirty="0">
                <a:ea typeface="SimSun" panose="02010600030101010101" pitchFamily="2" charset="-122"/>
              </a:rPr>
              <a:t>  </a:t>
            </a:r>
            <a:endParaRPr lang="da-DK" sz="2400" dirty="0">
              <a:ea typeface="SimSun" panose="02010600030101010101" pitchFamily="2" charset="-122"/>
            </a:endParaRPr>
          </a:p>
        </p:txBody>
      </p:sp>
      <p:cxnSp>
        <p:nvCxnSpPr>
          <p:cNvPr id="7" name="Lige forbindelse 6">
            <a:extLst>
              <a:ext uri="{FF2B5EF4-FFF2-40B4-BE49-F238E27FC236}">
                <a16:creationId xmlns:a16="http://schemas.microsoft.com/office/drawing/2014/main" id="{E4B8135A-E247-4EFE-898F-167D25B8812D}"/>
              </a:ext>
            </a:extLst>
          </p:cNvPr>
          <p:cNvCxnSpPr>
            <a:cxnSpLocks/>
          </p:cNvCxnSpPr>
          <p:nvPr/>
        </p:nvCxnSpPr>
        <p:spPr>
          <a:xfrm>
            <a:off x="1441328" y="908720"/>
            <a:ext cx="942847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A71AAAE3-730A-43F4-ADE7-67497BBA7CDB}"/>
              </a:ext>
            </a:extLst>
          </p:cNvPr>
          <p:cNvCxnSpPr/>
          <p:nvPr/>
        </p:nvCxnSpPr>
        <p:spPr>
          <a:xfrm>
            <a:off x="1425426" y="6244884"/>
            <a:ext cx="93610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lede 8">
            <a:extLst>
              <a:ext uri="{FF2B5EF4-FFF2-40B4-BE49-F238E27FC236}">
                <a16:creationId xmlns:a16="http://schemas.microsoft.com/office/drawing/2014/main" id="{3FB1FB1C-337E-B54A-AE3D-B5E067B49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4" name="Billede 3">
            <a:extLst>
              <a:ext uri="{FF2B5EF4-FFF2-40B4-BE49-F238E27FC236}">
                <a16:creationId xmlns:a16="http://schemas.microsoft.com/office/drawing/2014/main" id="{AD959B06-628D-DEF4-B719-9A33270B3EC2}"/>
              </a:ext>
            </a:extLst>
          </p:cNvPr>
          <p:cNvPicPr>
            <a:picLocks noChangeAspect="1"/>
          </p:cNvPicPr>
          <p:nvPr/>
        </p:nvPicPr>
        <p:blipFill>
          <a:blip r:embed="rId3"/>
          <a:stretch>
            <a:fillRect/>
          </a:stretch>
        </p:blipFill>
        <p:spPr>
          <a:xfrm>
            <a:off x="0" y="0"/>
            <a:ext cx="504265" cy="6858000"/>
          </a:xfrm>
          <a:prstGeom prst="rect">
            <a:avLst/>
          </a:prstGeom>
        </p:spPr>
      </p:pic>
      <p:sp>
        <p:nvSpPr>
          <p:cNvPr id="10" name="Footer Placeholder 3">
            <a:extLst>
              <a:ext uri="{FF2B5EF4-FFF2-40B4-BE49-F238E27FC236}">
                <a16:creationId xmlns:a16="http://schemas.microsoft.com/office/drawing/2014/main" id="{3F83AD7B-B7EA-97E3-8E9A-82AF37FAB84E}"/>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graphicFrame>
        <p:nvGraphicFramePr>
          <p:cNvPr id="5" name="Tabel 4">
            <a:extLst>
              <a:ext uri="{FF2B5EF4-FFF2-40B4-BE49-F238E27FC236}">
                <a16:creationId xmlns:a16="http://schemas.microsoft.com/office/drawing/2014/main" id="{C6565A13-216C-2AC9-48F6-9F80E8F19A8B}"/>
              </a:ext>
            </a:extLst>
          </p:cNvPr>
          <p:cNvGraphicFramePr>
            <a:graphicFrameLocks noGrp="1"/>
          </p:cNvGraphicFramePr>
          <p:nvPr/>
        </p:nvGraphicFramePr>
        <p:xfrm>
          <a:off x="1448536" y="985887"/>
          <a:ext cx="9107011" cy="5170697"/>
        </p:xfrm>
        <a:graphic>
          <a:graphicData uri="http://schemas.openxmlformats.org/drawingml/2006/table">
            <a:tbl>
              <a:tblPr firstRow="1" firstCol="1" bandRow="1">
                <a:tableStyleId>{5C22544A-7EE6-4342-B048-85BDC9FD1C3A}</a:tableStyleId>
              </a:tblPr>
              <a:tblGrid>
                <a:gridCol w="1587627">
                  <a:extLst>
                    <a:ext uri="{9D8B030D-6E8A-4147-A177-3AD203B41FA5}">
                      <a16:colId xmlns:a16="http://schemas.microsoft.com/office/drawing/2014/main" val="2738379525"/>
                    </a:ext>
                  </a:extLst>
                </a:gridCol>
                <a:gridCol w="434659">
                  <a:extLst>
                    <a:ext uri="{9D8B030D-6E8A-4147-A177-3AD203B41FA5}">
                      <a16:colId xmlns:a16="http://schemas.microsoft.com/office/drawing/2014/main" val="1820235279"/>
                    </a:ext>
                  </a:extLst>
                </a:gridCol>
                <a:gridCol w="719438">
                  <a:extLst>
                    <a:ext uri="{9D8B030D-6E8A-4147-A177-3AD203B41FA5}">
                      <a16:colId xmlns:a16="http://schemas.microsoft.com/office/drawing/2014/main" val="3518334057"/>
                    </a:ext>
                  </a:extLst>
                </a:gridCol>
                <a:gridCol w="1198486">
                  <a:extLst>
                    <a:ext uri="{9D8B030D-6E8A-4147-A177-3AD203B41FA5}">
                      <a16:colId xmlns:a16="http://schemas.microsoft.com/office/drawing/2014/main" val="34461825"/>
                    </a:ext>
                  </a:extLst>
                </a:gridCol>
                <a:gridCol w="1705753">
                  <a:extLst>
                    <a:ext uri="{9D8B030D-6E8A-4147-A177-3AD203B41FA5}">
                      <a16:colId xmlns:a16="http://schemas.microsoft.com/office/drawing/2014/main" val="674034408"/>
                    </a:ext>
                  </a:extLst>
                </a:gridCol>
                <a:gridCol w="1730524">
                  <a:extLst>
                    <a:ext uri="{9D8B030D-6E8A-4147-A177-3AD203B41FA5}">
                      <a16:colId xmlns:a16="http://schemas.microsoft.com/office/drawing/2014/main" val="2572485984"/>
                    </a:ext>
                  </a:extLst>
                </a:gridCol>
                <a:gridCol w="1730524">
                  <a:extLst>
                    <a:ext uri="{9D8B030D-6E8A-4147-A177-3AD203B41FA5}">
                      <a16:colId xmlns:a16="http://schemas.microsoft.com/office/drawing/2014/main" val="3865923717"/>
                    </a:ext>
                  </a:extLst>
                </a:gridCol>
              </a:tblGrid>
              <a:tr h="285331">
                <a:tc gridSpan="3">
                  <a:txBody>
                    <a:bodyPr/>
                    <a:lstStyle/>
                    <a:p>
                      <a:pPr>
                        <a:lnSpc>
                          <a:spcPct val="107000"/>
                        </a:lnSpc>
                        <a:spcAft>
                          <a:spcPts val="0"/>
                        </a:spcAft>
                      </a:pPr>
                      <a:r>
                        <a:rPr lang="da-DK" sz="900" b="0">
                          <a:solidFill>
                            <a:schemeClr val="tx1"/>
                          </a:solidFill>
                          <a:effectLst/>
                        </a:rPr>
                        <a:t>Projekt (nr.)</a:t>
                      </a:r>
                    </a:p>
                    <a:p>
                      <a:pPr>
                        <a:lnSpc>
                          <a:spcPct val="107000"/>
                        </a:lnSpc>
                        <a:spcAft>
                          <a:spcPts val="0"/>
                        </a:spcAft>
                      </a:pPr>
                      <a:r>
                        <a:rPr lang="da-DK" sz="900" b="0">
                          <a:solidFill>
                            <a:schemeClr val="tx1"/>
                          </a:solidFill>
                          <a:effectLst/>
                        </a:rPr>
                        <a:t> </a:t>
                      </a:r>
                      <a:endParaRPr lang="da-DK" sz="9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857" marR="51857" marT="0" marB="0">
                    <a:solidFill>
                      <a:schemeClr val="accent1">
                        <a:lumMod val="20000"/>
                        <a:lumOff val="80000"/>
                      </a:schemeClr>
                    </a:solidFill>
                  </a:tcPr>
                </a:tc>
                <a:tc hMerge="1">
                  <a:txBody>
                    <a:bodyPr/>
                    <a:lstStyle/>
                    <a:p>
                      <a:endParaRPr lang="da-DK"/>
                    </a:p>
                  </a:txBody>
                  <a:tcPr/>
                </a:tc>
                <a:tc hMerge="1">
                  <a:txBody>
                    <a:bodyPr/>
                    <a:lstStyle/>
                    <a:p>
                      <a:endParaRPr lang="da-DK"/>
                    </a:p>
                  </a:txBody>
                  <a:tcPr/>
                </a:tc>
                <a:tc gridSpan="2">
                  <a:txBody>
                    <a:bodyPr/>
                    <a:lstStyle/>
                    <a:p>
                      <a:pPr>
                        <a:lnSpc>
                          <a:spcPct val="107000"/>
                        </a:lnSpc>
                        <a:spcAft>
                          <a:spcPts val="0"/>
                        </a:spcAft>
                      </a:pPr>
                      <a:r>
                        <a:rPr lang="da-DK" sz="900" b="0">
                          <a:solidFill>
                            <a:schemeClr val="tx1"/>
                          </a:solidFill>
                          <a:effectLst/>
                        </a:rPr>
                        <a:t>Indsatsområde</a:t>
                      </a:r>
                      <a:endParaRPr lang="da-DK" sz="9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857" marR="51857" marT="0" marB="0">
                    <a:solidFill>
                      <a:schemeClr val="accent1">
                        <a:lumMod val="20000"/>
                        <a:lumOff val="80000"/>
                      </a:schemeClr>
                    </a:solidFill>
                  </a:tcPr>
                </a:tc>
                <a:tc hMerge="1">
                  <a:txBody>
                    <a:bodyPr/>
                    <a:lstStyle/>
                    <a:p>
                      <a:endParaRPr lang="da-DK"/>
                    </a:p>
                  </a:txBody>
                  <a:tcPr/>
                </a:tc>
                <a:tc gridSpan="2">
                  <a:txBody>
                    <a:bodyPr/>
                    <a:lstStyle/>
                    <a:p>
                      <a:pPr>
                        <a:lnSpc>
                          <a:spcPct val="107000"/>
                        </a:lnSpc>
                        <a:spcAft>
                          <a:spcPts val="0"/>
                        </a:spcAft>
                      </a:pPr>
                      <a:r>
                        <a:rPr lang="da-DK" sz="900" b="0" dirty="0">
                          <a:solidFill>
                            <a:schemeClr val="tx1"/>
                          </a:solidFill>
                          <a:effectLst/>
                        </a:rPr>
                        <a:t>Dato og version</a:t>
                      </a:r>
                      <a:endParaRPr lang="da-DK" sz="9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857" marR="51857" marT="0" marB="0">
                    <a:solidFill>
                      <a:schemeClr val="accent1">
                        <a:lumMod val="20000"/>
                        <a:lumOff val="80000"/>
                      </a:schemeClr>
                    </a:solidFill>
                  </a:tcPr>
                </a:tc>
                <a:tc hMerge="1">
                  <a:txBody>
                    <a:bodyPr/>
                    <a:lstStyle/>
                    <a:p>
                      <a:endParaRPr lang="da-DK"/>
                    </a:p>
                  </a:txBody>
                  <a:tcPr/>
                </a:tc>
                <a:extLst>
                  <a:ext uri="{0D108BD9-81ED-4DB2-BD59-A6C34878D82A}">
                    <a16:rowId xmlns:a16="http://schemas.microsoft.com/office/drawing/2014/main" val="2832154518"/>
                  </a:ext>
                </a:extLst>
              </a:tr>
              <a:tr h="577053">
                <a:tc>
                  <a:txBody>
                    <a:bodyPr/>
                    <a:lstStyle/>
                    <a:p>
                      <a:pPr>
                        <a:lnSpc>
                          <a:spcPct val="107000"/>
                        </a:lnSpc>
                        <a:spcAft>
                          <a:spcPts val="0"/>
                        </a:spcAft>
                      </a:pPr>
                      <a:r>
                        <a:rPr lang="da-DK" sz="900" b="0" dirty="0">
                          <a:solidFill>
                            <a:schemeClr val="tx1"/>
                          </a:solidFill>
                          <a:effectLst/>
                        </a:rPr>
                        <a:t>Milepæl (betegnelse, nr.)</a:t>
                      </a:r>
                      <a:endParaRPr lang="da-DK" sz="9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857" marR="51857" marT="0" marB="0">
                    <a:solidFill>
                      <a:schemeClr val="accent1">
                        <a:lumMod val="20000"/>
                        <a:lumOff val="80000"/>
                      </a:schemeClr>
                    </a:solidFill>
                  </a:tcPr>
                </a:tc>
                <a:tc gridSpan="2">
                  <a:txBody>
                    <a:bodyPr/>
                    <a:lstStyle/>
                    <a:p>
                      <a:pPr>
                        <a:lnSpc>
                          <a:spcPct val="107000"/>
                        </a:lnSpc>
                        <a:spcAft>
                          <a:spcPts val="0"/>
                        </a:spcAft>
                      </a:pPr>
                      <a:r>
                        <a:rPr lang="da-DK" sz="900" b="0" dirty="0">
                          <a:solidFill>
                            <a:schemeClr val="tx1"/>
                          </a:solidFill>
                          <a:effectLst/>
                        </a:rPr>
                        <a:t>Termin</a:t>
                      </a:r>
                      <a:endParaRPr lang="da-DK" sz="9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857" marR="51857" marT="0" marB="0">
                    <a:solidFill>
                      <a:schemeClr val="accent1">
                        <a:lumMod val="20000"/>
                        <a:lumOff val="80000"/>
                      </a:schemeClr>
                    </a:solidFill>
                  </a:tcPr>
                </a:tc>
                <a:tc hMerge="1">
                  <a:txBody>
                    <a:bodyPr/>
                    <a:lstStyle/>
                    <a:p>
                      <a:endParaRPr lang="da-DK"/>
                    </a:p>
                  </a:txBody>
                  <a:tcPr/>
                </a:tc>
                <a:tc>
                  <a:txBody>
                    <a:bodyPr/>
                    <a:lstStyle/>
                    <a:p>
                      <a:pPr>
                        <a:lnSpc>
                          <a:spcPct val="107000"/>
                        </a:lnSpc>
                        <a:spcAft>
                          <a:spcPts val="0"/>
                        </a:spcAft>
                      </a:pPr>
                      <a:r>
                        <a:rPr lang="da-DK" sz="900" b="0" dirty="0">
                          <a:solidFill>
                            <a:schemeClr val="tx1"/>
                          </a:solidFill>
                          <a:effectLst/>
                        </a:rPr>
                        <a:t>Ansvar</a:t>
                      </a:r>
                    </a:p>
                    <a:p>
                      <a:pPr>
                        <a:lnSpc>
                          <a:spcPct val="107000"/>
                        </a:lnSpc>
                        <a:spcAft>
                          <a:spcPts val="0"/>
                        </a:spcAft>
                      </a:pPr>
                      <a:r>
                        <a:rPr lang="da-DK" sz="900" b="0" dirty="0">
                          <a:solidFill>
                            <a:schemeClr val="tx1"/>
                          </a:solidFill>
                          <a:effectLst/>
                        </a:rPr>
                        <a:t> </a:t>
                      </a:r>
                      <a:endParaRPr lang="da-DK" sz="9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857" marR="51857" marT="0" marB="0">
                    <a:solidFill>
                      <a:schemeClr val="accent1">
                        <a:lumMod val="20000"/>
                        <a:lumOff val="80000"/>
                      </a:schemeClr>
                    </a:solidFill>
                  </a:tcPr>
                </a:tc>
                <a:tc gridSpan="3">
                  <a:txBody>
                    <a:bodyPr/>
                    <a:lstStyle/>
                    <a:p>
                      <a:pPr algn="ctr">
                        <a:lnSpc>
                          <a:spcPct val="107000"/>
                        </a:lnSpc>
                        <a:spcAft>
                          <a:spcPts val="0"/>
                        </a:spcAft>
                      </a:pPr>
                      <a:r>
                        <a:rPr lang="da-DK" sz="900" b="0" dirty="0">
                          <a:solidFill>
                            <a:schemeClr val="tx1"/>
                          </a:solidFill>
                          <a:effectLst/>
                        </a:rPr>
                        <a:t>Test og godkendelse af leveret milepæl</a:t>
                      </a:r>
                      <a:endParaRPr lang="da-DK" sz="9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857" marR="51857" marT="0" marB="0">
                    <a:solidFill>
                      <a:schemeClr val="accent1">
                        <a:lumMod val="60000"/>
                        <a:lumOff val="40000"/>
                      </a:schemeClr>
                    </a:solidFill>
                  </a:tcPr>
                </a:tc>
                <a:tc hMerge="1">
                  <a:txBody>
                    <a:bodyPr/>
                    <a:lstStyle/>
                    <a:p>
                      <a:endParaRPr lang="da-DK"/>
                    </a:p>
                  </a:txBody>
                  <a:tcPr/>
                </a:tc>
                <a:tc hMerge="1">
                  <a:txBody>
                    <a:bodyPr/>
                    <a:lstStyle/>
                    <a:p>
                      <a:endParaRPr lang="da-DK"/>
                    </a:p>
                  </a:txBody>
                  <a:tcPr/>
                </a:tc>
                <a:extLst>
                  <a:ext uri="{0D108BD9-81ED-4DB2-BD59-A6C34878D82A}">
                    <a16:rowId xmlns:a16="http://schemas.microsoft.com/office/drawing/2014/main" val="1870079824"/>
                  </a:ext>
                </a:extLst>
              </a:tr>
              <a:tr h="431192">
                <a:tc gridSpan="2">
                  <a:txBody>
                    <a:bodyPr/>
                    <a:lstStyle/>
                    <a:p>
                      <a:pPr>
                        <a:lnSpc>
                          <a:spcPct val="107000"/>
                        </a:lnSpc>
                        <a:spcAft>
                          <a:spcPts val="0"/>
                        </a:spcAft>
                      </a:pPr>
                      <a:r>
                        <a:rPr lang="da-DK" sz="900" b="0" dirty="0">
                          <a:solidFill>
                            <a:schemeClr val="tx1"/>
                          </a:solidFill>
                          <a:effectLst/>
                        </a:rPr>
                        <a:t>Nødvendige forudgående milepæle (afhængigheder)</a:t>
                      </a:r>
                      <a:endParaRPr lang="da-DK" sz="9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857" marR="51857" marT="0" marB="0">
                    <a:solidFill>
                      <a:schemeClr val="accent5">
                        <a:lumMod val="60000"/>
                        <a:lumOff val="40000"/>
                      </a:schemeClr>
                    </a:solidFill>
                  </a:tcPr>
                </a:tc>
                <a:tc hMerge="1">
                  <a:txBody>
                    <a:bodyPr/>
                    <a:lstStyle/>
                    <a:p>
                      <a:endParaRPr lang="da-DK"/>
                    </a:p>
                  </a:txBody>
                  <a:tcPr/>
                </a:tc>
                <a:tc gridSpan="2">
                  <a:txBody>
                    <a:bodyPr/>
                    <a:lstStyle/>
                    <a:p>
                      <a:pPr>
                        <a:lnSpc>
                          <a:spcPct val="107000"/>
                        </a:lnSpc>
                        <a:spcAft>
                          <a:spcPts val="0"/>
                        </a:spcAft>
                      </a:pPr>
                      <a:r>
                        <a:rPr lang="da-DK" sz="900" b="0" dirty="0">
                          <a:solidFill>
                            <a:schemeClr val="tx1"/>
                          </a:solidFill>
                          <a:effectLst/>
                        </a:rPr>
                        <a:t>Forudsætninger (resultater, dokumentation, test og godkendelser.</a:t>
                      </a:r>
                      <a:endParaRPr lang="da-DK" sz="9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857" marR="51857" marT="0" marB="0">
                    <a:solidFill>
                      <a:schemeClr val="accent5">
                        <a:lumMod val="60000"/>
                        <a:lumOff val="40000"/>
                      </a:schemeClr>
                    </a:solidFill>
                  </a:tcPr>
                </a:tc>
                <a:tc hMerge="1">
                  <a:txBody>
                    <a:bodyPr/>
                    <a:lstStyle/>
                    <a:p>
                      <a:endParaRPr lang="da-DK"/>
                    </a:p>
                  </a:txBody>
                  <a:tcPr/>
                </a:tc>
                <a:tc>
                  <a:txBody>
                    <a:bodyPr/>
                    <a:lstStyle/>
                    <a:p>
                      <a:pPr>
                        <a:lnSpc>
                          <a:spcPct val="107000"/>
                        </a:lnSpc>
                        <a:spcAft>
                          <a:spcPts val="0"/>
                        </a:spcAft>
                      </a:pPr>
                      <a:r>
                        <a:rPr lang="da-DK" sz="900">
                          <a:solidFill>
                            <a:schemeClr val="tx1"/>
                          </a:solidFill>
                          <a:effectLst/>
                        </a:rPr>
                        <a:t>Godkendelseskriterier</a:t>
                      </a:r>
                      <a:endParaRPr lang="da-DK"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857" marR="51857" marT="0" marB="0">
                    <a:solidFill>
                      <a:schemeClr val="accent1">
                        <a:lumMod val="60000"/>
                        <a:lumOff val="40000"/>
                      </a:schemeClr>
                    </a:solidFill>
                  </a:tcPr>
                </a:tc>
                <a:tc>
                  <a:txBody>
                    <a:bodyPr/>
                    <a:lstStyle/>
                    <a:p>
                      <a:pPr>
                        <a:lnSpc>
                          <a:spcPct val="107000"/>
                        </a:lnSpc>
                        <a:spcAft>
                          <a:spcPts val="0"/>
                        </a:spcAft>
                      </a:pPr>
                      <a:r>
                        <a:rPr lang="da-DK" sz="900" dirty="0">
                          <a:solidFill>
                            <a:schemeClr val="tx1"/>
                          </a:solidFill>
                          <a:effectLst/>
                        </a:rPr>
                        <a:t>Test og godkendelse</a:t>
                      </a:r>
                      <a:endParaRPr lang="da-DK"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857" marR="51857" marT="0" marB="0">
                    <a:solidFill>
                      <a:schemeClr val="accent1">
                        <a:lumMod val="60000"/>
                        <a:lumOff val="40000"/>
                      </a:schemeClr>
                    </a:solidFill>
                  </a:tcPr>
                </a:tc>
                <a:tc>
                  <a:txBody>
                    <a:bodyPr/>
                    <a:lstStyle/>
                    <a:p>
                      <a:pPr>
                        <a:lnSpc>
                          <a:spcPct val="107000"/>
                        </a:lnSpc>
                        <a:spcAft>
                          <a:spcPts val="0"/>
                        </a:spcAft>
                      </a:pPr>
                      <a:r>
                        <a:rPr lang="da-DK" sz="900" dirty="0">
                          <a:solidFill>
                            <a:schemeClr val="tx1"/>
                          </a:solidFill>
                          <a:effectLst/>
                        </a:rPr>
                        <a:t>Ansvarlige for godkendelse</a:t>
                      </a:r>
                      <a:endParaRPr lang="da-DK"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857" marR="51857" marT="0" marB="0">
                    <a:solidFill>
                      <a:schemeClr val="accent1">
                        <a:lumMod val="60000"/>
                        <a:lumOff val="40000"/>
                      </a:schemeClr>
                    </a:solidFill>
                  </a:tcPr>
                </a:tc>
                <a:extLst>
                  <a:ext uri="{0D108BD9-81ED-4DB2-BD59-A6C34878D82A}">
                    <a16:rowId xmlns:a16="http://schemas.microsoft.com/office/drawing/2014/main" val="1134637108"/>
                  </a:ext>
                </a:extLst>
              </a:tr>
              <a:tr h="285331">
                <a:tc rowSpan="6" gridSpan="2">
                  <a:txBody>
                    <a:bodyPr/>
                    <a:lstStyle/>
                    <a:p>
                      <a:pPr>
                        <a:lnSpc>
                          <a:spcPct val="107000"/>
                        </a:lnSpc>
                        <a:spcAft>
                          <a:spcPts val="0"/>
                        </a:spcAft>
                      </a:pPr>
                      <a:r>
                        <a:rPr lang="da-DK" sz="900" b="0" dirty="0">
                          <a:solidFill>
                            <a:schemeClr val="tx1"/>
                          </a:solidFill>
                          <a:effectLst/>
                        </a:rPr>
                        <a:t> </a:t>
                      </a:r>
                      <a:endParaRPr lang="da-DK" sz="9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857" marR="51857" marT="0" marB="0">
                    <a:solidFill>
                      <a:schemeClr val="accent5">
                        <a:lumMod val="40000"/>
                        <a:lumOff val="60000"/>
                      </a:schemeClr>
                    </a:solidFill>
                  </a:tcPr>
                </a:tc>
                <a:tc rowSpan="6" hMerge="1">
                  <a:txBody>
                    <a:bodyPr/>
                    <a:lstStyle/>
                    <a:p>
                      <a:endParaRPr lang="da-DK"/>
                    </a:p>
                  </a:txBody>
                  <a:tcPr/>
                </a:tc>
                <a:tc rowSpan="6" gridSpan="2">
                  <a:txBody>
                    <a:bodyPr/>
                    <a:lstStyle/>
                    <a:p>
                      <a:pPr>
                        <a:lnSpc>
                          <a:spcPct val="107000"/>
                        </a:lnSpc>
                        <a:spcAft>
                          <a:spcPts val="0"/>
                        </a:spcAft>
                      </a:pPr>
                      <a:r>
                        <a:rPr lang="da-DK" sz="900" b="0" dirty="0">
                          <a:solidFill>
                            <a:schemeClr val="tx1"/>
                          </a:solidFill>
                          <a:effectLst/>
                        </a:rPr>
                        <a:t> </a:t>
                      </a:r>
                      <a:endParaRPr lang="da-DK" sz="9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857" marR="51857" marT="0" marB="0">
                    <a:solidFill>
                      <a:schemeClr val="accent5">
                        <a:lumMod val="20000"/>
                        <a:lumOff val="80000"/>
                      </a:schemeClr>
                    </a:solidFill>
                  </a:tcPr>
                </a:tc>
                <a:tc rowSpan="6" hMerge="1">
                  <a:txBody>
                    <a:bodyPr/>
                    <a:lstStyle/>
                    <a:p>
                      <a:endParaRPr lang="da-DK"/>
                    </a:p>
                  </a:txBody>
                  <a:tcPr/>
                </a:tc>
                <a:tc>
                  <a:txBody>
                    <a:bodyPr/>
                    <a:lstStyle/>
                    <a:p>
                      <a:pPr>
                        <a:lnSpc>
                          <a:spcPct val="107000"/>
                        </a:lnSpc>
                        <a:spcAft>
                          <a:spcPts val="0"/>
                        </a:spcAft>
                      </a:pPr>
                      <a:r>
                        <a:rPr lang="da-DK" sz="900">
                          <a:solidFill>
                            <a:schemeClr val="tx1"/>
                          </a:solidFill>
                          <a:effectLst/>
                        </a:rPr>
                        <a:t> </a:t>
                      </a:r>
                    </a:p>
                    <a:p>
                      <a:pPr>
                        <a:lnSpc>
                          <a:spcPct val="107000"/>
                        </a:lnSpc>
                        <a:spcAft>
                          <a:spcPts val="0"/>
                        </a:spcAft>
                      </a:pPr>
                      <a:r>
                        <a:rPr lang="da-DK" sz="900">
                          <a:solidFill>
                            <a:schemeClr val="tx1"/>
                          </a:solidFill>
                          <a:effectLst/>
                        </a:rPr>
                        <a:t> </a:t>
                      </a:r>
                      <a:endParaRPr lang="da-DK"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857" marR="51857" marT="0" marB="0"/>
                </a:tc>
                <a:tc>
                  <a:txBody>
                    <a:bodyPr/>
                    <a:lstStyle/>
                    <a:p>
                      <a:pPr>
                        <a:lnSpc>
                          <a:spcPct val="107000"/>
                        </a:lnSpc>
                        <a:spcAft>
                          <a:spcPts val="0"/>
                        </a:spcAft>
                      </a:pPr>
                      <a:r>
                        <a:rPr lang="da-DK" sz="900">
                          <a:solidFill>
                            <a:schemeClr val="tx1"/>
                          </a:solidFill>
                          <a:effectLst/>
                        </a:rPr>
                        <a:t> </a:t>
                      </a:r>
                      <a:endParaRPr lang="da-DK"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857" marR="51857" marT="0" marB="0"/>
                </a:tc>
                <a:tc>
                  <a:txBody>
                    <a:bodyPr/>
                    <a:lstStyle/>
                    <a:p>
                      <a:pPr>
                        <a:lnSpc>
                          <a:spcPct val="107000"/>
                        </a:lnSpc>
                        <a:spcAft>
                          <a:spcPts val="0"/>
                        </a:spcAft>
                      </a:pPr>
                      <a:r>
                        <a:rPr lang="da-DK" sz="900">
                          <a:solidFill>
                            <a:schemeClr val="tx1"/>
                          </a:solidFill>
                          <a:effectLst/>
                        </a:rPr>
                        <a:t> </a:t>
                      </a:r>
                      <a:endParaRPr lang="da-DK"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857" marR="51857" marT="0" marB="0"/>
                </a:tc>
                <a:extLst>
                  <a:ext uri="{0D108BD9-81ED-4DB2-BD59-A6C34878D82A}">
                    <a16:rowId xmlns:a16="http://schemas.microsoft.com/office/drawing/2014/main" val="1535887262"/>
                  </a:ext>
                </a:extLst>
              </a:tr>
              <a:tr h="285331">
                <a:tc gridSpan="2" vMerge="1">
                  <a:txBody>
                    <a:bodyPr/>
                    <a:lstStyle/>
                    <a:p>
                      <a:endParaRPr lang="da-DK"/>
                    </a:p>
                  </a:txBody>
                  <a:tcPr/>
                </a:tc>
                <a:tc hMerge="1" vMerge="1">
                  <a:txBody>
                    <a:bodyPr/>
                    <a:lstStyle/>
                    <a:p>
                      <a:endParaRPr lang="da-DK"/>
                    </a:p>
                  </a:txBody>
                  <a:tcPr/>
                </a:tc>
                <a:tc gridSpan="2" vMerge="1">
                  <a:txBody>
                    <a:bodyPr/>
                    <a:lstStyle/>
                    <a:p>
                      <a:endParaRPr lang="da-DK"/>
                    </a:p>
                  </a:txBody>
                  <a:tcPr/>
                </a:tc>
                <a:tc hMerge="1" vMerge="1">
                  <a:txBody>
                    <a:bodyPr/>
                    <a:lstStyle/>
                    <a:p>
                      <a:endParaRPr lang="da-DK"/>
                    </a:p>
                  </a:txBody>
                  <a:tcPr/>
                </a:tc>
                <a:tc>
                  <a:txBody>
                    <a:bodyPr/>
                    <a:lstStyle/>
                    <a:p>
                      <a:pPr>
                        <a:lnSpc>
                          <a:spcPct val="107000"/>
                        </a:lnSpc>
                        <a:spcAft>
                          <a:spcPts val="0"/>
                        </a:spcAft>
                      </a:pPr>
                      <a:r>
                        <a:rPr lang="da-DK" sz="900">
                          <a:solidFill>
                            <a:schemeClr val="tx1"/>
                          </a:solidFill>
                          <a:effectLst/>
                        </a:rPr>
                        <a:t> </a:t>
                      </a:r>
                    </a:p>
                    <a:p>
                      <a:pPr>
                        <a:lnSpc>
                          <a:spcPct val="107000"/>
                        </a:lnSpc>
                        <a:spcAft>
                          <a:spcPts val="0"/>
                        </a:spcAft>
                      </a:pPr>
                      <a:r>
                        <a:rPr lang="da-DK" sz="900">
                          <a:solidFill>
                            <a:schemeClr val="tx1"/>
                          </a:solidFill>
                          <a:effectLst/>
                        </a:rPr>
                        <a:t> </a:t>
                      </a:r>
                      <a:endParaRPr lang="da-DK"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857" marR="51857" marT="0" marB="0"/>
                </a:tc>
                <a:tc>
                  <a:txBody>
                    <a:bodyPr/>
                    <a:lstStyle/>
                    <a:p>
                      <a:pPr>
                        <a:lnSpc>
                          <a:spcPct val="107000"/>
                        </a:lnSpc>
                        <a:spcAft>
                          <a:spcPts val="0"/>
                        </a:spcAft>
                      </a:pPr>
                      <a:r>
                        <a:rPr lang="da-DK" sz="900">
                          <a:solidFill>
                            <a:schemeClr val="tx1"/>
                          </a:solidFill>
                          <a:effectLst/>
                        </a:rPr>
                        <a:t> </a:t>
                      </a:r>
                      <a:endParaRPr lang="da-DK"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857" marR="51857" marT="0" marB="0"/>
                </a:tc>
                <a:tc>
                  <a:txBody>
                    <a:bodyPr/>
                    <a:lstStyle/>
                    <a:p>
                      <a:pPr>
                        <a:lnSpc>
                          <a:spcPct val="107000"/>
                        </a:lnSpc>
                        <a:spcAft>
                          <a:spcPts val="0"/>
                        </a:spcAft>
                      </a:pPr>
                      <a:r>
                        <a:rPr lang="da-DK" sz="900">
                          <a:solidFill>
                            <a:schemeClr val="tx1"/>
                          </a:solidFill>
                          <a:effectLst/>
                        </a:rPr>
                        <a:t> </a:t>
                      </a:r>
                      <a:endParaRPr lang="da-DK"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857" marR="51857" marT="0" marB="0"/>
                </a:tc>
                <a:extLst>
                  <a:ext uri="{0D108BD9-81ED-4DB2-BD59-A6C34878D82A}">
                    <a16:rowId xmlns:a16="http://schemas.microsoft.com/office/drawing/2014/main" val="3921833163"/>
                  </a:ext>
                </a:extLst>
              </a:tr>
              <a:tr h="285331">
                <a:tc gridSpan="2" vMerge="1">
                  <a:txBody>
                    <a:bodyPr/>
                    <a:lstStyle/>
                    <a:p>
                      <a:endParaRPr lang="da-DK"/>
                    </a:p>
                  </a:txBody>
                  <a:tcPr/>
                </a:tc>
                <a:tc hMerge="1" vMerge="1">
                  <a:txBody>
                    <a:bodyPr/>
                    <a:lstStyle/>
                    <a:p>
                      <a:endParaRPr lang="da-DK"/>
                    </a:p>
                  </a:txBody>
                  <a:tcPr/>
                </a:tc>
                <a:tc gridSpan="2" vMerge="1">
                  <a:txBody>
                    <a:bodyPr/>
                    <a:lstStyle/>
                    <a:p>
                      <a:endParaRPr lang="da-DK"/>
                    </a:p>
                  </a:txBody>
                  <a:tcPr/>
                </a:tc>
                <a:tc hMerge="1" vMerge="1">
                  <a:txBody>
                    <a:bodyPr/>
                    <a:lstStyle/>
                    <a:p>
                      <a:endParaRPr lang="da-DK"/>
                    </a:p>
                  </a:txBody>
                  <a:tcPr/>
                </a:tc>
                <a:tc>
                  <a:txBody>
                    <a:bodyPr/>
                    <a:lstStyle/>
                    <a:p>
                      <a:pPr>
                        <a:lnSpc>
                          <a:spcPct val="107000"/>
                        </a:lnSpc>
                        <a:spcAft>
                          <a:spcPts val="0"/>
                        </a:spcAft>
                      </a:pPr>
                      <a:r>
                        <a:rPr lang="da-DK" sz="900">
                          <a:solidFill>
                            <a:schemeClr val="tx1"/>
                          </a:solidFill>
                          <a:effectLst/>
                        </a:rPr>
                        <a:t> </a:t>
                      </a:r>
                    </a:p>
                    <a:p>
                      <a:pPr>
                        <a:lnSpc>
                          <a:spcPct val="107000"/>
                        </a:lnSpc>
                        <a:spcAft>
                          <a:spcPts val="0"/>
                        </a:spcAft>
                      </a:pPr>
                      <a:r>
                        <a:rPr lang="da-DK" sz="900">
                          <a:solidFill>
                            <a:schemeClr val="tx1"/>
                          </a:solidFill>
                          <a:effectLst/>
                        </a:rPr>
                        <a:t> </a:t>
                      </a:r>
                      <a:endParaRPr lang="da-DK"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857" marR="51857" marT="0" marB="0"/>
                </a:tc>
                <a:tc>
                  <a:txBody>
                    <a:bodyPr/>
                    <a:lstStyle/>
                    <a:p>
                      <a:pPr>
                        <a:lnSpc>
                          <a:spcPct val="107000"/>
                        </a:lnSpc>
                        <a:spcAft>
                          <a:spcPts val="0"/>
                        </a:spcAft>
                      </a:pPr>
                      <a:r>
                        <a:rPr lang="da-DK" sz="900">
                          <a:solidFill>
                            <a:schemeClr val="tx1"/>
                          </a:solidFill>
                          <a:effectLst/>
                        </a:rPr>
                        <a:t> </a:t>
                      </a:r>
                      <a:endParaRPr lang="da-DK"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857" marR="51857" marT="0" marB="0"/>
                </a:tc>
                <a:tc>
                  <a:txBody>
                    <a:bodyPr/>
                    <a:lstStyle/>
                    <a:p>
                      <a:pPr>
                        <a:lnSpc>
                          <a:spcPct val="107000"/>
                        </a:lnSpc>
                        <a:spcAft>
                          <a:spcPts val="0"/>
                        </a:spcAft>
                      </a:pPr>
                      <a:r>
                        <a:rPr lang="da-DK" sz="900">
                          <a:solidFill>
                            <a:schemeClr val="tx1"/>
                          </a:solidFill>
                          <a:effectLst/>
                        </a:rPr>
                        <a:t> </a:t>
                      </a:r>
                      <a:endParaRPr lang="da-DK"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857" marR="51857" marT="0" marB="0"/>
                </a:tc>
                <a:extLst>
                  <a:ext uri="{0D108BD9-81ED-4DB2-BD59-A6C34878D82A}">
                    <a16:rowId xmlns:a16="http://schemas.microsoft.com/office/drawing/2014/main" val="2622994934"/>
                  </a:ext>
                </a:extLst>
              </a:tr>
              <a:tr h="285331">
                <a:tc gridSpan="2" vMerge="1">
                  <a:txBody>
                    <a:bodyPr/>
                    <a:lstStyle/>
                    <a:p>
                      <a:endParaRPr lang="da-DK"/>
                    </a:p>
                  </a:txBody>
                  <a:tcPr/>
                </a:tc>
                <a:tc hMerge="1" vMerge="1">
                  <a:txBody>
                    <a:bodyPr/>
                    <a:lstStyle/>
                    <a:p>
                      <a:endParaRPr lang="da-DK"/>
                    </a:p>
                  </a:txBody>
                  <a:tcPr/>
                </a:tc>
                <a:tc gridSpan="2" vMerge="1">
                  <a:txBody>
                    <a:bodyPr/>
                    <a:lstStyle/>
                    <a:p>
                      <a:endParaRPr lang="da-DK"/>
                    </a:p>
                  </a:txBody>
                  <a:tcPr/>
                </a:tc>
                <a:tc hMerge="1" vMerge="1">
                  <a:txBody>
                    <a:bodyPr/>
                    <a:lstStyle/>
                    <a:p>
                      <a:endParaRPr lang="da-DK"/>
                    </a:p>
                  </a:txBody>
                  <a:tcPr/>
                </a:tc>
                <a:tc>
                  <a:txBody>
                    <a:bodyPr/>
                    <a:lstStyle/>
                    <a:p>
                      <a:pPr>
                        <a:lnSpc>
                          <a:spcPct val="107000"/>
                        </a:lnSpc>
                        <a:spcAft>
                          <a:spcPts val="0"/>
                        </a:spcAft>
                      </a:pPr>
                      <a:r>
                        <a:rPr lang="da-DK" sz="900">
                          <a:solidFill>
                            <a:schemeClr val="tx1"/>
                          </a:solidFill>
                          <a:effectLst/>
                        </a:rPr>
                        <a:t> </a:t>
                      </a:r>
                    </a:p>
                    <a:p>
                      <a:pPr>
                        <a:lnSpc>
                          <a:spcPct val="107000"/>
                        </a:lnSpc>
                        <a:spcAft>
                          <a:spcPts val="0"/>
                        </a:spcAft>
                      </a:pPr>
                      <a:r>
                        <a:rPr lang="da-DK" sz="900">
                          <a:solidFill>
                            <a:schemeClr val="tx1"/>
                          </a:solidFill>
                          <a:effectLst/>
                        </a:rPr>
                        <a:t> </a:t>
                      </a:r>
                      <a:endParaRPr lang="da-DK"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857" marR="51857" marT="0" marB="0"/>
                </a:tc>
                <a:tc>
                  <a:txBody>
                    <a:bodyPr/>
                    <a:lstStyle/>
                    <a:p>
                      <a:pPr>
                        <a:lnSpc>
                          <a:spcPct val="107000"/>
                        </a:lnSpc>
                        <a:spcAft>
                          <a:spcPts val="0"/>
                        </a:spcAft>
                      </a:pPr>
                      <a:r>
                        <a:rPr lang="da-DK" sz="900">
                          <a:solidFill>
                            <a:schemeClr val="tx1"/>
                          </a:solidFill>
                          <a:effectLst/>
                        </a:rPr>
                        <a:t> </a:t>
                      </a:r>
                      <a:endParaRPr lang="da-DK"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857" marR="51857" marT="0" marB="0"/>
                </a:tc>
                <a:tc>
                  <a:txBody>
                    <a:bodyPr/>
                    <a:lstStyle/>
                    <a:p>
                      <a:pPr>
                        <a:lnSpc>
                          <a:spcPct val="107000"/>
                        </a:lnSpc>
                        <a:spcAft>
                          <a:spcPts val="0"/>
                        </a:spcAft>
                      </a:pPr>
                      <a:r>
                        <a:rPr lang="da-DK" sz="900">
                          <a:solidFill>
                            <a:schemeClr val="tx1"/>
                          </a:solidFill>
                          <a:effectLst/>
                        </a:rPr>
                        <a:t> </a:t>
                      </a:r>
                      <a:endParaRPr lang="da-DK"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857" marR="51857" marT="0" marB="0"/>
                </a:tc>
                <a:extLst>
                  <a:ext uri="{0D108BD9-81ED-4DB2-BD59-A6C34878D82A}">
                    <a16:rowId xmlns:a16="http://schemas.microsoft.com/office/drawing/2014/main" val="78787792"/>
                  </a:ext>
                </a:extLst>
              </a:tr>
              <a:tr h="285331">
                <a:tc gridSpan="2" vMerge="1">
                  <a:txBody>
                    <a:bodyPr/>
                    <a:lstStyle/>
                    <a:p>
                      <a:endParaRPr lang="da-DK"/>
                    </a:p>
                  </a:txBody>
                  <a:tcPr/>
                </a:tc>
                <a:tc hMerge="1" vMerge="1">
                  <a:txBody>
                    <a:bodyPr/>
                    <a:lstStyle/>
                    <a:p>
                      <a:endParaRPr lang="da-DK"/>
                    </a:p>
                  </a:txBody>
                  <a:tcPr/>
                </a:tc>
                <a:tc gridSpan="2" vMerge="1">
                  <a:txBody>
                    <a:bodyPr/>
                    <a:lstStyle/>
                    <a:p>
                      <a:endParaRPr lang="da-DK"/>
                    </a:p>
                  </a:txBody>
                  <a:tcPr/>
                </a:tc>
                <a:tc hMerge="1" vMerge="1">
                  <a:txBody>
                    <a:bodyPr/>
                    <a:lstStyle/>
                    <a:p>
                      <a:endParaRPr lang="da-DK"/>
                    </a:p>
                  </a:txBody>
                  <a:tcPr/>
                </a:tc>
                <a:tc>
                  <a:txBody>
                    <a:bodyPr/>
                    <a:lstStyle/>
                    <a:p>
                      <a:pPr>
                        <a:lnSpc>
                          <a:spcPct val="107000"/>
                        </a:lnSpc>
                        <a:spcAft>
                          <a:spcPts val="0"/>
                        </a:spcAft>
                      </a:pPr>
                      <a:r>
                        <a:rPr lang="da-DK" sz="900">
                          <a:solidFill>
                            <a:schemeClr val="tx1"/>
                          </a:solidFill>
                          <a:effectLst/>
                        </a:rPr>
                        <a:t> </a:t>
                      </a:r>
                    </a:p>
                    <a:p>
                      <a:pPr>
                        <a:lnSpc>
                          <a:spcPct val="107000"/>
                        </a:lnSpc>
                        <a:spcAft>
                          <a:spcPts val="0"/>
                        </a:spcAft>
                      </a:pPr>
                      <a:r>
                        <a:rPr lang="da-DK" sz="900">
                          <a:solidFill>
                            <a:schemeClr val="tx1"/>
                          </a:solidFill>
                          <a:effectLst/>
                        </a:rPr>
                        <a:t> </a:t>
                      </a:r>
                      <a:endParaRPr lang="da-DK"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857" marR="51857" marT="0" marB="0"/>
                </a:tc>
                <a:tc>
                  <a:txBody>
                    <a:bodyPr/>
                    <a:lstStyle/>
                    <a:p>
                      <a:pPr>
                        <a:lnSpc>
                          <a:spcPct val="107000"/>
                        </a:lnSpc>
                        <a:spcAft>
                          <a:spcPts val="0"/>
                        </a:spcAft>
                      </a:pPr>
                      <a:r>
                        <a:rPr lang="da-DK" sz="900">
                          <a:solidFill>
                            <a:schemeClr val="tx1"/>
                          </a:solidFill>
                          <a:effectLst/>
                        </a:rPr>
                        <a:t> </a:t>
                      </a:r>
                      <a:endParaRPr lang="da-DK"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857" marR="51857" marT="0" marB="0"/>
                </a:tc>
                <a:tc>
                  <a:txBody>
                    <a:bodyPr/>
                    <a:lstStyle/>
                    <a:p>
                      <a:pPr>
                        <a:lnSpc>
                          <a:spcPct val="107000"/>
                        </a:lnSpc>
                        <a:spcAft>
                          <a:spcPts val="0"/>
                        </a:spcAft>
                      </a:pPr>
                      <a:r>
                        <a:rPr lang="da-DK" sz="900">
                          <a:solidFill>
                            <a:schemeClr val="tx1"/>
                          </a:solidFill>
                          <a:effectLst/>
                        </a:rPr>
                        <a:t> </a:t>
                      </a:r>
                      <a:endParaRPr lang="da-DK"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857" marR="51857" marT="0" marB="0"/>
                </a:tc>
                <a:extLst>
                  <a:ext uri="{0D108BD9-81ED-4DB2-BD59-A6C34878D82A}">
                    <a16:rowId xmlns:a16="http://schemas.microsoft.com/office/drawing/2014/main" val="1481721713"/>
                  </a:ext>
                </a:extLst>
              </a:tr>
              <a:tr h="285331">
                <a:tc gridSpan="2" vMerge="1">
                  <a:txBody>
                    <a:bodyPr/>
                    <a:lstStyle/>
                    <a:p>
                      <a:endParaRPr lang="da-DK"/>
                    </a:p>
                  </a:txBody>
                  <a:tcPr/>
                </a:tc>
                <a:tc hMerge="1" vMerge="1">
                  <a:txBody>
                    <a:bodyPr/>
                    <a:lstStyle/>
                    <a:p>
                      <a:endParaRPr lang="da-DK"/>
                    </a:p>
                  </a:txBody>
                  <a:tcPr/>
                </a:tc>
                <a:tc gridSpan="2" vMerge="1">
                  <a:txBody>
                    <a:bodyPr/>
                    <a:lstStyle/>
                    <a:p>
                      <a:endParaRPr lang="da-DK"/>
                    </a:p>
                  </a:txBody>
                  <a:tcPr/>
                </a:tc>
                <a:tc hMerge="1" vMerge="1">
                  <a:txBody>
                    <a:bodyPr/>
                    <a:lstStyle/>
                    <a:p>
                      <a:endParaRPr lang="da-DK"/>
                    </a:p>
                  </a:txBody>
                  <a:tcPr/>
                </a:tc>
                <a:tc>
                  <a:txBody>
                    <a:bodyPr/>
                    <a:lstStyle/>
                    <a:p>
                      <a:pPr>
                        <a:lnSpc>
                          <a:spcPct val="107000"/>
                        </a:lnSpc>
                        <a:spcAft>
                          <a:spcPts val="0"/>
                        </a:spcAft>
                      </a:pPr>
                      <a:r>
                        <a:rPr lang="da-DK" sz="900">
                          <a:solidFill>
                            <a:schemeClr val="tx1"/>
                          </a:solidFill>
                          <a:effectLst/>
                        </a:rPr>
                        <a:t> </a:t>
                      </a:r>
                    </a:p>
                    <a:p>
                      <a:pPr>
                        <a:lnSpc>
                          <a:spcPct val="107000"/>
                        </a:lnSpc>
                        <a:spcAft>
                          <a:spcPts val="0"/>
                        </a:spcAft>
                      </a:pPr>
                      <a:r>
                        <a:rPr lang="da-DK" sz="900">
                          <a:solidFill>
                            <a:schemeClr val="tx1"/>
                          </a:solidFill>
                          <a:effectLst/>
                        </a:rPr>
                        <a:t> </a:t>
                      </a:r>
                      <a:endParaRPr lang="da-DK"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857" marR="51857" marT="0" marB="0"/>
                </a:tc>
                <a:tc>
                  <a:txBody>
                    <a:bodyPr/>
                    <a:lstStyle/>
                    <a:p>
                      <a:pPr>
                        <a:lnSpc>
                          <a:spcPct val="107000"/>
                        </a:lnSpc>
                        <a:spcAft>
                          <a:spcPts val="0"/>
                        </a:spcAft>
                      </a:pPr>
                      <a:r>
                        <a:rPr lang="da-DK" sz="900">
                          <a:solidFill>
                            <a:schemeClr val="tx1"/>
                          </a:solidFill>
                          <a:effectLst/>
                        </a:rPr>
                        <a:t> </a:t>
                      </a:r>
                      <a:endParaRPr lang="da-DK"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857" marR="51857" marT="0" marB="0"/>
                </a:tc>
                <a:tc>
                  <a:txBody>
                    <a:bodyPr/>
                    <a:lstStyle/>
                    <a:p>
                      <a:pPr>
                        <a:lnSpc>
                          <a:spcPct val="107000"/>
                        </a:lnSpc>
                        <a:spcAft>
                          <a:spcPts val="0"/>
                        </a:spcAft>
                      </a:pPr>
                      <a:r>
                        <a:rPr lang="da-DK" sz="900">
                          <a:solidFill>
                            <a:schemeClr val="tx1"/>
                          </a:solidFill>
                          <a:effectLst/>
                        </a:rPr>
                        <a:t> </a:t>
                      </a:r>
                      <a:endParaRPr lang="da-DK"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857" marR="51857" marT="0" marB="0"/>
                </a:tc>
                <a:extLst>
                  <a:ext uri="{0D108BD9-81ED-4DB2-BD59-A6C34878D82A}">
                    <a16:rowId xmlns:a16="http://schemas.microsoft.com/office/drawing/2014/main" val="1352113398"/>
                  </a:ext>
                </a:extLst>
              </a:tr>
              <a:tr h="431192">
                <a:tc gridSpan="2">
                  <a:txBody>
                    <a:bodyPr/>
                    <a:lstStyle/>
                    <a:p>
                      <a:pPr>
                        <a:lnSpc>
                          <a:spcPct val="107000"/>
                        </a:lnSpc>
                        <a:spcAft>
                          <a:spcPts val="0"/>
                        </a:spcAft>
                      </a:pPr>
                      <a:r>
                        <a:rPr lang="da-DK" sz="900" b="0">
                          <a:solidFill>
                            <a:schemeClr val="tx1"/>
                          </a:solidFill>
                          <a:effectLst/>
                        </a:rPr>
                        <a:t>Efterfølgende milepæle der skal bruge resultatet (afhængigheder)</a:t>
                      </a:r>
                      <a:endParaRPr lang="da-DK" sz="9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857" marR="51857" marT="0" marB="0">
                    <a:solidFill>
                      <a:schemeClr val="accent5">
                        <a:lumMod val="60000"/>
                        <a:lumOff val="40000"/>
                      </a:schemeClr>
                    </a:solidFill>
                  </a:tcPr>
                </a:tc>
                <a:tc hMerge="1">
                  <a:txBody>
                    <a:bodyPr/>
                    <a:lstStyle/>
                    <a:p>
                      <a:endParaRPr lang="da-DK"/>
                    </a:p>
                  </a:txBody>
                  <a:tcPr/>
                </a:tc>
                <a:tc gridSpan="2">
                  <a:txBody>
                    <a:bodyPr/>
                    <a:lstStyle/>
                    <a:p>
                      <a:pPr>
                        <a:lnSpc>
                          <a:spcPct val="107000"/>
                        </a:lnSpc>
                        <a:spcAft>
                          <a:spcPts val="0"/>
                        </a:spcAft>
                      </a:pPr>
                      <a:r>
                        <a:rPr lang="da-DK" sz="900" b="0" dirty="0">
                          <a:solidFill>
                            <a:schemeClr val="tx1"/>
                          </a:solidFill>
                          <a:effectLst/>
                        </a:rPr>
                        <a:t>Resultat (dokumentation, test, godkendelser osv.)</a:t>
                      </a:r>
                      <a:endParaRPr lang="da-DK" sz="9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857" marR="51857" marT="0" marB="0">
                    <a:solidFill>
                      <a:schemeClr val="accent5">
                        <a:lumMod val="60000"/>
                        <a:lumOff val="40000"/>
                      </a:schemeClr>
                    </a:solidFill>
                  </a:tcPr>
                </a:tc>
                <a:tc hMerge="1">
                  <a:txBody>
                    <a:bodyPr/>
                    <a:lstStyle/>
                    <a:p>
                      <a:endParaRPr lang="da-DK"/>
                    </a:p>
                  </a:txBody>
                  <a:tcPr/>
                </a:tc>
                <a:tc>
                  <a:txBody>
                    <a:bodyPr/>
                    <a:lstStyle/>
                    <a:p>
                      <a:pPr>
                        <a:lnSpc>
                          <a:spcPct val="107000"/>
                        </a:lnSpc>
                        <a:spcAft>
                          <a:spcPts val="0"/>
                        </a:spcAft>
                      </a:pPr>
                      <a:r>
                        <a:rPr lang="da-DK" sz="900">
                          <a:solidFill>
                            <a:schemeClr val="tx1"/>
                          </a:solidFill>
                          <a:effectLst/>
                        </a:rPr>
                        <a:t> </a:t>
                      </a:r>
                    </a:p>
                    <a:p>
                      <a:pPr>
                        <a:lnSpc>
                          <a:spcPct val="107000"/>
                        </a:lnSpc>
                        <a:spcAft>
                          <a:spcPts val="0"/>
                        </a:spcAft>
                      </a:pPr>
                      <a:r>
                        <a:rPr lang="da-DK" sz="900">
                          <a:solidFill>
                            <a:schemeClr val="tx1"/>
                          </a:solidFill>
                          <a:effectLst/>
                        </a:rPr>
                        <a:t> </a:t>
                      </a:r>
                      <a:endParaRPr lang="da-DK"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857" marR="51857" marT="0" marB="0"/>
                </a:tc>
                <a:tc>
                  <a:txBody>
                    <a:bodyPr/>
                    <a:lstStyle/>
                    <a:p>
                      <a:pPr>
                        <a:lnSpc>
                          <a:spcPct val="107000"/>
                        </a:lnSpc>
                        <a:spcAft>
                          <a:spcPts val="0"/>
                        </a:spcAft>
                      </a:pPr>
                      <a:r>
                        <a:rPr lang="da-DK" sz="900">
                          <a:solidFill>
                            <a:schemeClr val="tx1"/>
                          </a:solidFill>
                          <a:effectLst/>
                        </a:rPr>
                        <a:t> </a:t>
                      </a:r>
                      <a:endParaRPr lang="da-DK"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857" marR="51857" marT="0" marB="0"/>
                </a:tc>
                <a:tc>
                  <a:txBody>
                    <a:bodyPr/>
                    <a:lstStyle/>
                    <a:p>
                      <a:pPr>
                        <a:lnSpc>
                          <a:spcPct val="107000"/>
                        </a:lnSpc>
                        <a:spcAft>
                          <a:spcPts val="0"/>
                        </a:spcAft>
                      </a:pPr>
                      <a:r>
                        <a:rPr lang="da-DK" sz="900">
                          <a:solidFill>
                            <a:schemeClr val="tx1"/>
                          </a:solidFill>
                          <a:effectLst/>
                        </a:rPr>
                        <a:t> </a:t>
                      </a:r>
                      <a:endParaRPr lang="da-DK"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857" marR="51857" marT="0" marB="0"/>
                </a:tc>
                <a:extLst>
                  <a:ext uri="{0D108BD9-81ED-4DB2-BD59-A6C34878D82A}">
                    <a16:rowId xmlns:a16="http://schemas.microsoft.com/office/drawing/2014/main" val="242362383"/>
                  </a:ext>
                </a:extLst>
              </a:tr>
              <a:tr h="285331">
                <a:tc rowSpan="6" gridSpan="2">
                  <a:txBody>
                    <a:bodyPr/>
                    <a:lstStyle/>
                    <a:p>
                      <a:pPr>
                        <a:lnSpc>
                          <a:spcPct val="107000"/>
                        </a:lnSpc>
                        <a:spcAft>
                          <a:spcPts val="0"/>
                        </a:spcAft>
                      </a:pPr>
                      <a:r>
                        <a:rPr lang="da-DK" sz="900" dirty="0">
                          <a:solidFill>
                            <a:schemeClr val="tx1"/>
                          </a:solidFill>
                          <a:effectLst/>
                        </a:rPr>
                        <a:t> </a:t>
                      </a:r>
                      <a:endParaRPr lang="da-DK"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857" marR="51857" marT="0" marB="0">
                    <a:solidFill>
                      <a:schemeClr val="accent5">
                        <a:lumMod val="40000"/>
                        <a:lumOff val="60000"/>
                      </a:schemeClr>
                    </a:solidFill>
                  </a:tcPr>
                </a:tc>
                <a:tc rowSpan="6" hMerge="1">
                  <a:txBody>
                    <a:bodyPr/>
                    <a:lstStyle/>
                    <a:p>
                      <a:endParaRPr lang="da-DK"/>
                    </a:p>
                  </a:txBody>
                  <a:tcPr/>
                </a:tc>
                <a:tc rowSpan="6" gridSpan="2">
                  <a:txBody>
                    <a:bodyPr/>
                    <a:lstStyle/>
                    <a:p>
                      <a:pPr>
                        <a:lnSpc>
                          <a:spcPct val="107000"/>
                        </a:lnSpc>
                        <a:spcAft>
                          <a:spcPts val="0"/>
                        </a:spcAft>
                      </a:pPr>
                      <a:r>
                        <a:rPr lang="da-DK" sz="900" dirty="0">
                          <a:solidFill>
                            <a:schemeClr val="tx1"/>
                          </a:solidFill>
                          <a:effectLst/>
                        </a:rPr>
                        <a:t> </a:t>
                      </a:r>
                      <a:endParaRPr lang="da-DK"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857" marR="51857" marT="0" marB="0">
                    <a:solidFill>
                      <a:schemeClr val="accent5">
                        <a:lumMod val="20000"/>
                        <a:lumOff val="80000"/>
                      </a:schemeClr>
                    </a:solidFill>
                  </a:tcPr>
                </a:tc>
                <a:tc rowSpan="6" hMerge="1">
                  <a:txBody>
                    <a:bodyPr/>
                    <a:lstStyle/>
                    <a:p>
                      <a:endParaRPr lang="da-DK"/>
                    </a:p>
                  </a:txBody>
                  <a:tcPr/>
                </a:tc>
                <a:tc>
                  <a:txBody>
                    <a:bodyPr/>
                    <a:lstStyle/>
                    <a:p>
                      <a:pPr>
                        <a:lnSpc>
                          <a:spcPct val="107000"/>
                        </a:lnSpc>
                        <a:spcAft>
                          <a:spcPts val="0"/>
                        </a:spcAft>
                      </a:pPr>
                      <a:r>
                        <a:rPr lang="da-DK" sz="900">
                          <a:solidFill>
                            <a:schemeClr val="tx1"/>
                          </a:solidFill>
                          <a:effectLst/>
                        </a:rPr>
                        <a:t> </a:t>
                      </a:r>
                    </a:p>
                    <a:p>
                      <a:pPr>
                        <a:lnSpc>
                          <a:spcPct val="107000"/>
                        </a:lnSpc>
                        <a:spcAft>
                          <a:spcPts val="0"/>
                        </a:spcAft>
                      </a:pPr>
                      <a:r>
                        <a:rPr lang="da-DK" sz="900">
                          <a:solidFill>
                            <a:schemeClr val="tx1"/>
                          </a:solidFill>
                          <a:effectLst/>
                        </a:rPr>
                        <a:t> </a:t>
                      </a:r>
                      <a:endParaRPr lang="da-DK"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857" marR="51857" marT="0" marB="0"/>
                </a:tc>
                <a:tc>
                  <a:txBody>
                    <a:bodyPr/>
                    <a:lstStyle/>
                    <a:p>
                      <a:pPr>
                        <a:lnSpc>
                          <a:spcPct val="107000"/>
                        </a:lnSpc>
                        <a:spcAft>
                          <a:spcPts val="0"/>
                        </a:spcAft>
                      </a:pPr>
                      <a:r>
                        <a:rPr lang="da-DK" sz="900">
                          <a:solidFill>
                            <a:schemeClr val="tx1"/>
                          </a:solidFill>
                          <a:effectLst/>
                        </a:rPr>
                        <a:t> </a:t>
                      </a:r>
                      <a:endParaRPr lang="da-DK"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857" marR="51857" marT="0" marB="0"/>
                </a:tc>
                <a:tc>
                  <a:txBody>
                    <a:bodyPr/>
                    <a:lstStyle/>
                    <a:p>
                      <a:pPr>
                        <a:lnSpc>
                          <a:spcPct val="107000"/>
                        </a:lnSpc>
                        <a:spcAft>
                          <a:spcPts val="0"/>
                        </a:spcAft>
                      </a:pPr>
                      <a:r>
                        <a:rPr lang="da-DK" sz="900">
                          <a:solidFill>
                            <a:schemeClr val="tx1"/>
                          </a:solidFill>
                          <a:effectLst/>
                        </a:rPr>
                        <a:t> </a:t>
                      </a:r>
                      <a:endParaRPr lang="da-DK"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857" marR="51857" marT="0" marB="0"/>
                </a:tc>
                <a:extLst>
                  <a:ext uri="{0D108BD9-81ED-4DB2-BD59-A6C34878D82A}">
                    <a16:rowId xmlns:a16="http://schemas.microsoft.com/office/drawing/2014/main" val="2099846282"/>
                  </a:ext>
                </a:extLst>
              </a:tr>
              <a:tr h="285331">
                <a:tc gridSpan="2" vMerge="1">
                  <a:txBody>
                    <a:bodyPr/>
                    <a:lstStyle/>
                    <a:p>
                      <a:endParaRPr lang="da-DK"/>
                    </a:p>
                  </a:txBody>
                  <a:tcPr/>
                </a:tc>
                <a:tc hMerge="1" vMerge="1">
                  <a:txBody>
                    <a:bodyPr/>
                    <a:lstStyle/>
                    <a:p>
                      <a:endParaRPr lang="da-DK"/>
                    </a:p>
                  </a:txBody>
                  <a:tcPr/>
                </a:tc>
                <a:tc gridSpan="2" vMerge="1">
                  <a:txBody>
                    <a:bodyPr/>
                    <a:lstStyle/>
                    <a:p>
                      <a:endParaRPr lang="da-DK"/>
                    </a:p>
                  </a:txBody>
                  <a:tcPr/>
                </a:tc>
                <a:tc hMerge="1" vMerge="1">
                  <a:txBody>
                    <a:bodyPr/>
                    <a:lstStyle/>
                    <a:p>
                      <a:endParaRPr lang="da-DK"/>
                    </a:p>
                  </a:txBody>
                  <a:tcPr/>
                </a:tc>
                <a:tc>
                  <a:txBody>
                    <a:bodyPr/>
                    <a:lstStyle/>
                    <a:p>
                      <a:pPr>
                        <a:lnSpc>
                          <a:spcPct val="107000"/>
                        </a:lnSpc>
                        <a:spcAft>
                          <a:spcPts val="0"/>
                        </a:spcAft>
                      </a:pPr>
                      <a:r>
                        <a:rPr lang="da-DK" sz="900">
                          <a:solidFill>
                            <a:schemeClr val="tx1"/>
                          </a:solidFill>
                          <a:effectLst/>
                        </a:rPr>
                        <a:t> </a:t>
                      </a:r>
                    </a:p>
                    <a:p>
                      <a:pPr>
                        <a:lnSpc>
                          <a:spcPct val="107000"/>
                        </a:lnSpc>
                        <a:spcAft>
                          <a:spcPts val="0"/>
                        </a:spcAft>
                      </a:pPr>
                      <a:r>
                        <a:rPr lang="da-DK" sz="900">
                          <a:solidFill>
                            <a:schemeClr val="tx1"/>
                          </a:solidFill>
                          <a:effectLst/>
                        </a:rPr>
                        <a:t> </a:t>
                      </a:r>
                      <a:endParaRPr lang="da-DK"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857" marR="51857" marT="0" marB="0"/>
                </a:tc>
                <a:tc>
                  <a:txBody>
                    <a:bodyPr/>
                    <a:lstStyle/>
                    <a:p>
                      <a:pPr>
                        <a:lnSpc>
                          <a:spcPct val="107000"/>
                        </a:lnSpc>
                        <a:spcAft>
                          <a:spcPts val="0"/>
                        </a:spcAft>
                      </a:pPr>
                      <a:r>
                        <a:rPr lang="da-DK" sz="900">
                          <a:solidFill>
                            <a:schemeClr val="tx1"/>
                          </a:solidFill>
                          <a:effectLst/>
                        </a:rPr>
                        <a:t> </a:t>
                      </a:r>
                      <a:endParaRPr lang="da-DK"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857" marR="51857" marT="0" marB="0"/>
                </a:tc>
                <a:tc>
                  <a:txBody>
                    <a:bodyPr/>
                    <a:lstStyle/>
                    <a:p>
                      <a:pPr>
                        <a:lnSpc>
                          <a:spcPct val="107000"/>
                        </a:lnSpc>
                        <a:spcAft>
                          <a:spcPts val="0"/>
                        </a:spcAft>
                      </a:pPr>
                      <a:r>
                        <a:rPr lang="da-DK" sz="900">
                          <a:solidFill>
                            <a:schemeClr val="tx1"/>
                          </a:solidFill>
                          <a:effectLst/>
                        </a:rPr>
                        <a:t> </a:t>
                      </a:r>
                      <a:endParaRPr lang="da-DK"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857" marR="51857" marT="0" marB="0"/>
                </a:tc>
                <a:extLst>
                  <a:ext uri="{0D108BD9-81ED-4DB2-BD59-A6C34878D82A}">
                    <a16:rowId xmlns:a16="http://schemas.microsoft.com/office/drawing/2014/main" val="1961061609"/>
                  </a:ext>
                </a:extLst>
              </a:tr>
              <a:tr h="285331">
                <a:tc gridSpan="2" vMerge="1">
                  <a:txBody>
                    <a:bodyPr/>
                    <a:lstStyle/>
                    <a:p>
                      <a:endParaRPr lang="da-DK"/>
                    </a:p>
                  </a:txBody>
                  <a:tcPr/>
                </a:tc>
                <a:tc hMerge="1" vMerge="1">
                  <a:txBody>
                    <a:bodyPr/>
                    <a:lstStyle/>
                    <a:p>
                      <a:endParaRPr lang="da-DK"/>
                    </a:p>
                  </a:txBody>
                  <a:tcPr/>
                </a:tc>
                <a:tc gridSpan="2" vMerge="1">
                  <a:txBody>
                    <a:bodyPr/>
                    <a:lstStyle/>
                    <a:p>
                      <a:endParaRPr lang="da-DK"/>
                    </a:p>
                  </a:txBody>
                  <a:tcPr/>
                </a:tc>
                <a:tc hMerge="1" vMerge="1">
                  <a:txBody>
                    <a:bodyPr/>
                    <a:lstStyle/>
                    <a:p>
                      <a:endParaRPr lang="da-DK"/>
                    </a:p>
                  </a:txBody>
                  <a:tcPr/>
                </a:tc>
                <a:tc>
                  <a:txBody>
                    <a:bodyPr/>
                    <a:lstStyle/>
                    <a:p>
                      <a:pPr>
                        <a:lnSpc>
                          <a:spcPct val="107000"/>
                        </a:lnSpc>
                        <a:spcAft>
                          <a:spcPts val="0"/>
                        </a:spcAft>
                      </a:pPr>
                      <a:r>
                        <a:rPr lang="da-DK" sz="900">
                          <a:solidFill>
                            <a:schemeClr val="tx1"/>
                          </a:solidFill>
                          <a:effectLst/>
                        </a:rPr>
                        <a:t> </a:t>
                      </a:r>
                    </a:p>
                    <a:p>
                      <a:pPr>
                        <a:lnSpc>
                          <a:spcPct val="107000"/>
                        </a:lnSpc>
                        <a:spcAft>
                          <a:spcPts val="0"/>
                        </a:spcAft>
                      </a:pPr>
                      <a:r>
                        <a:rPr lang="da-DK" sz="900">
                          <a:solidFill>
                            <a:schemeClr val="tx1"/>
                          </a:solidFill>
                          <a:effectLst/>
                        </a:rPr>
                        <a:t> </a:t>
                      </a:r>
                      <a:endParaRPr lang="da-DK"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857" marR="51857" marT="0" marB="0"/>
                </a:tc>
                <a:tc>
                  <a:txBody>
                    <a:bodyPr/>
                    <a:lstStyle/>
                    <a:p>
                      <a:pPr>
                        <a:lnSpc>
                          <a:spcPct val="107000"/>
                        </a:lnSpc>
                        <a:spcAft>
                          <a:spcPts val="0"/>
                        </a:spcAft>
                      </a:pPr>
                      <a:r>
                        <a:rPr lang="da-DK" sz="900">
                          <a:solidFill>
                            <a:schemeClr val="tx1"/>
                          </a:solidFill>
                          <a:effectLst/>
                        </a:rPr>
                        <a:t> </a:t>
                      </a:r>
                      <a:endParaRPr lang="da-DK"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857" marR="51857" marT="0" marB="0"/>
                </a:tc>
                <a:tc>
                  <a:txBody>
                    <a:bodyPr/>
                    <a:lstStyle/>
                    <a:p>
                      <a:pPr>
                        <a:lnSpc>
                          <a:spcPct val="107000"/>
                        </a:lnSpc>
                        <a:spcAft>
                          <a:spcPts val="0"/>
                        </a:spcAft>
                      </a:pPr>
                      <a:r>
                        <a:rPr lang="da-DK" sz="900">
                          <a:solidFill>
                            <a:schemeClr val="tx1"/>
                          </a:solidFill>
                          <a:effectLst/>
                        </a:rPr>
                        <a:t> </a:t>
                      </a:r>
                      <a:endParaRPr lang="da-DK"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857" marR="51857" marT="0" marB="0"/>
                </a:tc>
                <a:extLst>
                  <a:ext uri="{0D108BD9-81ED-4DB2-BD59-A6C34878D82A}">
                    <a16:rowId xmlns:a16="http://schemas.microsoft.com/office/drawing/2014/main" val="1450524480"/>
                  </a:ext>
                </a:extLst>
              </a:tr>
              <a:tr h="285331">
                <a:tc gridSpan="2" vMerge="1">
                  <a:txBody>
                    <a:bodyPr/>
                    <a:lstStyle/>
                    <a:p>
                      <a:endParaRPr lang="da-DK"/>
                    </a:p>
                  </a:txBody>
                  <a:tcPr/>
                </a:tc>
                <a:tc hMerge="1" vMerge="1">
                  <a:txBody>
                    <a:bodyPr/>
                    <a:lstStyle/>
                    <a:p>
                      <a:endParaRPr lang="da-DK"/>
                    </a:p>
                  </a:txBody>
                  <a:tcPr/>
                </a:tc>
                <a:tc gridSpan="2" vMerge="1">
                  <a:txBody>
                    <a:bodyPr/>
                    <a:lstStyle/>
                    <a:p>
                      <a:endParaRPr lang="da-DK"/>
                    </a:p>
                  </a:txBody>
                  <a:tcPr/>
                </a:tc>
                <a:tc hMerge="1" vMerge="1">
                  <a:txBody>
                    <a:bodyPr/>
                    <a:lstStyle/>
                    <a:p>
                      <a:endParaRPr lang="da-DK"/>
                    </a:p>
                  </a:txBody>
                  <a:tcPr/>
                </a:tc>
                <a:tc>
                  <a:txBody>
                    <a:bodyPr/>
                    <a:lstStyle/>
                    <a:p>
                      <a:pPr>
                        <a:lnSpc>
                          <a:spcPct val="107000"/>
                        </a:lnSpc>
                        <a:spcAft>
                          <a:spcPts val="0"/>
                        </a:spcAft>
                      </a:pPr>
                      <a:r>
                        <a:rPr lang="da-DK" sz="900">
                          <a:solidFill>
                            <a:schemeClr val="tx1"/>
                          </a:solidFill>
                          <a:effectLst/>
                        </a:rPr>
                        <a:t> </a:t>
                      </a:r>
                    </a:p>
                    <a:p>
                      <a:pPr>
                        <a:lnSpc>
                          <a:spcPct val="107000"/>
                        </a:lnSpc>
                        <a:spcAft>
                          <a:spcPts val="0"/>
                        </a:spcAft>
                      </a:pPr>
                      <a:r>
                        <a:rPr lang="da-DK" sz="900">
                          <a:solidFill>
                            <a:schemeClr val="tx1"/>
                          </a:solidFill>
                          <a:effectLst/>
                        </a:rPr>
                        <a:t> </a:t>
                      </a:r>
                      <a:endParaRPr lang="da-DK"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857" marR="51857" marT="0" marB="0"/>
                </a:tc>
                <a:tc>
                  <a:txBody>
                    <a:bodyPr/>
                    <a:lstStyle/>
                    <a:p>
                      <a:pPr>
                        <a:lnSpc>
                          <a:spcPct val="107000"/>
                        </a:lnSpc>
                        <a:spcAft>
                          <a:spcPts val="0"/>
                        </a:spcAft>
                      </a:pPr>
                      <a:r>
                        <a:rPr lang="da-DK" sz="900">
                          <a:solidFill>
                            <a:schemeClr val="tx1"/>
                          </a:solidFill>
                          <a:effectLst/>
                        </a:rPr>
                        <a:t> </a:t>
                      </a:r>
                      <a:endParaRPr lang="da-DK"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857" marR="51857" marT="0" marB="0"/>
                </a:tc>
                <a:tc>
                  <a:txBody>
                    <a:bodyPr/>
                    <a:lstStyle/>
                    <a:p>
                      <a:pPr>
                        <a:lnSpc>
                          <a:spcPct val="107000"/>
                        </a:lnSpc>
                        <a:spcAft>
                          <a:spcPts val="0"/>
                        </a:spcAft>
                      </a:pPr>
                      <a:r>
                        <a:rPr lang="da-DK" sz="900">
                          <a:solidFill>
                            <a:schemeClr val="tx1"/>
                          </a:solidFill>
                          <a:effectLst/>
                        </a:rPr>
                        <a:t> </a:t>
                      </a:r>
                      <a:endParaRPr lang="da-DK"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857" marR="51857" marT="0" marB="0"/>
                </a:tc>
                <a:extLst>
                  <a:ext uri="{0D108BD9-81ED-4DB2-BD59-A6C34878D82A}">
                    <a16:rowId xmlns:a16="http://schemas.microsoft.com/office/drawing/2014/main" val="3815870158"/>
                  </a:ext>
                </a:extLst>
              </a:tr>
              <a:tr h="285331">
                <a:tc gridSpan="2" vMerge="1">
                  <a:txBody>
                    <a:bodyPr/>
                    <a:lstStyle/>
                    <a:p>
                      <a:endParaRPr lang="da-DK"/>
                    </a:p>
                  </a:txBody>
                  <a:tcPr/>
                </a:tc>
                <a:tc hMerge="1" vMerge="1">
                  <a:txBody>
                    <a:bodyPr/>
                    <a:lstStyle/>
                    <a:p>
                      <a:endParaRPr lang="da-DK"/>
                    </a:p>
                  </a:txBody>
                  <a:tcPr/>
                </a:tc>
                <a:tc gridSpan="2" vMerge="1">
                  <a:txBody>
                    <a:bodyPr/>
                    <a:lstStyle/>
                    <a:p>
                      <a:endParaRPr lang="da-DK"/>
                    </a:p>
                  </a:txBody>
                  <a:tcPr/>
                </a:tc>
                <a:tc hMerge="1" vMerge="1">
                  <a:txBody>
                    <a:bodyPr/>
                    <a:lstStyle/>
                    <a:p>
                      <a:endParaRPr lang="da-DK"/>
                    </a:p>
                  </a:txBody>
                  <a:tcPr/>
                </a:tc>
                <a:tc>
                  <a:txBody>
                    <a:bodyPr/>
                    <a:lstStyle/>
                    <a:p>
                      <a:pPr>
                        <a:lnSpc>
                          <a:spcPct val="107000"/>
                        </a:lnSpc>
                        <a:spcAft>
                          <a:spcPts val="0"/>
                        </a:spcAft>
                      </a:pPr>
                      <a:r>
                        <a:rPr lang="da-DK" sz="900">
                          <a:solidFill>
                            <a:schemeClr val="tx1"/>
                          </a:solidFill>
                          <a:effectLst/>
                        </a:rPr>
                        <a:t> </a:t>
                      </a:r>
                    </a:p>
                    <a:p>
                      <a:pPr>
                        <a:lnSpc>
                          <a:spcPct val="107000"/>
                        </a:lnSpc>
                        <a:spcAft>
                          <a:spcPts val="0"/>
                        </a:spcAft>
                      </a:pPr>
                      <a:r>
                        <a:rPr lang="da-DK" sz="900">
                          <a:solidFill>
                            <a:schemeClr val="tx1"/>
                          </a:solidFill>
                          <a:effectLst/>
                        </a:rPr>
                        <a:t> </a:t>
                      </a:r>
                      <a:endParaRPr lang="da-DK"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857" marR="51857" marT="0" marB="0"/>
                </a:tc>
                <a:tc>
                  <a:txBody>
                    <a:bodyPr/>
                    <a:lstStyle/>
                    <a:p>
                      <a:pPr>
                        <a:lnSpc>
                          <a:spcPct val="107000"/>
                        </a:lnSpc>
                        <a:spcAft>
                          <a:spcPts val="0"/>
                        </a:spcAft>
                      </a:pPr>
                      <a:r>
                        <a:rPr lang="da-DK" sz="900">
                          <a:solidFill>
                            <a:schemeClr val="tx1"/>
                          </a:solidFill>
                          <a:effectLst/>
                        </a:rPr>
                        <a:t> </a:t>
                      </a:r>
                      <a:endParaRPr lang="da-DK"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857" marR="51857" marT="0" marB="0"/>
                </a:tc>
                <a:tc>
                  <a:txBody>
                    <a:bodyPr/>
                    <a:lstStyle/>
                    <a:p>
                      <a:pPr>
                        <a:lnSpc>
                          <a:spcPct val="107000"/>
                        </a:lnSpc>
                        <a:spcAft>
                          <a:spcPts val="0"/>
                        </a:spcAft>
                      </a:pPr>
                      <a:r>
                        <a:rPr lang="da-DK" sz="900">
                          <a:solidFill>
                            <a:schemeClr val="tx1"/>
                          </a:solidFill>
                          <a:effectLst/>
                        </a:rPr>
                        <a:t> </a:t>
                      </a:r>
                      <a:endParaRPr lang="da-DK"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857" marR="51857" marT="0" marB="0"/>
                </a:tc>
                <a:extLst>
                  <a:ext uri="{0D108BD9-81ED-4DB2-BD59-A6C34878D82A}">
                    <a16:rowId xmlns:a16="http://schemas.microsoft.com/office/drawing/2014/main" val="1200641744"/>
                  </a:ext>
                </a:extLst>
              </a:tr>
              <a:tr h="285331">
                <a:tc gridSpan="2" vMerge="1">
                  <a:txBody>
                    <a:bodyPr/>
                    <a:lstStyle/>
                    <a:p>
                      <a:endParaRPr lang="da-DK"/>
                    </a:p>
                  </a:txBody>
                  <a:tcPr/>
                </a:tc>
                <a:tc hMerge="1" vMerge="1">
                  <a:txBody>
                    <a:bodyPr/>
                    <a:lstStyle/>
                    <a:p>
                      <a:endParaRPr lang="da-DK"/>
                    </a:p>
                  </a:txBody>
                  <a:tcPr/>
                </a:tc>
                <a:tc gridSpan="2" vMerge="1">
                  <a:txBody>
                    <a:bodyPr/>
                    <a:lstStyle/>
                    <a:p>
                      <a:endParaRPr lang="da-DK"/>
                    </a:p>
                  </a:txBody>
                  <a:tcPr/>
                </a:tc>
                <a:tc hMerge="1" vMerge="1">
                  <a:txBody>
                    <a:bodyPr/>
                    <a:lstStyle/>
                    <a:p>
                      <a:endParaRPr lang="da-DK"/>
                    </a:p>
                  </a:txBody>
                  <a:tcPr/>
                </a:tc>
                <a:tc>
                  <a:txBody>
                    <a:bodyPr/>
                    <a:lstStyle/>
                    <a:p>
                      <a:pPr>
                        <a:lnSpc>
                          <a:spcPct val="107000"/>
                        </a:lnSpc>
                        <a:spcAft>
                          <a:spcPts val="0"/>
                        </a:spcAft>
                      </a:pPr>
                      <a:r>
                        <a:rPr lang="da-DK" sz="900">
                          <a:solidFill>
                            <a:schemeClr val="tx1"/>
                          </a:solidFill>
                          <a:effectLst/>
                        </a:rPr>
                        <a:t> </a:t>
                      </a:r>
                    </a:p>
                    <a:p>
                      <a:pPr>
                        <a:lnSpc>
                          <a:spcPct val="107000"/>
                        </a:lnSpc>
                        <a:spcAft>
                          <a:spcPts val="0"/>
                        </a:spcAft>
                      </a:pPr>
                      <a:r>
                        <a:rPr lang="da-DK" sz="900">
                          <a:solidFill>
                            <a:schemeClr val="tx1"/>
                          </a:solidFill>
                          <a:effectLst/>
                        </a:rPr>
                        <a:t> </a:t>
                      </a:r>
                      <a:endParaRPr lang="da-DK"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857" marR="51857" marT="0" marB="0"/>
                </a:tc>
                <a:tc>
                  <a:txBody>
                    <a:bodyPr/>
                    <a:lstStyle/>
                    <a:p>
                      <a:pPr>
                        <a:lnSpc>
                          <a:spcPct val="107000"/>
                        </a:lnSpc>
                        <a:spcAft>
                          <a:spcPts val="0"/>
                        </a:spcAft>
                      </a:pPr>
                      <a:r>
                        <a:rPr lang="da-DK" sz="900">
                          <a:solidFill>
                            <a:schemeClr val="tx1"/>
                          </a:solidFill>
                          <a:effectLst/>
                        </a:rPr>
                        <a:t> </a:t>
                      </a:r>
                      <a:endParaRPr lang="da-DK"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857" marR="51857" marT="0" marB="0"/>
                </a:tc>
                <a:tc>
                  <a:txBody>
                    <a:bodyPr/>
                    <a:lstStyle/>
                    <a:p>
                      <a:pPr>
                        <a:lnSpc>
                          <a:spcPct val="107000"/>
                        </a:lnSpc>
                        <a:spcAft>
                          <a:spcPts val="0"/>
                        </a:spcAft>
                      </a:pPr>
                      <a:r>
                        <a:rPr lang="da-DK" sz="900" dirty="0">
                          <a:solidFill>
                            <a:schemeClr val="tx1"/>
                          </a:solidFill>
                          <a:effectLst/>
                        </a:rPr>
                        <a:t> </a:t>
                      </a:r>
                      <a:endParaRPr lang="da-DK"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857" marR="51857" marT="0" marB="0"/>
                </a:tc>
                <a:extLst>
                  <a:ext uri="{0D108BD9-81ED-4DB2-BD59-A6C34878D82A}">
                    <a16:rowId xmlns:a16="http://schemas.microsoft.com/office/drawing/2014/main" val="1083423893"/>
                  </a:ext>
                </a:extLst>
              </a:tr>
            </a:tbl>
          </a:graphicData>
        </a:graphic>
      </p:graphicFrame>
    </p:spTree>
    <p:extLst>
      <p:ext uri="{BB962C8B-B14F-4D97-AF65-F5344CB8AC3E}">
        <p14:creationId xmlns:p14="http://schemas.microsoft.com/office/powerpoint/2010/main" val="12056964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337497" y="466344"/>
            <a:ext cx="9441962" cy="467629"/>
          </a:xfrm>
          <a:prstGeom prst="rect">
            <a:avLst/>
          </a:prstGeom>
          <a:ln>
            <a:noFill/>
          </a:ln>
        </p:spPr>
        <p:txBody>
          <a:bodyPr wrap="square">
            <a:spAutoFit/>
          </a:bodyPr>
          <a:lstStyle/>
          <a:p>
            <a:pPr>
              <a:lnSpc>
                <a:spcPct val="107000"/>
              </a:lnSpc>
              <a:spcAft>
                <a:spcPts val="0"/>
              </a:spcAft>
            </a:pPr>
            <a:r>
              <a:rPr lang="da-DK" sz="2400" b="1" dirty="0"/>
              <a:t>Skabelon 3: Milepælsbeskrivelser </a:t>
            </a:r>
            <a:r>
              <a:rPr lang="da-DK" sz="2400" b="1" dirty="0">
                <a:ea typeface="SimSun" panose="02010600030101010101" pitchFamily="2" charset="-122"/>
              </a:rPr>
              <a:t>  </a:t>
            </a:r>
            <a:endParaRPr lang="da-DK" sz="2400" dirty="0">
              <a:ea typeface="SimSun" panose="02010600030101010101" pitchFamily="2" charset="-122"/>
            </a:endParaRPr>
          </a:p>
        </p:txBody>
      </p:sp>
      <p:cxnSp>
        <p:nvCxnSpPr>
          <p:cNvPr id="7" name="Lige forbindelse 6">
            <a:extLst>
              <a:ext uri="{FF2B5EF4-FFF2-40B4-BE49-F238E27FC236}">
                <a16:creationId xmlns:a16="http://schemas.microsoft.com/office/drawing/2014/main" id="{E4B8135A-E247-4EFE-898F-167D25B8812D}"/>
              </a:ext>
            </a:extLst>
          </p:cNvPr>
          <p:cNvCxnSpPr>
            <a:cxnSpLocks/>
          </p:cNvCxnSpPr>
          <p:nvPr/>
        </p:nvCxnSpPr>
        <p:spPr>
          <a:xfrm>
            <a:off x="1441328" y="908720"/>
            <a:ext cx="942847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A71AAAE3-730A-43F4-ADE7-67497BBA7CDB}"/>
              </a:ext>
            </a:extLst>
          </p:cNvPr>
          <p:cNvCxnSpPr/>
          <p:nvPr/>
        </p:nvCxnSpPr>
        <p:spPr>
          <a:xfrm>
            <a:off x="1425426" y="6244884"/>
            <a:ext cx="93610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lede 8">
            <a:extLst>
              <a:ext uri="{FF2B5EF4-FFF2-40B4-BE49-F238E27FC236}">
                <a16:creationId xmlns:a16="http://schemas.microsoft.com/office/drawing/2014/main" id="{3FB1FB1C-337E-B54A-AE3D-B5E067B49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4" name="Billede 3">
            <a:extLst>
              <a:ext uri="{FF2B5EF4-FFF2-40B4-BE49-F238E27FC236}">
                <a16:creationId xmlns:a16="http://schemas.microsoft.com/office/drawing/2014/main" id="{AD959B06-628D-DEF4-B719-9A33270B3EC2}"/>
              </a:ext>
            </a:extLst>
          </p:cNvPr>
          <p:cNvPicPr>
            <a:picLocks noChangeAspect="1"/>
          </p:cNvPicPr>
          <p:nvPr/>
        </p:nvPicPr>
        <p:blipFill>
          <a:blip r:embed="rId3"/>
          <a:stretch>
            <a:fillRect/>
          </a:stretch>
        </p:blipFill>
        <p:spPr>
          <a:xfrm>
            <a:off x="0" y="0"/>
            <a:ext cx="504265" cy="6858000"/>
          </a:xfrm>
          <a:prstGeom prst="rect">
            <a:avLst/>
          </a:prstGeom>
        </p:spPr>
      </p:pic>
      <p:sp>
        <p:nvSpPr>
          <p:cNvPr id="10" name="Footer Placeholder 3">
            <a:extLst>
              <a:ext uri="{FF2B5EF4-FFF2-40B4-BE49-F238E27FC236}">
                <a16:creationId xmlns:a16="http://schemas.microsoft.com/office/drawing/2014/main" id="{3F83AD7B-B7EA-97E3-8E9A-82AF37FAB84E}"/>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graphicFrame>
        <p:nvGraphicFramePr>
          <p:cNvPr id="3" name="Tabel 2">
            <a:extLst>
              <a:ext uri="{FF2B5EF4-FFF2-40B4-BE49-F238E27FC236}">
                <a16:creationId xmlns:a16="http://schemas.microsoft.com/office/drawing/2014/main" id="{6B6224C3-9627-C626-7A86-E5557C37D26F}"/>
              </a:ext>
            </a:extLst>
          </p:cNvPr>
          <p:cNvGraphicFramePr>
            <a:graphicFrameLocks noGrp="1"/>
          </p:cNvGraphicFramePr>
          <p:nvPr>
            <p:extLst>
              <p:ext uri="{D42A27DB-BD31-4B8C-83A1-F6EECF244321}">
                <p14:modId xmlns:p14="http://schemas.microsoft.com/office/powerpoint/2010/main" val="604063926"/>
              </p:ext>
            </p:extLst>
          </p:nvPr>
        </p:nvGraphicFramePr>
        <p:xfrm>
          <a:off x="1448536" y="985887"/>
          <a:ext cx="9107011" cy="5172385"/>
        </p:xfrm>
        <a:graphic>
          <a:graphicData uri="http://schemas.openxmlformats.org/drawingml/2006/table">
            <a:tbl>
              <a:tblPr firstRow="1" firstCol="1" bandRow="1">
                <a:tableStyleId>{5C22544A-7EE6-4342-B048-85BDC9FD1C3A}</a:tableStyleId>
              </a:tblPr>
              <a:tblGrid>
                <a:gridCol w="1587627">
                  <a:extLst>
                    <a:ext uri="{9D8B030D-6E8A-4147-A177-3AD203B41FA5}">
                      <a16:colId xmlns:a16="http://schemas.microsoft.com/office/drawing/2014/main" val="2738379525"/>
                    </a:ext>
                  </a:extLst>
                </a:gridCol>
                <a:gridCol w="434659">
                  <a:extLst>
                    <a:ext uri="{9D8B030D-6E8A-4147-A177-3AD203B41FA5}">
                      <a16:colId xmlns:a16="http://schemas.microsoft.com/office/drawing/2014/main" val="1820235279"/>
                    </a:ext>
                  </a:extLst>
                </a:gridCol>
                <a:gridCol w="719438">
                  <a:extLst>
                    <a:ext uri="{9D8B030D-6E8A-4147-A177-3AD203B41FA5}">
                      <a16:colId xmlns:a16="http://schemas.microsoft.com/office/drawing/2014/main" val="3518334057"/>
                    </a:ext>
                  </a:extLst>
                </a:gridCol>
                <a:gridCol w="1198486">
                  <a:extLst>
                    <a:ext uri="{9D8B030D-6E8A-4147-A177-3AD203B41FA5}">
                      <a16:colId xmlns:a16="http://schemas.microsoft.com/office/drawing/2014/main" val="34461825"/>
                    </a:ext>
                  </a:extLst>
                </a:gridCol>
                <a:gridCol w="1705753">
                  <a:extLst>
                    <a:ext uri="{9D8B030D-6E8A-4147-A177-3AD203B41FA5}">
                      <a16:colId xmlns:a16="http://schemas.microsoft.com/office/drawing/2014/main" val="674034408"/>
                    </a:ext>
                  </a:extLst>
                </a:gridCol>
                <a:gridCol w="1730524">
                  <a:extLst>
                    <a:ext uri="{9D8B030D-6E8A-4147-A177-3AD203B41FA5}">
                      <a16:colId xmlns:a16="http://schemas.microsoft.com/office/drawing/2014/main" val="2572485984"/>
                    </a:ext>
                  </a:extLst>
                </a:gridCol>
                <a:gridCol w="1730524">
                  <a:extLst>
                    <a:ext uri="{9D8B030D-6E8A-4147-A177-3AD203B41FA5}">
                      <a16:colId xmlns:a16="http://schemas.microsoft.com/office/drawing/2014/main" val="3865923717"/>
                    </a:ext>
                  </a:extLst>
                </a:gridCol>
              </a:tblGrid>
              <a:tr h="285331">
                <a:tc gridSpan="3">
                  <a:txBody>
                    <a:bodyPr/>
                    <a:lstStyle/>
                    <a:p>
                      <a:pPr>
                        <a:lnSpc>
                          <a:spcPct val="107000"/>
                        </a:lnSpc>
                        <a:spcAft>
                          <a:spcPts val="0"/>
                        </a:spcAft>
                      </a:pPr>
                      <a:r>
                        <a:rPr lang="da-DK" sz="900" b="0" dirty="0">
                          <a:solidFill>
                            <a:schemeClr val="tx1"/>
                          </a:solidFill>
                          <a:effectLst/>
                        </a:rPr>
                        <a:t>Projekt (nr.)</a:t>
                      </a:r>
                    </a:p>
                    <a:p>
                      <a:pPr>
                        <a:lnSpc>
                          <a:spcPct val="107000"/>
                        </a:lnSpc>
                        <a:spcAft>
                          <a:spcPts val="0"/>
                        </a:spcAft>
                      </a:pPr>
                      <a:r>
                        <a:rPr lang="da-DK" sz="900" b="0" dirty="0">
                          <a:solidFill>
                            <a:schemeClr val="tx1"/>
                          </a:solidFill>
                          <a:effectLst/>
                        </a:rPr>
                        <a:t> </a:t>
                      </a:r>
                      <a:endParaRPr lang="da-DK" sz="9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857" marR="51857" marT="0" marB="0">
                    <a:solidFill>
                      <a:schemeClr val="accent1">
                        <a:lumMod val="20000"/>
                        <a:lumOff val="80000"/>
                      </a:schemeClr>
                    </a:solidFill>
                  </a:tcPr>
                </a:tc>
                <a:tc hMerge="1">
                  <a:txBody>
                    <a:bodyPr/>
                    <a:lstStyle/>
                    <a:p>
                      <a:endParaRPr lang="da-DK"/>
                    </a:p>
                  </a:txBody>
                  <a:tcPr/>
                </a:tc>
                <a:tc hMerge="1">
                  <a:txBody>
                    <a:bodyPr/>
                    <a:lstStyle/>
                    <a:p>
                      <a:endParaRPr lang="da-DK"/>
                    </a:p>
                  </a:txBody>
                  <a:tcPr/>
                </a:tc>
                <a:tc gridSpan="2">
                  <a:txBody>
                    <a:bodyPr/>
                    <a:lstStyle/>
                    <a:p>
                      <a:pPr>
                        <a:lnSpc>
                          <a:spcPct val="107000"/>
                        </a:lnSpc>
                        <a:spcAft>
                          <a:spcPts val="0"/>
                        </a:spcAft>
                      </a:pPr>
                      <a:r>
                        <a:rPr lang="da-DK" sz="900" b="0">
                          <a:solidFill>
                            <a:schemeClr val="tx1"/>
                          </a:solidFill>
                          <a:effectLst/>
                        </a:rPr>
                        <a:t>Indsatsområde</a:t>
                      </a:r>
                      <a:endParaRPr lang="da-DK" sz="9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857" marR="51857" marT="0" marB="0">
                    <a:solidFill>
                      <a:schemeClr val="accent1">
                        <a:lumMod val="20000"/>
                        <a:lumOff val="80000"/>
                      </a:schemeClr>
                    </a:solidFill>
                  </a:tcPr>
                </a:tc>
                <a:tc hMerge="1">
                  <a:txBody>
                    <a:bodyPr/>
                    <a:lstStyle/>
                    <a:p>
                      <a:endParaRPr lang="da-DK"/>
                    </a:p>
                  </a:txBody>
                  <a:tcPr/>
                </a:tc>
                <a:tc gridSpan="2">
                  <a:txBody>
                    <a:bodyPr/>
                    <a:lstStyle/>
                    <a:p>
                      <a:pPr>
                        <a:lnSpc>
                          <a:spcPct val="107000"/>
                        </a:lnSpc>
                        <a:spcAft>
                          <a:spcPts val="0"/>
                        </a:spcAft>
                      </a:pPr>
                      <a:r>
                        <a:rPr lang="da-DK" sz="900" b="0" dirty="0">
                          <a:solidFill>
                            <a:schemeClr val="tx1"/>
                          </a:solidFill>
                          <a:effectLst/>
                        </a:rPr>
                        <a:t>Dato og version</a:t>
                      </a:r>
                      <a:endParaRPr lang="da-DK" sz="9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857" marR="51857" marT="0" marB="0">
                    <a:solidFill>
                      <a:schemeClr val="accent1">
                        <a:lumMod val="20000"/>
                        <a:lumOff val="80000"/>
                      </a:schemeClr>
                    </a:solidFill>
                  </a:tcPr>
                </a:tc>
                <a:tc hMerge="1">
                  <a:txBody>
                    <a:bodyPr/>
                    <a:lstStyle/>
                    <a:p>
                      <a:endParaRPr lang="da-DK"/>
                    </a:p>
                  </a:txBody>
                  <a:tcPr/>
                </a:tc>
                <a:extLst>
                  <a:ext uri="{0D108BD9-81ED-4DB2-BD59-A6C34878D82A}">
                    <a16:rowId xmlns:a16="http://schemas.microsoft.com/office/drawing/2014/main" val="2832154518"/>
                  </a:ext>
                </a:extLst>
              </a:tr>
              <a:tr h="577053">
                <a:tc>
                  <a:txBody>
                    <a:bodyPr/>
                    <a:lstStyle/>
                    <a:p>
                      <a:pPr>
                        <a:lnSpc>
                          <a:spcPct val="107000"/>
                        </a:lnSpc>
                        <a:spcAft>
                          <a:spcPts val="0"/>
                        </a:spcAft>
                      </a:pPr>
                      <a:r>
                        <a:rPr lang="da-DK" sz="900" b="0" dirty="0">
                          <a:solidFill>
                            <a:schemeClr val="tx1"/>
                          </a:solidFill>
                          <a:effectLst/>
                        </a:rPr>
                        <a:t>Milepæl (betegnelse, nr.)</a:t>
                      </a:r>
                      <a:endParaRPr lang="da-DK" sz="9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857" marR="51857" marT="0" marB="0">
                    <a:solidFill>
                      <a:schemeClr val="accent1">
                        <a:lumMod val="20000"/>
                        <a:lumOff val="80000"/>
                      </a:schemeClr>
                    </a:solidFill>
                  </a:tcPr>
                </a:tc>
                <a:tc gridSpan="2">
                  <a:txBody>
                    <a:bodyPr/>
                    <a:lstStyle/>
                    <a:p>
                      <a:pPr>
                        <a:lnSpc>
                          <a:spcPct val="107000"/>
                        </a:lnSpc>
                        <a:spcAft>
                          <a:spcPts val="0"/>
                        </a:spcAft>
                      </a:pPr>
                      <a:r>
                        <a:rPr lang="da-DK" sz="900" b="0" dirty="0">
                          <a:solidFill>
                            <a:schemeClr val="tx1"/>
                          </a:solidFill>
                          <a:effectLst/>
                        </a:rPr>
                        <a:t>Termin</a:t>
                      </a:r>
                      <a:endParaRPr lang="da-DK" sz="9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857" marR="51857" marT="0" marB="0">
                    <a:solidFill>
                      <a:schemeClr val="accent1">
                        <a:lumMod val="20000"/>
                        <a:lumOff val="80000"/>
                      </a:schemeClr>
                    </a:solidFill>
                  </a:tcPr>
                </a:tc>
                <a:tc hMerge="1">
                  <a:txBody>
                    <a:bodyPr/>
                    <a:lstStyle/>
                    <a:p>
                      <a:endParaRPr lang="da-DK"/>
                    </a:p>
                  </a:txBody>
                  <a:tcPr/>
                </a:tc>
                <a:tc>
                  <a:txBody>
                    <a:bodyPr/>
                    <a:lstStyle/>
                    <a:p>
                      <a:pPr>
                        <a:lnSpc>
                          <a:spcPct val="107000"/>
                        </a:lnSpc>
                        <a:spcAft>
                          <a:spcPts val="0"/>
                        </a:spcAft>
                      </a:pPr>
                      <a:r>
                        <a:rPr lang="da-DK" sz="900" b="0" dirty="0">
                          <a:solidFill>
                            <a:schemeClr val="tx1"/>
                          </a:solidFill>
                          <a:effectLst/>
                        </a:rPr>
                        <a:t>Ansvar</a:t>
                      </a:r>
                    </a:p>
                    <a:p>
                      <a:pPr>
                        <a:lnSpc>
                          <a:spcPct val="107000"/>
                        </a:lnSpc>
                        <a:spcAft>
                          <a:spcPts val="0"/>
                        </a:spcAft>
                      </a:pPr>
                      <a:r>
                        <a:rPr lang="da-DK" sz="900" b="0" dirty="0">
                          <a:solidFill>
                            <a:schemeClr val="tx1"/>
                          </a:solidFill>
                          <a:effectLst/>
                        </a:rPr>
                        <a:t> </a:t>
                      </a:r>
                      <a:endParaRPr lang="da-DK" sz="9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857" marR="51857" marT="0" marB="0">
                    <a:solidFill>
                      <a:schemeClr val="accent1">
                        <a:lumMod val="20000"/>
                        <a:lumOff val="80000"/>
                      </a:schemeClr>
                    </a:solidFill>
                  </a:tcPr>
                </a:tc>
                <a:tc gridSpan="3">
                  <a:txBody>
                    <a:bodyPr/>
                    <a:lstStyle/>
                    <a:p>
                      <a:pPr algn="ctr">
                        <a:lnSpc>
                          <a:spcPct val="107000"/>
                        </a:lnSpc>
                        <a:spcAft>
                          <a:spcPts val="0"/>
                        </a:spcAft>
                      </a:pPr>
                      <a:r>
                        <a:rPr lang="da-DK" sz="900" b="0" dirty="0">
                          <a:solidFill>
                            <a:schemeClr val="tx1"/>
                          </a:solidFill>
                          <a:effectLst/>
                        </a:rPr>
                        <a:t>Test og godkendelse af leveret milepæl</a:t>
                      </a:r>
                      <a:endParaRPr lang="da-DK" sz="9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857" marR="51857" marT="0" marB="0">
                    <a:solidFill>
                      <a:schemeClr val="accent1">
                        <a:lumMod val="60000"/>
                        <a:lumOff val="40000"/>
                      </a:schemeClr>
                    </a:solidFill>
                  </a:tcPr>
                </a:tc>
                <a:tc hMerge="1">
                  <a:txBody>
                    <a:bodyPr/>
                    <a:lstStyle/>
                    <a:p>
                      <a:endParaRPr lang="da-DK"/>
                    </a:p>
                  </a:txBody>
                  <a:tcPr/>
                </a:tc>
                <a:tc hMerge="1">
                  <a:txBody>
                    <a:bodyPr/>
                    <a:lstStyle/>
                    <a:p>
                      <a:endParaRPr lang="da-DK"/>
                    </a:p>
                  </a:txBody>
                  <a:tcPr/>
                </a:tc>
                <a:extLst>
                  <a:ext uri="{0D108BD9-81ED-4DB2-BD59-A6C34878D82A}">
                    <a16:rowId xmlns:a16="http://schemas.microsoft.com/office/drawing/2014/main" val="1870079824"/>
                  </a:ext>
                </a:extLst>
              </a:tr>
              <a:tr h="431192">
                <a:tc gridSpan="2">
                  <a:txBody>
                    <a:bodyPr/>
                    <a:lstStyle/>
                    <a:p>
                      <a:pPr>
                        <a:lnSpc>
                          <a:spcPct val="107000"/>
                        </a:lnSpc>
                        <a:spcAft>
                          <a:spcPts val="0"/>
                        </a:spcAft>
                      </a:pPr>
                      <a:r>
                        <a:rPr lang="da-DK" sz="900" b="0" dirty="0">
                          <a:solidFill>
                            <a:schemeClr val="tx1"/>
                          </a:solidFill>
                          <a:effectLst/>
                        </a:rPr>
                        <a:t>Nødvendige forudgående milepæle (afhængigheder)</a:t>
                      </a:r>
                      <a:endParaRPr lang="da-DK" sz="9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857" marR="51857" marT="0" marB="0">
                    <a:solidFill>
                      <a:schemeClr val="accent5">
                        <a:lumMod val="60000"/>
                        <a:lumOff val="40000"/>
                      </a:schemeClr>
                    </a:solidFill>
                  </a:tcPr>
                </a:tc>
                <a:tc hMerge="1">
                  <a:txBody>
                    <a:bodyPr/>
                    <a:lstStyle/>
                    <a:p>
                      <a:endParaRPr lang="da-DK"/>
                    </a:p>
                  </a:txBody>
                  <a:tcPr/>
                </a:tc>
                <a:tc gridSpan="2">
                  <a:txBody>
                    <a:bodyPr/>
                    <a:lstStyle/>
                    <a:p>
                      <a:pPr>
                        <a:lnSpc>
                          <a:spcPct val="107000"/>
                        </a:lnSpc>
                        <a:spcAft>
                          <a:spcPts val="0"/>
                        </a:spcAft>
                      </a:pPr>
                      <a:r>
                        <a:rPr lang="da-DK" sz="900" b="0" dirty="0">
                          <a:solidFill>
                            <a:schemeClr val="tx1"/>
                          </a:solidFill>
                          <a:effectLst/>
                        </a:rPr>
                        <a:t>Forudsætninger (resultater, dokumentation, test og godkendelser.</a:t>
                      </a:r>
                      <a:endParaRPr lang="da-DK" sz="9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857" marR="51857" marT="0" marB="0">
                    <a:solidFill>
                      <a:schemeClr val="accent5">
                        <a:lumMod val="60000"/>
                        <a:lumOff val="40000"/>
                      </a:schemeClr>
                    </a:solidFill>
                  </a:tcPr>
                </a:tc>
                <a:tc hMerge="1">
                  <a:txBody>
                    <a:bodyPr/>
                    <a:lstStyle/>
                    <a:p>
                      <a:endParaRPr lang="da-DK"/>
                    </a:p>
                  </a:txBody>
                  <a:tcPr/>
                </a:tc>
                <a:tc>
                  <a:txBody>
                    <a:bodyPr/>
                    <a:lstStyle/>
                    <a:p>
                      <a:pPr>
                        <a:lnSpc>
                          <a:spcPct val="107000"/>
                        </a:lnSpc>
                        <a:spcAft>
                          <a:spcPts val="0"/>
                        </a:spcAft>
                      </a:pPr>
                      <a:r>
                        <a:rPr lang="da-DK" sz="900">
                          <a:solidFill>
                            <a:schemeClr val="tx1"/>
                          </a:solidFill>
                          <a:effectLst/>
                        </a:rPr>
                        <a:t>Godkendelseskriterier</a:t>
                      </a:r>
                      <a:endParaRPr lang="da-DK"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857" marR="51857" marT="0" marB="0">
                    <a:solidFill>
                      <a:schemeClr val="accent1">
                        <a:lumMod val="60000"/>
                        <a:lumOff val="40000"/>
                      </a:schemeClr>
                    </a:solidFill>
                  </a:tcPr>
                </a:tc>
                <a:tc>
                  <a:txBody>
                    <a:bodyPr/>
                    <a:lstStyle/>
                    <a:p>
                      <a:pPr>
                        <a:lnSpc>
                          <a:spcPct val="107000"/>
                        </a:lnSpc>
                        <a:spcAft>
                          <a:spcPts val="0"/>
                        </a:spcAft>
                      </a:pPr>
                      <a:r>
                        <a:rPr lang="da-DK" sz="900" dirty="0">
                          <a:solidFill>
                            <a:schemeClr val="tx1"/>
                          </a:solidFill>
                          <a:effectLst/>
                        </a:rPr>
                        <a:t>Test og godkendelse</a:t>
                      </a:r>
                      <a:endParaRPr lang="da-DK"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857" marR="51857" marT="0" marB="0">
                    <a:solidFill>
                      <a:schemeClr val="accent1">
                        <a:lumMod val="60000"/>
                        <a:lumOff val="40000"/>
                      </a:schemeClr>
                    </a:solidFill>
                  </a:tcPr>
                </a:tc>
                <a:tc>
                  <a:txBody>
                    <a:bodyPr/>
                    <a:lstStyle/>
                    <a:p>
                      <a:pPr>
                        <a:lnSpc>
                          <a:spcPct val="107000"/>
                        </a:lnSpc>
                        <a:spcAft>
                          <a:spcPts val="0"/>
                        </a:spcAft>
                      </a:pPr>
                      <a:r>
                        <a:rPr lang="da-DK" sz="900" dirty="0">
                          <a:solidFill>
                            <a:schemeClr val="tx1"/>
                          </a:solidFill>
                          <a:effectLst/>
                        </a:rPr>
                        <a:t>Ansvarlige for godkendelsen</a:t>
                      </a:r>
                      <a:endParaRPr lang="da-DK"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857" marR="51857" marT="0" marB="0">
                    <a:solidFill>
                      <a:schemeClr val="accent1">
                        <a:lumMod val="60000"/>
                        <a:lumOff val="40000"/>
                      </a:schemeClr>
                    </a:solidFill>
                  </a:tcPr>
                </a:tc>
                <a:extLst>
                  <a:ext uri="{0D108BD9-81ED-4DB2-BD59-A6C34878D82A}">
                    <a16:rowId xmlns:a16="http://schemas.microsoft.com/office/drawing/2014/main" val="1134637108"/>
                  </a:ext>
                </a:extLst>
              </a:tr>
              <a:tr h="285331">
                <a:tc rowSpan="6" gridSpan="2">
                  <a:txBody>
                    <a:bodyPr/>
                    <a:lstStyle/>
                    <a:p>
                      <a:pPr>
                        <a:lnSpc>
                          <a:spcPct val="107000"/>
                        </a:lnSpc>
                        <a:spcAft>
                          <a:spcPts val="0"/>
                        </a:spcAft>
                      </a:pPr>
                      <a:r>
                        <a:rPr lang="da-DK" sz="900" b="0" dirty="0">
                          <a:solidFill>
                            <a:schemeClr val="tx1"/>
                          </a:solidFill>
                          <a:effectLst/>
                        </a:rPr>
                        <a:t> </a:t>
                      </a:r>
                      <a:endParaRPr lang="da-DK" sz="9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857" marR="51857" marT="0" marB="0">
                    <a:solidFill>
                      <a:schemeClr val="accent5">
                        <a:lumMod val="40000"/>
                        <a:lumOff val="60000"/>
                      </a:schemeClr>
                    </a:solidFill>
                  </a:tcPr>
                </a:tc>
                <a:tc rowSpan="6" hMerge="1">
                  <a:txBody>
                    <a:bodyPr/>
                    <a:lstStyle/>
                    <a:p>
                      <a:endParaRPr lang="da-DK"/>
                    </a:p>
                  </a:txBody>
                  <a:tcPr/>
                </a:tc>
                <a:tc rowSpan="6" gridSpan="2">
                  <a:txBody>
                    <a:bodyPr/>
                    <a:lstStyle/>
                    <a:p>
                      <a:pPr>
                        <a:lnSpc>
                          <a:spcPct val="107000"/>
                        </a:lnSpc>
                        <a:spcAft>
                          <a:spcPts val="0"/>
                        </a:spcAft>
                      </a:pPr>
                      <a:r>
                        <a:rPr lang="da-DK" sz="900" b="0" dirty="0">
                          <a:solidFill>
                            <a:schemeClr val="tx1"/>
                          </a:solidFill>
                          <a:effectLst/>
                        </a:rPr>
                        <a:t> </a:t>
                      </a:r>
                      <a:endParaRPr lang="da-DK" sz="9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857" marR="51857" marT="0" marB="0">
                    <a:solidFill>
                      <a:schemeClr val="accent5">
                        <a:lumMod val="20000"/>
                        <a:lumOff val="80000"/>
                      </a:schemeClr>
                    </a:solidFill>
                  </a:tcPr>
                </a:tc>
                <a:tc rowSpan="6" hMerge="1">
                  <a:txBody>
                    <a:bodyPr/>
                    <a:lstStyle/>
                    <a:p>
                      <a:endParaRPr lang="da-DK"/>
                    </a:p>
                  </a:txBody>
                  <a:tcPr/>
                </a:tc>
                <a:tc>
                  <a:txBody>
                    <a:bodyPr/>
                    <a:lstStyle/>
                    <a:p>
                      <a:pPr>
                        <a:lnSpc>
                          <a:spcPct val="107000"/>
                        </a:lnSpc>
                        <a:spcAft>
                          <a:spcPts val="0"/>
                        </a:spcAft>
                      </a:pPr>
                      <a:r>
                        <a:rPr lang="da-DK" sz="900">
                          <a:solidFill>
                            <a:schemeClr val="tx1"/>
                          </a:solidFill>
                          <a:effectLst/>
                        </a:rPr>
                        <a:t> </a:t>
                      </a:r>
                    </a:p>
                    <a:p>
                      <a:pPr>
                        <a:lnSpc>
                          <a:spcPct val="107000"/>
                        </a:lnSpc>
                        <a:spcAft>
                          <a:spcPts val="0"/>
                        </a:spcAft>
                      </a:pPr>
                      <a:r>
                        <a:rPr lang="da-DK" sz="900">
                          <a:solidFill>
                            <a:schemeClr val="tx1"/>
                          </a:solidFill>
                          <a:effectLst/>
                        </a:rPr>
                        <a:t> </a:t>
                      </a:r>
                      <a:endParaRPr lang="da-DK"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857" marR="51857" marT="0" marB="0"/>
                </a:tc>
                <a:tc>
                  <a:txBody>
                    <a:bodyPr/>
                    <a:lstStyle/>
                    <a:p>
                      <a:pPr>
                        <a:lnSpc>
                          <a:spcPct val="107000"/>
                        </a:lnSpc>
                        <a:spcAft>
                          <a:spcPts val="0"/>
                        </a:spcAft>
                      </a:pPr>
                      <a:r>
                        <a:rPr lang="da-DK" sz="900">
                          <a:solidFill>
                            <a:schemeClr val="tx1"/>
                          </a:solidFill>
                          <a:effectLst/>
                        </a:rPr>
                        <a:t> </a:t>
                      </a:r>
                      <a:endParaRPr lang="da-DK"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857" marR="51857" marT="0" marB="0"/>
                </a:tc>
                <a:tc>
                  <a:txBody>
                    <a:bodyPr/>
                    <a:lstStyle/>
                    <a:p>
                      <a:pPr>
                        <a:lnSpc>
                          <a:spcPct val="107000"/>
                        </a:lnSpc>
                        <a:spcAft>
                          <a:spcPts val="0"/>
                        </a:spcAft>
                      </a:pPr>
                      <a:r>
                        <a:rPr lang="da-DK" sz="900">
                          <a:solidFill>
                            <a:schemeClr val="tx1"/>
                          </a:solidFill>
                          <a:effectLst/>
                        </a:rPr>
                        <a:t> </a:t>
                      </a:r>
                      <a:endParaRPr lang="da-DK"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857" marR="51857" marT="0" marB="0"/>
                </a:tc>
                <a:extLst>
                  <a:ext uri="{0D108BD9-81ED-4DB2-BD59-A6C34878D82A}">
                    <a16:rowId xmlns:a16="http://schemas.microsoft.com/office/drawing/2014/main" val="1535887262"/>
                  </a:ext>
                </a:extLst>
              </a:tr>
              <a:tr h="285331">
                <a:tc gridSpan="2" vMerge="1">
                  <a:txBody>
                    <a:bodyPr/>
                    <a:lstStyle/>
                    <a:p>
                      <a:endParaRPr lang="da-DK"/>
                    </a:p>
                  </a:txBody>
                  <a:tcPr/>
                </a:tc>
                <a:tc hMerge="1" vMerge="1">
                  <a:txBody>
                    <a:bodyPr/>
                    <a:lstStyle/>
                    <a:p>
                      <a:endParaRPr lang="da-DK"/>
                    </a:p>
                  </a:txBody>
                  <a:tcPr/>
                </a:tc>
                <a:tc gridSpan="2" vMerge="1">
                  <a:txBody>
                    <a:bodyPr/>
                    <a:lstStyle/>
                    <a:p>
                      <a:endParaRPr lang="da-DK"/>
                    </a:p>
                  </a:txBody>
                  <a:tcPr/>
                </a:tc>
                <a:tc hMerge="1" vMerge="1">
                  <a:txBody>
                    <a:bodyPr/>
                    <a:lstStyle/>
                    <a:p>
                      <a:endParaRPr lang="da-DK"/>
                    </a:p>
                  </a:txBody>
                  <a:tcPr/>
                </a:tc>
                <a:tc>
                  <a:txBody>
                    <a:bodyPr/>
                    <a:lstStyle/>
                    <a:p>
                      <a:pPr>
                        <a:lnSpc>
                          <a:spcPct val="107000"/>
                        </a:lnSpc>
                        <a:spcAft>
                          <a:spcPts val="0"/>
                        </a:spcAft>
                      </a:pPr>
                      <a:r>
                        <a:rPr lang="da-DK" sz="900">
                          <a:solidFill>
                            <a:schemeClr val="tx1"/>
                          </a:solidFill>
                          <a:effectLst/>
                        </a:rPr>
                        <a:t> </a:t>
                      </a:r>
                    </a:p>
                    <a:p>
                      <a:pPr>
                        <a:lnSpc>
                          <a:spcPct val="107000"/>
                        </a:lnSpc>
                        <a:spcAft>
                          <a:spcPts val="0"/>
                        </a:spcAft>
                      </a:pPr>
                      <a:r>
                        <a:rPr lang="da-DK" sz="900">
                          <a:solidFill>
                            <a:schemeClr val="tx1"/>
                          </a:solidFill>
                          <a:effectLst/>
                        </a:rPr>
                        <a:t> </a:t>
                      </a:r>
                      <a:endParaRPr lang="da-DK"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857" marR="51857" marT="0" marB="0"/>
                </a:tc>
                <a:tc>
                  <a:txBody>
                    <a:bodyPr/>
                    <a:lstStyle/>
                    <a:p>
                      <a:pPr>
                        <a:lnSpc>
                          <a:spcPct val="107000"/>
                        </a:lnSpc>
                        <a:spcAft>
                          <a:spcPts val="0"/>
                        </a:spcAft>
                      </a:pPr>
                      <a:r>
                        <a:rPr lang="da-DK" sz="900">
                          <a:solidFill>
                            <a:schemeClr val="tx1"/>
                          </a:solidFill>
                          <a:effectLst/>
                        </a:rPr>
                        <a:t> </a:t>
                      </a:r>
                      <a:endParaRPr lang="da-DK"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857" marR="51857" marT="0" marB="0"/>
                </a:tc>
                <a:tc>
                  <a:txBody>
                    <a:bodyPr/>
                    <a:lstStyle/>
                    <a:p>
                      <a:pPr>
                        <a:lnSpc>
                          <a:spcPct val="107000"/>
                        </a:lnSpc>
                        <a:spcAft>
                          <a:spcPts val="0"/>
                        </a:spcAft>
                      </a:pPr>
                      <a:r>
                        <a:rPr lang="da-DK" sz="900">
                          <a:solidFill>
                            <a:schemeClr val="tx1"/>
                          </a:solidFill>
                          <a:effectLst/>
                        </a:rPr>
                        <a:t> </a:t>
                      </a:r>
                      <a:endParaRPr lang="da-DK"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857" marR="51857" marT="0" marB="0"/>
                </a:tc>
                <a:extLst>
                  <a:ext uri="{0D108BD9-81ED-4DB2-BD59-A6C34878D82A}">
                    <a16:rowId xmlns:a16="http://schemas.microsoft.com/office/drawing/2014/main" val="3921833163"/>
                  </a:ext>
                </a:extLst>
              </a:tr>
              <a:tr h="285331">
                <a:tc gridSpan="2" vMerge="1">
                  <a:txBody>
                    <a:bodyPr/>
                    <a:lstStyle/>
                    <a:p>
                      <a:endParaRPr lang="da-DK"/>
                    </a:p>
                  </a:txBody>
                  <a:tcPr/>
                </a:tc>
                <a:tc hMerge="1" vMerge="1">
                  <a:txBody>
                    <a:bodyPr/>
                    <a:lstStyle/>
                    <a:p>
                      <a:endParaRPr lang="da-DK"/>
                    </a:p>
                  </a:txBody>
                  <a:tcPr/>
                </a:tc>
                <a:tc gridSpan="2" vMerge="1">
                  <a:txBody>
                    <a:bodyPr/>
                    <a:lstStyle/>
                    <a:p>
                      <a:endParaRPr lang="da-DK"/>
                    </a:p>
                  </a:txBody>
                  <a:tcPr/>
                </a:tc>
                <a:tc hMerge="1" vMerge="1">
                  <a:txBody>
                    <a:bodyPr/>
                    <a:lstStyle/>
                    <a:p>
                      <a:endParaRPr lang="da-DK"/>
                    </a:p>
                  </a:txBody>
                  <a:tcPr/>
                </a:tc>
                <a:tc>
                  <a:txBody>
                    <a:bodyPr/>
                    <a:lstStyle/>
                    <a:p>
                      <a:pPr>
                        <a:lnSpc>
                          <a:spcPct val="107000"/>
                        </a:lnSpc>
                        <a:spcAft>
                          <a:spcPts val="0"/>
                        </a:spcAft>
                      </a:pPr>
                      <a:r>
                        <a:rPr lang="da-DK" sz="900">
                          <a:solidFill>
                            <a:schemeClr val="tx1"/>
                          </a:solidFill>
                          <a:effectLst/>
                        </a:rPr>
                        <a:t> </a:t>
                      </a:r>
                    </a:p>
                    <a:p>
                      <a:pPr>
                        <a:lnSpc>
                          <a:spcPct val="107000"/>
                        </a:lnSpc>
                        <a:spcAft>
                          <a:spcPts val="0"/>
                        </a:spcAft>
                      </a:pPr>
                      <a:r>
                        <a:rPr lang="da-DK" sz="900">
                          <a:solidFill>
                            <a:schemeClr val="tx1"/>
                          </a:solidFill>
                          <a:effectLst/>
                        </a:rPr>
                        <a:t> </a:t>
                      </a:r>
                      <a:endParaRPr lang="da-DK"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857" marR="51857" marT="0" marB="0"/>
                </a:tc>
                <a:tc>
                  <a:txBody>
                    <a:bodyPr/>
                    <a:lstStyle/>
                    <a:p>
                      <a:pPr>
                        <a:lnSpc>
                          <a:spcPct val="107000"/>
                        </a:lnSpc>
                        <a:spcAft>
                          <a:spcPts val="0"/>
                        </a:spcAft>
                      </a:pPr>
                      <a:r>
                        <a:rPr lang="da-DK" sz="900">
                          <a:solidFill>
                            <a:schemeClr val="tx1"/>
                          </a:solidFill>
                          <a:effectLst/>
                        </a:rPr>
                        <a:t> </a:t>
                      </a:r>
                      <a:endParaRPr lang="da-DK"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857" marR="51857" marT="0" marB="0"/>
                </a:tc>
                <a:tc>
                  <a:txBody>
                    <a:bodyPr/>
                    <a:lstStyle/>
                    <a:p>
                      <a:pPr>
                        <a:lnSpc>
                          <a:spcPct val="107000"/>
                        </a:lnSpc>
                        <a:spcAft>
                          <a:spcPts val="0"/>
                        </a:spcAft>
                      </a:pPr>
                      <a:r>
                        <a:rPr lang="da-DK" sz="900">
                          <a:solidFill>
                            <a:schemeClr val="tx1"/>
                          </a:solidFill>
                          <a:effectLst/>
                        </a:rPr>
                        <a:t> </a:t>
                      </a:r>
                      <a:endParaRPr lang="da-DK"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857" marR="51857" marT="0" marB="0"/>
                </a:tc>
                <a:extLst>
                  <a:ext uri="{0D108BD9-81ED-4DB2-BD59-A6C34878D82A}">
                    <a16:rowId xmlns:a16="http://schemas.microsoft.com/office/drawing/2014/main" val="2622994934"/>
                  </a:ext>
                </a:extLst>
              </a:tr>
              <a:tr h="285331">
                <a:tc gridSpan="2" vMerge="1">
                  <a:txBody>
                    <a:bodyPr/>
                    <a:lstStyle/>
                    <a:p>
                      <a:endParaRPr lang="da-DK"/>
                    </a:p>
                  </a:txBody>
                  <a:tcPr/>
                </a:tc>
                <a:tc hMerge="1" vMerge="1">
                  <a:txBody>
                    <a:bodyPr/>
                    <a:lstStyle/>
                    <a:p>
                      <a:endParaRPr lang="da-DK"/>
                    </a:p>
                  </a:txBody>
                  <a:tcPr/>
                </a:tc>
                <a:tc gridSpan="2" vMerge="1">
                  <a:txBody>
                    <a:bodyPr/>
                    <a:lstStyle/>
                    <a:p>
                      <a:endParaRPr lang="da-DK"/>
                    </a:p>
                  </a:txBody>
                  <a:tcPr/>
                </a:tc>
                <a:tc hMerge="1" vMerge="1">
                  <a:txBody>
                    <a:bodyPr/>
                    <a:lstStyle/>
                    <a:p>
                      <a:endParaRPr lang="da-DK"/>
                    </a:p>
                  </a:txBody>
                  <a:tcPr/>
                </a:tc>
                <a:tc>
                  <a:txBody>
                    <a:bodyPr/>
                    <a:lstStyle/>
                    <a:p>
                      <a:pPr>
                        <a:lnSpc>
                          <a:spcPct val="107000"/>
                        </a:lnSpc>
                        <a:spcAft>
                          <a:spcPts val="0"/>
                        </a:spcAft>
                      </a:pPr>
                      <a:r>
                        <a:rPr lang="da-DK" sz="900">
                          <a:solidFill>
                            <a:schemeClr val="tx1"/>
                          </a:solidFill>
                          <a:effectLst/>
                        </a:rPr>
                        <a:t> </a:t>
                      </a:r>
                    </a:p>
                    <a:p>
                      <a:pPr>
                        <a:lnSpc>
                          <a:spcPct val="107000"/>
                        </a:lnSpc>
                        <a:spcAft>
                          <a:spcPts val="0"/>
                        </a:spcAft>
                      </a:pPr>
                      <a:r>
                        <a:rPr lang="da-DK" sz="900">
                          <a:solidFill>
                            <a:schemeClr val="tx1"/>
                          </a:solidFill>
                          <a:effectLst/>
                        </a:rPr>
                        <a:t> </a:t>
                      </a:r>
                      <a:endParaRPr lang="da-DK"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857" marR="51857" marT="0" marB="0"/>
                </a:tc>
                <a:tc>
                  <a:txBody>
                    <a:bodyPr/>
                    <a:lstStyle/>
                    <a:p>
                      <a:pPr>
                        <a:lnSpc>
                          <a:spcPct val="107000"/>
                        </a:lnSpc>
                        <a:spcAft>
                          <a:spcPts val="0"/>
                        </a:spcAft>
                      </a:pPr>
                      <a:r>
                        <a:rPr lang="da-DK" sz="900">
                          <a:solidFill>
                            <a:schemeClr val="tx1"/>
                          </a:solidFill>
                          <a:effectLst/>
                        </a:rPr>
                        <a:t> </a:t>
                      </a:r>
                      <a:endParaRPr lang="da-DK"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857" marR="51857" marT="0" marB="0"/>
                </a:tc>
                <a:tc>
                  <a:txBody>
                    <a:bodyPr/>
                    <a:lstStyle/>
                    <a:p>
                      <a:pPr>
                        <a:lnSpc>
                          <a:spcPct val="107000"/>
                        </a:lnSpc>
                        <a:spcAft>
                          <a:spcPts val="0"/>
                        </a:spcAft>
                      </a:pPr>
                      <a:r>
                        <a:rPr lang="da-DK" sz="900">
                          <a:solidFill>
                            <a:schemeClr val="tx1"/>
                          </a:solidFill>
                          <a:effectLst/>
                        </a:rPr>
                        <a:t> </a:t>
                      </a:r>
                      <a:endParaRPr lang="da-DK"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857" marR="51857" marT="0" marB="0"/>
                </a:tc>
                <a:extLst>
                  <a:ext uri="{0D108BD9-81ED-4DB2-BD59-A6C34878D82A}">
                    <a16:rowId xmlns:a16="http://schemas.microsoft.com/office/drawing/2014/main" val="78787792"/>
                  </a:ext>
                </a:extLst>
              </a:tr>
              <a:tr h="285331">
                <a:tc gridSpan="2" vMerge="1">
                  <a:txBody>
                    <a:bodyPr/>
                    <a:lstStyle/>
                    <a:p>
                      <a:endParaRPr lang="da-DK"/>
                    </a:p>
                  </a:txBody>
                  <a:tcPr/>
                </a:tc>
                <a:tc hMerge="1" vMerge="1">
                  <a:txBody>
                    <a:bodyPr/>
                    <a:lstStyle/>
                    <a:p>
                      <a:endParaRPr lang="da-DK"/>
                    </a:p>
                  </a:txBody>
                  <a:tcPr/>
                </a:tc>
                <a:tc gridSpan="2" vMerge="1">
                  <a:txBody>
                    <a:bodyPr/>
                    <a:lstStyle/>
                    <a:p>
                      <a:endParaRPr lang="da-DK"/>
                    </a:p>
                  </a:txBody>
                  <a:tcPr/>
                </a:tc>
                <a:tc hMerge="1" vMerge="1">
                  <a:txBody>
                    <a:bodyPr/>
                    <a:lstStyle/>
                    <a:p>
                      <a:endParaRPr lang="da-DK"/>
                    </a:p>
                  </a:txBody>
                  <a:tcPr/>
                </a:tc>
                <a:tc>
                  <a:txBody>
                    <a:bodyPr/>
                    <a:lstStyle/>
                    <a:p>
                      <a:pPr>
                        <a:lnSpc>
                          <a:spcPct val="107000"/>
                        </a:lnSpc>
                        <a:spcAft>
                          <a:spcPts val="0"/>
                        </a:spcAft>
                      </a:pPr>
                      <a:r>
                        <a:rPr lang="da-DK" sz="900">
                          <a:solidFill>
                            <a:schemeClr val="tx1"/>
                          </a:solidFill>
                          <a:effectLst/>
                        </a:rPr>
                        <a:t> </a:t>
                      </a:r>
                    </a:p>
                    <a:p>
                      <a:pPr>
                        <a:lnSpc>
                          <a:spcPct val="107000"/>
                        </a:lnSpc>
                        <a:spcAft>
                          <a:spcPts val="0"/>
                        </a:spcAft>
                      </a:pPr>
                      <a:r>
                        <a:rPr lang="da-DK" sz="900">
                          <a:solidFill>
                            <a:schemeClr val="tx1"/>
                          </a:solidFill>
                          <a:effectLst/>
                        </a:rPr>
                        <a:t> </a:t>
                      </a:r>
                      <a:endParaRPr lang="da-DK"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857" marR="51857" marT="0" marB="0"/>
                </a:tc>
                <a:tc>
                  <a:txBody>
                    <a:bodyPr/>
                    <a:lstStyle/>
                    <a:p>
                      <a:pPr>
                        <a:lnSpc>
                          <a:spcPct val="107000"/>
                        </a:lnSpc>
                        <a:spcAft>
                          <a:spcPts val="0"/>
                        </a:spcAft>
                      </a:pPr>
                      <a:r>
                        <a:rPr lang="da-DK" sz="900">
                          <a:solidFill>
                            <a:schemeClr val="tx1"/>
                          </a:solidFill>
                          <a:effectLst/>
                        </a:rPr>
                        <a:t> </a:t>
                      </a:r>
                      <a:endParaRPr lang="da-DK"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857" marR="51857" marT="0" marB="0"/>
                </a:tc>
                <a:tc>
                  <a:txBody>
                    <a:bodyPr/>
                    <a:lstStyle/>
                    <a:p>
                      <a:pPr>
                        <a:lnSpc>
                          <a:spcPct val="107000"/>
                        </a:lnSpc>
                        <a:spcAft>
                          <a:spcPts val="0"/>
                        </a:spcAft>
                      </a:pPr>
                      <a:r>
                        <a:rPr lang="da-DK" sz="900">
                          <a:solidFill>
                            <a:schemeClr val="tx1"/>
                          </a:solidFill>
                          <a:effectLst/>
                        </a:rPr>
                        <a:t> </a:t>
                      </a:r>
                      <a:endParaRPr lang="da-DK"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857" marR="51857" marT="0" marB="0"/>
                </a:tc>
                <a:extLst>
                  <a:ext uri="{0D108BD9-81ED-4DB2-BD59-A6C34878D82A}">
                    <a16:rowId xmlns:a16="http://schemas.microsoft.com/office/drawing/2014/main" val="1481721713"/>
                  </a:ext>
                </a:extLst>
              </a:tr>
              <a:tr h="285331">
                <a:tc gridSpan="2" vMerge="1">
                  <a:txBody>
                    <a:bodyPr/>
                    <a:lstStyle/>
                    <a:p>
                      <a:endParaRPr lang="da-DK"/>
                    </a:p>
                  </a:txBody>
                  <a:tcPr/>
                </a:tc>
                <a:tc hMerge="1" vMerge="1">
                  <a:txBody>
                    <a:bodyPr/>
                    <a:lstStyle/>
                    <a:p>
                      <a:endParaRPr lang="da-DK"/>
                    </a:p>
                  </a:txBody>
                  <a:tcPr/>
                </a:tc>
                <a:tc gridSpan="2" vMerge="1">
                  <a:txBody>
                    <a:bodyPr/>
                    <a:lstStyle/>
                    <a:p>
                      <a:endParaRPr lang="da-DK"/>
                    </a:p>
                  </a:txBody>
                  <a:tcPr/>
                </a:tc>
                <a:tc hMerge="1" vMerge="1">
                  <a:txBody>
                    <a:bodyPr/>
                    <a:lstStyle/>
                    <a:p>
                      <a:endParaRPr lang="da-DK"/>
                    </a:p>
                  </a:txBody>
                  <a:tcPr/>
                </a:tc>
                <a:tc>
                  <a:txBody>
                    <a:bodyPr/>
                    <a:lstStyle/>
                    <a:p>
                      <a:pPr>
                        <a:lnSpc>
                          <a:spcPct val="107000"/>
                        </a:lnSpc>
                        <a:spcAft>
                          <a:spcPts val="0"/>
                        </a:spcAft>
                      </a:pPr>
                      <a:r>
                        <a:rPr lang="da-DK" sz="900">
                          <a:solidFill>
                            <a:schemeClr val="tx1"/>
                          </a:solidFill>
                          <a:effectLst/>
                        </a:rPr>
                        <a:t> </a:t>
                      </a:r>
                    </a:p>
                    <a:p>
                      <a:pPr>
                        <a:lnSpc>
                          <a:spcPct val="107000"/>
                        </a:lnSpc>
                        <a:spcAft>
                          <a:spcPts val="0"/>
                        </a:spcAft>
                      </a:pPr>
                      <a:r>
                        <a:rPr lang="da-DK" sz="900">
                          <a:solidFill>
                            <a:schemeClr val="tx1"/>
                          </a:solidFill>
                          <a:effectLst/>
                        </a:rPr>
                        <a:t> </a:t>
                      </a:r>
                      <a:endParaRPr lang="da-DK"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857" marR="51857" marT="0" marB="0"/>
                </a:tc>
                <a:tc>
                  <a:txBody>
                    <a:bodyPr/>
                    <a:lstStyle/>
                    <a:p>
                      <a:pPr>
                        <a:lnSpc>
                          <a:spcPct val="107000"/>
                        </a:lnSpc>
                        <a:spcAft>
                          <a:spcPts val="0"/>
                        </a:spcAft>
                      </a:pPr>
                      <a:r>
                        <a:rPr lang="da-DK" sz="900">
                          <a:solidFill>
                            <a:schemeClr val="tx1"/>
                          </a:solidFill>
                          <a:effectLst/>
                        </a:rPr>
                        <a:t> </a:t>
                      </a:r>
                      <a:endParaRPr lang="da-DK"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857" marR="51857" marT="0" marB="0"/>
                </a:tc>
                <a:tc>
                  <a:txBody>
                    <a:bodyPr/>
                    <a:lstStyle/>
                    <a:p>
                      <a:pPr>
                        <a:lnSpc>
                          <a:spcPct val="107000"/>
                        </a:lnSpc>
                        <a:spcAft>
                          <a:spcPts val="0"/>
                        </a:spcAft>
                      </a:pPr>
                      <a:r>
                        <a:rPr lang="da-DK" sz="900">
                          <a:solidFill>
                            <a:schemeClr val="tx1"/>
                          </a:solidFill>
                          <a:effectLst/>
                        </a:rPr>
                        <a:t> </a:t>
                      </a:r>
                      <a:endParaRPr lang="da-DK"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857" marR="51857" marT="0" marB="0"/>
                </a:tc>
                <a:extLst>
                  <a:ext uri="{0D108BD9-81ED-4DB2-BD59-A6C34878D82A}">
                    <a16:rowId xmlns:a16="http://schemas.microsoft.com/office/drawing/2014/main" val="1352113398"/>
                  </a:ext>
                </a:extLst>
              </a:tr>
              <a:tr h="431192">
                <a:tc gridSpan="2">
                  <a:txBody>
                    <a:bodyPr/>
                    <a:lstStyle/>
                    <a:p>
                      <a:pPr>
                        <a:lnSpc>
                          <a:spcPct val="107000"/>
                        </a:lnSpc>
                        <a:spcAft>
                          <a:spcPts val="0"/>
                        </a:spcAft>
                      </a:pPr>
                      <a:r>
                        <a:rPr lang="da-DK" sz="900" b="0" dirty="0">
                          <a:solidFill>
                            <a:schemeClr val="tx1"/>
                          </a:solidFill>
                          <a:effectLst/>
                        </a:rPr>
                        <a:t>Efterfølgende milepæle der skal bruge resultatet (afhængigheder)</a:t>
                      </a:r>
                      <a:endParaRPr lang="da-DK" sz="9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857" marR="51857" marT="0" marB="0">
                    <a:solidFill>
                      <a:schemeClr val="accent5">
                        <a:lumMod val="60000"/>
                        <a:lumOff val="40000"/>
                      </a:schemeClr>
                    </a:solidFill>
                  </a:tcPr>
                </a:tc>
                <a:tc hMerge="1">
                  <a:txBody>
                    <a:bodyPr/>
                    <a:lstStyle/>
                    <a:p>
                      <a:endParaRPr lang="da-DK"/>
                    </a:p>
                  </a:txBody>
                  <a:tcPr/>
                </a:tc>
                <a:tc gridSpan="2">
                  <a:txBody>
                    <a:bodyPr/>
                    <a:lstStyle/>
                    <a:p>
                      <a:pPr>
                        <a:lnSpc>
                          <a:spcPct val="107000"/>
                        </a:lnSpc>
                        <a:spcAft>
                          <a:spcPts val="0"/>
                        </a:spcAft>
                      </a:pPr>
                      <a:r>
                        <a:rPr lang="da-DK" sz="900" b="0" dirty="0">
                          <a:solidFill>
                            <a:schemeClr val="tx1"/>
                          </a:solidFill>
                          <a:effectLst/>
                        </a:rPr>
                        <a:t>Resultat (dokumentation, test, godkendelser osv.)</a:t>
                      </a:r>
                      <a:endParaRPr lang="da-DK" sz="9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857" marR="51857" marT="0" marB="0">
                    <a:solidFill>
                      <a:schemeClr val="accent5">
                        <a:lumMod val="60000"/>
                        <a:lumOff val="40000"/>
                      </a:schemeClr>
                    </a:solidFill>
                  </a:tcPr>
                </a:tc>
                <a:tc hMerge="1">
                  <a:txBody>
                    <a:bodyPr/>
                    <a:lstStyle/>
                    <a:p>
                      <a:endParaRPr lang="da-DK"/>
                    </a:p>
                  </a:txBody>
                  <a:tcPr/>
                </a:tc>
                <a:tc>
                  <a:txBody>
                    <a:bodyPr/>
                    <a:lstStyle/>
                    <a:p>
                      <a:pPr>
                        <a:lnSpc>
                          <a:spcPct val="107000"/>
                        </a:lnSpc>
                        <a:spcAft>
                          <a:spcPts val="0"/>
                        </a:spcAft>
                      </a:pPr>
                      <a:r>
                        <a:rPr lang="da-DK" sz="900" dirty="0">
                          <a:effectLst/>
                          <a:latin typeface="Arial" panose="020B0604020202020204" pitchFamily="34" charset="0"/>
                          <a:ea typeface="Calibri" panose="020F0502020204030204" pitchFamily="34" charset="0"/>
                          <a:cs typeface="Times New Roman" panose="02020603050405020304" pitchFamily="18" charset="0"/>
                        </a:rPr>
                        <a:t>Aktiviteter der fører til milepælen</a:t>
                      </a:r>
                      <a:endParaRPr lang="da-DK" sz="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da-DK" sz="900" dirty="0">
                          <a:effectLst/>
                          <a:latin typeface="Arial" panose="020B0604020202020204" pitchFamily="34" charset="0"/>
                          <a:ea typeface="Calibri" panose="020F0502020204030204" pitchFamily="34" charset="0"/>
                          <a:cs typeface="Times New Roman" panose="02020603050405020304" pitchFamily="18" charset="0"/>
                        </a:rPr>
                        <a:t> </a:t>
                      </a:r>
                      <a:endParaRPr lang="da-DK"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60000"/>
                        <a:lumOff val="40000"/>
                      </a:schemeClr>
                    </a:solidFill>
                  </a:tcPr>
                </a:tc>
                <a:tc>
                  <a:txBody>
                    <a:bodyPr/>
                    <a:lstStyle/>
                    <a:p>
                      <a:pPr>
                        <a:lnSpc>
                          <a:spcPct val="107000"/>
                        </a:lnSpc>
                        <a:spcAft>
                          <a:spcPts val="0"/>
                        </a:spcAft>
                      </a:pPr>
                      <a:r>
                        <a:rPr lang="da-DK" sz="900" dirty="0">
                          <a:effectLst/>
                          <a:latin typeface="Arial" panose="020B0604020202020204" pitchFamily="34" charset="0"/>
                          <a:ea typeface="Calibri" panose="020F0502020204030204" pitchFamily="34" charset="0"/>
                          <a:cs typeface="Times New Roman" panose="02020603050405020304" pitchFamily="18" charset="0"/>
                        </a:rPr>
                        <a:t>Varighed/ressourcer</a:t>
                      </a:r>
                      <a:endParaRPr lang="da-DK"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60000"/>
                        <a:lumOff val="40000"/>
                      </a:schemeClr>
                    </a:solidFill>
                  </a:tcPr>
                </a:tc>
                <a:tc>
                  <a:txBody>
                    <a:bodyPr/>
                    <a:lstStyle/>
                    <a:p>
                      <a:pPr>
                        <a:lnSpc>
                          <a:spcPct val="107000"/>
                        </a:lnSpc>
                        <a:spcAft>
                          <a:spcPts val="0"/>
                        </a:spcAft>
                      </a:pPr>
                      <a:r>
                        <a:rPr lang="da-DK" sz="900" dirty="0">
                          <a:effectLst/>
                          <a:latin typeface="Arial" panose="020B0604020202020204" pitchFamily="34" charset="0"/>
                          <a:ea typeface="Calibri" panose="020F0502020204030204" pitchFamily="34" charset="0"/>
                          <a:cs typeface="Times New Roman" panose="02020603050405020304" pitchFamily="18" charset="0"/>
                        </a:rPr>
                        <a:t>Budget i kr.</a:t>
                      </a:r>
                      <a:endParaRPr lang="da-DK"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60000"/>
                        <a:lumOff val="40000"/>
                      </a:schemeClr>
                    </a:solidFill>
                  </a:tcPr>
                </a:tc>
                <a:extLst>
                  <a:ext uri="{0D108BD9-81ED-4DB2-BD59-A6C34878D82A}">
                    <a16:rowId xmlns:a16="http://schemas.microsoft.com/office/drawing/2014/main" val="242362383"/>
                  </a:ext>
                </a:extLst>
              </a:tr>
              <a:tr h="285331">
                <a:tc rowSpan="6" gridSpan="2">
                  <a:txBody>
                    <a:bodyPr/>
                    <a:lstStyle/>
                    <a:p>
                      <a:pPr>
                        <a:lnSpc>
                          <a:spcPct val="107000"/>
                        </a:lnSpc>
                        <a:spcAft>
                          <a:spcPts val="0"/>
                        </a:spcAft>
                      </a:pPr>
                      <a:r>
                        <a:rPr lang="da-DK" sz="900" dirty="0">
                          <a:solidFill>
                            <a:schemeClr val="tx1"/>
                          </a:solidFill>
                          <a:effectLst/>
                        </a:rPr>
                        <a:t> </a:t>
                      </a:r>
                      <a:endParaRPr lang="da-DK"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857" marR="51857" marT="0" marB="0">
                    <a:solidFill>
                      <a:schemeClr val="accent5">
                        <a:lumMod val="40000"/>
                        <a:lumOff val="60000"/>
                      </a:schemeClr>
                    </a:solidFill>
                  </a:tcPr>
                </a:tc>
                <a:tc rowSpan="6" hMerge="1">
                  <a:txBody>
                    <a:bodyPr/>
                    <a:lstStyle/>
                    <a:p>
                      <a:endParaRPr lang="da-DK"/>
                    </a:p>
                  </a:txBody>
                  <a:tcPr/>
                </a:tc>
                <a:tc rowSpan="6" gridSpan="2">
                  <a:txBody>
                    <a:bodyPr/>
                    <a:lstStyle/>
                    <a:p>
                      <a:pPr>
                        <a:lnSpc>
                          <a:spcPct val="107000"/>
                        </a:lnSpc>
                        <a:spcAft>
                          <a:spcPts val="0"/>
                        </a:spcAft>
                      </a:pPr>
                      <a:r>
                        <a:rPr lang="da-DK" sz="900" dirty="0">
                          <a:solidFill>
                            <a:schemeClr val="tx1"/>
                          </a:solidFill>
                          <a:effectLst/>
                        </a:rPr>
                        <a:t> </a:t>
                      </a:r>
                      <a:endParaRPr lang="da-DK"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857" marR="51857" marT="0" marB="0">
                    <a:solidFill>
                      <a:schemeClr val="accent5">
                        <a:lumMod val="20000"/>
                        <a:lumOff val="80000"/>
                      </a:schemeClr>
                    </a:solidFill>
                  </a:tcPr>
                </a:tc>
                <a:tc rowSpan="6" hMerge="1">
                  <a:txBody>
                    <a:bodyPr/>
                    <a:lstStyle/>
                    <a:p>
                      <a:endParaRPr lang="da-DK"/>
                    </a:p>
                  </a:txBody>
                  <a:tcPr/>
                </a:tc>
                <a:tc>
                  <a:txBody>
                    <a:bodyPr/>
                    <a:lstStyle/>
                    <a:p>
                      <a:pPr>
                        <a:lnSpc>
                          <a:spcPct val="107000"/>
                        </a:lnSpc>
                        <a:spcAft>
                          <a:spcPts val="0"/>
                        </a:spcAft>
                      </a:pPr>
                      <a:r>
                        <a:rPr lang="da-DK" sz="900">
                          <a:solidFill>
                            <a:schemeClr val="tx1"/>
                          </a:solidFill>
                          <a:effectLst/>
                        </a:rPr>
                        <a:t> </a:t>
                      </a:r>
                    </a:p>
                    <a:p>
                      <a:pPr>
                        <a:lnSpc>
                          <a:spcPct val="107000"/>
                        </a:lnSpc>
                        <a:spcAft>
                          <a:spcPts val="0"/>
                        </a:spcAft>
                      </a:pPr>
                      <a:r>
                        <a:rPr lang="da-DK" sz="900">
                          <a:solidFill>
                            <a:schemeClr val="tx1"/>
                          </a:solidFill>
                          <a:effectLst/>
                        </a:rPr>
                        <a:t> </a:t>
                      </a:r>
                      <a:endParaRPr lang="da-DK"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857" marR="51857" marT="0" marB="0"/>
                </a:tc>
                <a:tc>
                  <a:txBody>
                    <a:bodyPr/>
                    <a:lstStyle/>
                    <a:p>
                      <a:pPr>
                        <a:lnSpc>
                          <a:spcPct val="107000"/>
                        </a:lnSpc>
                        <a:spcAft>
                          <a:spcPts val="0"/>
                        </a:spcAft>
                      </a:pPr>
                      <a:r>
                        <a:rPr lang="da-DK" sz="900">
                          <a:solidFill>
                            <a:schemeClr val="tx1"/>
                          </a:solidFill>
                          <a:effectLst/>
                        </a:rPr>
                        <a:t> </a:t>
                      </a:r>
                      <a:endParaRPr lang="da-DK"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857" marR="51857" marT="0" marB="0"/>
                </a:tc>
                <a:tc>
                  <a:txBody>
                    <a:bodyPr/>
                    <a:lstStyle/>
                    <a:p>
                      <a:pPr>
                        <a:lnSpc>
                          <a:spcPct val="107000"/>
                        </a:lnSpc>
                        <a:spcAft>
                          <a:spcPts val="0"/>
                        </a:spcAft>
                      </a:pPr>
                      <a:r>
                        <a:rPr lang="da-DK" sz="900">
                          <a:solidFill>
                            <a:schemeClr val="tx1"/>
                          </a:solidFill>
                          <a:effectLst/>
                        </a:rPr>
                        <a:t> </a:t>
                      </a:r>
                      <a:endParaRPr lang="da-DK"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857" marR="51857" marT="0" marB="0"/>
                </a:tc>
                <a:extLst>
                  <a:ext uri="{0D108BD9-81ED-4DB2-BD59-A6C34878D82A}">
                    <a16:rowId xmlns:a16="http://schemas.microsoft.com/office/drawing/2014/main" val="2099846282"/>
                  </a:ext>
                </a:extLst>
              </a:tr>
              <a:tr h="285331">
                <a:tc gridSpan="2" vMerge="1">
                  <a:txBody>
                    <a:bodyPr/>
                    <a:lstStyle/>
                    <a:p>
                      <a:endParaRPr lang="da-DK"/>
                    </a:p>
                  </a:txBody>
                  <a:tcPr/>
                </a:tc>
                <a:tc hMerge="1" vMerge="1">
                  <a:txBody>
                    <a:bodyPr/>
                    <a:lstStyle/>
                    <a:p>
                      <a:endParaRPr lang="da-DK"/>
                    </a:p>
                  </a:txBody>
                  <a:tcPr/>
                </a:tc>
                <a:tc gridSpan="2" vMerge="1">
                  <a:txBody>
                    <a:bodyPr/>
                    <a:lstStyle/>
                    <a:p>
                      <a:endParaRPr lang="da-DK"/>
                    </a:p>
                  </a:txBody>
                  <a:tcPr/>
                </a:tc>
                <a:tc hMerge="1" vMerge="1">
                  <a:txBody>
                    <a:bodyPr/>
                    <a:lstStyle/>
                    <a:p>
                      <a:endParaRPr lang="da-DK"/>
                    </a:p>
                  </a:txBody>
                  <a:tcPr/>
                </a:tc>
                <a:tc>
                  <a:txBody>
                    <a:bodyPr/>
                    <a:lstStyle/>
                    <a:p>
                      <a:pPr>
                        <a:lnSpc>
                          <a:spcPct val="107000"/>
                        </a:lnSpc>
                        <a:spcAft>
                          <a:spcPts val="0"/>
                        </a:spcAft>
                      </a:pPr>
                      <a:r>
                        <a:rPr lang="da-DK" sz="900">
                          <a:solidFill>
                            <a:schemeClr val="tx1"/>
                          </a:solidFill>
                          <a:effectLst/>
                        </a:rPr>
                        <a:t> </a:t>
                      </a:r>
                    </a:p>
                    <a:p>
                      <a:pPr>
                        <a:lnSpc>
                          <a:spcPct val="107000"/>
                        </a:lnSpc>
                        <a:spcAft>
                          <a:spcPts val="0"/>
                        </a:spcAft>
                      </a:pPr>
                      <a:r>
                        <a:rPr lang="da-DK" sz="900">
                          <a:solidFill>
                            <a:schemeClr val="tx1"/>
                          </a:solidFill>
                          <a:effectLst/>
                        </a:rPr>
                        <a:t> </a:t>
                      </a:r>
                      <a:endParaRPr lang="da-DK"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857" marR="51857" marT="0" marB="0"/>
                </a:tc>
                <a:tc>
                  <a:txBody>
                    <a:bodyPr/>
                    <a:lstStyle/>
                    <a:p>
                      <a:pPr>
                        <a:lnSpc>
                          <a:spcPct val="107000"/>
                        </a:lnSpc>
                        <a:spcAft>
                          <a:spcPts val="0"/>
                        </a:spcAft>
                      </a:pPr>
                      <a:r>
                        <a:rPr lang="da-DK" sz="900">
                          <a:solidFill>
                            <a:schemeClr val="tx1"/>
                          </a:solidFill>
                          <a:effectLst/>
                        </a:rPr>
                        <a:t> </a:t>
                      </a:r>
                      <a:endParaRPr lang="da-DK"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857" marR="51857" marT="0" marB="0"/>
                </a:tc>
                <a:tc>
                  <a:txBody>
                    <a:bodyPr/>
                    <a:lstStyle/>
                    <a:p>
                      <a:pPr>
                        <a:lnSpc>
                          <a:spcPct val="107000"/>
                        </a:lnSpc>
                        <a:spcAft>
                          <a:spcPts val="0"/>
                        </a:spcAft>
                      </a:pPr>
                      <a:r>
                        <a:rPr lang="da-DK" sz="900">
                          <a:solidFill>
                            <a:schemeClr val="tx1"/>
                          </a:solidFill>
                          <a:effectLst/>
                        </a:rPr>
                        <a:t> </a:t>
                      </a:r>
                      <a:endParaRPr lang="da-DK"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857" marR="51857" marT="0" marB="0"/>
                </a:tc>
                <a:extLst>
                  <a:ext uri="{0D108BD9-81ED-4DB2-BD59-A6C34878D82A}">
                    <a16:rowId xmlns:a16="http://schemas.microsoft.com/office/drawing/2014/main" val="1961061609"/>
                  </a:ext>
                </a:extLst>
              </a:tr>
              <a:tr h="285331">
                <a:tc gridSpan="2" vMerge="1">
                  <a:txBody>
                    <a:bodyPr/>
                    <a:lstStyle/>
                    <a:p>
                      <a:endParaRPr lang="da-DK"/>
                    </a:p>
                  </a:txBody>
                  <a:tcPr/>
                </a:tc>
                <a:tc hMerge="1" vMerge="1">
                  <a:txBody>
                    <a:bodyPr/>
                    <a:lstStyle/>
                    <a:p>
                      <a:endParaRPr lang="da-DK"/>
                    </a:p>
                  </a:txBody>
                  <a:tcPr/>
                </a:tc>
                <a:tc gridSpan="2" vMerge="1">
                  <a:txBody>
                    <a:bodyPr/>
                    <a:lstStyle/>
                    <a:p>
                      <a:endParaRPr lang="da-DK"/>
                    </a:p>
                  </a:txBody>
                  <a:tcPr/>
                </a:tc>
                <a:tc hMerge="1" vMerge="1">
                  <a:txBody>
                    <a:bodyPr/>
                    <a:lstStyle/>
                    <a:p>
                      <a:endParaRPr lang="da-DK"/>
                    </a:p>
                  </a:txBody>
                  <a:tcPr/>
                </a:tc>
                <a:tc>
                  <a:txBody>
                    <a:bodyPr/>
                    <a:lstStyle/>
                    <a:p>
                      <a:pPr>
                        <a:lnSpc>
                          <a:spcPct val="107000"/>
                        </a:lnSpc>
                        <a:spcAft>
                          <a:spcPts val="0"/>
                        </a:spcAft>
                      </a:pPr>
                      <a:r>
                        <a:rPr lang="da-DK" sz="900">
                          <a:solidFill>
                            <a:schemeClr val="tx1"/>
                          </a:solidFill>
                          <a:effectLst/>
                        </a:rPr>
                        <a:t> </a:t>
                      </a:r>
                    </a:p>
                    <a:p>
                      <a:pPr>
                        <a:lnSpc>
                          <a:spcPct val="107000"/>
                        </a:lnSpc>
                        <a:spcAft>
                          <a:spcPts val="0"/>
                        </a:spcAft>
                      </a:pPr>
                      <a:r>
                        <a:rPr lang="da-DK" sz="900">
                          <a:solidFill>
                            <a:schemeClr val="tx1"/>
                          </a:solidFill>
                          <a:effectLst/>
                        </a:rPr>
                        <a:t> </a:t>
                      </a:r>
                      <a:endParaRPr lang="da-DK"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857" marR="51857" marT="0" marB="0"/>
                </a:tc>
                <a:tc>
                  <a:txBody>
                    <a:bodyPr/>
                    <a:lstStyle/>
                    <a:p>
                      <a:pPr>
                        <a:lnSpc>
                          <a:spcPct val="107000"/>
                        </a:lnSpc>
                        <a:spcAft>
                          <a:spcPts val="0"/>
                        </a:spcAft>
                      </a:pPr>
                      <a:r>
                        <a:rPr lang="da-DK" sz="900">
                          <a:solidFill>
                            <a:schemeClr val="tx1"/>
                          </a:solidFill>
                          <a:effectLst/>
                        </a:rPr>
                        <a:t> </a:t>
                      </a:r>
                      <a:endParaRPr lang="da-DK"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857" marR="51857" marT="0" marB="0"/>
                </a:tc>
                <a:tc>
                  <a:txBody>
                    <a:bodyPr/>
                    <a:lstStyle/>
                    <a:p>
                      <a:pPr>
                        <a:lnSpc>
                          <a:spcPct val="107000"/>
                        </a:lnSpc>
                        <a:spcAft>
                          <a:spcPts val="0"/>
                        </a:spcAft>
                      </a:pPr>
                      <a:r>
                        <a:rPr lang="da-DK" sz="900">
                          <a:solidFill>
                            <a:schemeClr val="tx1"/>
                          </a:solidFill>
                          <a:effectLst/>
                        </a:rPr>
                        <a:t> </a:t>
                      </a:r>
                      <a:endParaRPr lang="da-DK"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857" marR="51857" marT="0" marB="0"/>
                </a:tc>
                <a:extLst>
                  <a:ext uri="{0D108BD9-81ED-4DB2-BD59-A6C34878D82A}">
                    <a16:rowId xmlns:a16="http://schemas.microsoft.com/office/drawing/2014/main" val="1450524480"/>
                  </a:ext>
                </a:extLst>
              </a:tr>
              <a:tr h="285331">
                <a:tc gridSpan="2" vMerge="1">
                  <a:txBody>
                    <a:bodyPr/>
                    <a:lstStyle/>
                    <a:p>
                      <a:endParaRPr lang="da-DK"/>
                    </a:p>
                  </a:txBody>
                  <a:tcPr/>
                </a:tc>
                <a:tc hMerge="1" vMerge="1">
                  <a:txBody>
                    <a:bodyPr/>
                    <a:lstStyle/>
                    <a:p>
                      <a:endParaRPr lang="da-DK"/>
                    </a:p>
                  </a:txBody>
                  <a:tcPr/>
                </a:tc>
                <a:tc gridSpan="2" vMerge="1">
                  <a:txBody>
                    <a:bodyPr/>
                    <a:lstStyle/>
                    <a:p>
                      <a:endParaRPr lang="da-DK"/>
                    </a:p>
                  </a:txBody>
                  <a:tcPr/>
                </a:tc>
                <a:tc hMerge="1" vMerge="1">
                  <a:txBody>
                    <a:bodyPr/>
                    <a:lstStyle/>
                    <a:p>
                      <a:endParaRPr lang="da-DK"/>
                    </a:p>
                  </a:txBody>
                  <a:tcPr/>
                </a:tc>
                <a:tc>
                  <a:txBody>
                    <a:bodyPr/>
                    <a:lstStyle/>
                    <a:p>
                      <a:pPr>
                        <a:lnSpc>
                          <a:spcPct val="107000"/>
                        </a:lnSpc>
                        <a:spcAft>
                          <a:spcPts val="0"/>
                        </a:spcAft>
                      </a:pPr>
                      <a:r>
                        <a:rPr lang="da-DK" sz="900">
                          <a:solidFill>
                            <a:schemeClr val="tx1"/>
                          </a:solidFill>
                          <a:effectLst/>
                        </a:rPr>
                        <a:t> </a:t>
                      </a:r>
                    </a:p>
                    <a:p>
                      <a:pPr>
                        <a:lnSpc>
                          <a:spcPct val="107000"/>
                        </a:lnSpc>
                        <a:spcAft>
                          <a:spcPts val="0"/>
                        </a:spcAft>
                      </a:pPr>
                      <a:r>
                        <a:rPr lang="da-DK" sz="900">
                          <a:solidFill>
                            <a:schemeClr val="tx1"/>
                          </a:solidFill>
                          <a:effectLst/>
                        </a:rPr>
                        <a:t> </a:t>
                      </a:r>
                      <a:endParaRPr lang="da-DK"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857" marR="51857" marT="0" marB="0"/>
                </a:tc>
                <a:tc>
                  <a:txBody>
                    <a:bodyPr/>
                    <a:lstStyle/>
                    <a:p>
                      <a:pPr>
                        <a:lnSpc>
                          <a:spcPct val="107000"/>
                        </a:lnSpc>
                        <a:spcAft>
                          <a:spcPts val="0"/>
                        </a:spcAft>
                      </a:pPr>
                      <a:r>
                        <a:rPr lang="da-DK" sz="900">
                          <a:solidFill>
                            <a:schemeClr val="tx1"/>
                          </a:solidFill>
                          <a:effectLst/>
                        </a:rPr>
                        <a:t> </a:t>
                      </a:r>
                      <a:endParaRPr lang="da-DK"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857" marR="51857" marT="0" marB="0"/>
                </a:tc>
                <a:tc>
                  <a:txBody>
                    <a:bodyPr/>
                    <a:lstStyle/>
                    <a:p>
                      <a:pPr>
                        <a:lnSpc>
                          <a:spcPct val="107000"/>
                        </a:lnSpc>
                        <a:spcAft>
                          <a:spcPts val="0"/>
                        </a:spcAft>
                      </a:pPr>
                      <a:r>
                        <a:rPr lang="da-DK" sz="900">
                          <a:solidFill>
                            <a:schemeClr val="tx1"/>
                          </a:solidFill>
                          <a:effectLst/>
                        </a:rPr>
                        <a:t> </a:t>
                      </a:r>
                      <a:endParaRPr lang="da-DK"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857" marR="51857" marT="0" marB="0"/>
                </a:tc>
                <a:extLst>
                  <a:ext uri="{0D108BD9-81ED-4DB2-BD59-A6C34878D82A}">
                    <a16:rowId xmlns:a16="http://schemas.microsoft.com/office/drawing/2014/main" val="3815870158"/>
                  </a:ext>
                </a:extLst>
              </a:tr>
              <a:tr h="285331">
                <a:tc gridSpan="2" vMerge="1">
                  <a:txBody>
                    <a:bodyPr/>
                    <a:lstStyle/>
                    <a:p>
                      <a:endParaRPr lang="da-DK"/>
                    </a:p>
                  </a:txBody>
                  <a:tcPr/>
                </a:tc>
                <a:tc hMerge="1" vMerge="1">
                  <a:txBody>
                    <a:bodyPr/>
                    <a:lstStyle/>
                    <a:p>
                      <a:endParaRPr lang="da-DK"/>
                    </a:p>
                  </a:txBody>
                  <a:tcPr/>
                </a:tc>
                <a:tc gridSpan="2" vMerge="1">
                  <a:txBody>
                    <a:bodyPr/>
                    <a:lstStyle/>
                    <a:p>
                      <a:endParaRPr lang="da-DK"/>
                    </a:p>
                  </a:txBody>
                  <a:tcPr/>
                </a:tc>
                <a:tc hMerge="1" vMerge="1">
                  <a:txBody>
                    <a:bodyPr/>
                    <a:lstStyle/>
                    <a:p>
                      <a:endParaRPr lang="da-DK"/>
                    </a:p>
                  </a:txBody>
                  <a:tcPr/>
                </a:tc>
                <a:tc>
                  <a:txBody>
                    <a:bodyPr/>
                    <a:lstStyle/>
                    <a:p>
                      <a:pPr>
                        <a:lnSpc>
                          <a:spcPct val="107000"/>
                        </a:lnSpc>
                        <a:spcAft>
                          <a:spcPts val="0"/>
                        </a:spcAft>
                      </a:pPr>
                      <a:r>
                        <a:rPr lang="da-DK" sz="900">
                          <a:solidFill>
                            <a:schemeClr val="tx1"/>
                          </a:solidFill>
                          <a:effectLst/>
                        </a:rPr>
                        <a:t> </a:t>
                      </a:r>
                    </a:p>
                    <a:p>
                      <a:pPr>
                        <a:lnSpc>
                          <a:spcPct val="107000"/>
                        </a:lnSpc>
                        <a:spcAft>
                          <a:spcPts val="0"/>
                        </a:spcAft>
                      </a:pPr>
                      <a:r>
                        <a:rPr lang="da-DK" sz="900">
                          <a:solidFill>
                            <a:schemeClr val="tx1"/>
                          </a:solidFill>
                          <a:effectLst/>
                        </a:rPr>
                        <a:t> </a:t>
                      </a:r>
                      <a:endParaRPr lang="da-DK"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857" marR="51857" marT="0" marB="0"/>
                </a:tc>
                <a:tc>
                  <a:txBody>
                    <a:bodyPr/>
                    <a:lstStyle/>
                    <a:p>
                      <a:pPr>
                        <a:lnSpc>
                          <a:spcPct val="107000"/>
                        </a:lnSpc>
                        <a:spcAft>
                          <a:spcPts val="0"/>
                        </a:spcAft>
                      </a:pPr>
                      <a:r>
                        <a:rPr lang="da-DK" sz="900">
                          <a:solidFill>
                            <a:schemeClr val="tx1"/>
                          </a:solidFill>
                          <a:effectLst/>
                        </a:rPr>
                        <a:t> </a:t>
                      </a:r>
                      <a:endParaRPr lang="da-DK"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857" marR="51857" marT="0" marB="0"/>
                </a:tc>
                <a:tc>
                  <a:txBody>
                    <a:bodyPr/>
                    <a:lstStyle/>
                    <a:p>
                      <a:pPr>
                        <a:lnSpc>
                          <a:spcPct val="107000"/>
                        </a:lnSpc>
                        <a:spcAft>
                          <a:spcPts val="0"/>
                        </a:spcAft>
                      </a:pPr>
                      <a:r>
                        <a:rPr lang="da-DK" sz="900">
                          <a:solidFill>
                            <a:schemeClr val="tx1"/>
                          </a:solidFill>
                          <a:effectLst/>
                        </a:rPr>
                        <a:t> </a:t>
                      </a:r>
                      <a:endParaRPr lang="da-DK"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857" marR="51857" marT="0" marB="0"/>
                </a:tc>
                <a:extLst>
                  <a:ext uri="{0D108BD9-81ED-4DB2-BD59-A6C34878D82A}">
                    <a16:rowId xmlns:a16="http://schemas.microsoft.com/office/drawing/2014/main" val="1200641744"/>
                  </a:ext>
                </a:extLst>
              </a:tr>
              <a:tr h="285331">
                <a:tc gridSpan="2" vMerge="1">
                  <a:txBody>
                    <a:bodyPr/>
                    <a:lstStyle/>
                    <a:p>
                      <a:endParaRPr lang="da-DK"/>
                    </a:p>
                  </a:txBody>
                  <a:tcPr/>
                </a:tc>
                <a:tc hMerge="1" vMerge="1">
                  <a:txBody>
                    <a:bodyPr/>
                    <a:lstStyle/>
                    <a:p>
                      <a:endParaRPr lang="da-DK"/>
                    </a:p>
                  </a:txBody>
                  <a:tcPr/>
                </a:tc>
                <a:tc gridSpan="2" vMerge="1">
                  <a:txBody>
                    <a:bodyPr/>
                    <a:lstStyle/>
                    <a:p>
                      <a:endParaRPr lang="da-DK"/>
                    </a:p>
                  </a:txBody>
                  <a:tcPr/>
                </a:tc>
                <a:tc hMerge="1" vMerge="1">
                  <a:txBody>
                    <a:bodyPr/>
                    <a:lstStyle/>
                    <a:p>
                      <a:endParaRPr lang="da-DK"/>
                    </a:p>
                  </a:txBody>
                  <a:tcPr/>
                </a:tc>
                <a:tc>
                  <a:txBody>
                    <a:bodyPr/>
                    <a:lstStyle/>
                    <a:p>
                      <a:pPr>
                        <a:lnSpc>
                          <a:spcPct val="107000"/>
                        </a:lnSpc>
                        <a:spcAft>
                          <a:spcPts val="0"/>
                        </a:spcAft>
                      </a:pPr>
                      <a:r>
                        <a:rPr lang="da-DK" sz="900">
                          <a:solidFill>
                            <a:schemeClr val="tx1"/>
                          </a:solidFill>
                          <a:effectLst/>
                        </a:rPr>
                        <a:t> </a:t>
                      </a:r>
                    </a:p>
                    <a:p>
                      <a:pPr>
                        <a:lnSpc>
                          <a:spcPct val="107000"/>
                        </a:lnSpc>
                        <a:spcAft>
                          <a:spcPts val="0"/>
                        </a:spcAft>
                      </a:pPr>
                      <a:r>
                        <a:rPr lang="da-DK" sz="900">
                          <a:solidFill>
                            <a:schemeClr val="tx1"/>
                          </a:solidFill>
                          <a:effectLst/>
                        </a:rPr>
                        <a:t> </a:t>
                      </a:r>
                      <a:endParaRPr lang="da-DK"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857" marR="51857" marT="0" marB="0"/>
                </a:tc>
                <a:tc>
                  <a:txBody>
                    <a:bodyPr/>
                    <a:lstStyle/>
                    <a:p>
                      <a:pPr>
                        <a:lnSpc>
                          <a:spcPct val="107000"/>
                        </a:lnSpc>
                        <a:spcAft>
                          <a:spcPts val="0"/>
                        </a:spcAft>
                      </a:pPr>
                      <a:r>
                        <a:rPr lang="da-DK" sz="900">
                          <a:solidFill>
                            <a:schemeClr val="tx1"/>
                          </a:solidFill>
                          <a:effectLst/>
                        </a:rPr>
                        <a:t> </a:t>
                      </a:r>
                      <a:endParaRPr lang="da-DK"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857" marR="51857" marT="0" marB="0"/>
                </a:tc>
                <a:tc>
                  <a:txBody>
                    <a:bodyPr/>
                    <a:lstStyle/>
                    <a:p>
                      <a:pPr>
                        <a:lnSpc>
                          <a:spcPct val="107000"/>
                        </a:lnSpc>
                        <a:spcAft>
                          <a:spcPts val="0"/>
                        </a:spcAft>
                      </a:pPr>
                      <a:r>
                        <a:rPr lang="da-DK" sz="900" dirty="0">
                          <a:solidFill>
                            <a:schemeClr val="tx1"/>
                          </a:solidFill>
                          <a:effectLst/>
                        </a:rPr>
                        <a:t> </a:t>
                      </a:r>
                      <a:endParaRPr lang="da-DK"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857" marR="51857" marT="0" marB="0"/>
                </a:tc>
                <a:extLst>
                  <a:ext uri="{0D108BD9-81ED-4DB2-BD59-A6C34878D82A}">
                    <a16:rowId xmlns:a16="http://schemas.microsoft.com/office/drawing/2014/main" val="1083423893"/>
                  </a:ext>
                </a:extLst>
              </a:tr>
            </a:tbl>
          </a:graphicData>
        </a:graphic>
      </p:graphicFrame>
    </p:spTree>
    <p:extLst>
      <p:ext uri="{BB962C8B-B14F-4D97-AF65-F5344CB8AC3E}">
        <p14:creationId xmlns:p14="http://schemas.microsoft.com/office/powerpoint/2010/main" val="37496654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337497" y="466344"/>
            <a:ext cx="9441962" cy="853952"/>
          </a:xfrm>
          <a:prstGeom prst="rect">
            <a:avLst/>
          </a:prstGeom>
          <a:ln>
            <a:noFill/>
          </a:ln>
        </p:spPr>
        <p:txBody>
          <a:bodyPr wrap="square">
            <a:spAutoFit/>
          </a:bodyPr>
          <a:lstStyle/>
          <a:p>
            <a:pPr>
              <a:lnSpc>
                <a:spcPct val="107000"/>
              </a:lnSpc>
            </a:pPr>
            <a:r>
              <a:rPr lang="da-DK" sz="2400" b="1" kern="100" dirty="0">
                <a:effectLst/>
                <a:ea typeface="Aptos" panose="020B0004020202020204" pitchFamily="34" charset="0"/>
                <a:cs typeface="Times New Roman" panose="02020603050405020304" pitchFamily="18" charset="0"/>
              </a:rPr>
              <a:t>Referencer og links</a:t>
            </a:r>
            <a:endParaRPr lang="da-DK" sz="2400" kern="100" dirty="0">
              <a:effectLst/>
              <a:ea typeface="Aptos" panose="020B0004020202020204" pitchFamily="34" charset="0"/>
              <a:cs typeface="Times New Roman" panose="02020603050405020304" pitchFamily="18" charset="0"/>
            </a:endParaRPr>
          </a:p>
          <a:p>
            <a:pPr>
              <a:lnSpc>
                <a:spcPct val="107000"/>
              </a:lnSpc>
            </a:pPr>
            <a:endParaRPr lang="da-DK" sz="2400" kern="100" dirty="0">
              <a:effectLst/>
              <a:latin typeface="Arial" panose="020B0604020202020204" pitchFamily="34" charset="0"/>
              <a:ea typeface="Aptos" panose="020B0004020202020204" pitchFamily="34" charset="0"/>
              <a:cs typeface="Arial" panose="020B0604020202020204" pitchFamily="34" charset="0"/>
            </a:endParaRPr>
          </a:p>
        </p:txBody>
      </p:sp>
      <p:cxnSp>
        <p:nvCxnSpPr>
          <p:cNvPr id="7" name="Lige forbindelse 6">
            <a:extLst>
              <a:ext uri="{FF2B5EF4-FFF2-40B4-BE49-F238E27FC236}">
                <a16:creationId xmlns:a16="http://schemas.microsoft.com/office/drawing/2014/main" id="{E4B8135A-E247-4EFE-898F-167D25B8812D}"/>
              </a:ext>
            </a:extLst>
          </p:cNvPr>
          <p:cNvCxnSpPr>
            <a:cxnSpLocks/>
          </p:cNvCxnSpPr>
          <p:nvPr/>
        </p:nvCxnSpPr>
        <p:spPr>
          <a:xfrm>
            <a:off x="1441328" y="908720"/>
            <a:ext cx="942847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A71AAAE3-730A-43F4-ADE7-67497BBA7CDB}"/>
              </a:ext>
            </a:extLst>
          </p:cNvPr>
          <p:cNvCxnSpPr/>
          <p:nvPr/>
        </p:nvCxnSpPr>
        <p:spPr>
          <a:xfrm>
            <a:off x="1425426" y="6244884"/>
            <a:ext cx="93610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lede 8">
            <a:extLst>
              <a:ext uri="{FF2B5EF4-FFF2-40B4-BE49-F238E27FC236}">
                <a16:creationId xmlns:a16="http://schemas.microsoft.com/office/drawing/2014/main" id="{3FB1FB1C-337E-B54A-AE3D-B5E067B49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4" name="Billede 3">
            <a:extLst>
              <a:ext uri="{FF2B5EF4-FFF2-40B4-BE49-F238E27FC236}">
                <a16:creationId xmlns:a16="http://schemas.microsoft.com/office/drawing/2014/main" id="{75680CD6-DD5A-F2CA-1FA8-CCAD9EE46B64}"/>
              </a:ext>
            </a:extLst>
          </p:cNvPr>
          <p:cNvPicPr>
            <a:picLocks noChangeAspect="1"/>
          </p:cNvPicPr>
          <p:nvPr/>
        </p:nvPicPr>
        <p:blipFill>
          <a:blip r:embed="rId3"/>
          <a:stretch>
            <a:fillRect/>
          </a:stretch>
        </p:blipFill>
        <p:spPr>
          <a:xfrm>
            <a:off x="0" y="0"/>
            <a:ext cx="504265" cy="6858000"/>
          </a:xfrm>
          <a:prstGeom prst="rect">
            <a:avLst/>
          </a:prstGeom>
        </p:spPr>
      </p:pic>
      <p:sp>
        <p:nvSpPr>
          <p:cNvPr id="5" name="Rektangel 4">
            <a:extLst>
              <a:ext uri="{FF2B5EF4-FFF2-40B4-BE49-F238E27FC236}">
                <a16:creationId xmlns:a16="http://schemas.microsoft.com/office/drawing/2014/main" id="{90E97E00-37BF-67EA-CEE7-4F7A3109E2EC}"/>
              </a:ext>
            </a:extLst>
          </p:cNvPr>
          <p:cNvSpPr/>
          <p:nvPr/>
        </p:nvSpPr>
        <p:spPr>
          <a:xfrm>
            <a:off x="1317629" y="1053204"/>
            <a:ext cx="9441962" cy="3987502"/>
          </a:xfrm>
          <a:prstGeom prst="rect">
            <a:avLst/>
          </a:prstGeom>
          <a:ln>
            <a:noFill/>
          </a:ln>
        </p:spPr>
        <p:txBody>
          <a:bodyPr wrap="square">
            <a:spAutoFit/>
          </a:bodyPr>
          <a:lstStyle/>
          <a:p>
            <a:r>
              <a:rPr lang="da-DK" sz="1200" b="1" dirty="0"/>
              <a:t>Forbindelse til andre værktøjer</a:t>
            </a:r>
          </a:p>
          <a:p>
            <a:endParaRPr lang="da-DK" sz="1200" b="1" dirty="0"/>
          </a:p>
          <a:p>
            <a:pPr marL="171450" lvl="0" indent="-171450">
              <a:buFont typeface="Arial" panose="020B0604020202020204" pitchFamily="34" charset="0"/>
              <a:buChar char="•"/>
            </a:pPr>
            <a:r>
              <a:rPr lang="da-DK" sz="1200" b="1" dirty="0"/>
              <a:t>Målhierarkiet og </a:t>
            </a:r>
            <a:r>
              <a:rPr lang="da-DK" sz="1200" b="1" dirty="0" err="1"/>
              <a:t>Impact</a:t>
            </a:r>
            <a:r>
              <a:rPr lang="da-DK" sz="1200" b="1" dirty="0"/>
              <a:t> case: </a:t>
            </a:r>
            <a:r>
              <a:rPr lang="da-DK" sz="1200" dirty="0"/>
              <a:t>Målhierarki eller </a:t>
            </a:r>
            <a:r>
              <a:rPr lang="da-DK" sz="1200" dirty="0" err="1"/>
              <a:t>Impact</a:t>
            </a:r>
            <a:r>
              <a:rPr lang="da-DK" sz="1200" dirty="0"/>
              <a:t> case beskriver projektets effekter. Hvis milepælen er en opnået effekt, så vil den fremgå af disse værktøjer.</a:t>
            </a:r>
          </a:p>
          <a:p>
            <a:pPr marL="171450" lvl="0" indent="-171450">
              <a:buFont typeface="Arial" panose="020B0604020202020204" pitchFamily="34" charset="0"/>
              <a:buChar char="•"/>
            </a:pPr>
            <a:endParaRPr lang="da-DK" sz="1200" b="1" dirty="0"/>
          </a:p>
          <a:p>
            <a:pPr marL="171450" lvl="0" indent="-171450">
              <a:buFont typeface="Arial" panose="020B0604020202020204" pitchFamily="34" charset="0"/>
              <a:buChar char="•"/>
            </a:pPr>
            <a:r>
              <a:rPr lang="da-DK" sz="1200" b="1" dirty="0"/>
              <a:t>Milepælsplanen: </a:t>
            </a:r>
            <a:r>
              <a:rPr lang="da-DK" sz="1200" dirty="0"/>
              <a:t>Milepælsplanen fastlægger rækkefølgen og tidspunkterne for milepælene.</a:t>
            </a:r>
          </a:p>
          <a:p>
            <a:pPr marL="171450" lvl="0" indent="-171450">
              <a:buFont typeface="Arial" panose="020B0604020202020204" pitchFamily="34" charset="0"/>
              <a:buChar char="•"/>
            </a:pPr>
            <a:endParaRPr lang="da-DK" sz="1200" b="1" dirty="0"/>
          </a:p>
          <a:p>
            <a:pPr marL="171450" lvl="0" indent="-171450">
              <a:buFont typeface="Arial" panose="020B0604020202020204" pitchFamily="34" charset="0"/>
              <a:buChar char="•"/>
            </a:pPr>
            <a:r>
              <a:rPr lang="da-DK" sz="1200" b="1" dirty="0"/>
              <a:t>Projektorganisering: </a:t>
            </a:r>
            <a:r>
              <a:rPr lang="da-DK" sz="1200" dirty="0"/>
              <a:t>Organiseringen vil angive, hvem der har ansvar for de forskellige indsatsområder, hvor milepælene realiseres. Organiseringen vil også angive, hvem der kunne være relevant ved de forskellige godkendelser af milepælene.</a:t>
            </a:r>
          </a:p>
          <a:p>
            <a:pPr marL="171450" lvl="0" indent="-171450">
              <a:buFont typeface="Arial" panose="020B0604020202020204" pitchFamily="34" charset="0"/>
              <a:buChar char="•"/>
            </a:pPr>
            <a:endParaRPr lang="da-DK" sz="1200" b="1" dirty="0"/>
          </a:p>
          <a:p>
            <a:pPr marL="171450" lvl="0" indent="-171450">
              <a:buFont typeface="Arial" panose="020B0604020202020204" pitchFamily="34" charset="0"/>
              <a:buChar char="•"/>
            </a:pPr>
            <a:r>
              <a:rPr lang="da-DK" sz="1200" b="1" dirty="0"/>
              <a:t>Interessentanalysen: </a:t>
            </a:r>
            <a:r>
              <a:rPr lang="da-DK" sz="1200" dirty="0"/>
              <a:t>Analysen beskriver, hvilke interessenter der er vigtige at involvere i udviklingen af projektet. Det vil ofte være nogle af disse målgrupper, der skal medvirke ved godkendelsen af milepælene f.eks. medarbejdergrupper, ledere, brugere og kunder.</a:t>
            </a:r>
            <a:endParaRPr lang="da-DK" sz="1200" b="1" dirty="0"/>
          </a:p>
          <a:p>
            <a:endParaRPr lang="da-DK" sz="1200" b="1" dirty="0"/>
          </a:p>
          <a:p>
            <a:r>
              <a:rPr lang="da-DK" sz="1200" b="1" dirty="0"/>
              <a:t>Links: </a:t>
            </a:r>
            <a:r>
              <a:rPr lang="da-DK" sz="1200" dirty="0"/>
              <a:t>https://airbornleadership.com/</a:t>
            </a:r>
          </a:p>
          <a:p>
            <a:endParaRPr lang="da-DK" sz="1200" b="1" dirty="0"/>
          </a:p>
          <a:p>
            <a:r>
              <a:rPr lang="da-DK" sz="1200" b="1" dirty="0"/>
              <a:t>Referencer</a:t>
            </a:r>
          </a:p>
          <a:p>
            <a:pPr marL="171450" lvl="0" indent="-171450">
              <a:buFont typeface="Arial" panose="020B0604020202020204" pitchFamily="34" charset="0"/>
              <a:buChar char="•"/>
            </a:pPr>
            <a:r>
              <a:rPr lang="da-DK" sz="1200" dirty="0"/>
              <a:t>Bogen Power i projekter og portefølje 5. udgave, Djøf Forlag 2024.</a:t>
            </a:r>
            <a:endParaRPr lang="da-DK" sz="1200" b="1" dirty="0"/>
          </a:p>
          <a:p>
            <a:pPr marL="171450" lvl="0" indent="-171450">
              <a:buFont typeface="Arial" panose="020B0604020202020204" pitchFamily="34" charset="0"/>
              <a:buChar char="•"/>
            </a:pPr>
            <a:r>
              <a:rPr lang="da-DK" sz="1200" dirty="0"/>
              <a:t>Bogen Projektlederskab – effekt til tiden 1. udgave, Djøf Forlag 2016.</a:t>
            </a:r>
            <a:endParaRPr lang="da-DK" sz="1200" b="1" dirty="0"/>
          </a:p>
          <a:p>
            <a:endParaRPr lang="da-DK" sz="1200" b="1" dirty="0">
              <a:ea typeface="SimSun" panose="02010600030101010101" pitchFamily="2" charset="-122"/>
            </a:endParaRPr>
          </a:p>
          <a:p>
            <a:pPr>
              <a:lnSpc>
                <a:spcPct val="107000"/>
              </a:lnSpc>
              <a:spcAft>
                <a:spcPts val="0"/>
              </a:spcAft>
            </a:pPr>
            <a:endParaRPr lang="da-DK" sz="1200" b="1" dirty="0">
              <a:ea typeface="SimSun" panose="02010600030101010101" pitchFamily="2" charset="-122"/>
            </a:endParaRPr>
          </a:p>
          <a:p>
            <a:pPr>
              <a:lnSpc>
                <a:spcPct val="107000"/>
              </a:lnSpc>
              <a:spcAft>
                <a:spcPts val="0"/>
              </a:spcAft>
            </a:pPr>
            <a:endParaRPr lang="da-DK" sz="1200" b="1" dirty="0">
              <a:ea typeface="SimSun" panose="02010600030101010101" pitchFamily="2" charset="-122"/>
            </a:endParaRPr>
          </a:p>
        </p:txBody>
      </p:sp>
      <p:sp>
        <p:nvSpPr>
          <p:cNvPr id="10" name="Footer Placeholder 3">
            <a:extLst>
              <a:ext uri="{FF2B5EF4-FFF2-40B4-BE49-F238E27FC236}">
                <a16:creationId xmlns:a16="http://schemas.microsoft.com/office/drawing/2014/main" id="{B5E246E7-8F6B-EFB9-14C4-C75A71041C82}"/>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spTree>
    <p:extLst>
      <p:ext uri="{BB962C8B-B14F-4D97-AF65-F5344CB8AC3E}">
        <p14:creationId xmlns:p14="http://schemas.microsoft.com/office/powerpoint/2010/main" val="11048258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E00A1300-2D01-B04D-9D15-EF34F3D0B630}"/>
              </a:ext>
            </a:extLst>
          </p:cNvPr>
          <p:cNvSpPr/>
          <p:nvPr/>
        </p:nvSpPr>
        <p:spPr>
          <a:xfrm>
            <a:off x="0" y="0"/>
            <a:ext cx="12192000" cy="6858000"/>
          </a:xfrm>
          <a:prstGeom prst="rect">
            <a:avLst/>
          </a:prstGeom>
          <a:solidFill>
            <a:srgbClr val="EDEBE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Tekstfelt 4">
            <a:extLst>
              <a:ext uri="{FF2B5EF4-FFF2-40B4-BE49-F238E27FC236}">
                <a16:creationId xmlns:a16="http://schemas.microsoft.com/office/drawing/2014/main" id="{3B49DC67-C1F6-987F-3ABB-FBDFEAD80667}"/>
              </a:ext>
            </a:extLst>
          </p:cNvPr>
          <p:cNvSpPr txBox="1"/>
          <p:nvPr/>
        </p:nvSpPr>
        <p:spPr>
          <a:xfrm>
            <a:off x="8333251" y="405253"/>
            <a:ext cx="3858749" cy="507832"/>
          </a:xfrm>
          <a:prstGeom prst="rect">
            <a:avLst/>
          </a:prstGeom>
          <a:noFill/>
        </p:spPr>
        <p:txBody>
          <a:bodyPr wrap="square" rtlCol="0">
            <a:spAutoFit/>
          </a:bodyPr>
          <a:lstStyle/>
          <a:p>
            <a:r>
              <a:rPr lang="da-DK" sz="2400" dirty="0">
                <a:solidFill>
                  <a:srgbClr val="CE5C29"/>
                </a:solidFill>
                <a:latin typeface="HelveticaNeueLT Std Lt Cn" panose="020B0406020202030204" pitchFamily="34" charset="0"/>
              </a:rPr>
              <a:t>Se mere på https://djoefforlag.dk/</a:t>
            </a:r>
          </a:p>
        </p:txBody>
      </p:sp>
      <p:pic>
        <p:nvPicPr>
          <p:cNvPr id="6" name="Billede 5">
            <a:extLst>
              <a:ext uri="{FF2B5EF4-FFF2-40B4-BE49-F238E27FC236}">
                <a16:creationId xmlns:a16="http://schemas.microsoft.com/office/drawing/2014/main" id="{814FBE51-B229-C2A5-19E9-4820F3862703}"/>
              </a:ext>
            </a:extLst>
          </p:cNvPr>
          <p:cNvPicPr>
            <a:picLocks noChangeAspect="1"/>
          </p:cNvPicPr>
          <p:nvPr/>
        </p:nvPicPr>
        <p:blipFill rotWithShape="1">
          <a:blip r:embed="rId2"/>
          <a:srcRect l="37857" t="20476" r="10625" b="8730"/>
          <a:stretch/>
        </p:blipFill>
        <p:spPr>
          <a:xfrm>
            <a:off x="7891429" y="2721419"/>
            <a:ext cx="2811718" cy="2142603"/>
          </a:xfrm>
          <a:prstGeom prst="rect">
            <a:avLst/>
          </a:prstGeom>
          <a:ln w="19050">
            <a:solidFill>
              <a:schemeClr val="bg1"/>
            </a:solidFill>
          </a:ln>
        </p:spPr>
      </p:pic>
      <p:pic>
        <p:nvPicPr>
          <p:cNvPr id="7" name="Billede 6">
            <a:extLst>
              <a:ext uri="{FF2B5EF4-FFF2-40B4-BE49-F238E27FC236}">
                <a16:creationId xmlns:a16="http://schemas.microsoft.com/office/drawing/2014/main" id="{537C1170-332F-E89E-3093-47C697DFC254}"/>
              </a:ext>
            </a:extLst>
          </p:cNvPr>
          <p:cNvPicPr>
            <a:picLocks noChangeAspect="1"/>
          </p:cNvPicPr>
          <p:nvPr/>
        </p:nvPicPr>
        <p:blipFill rotWithShape="1">
          <a:blip r:embed="rId3"/>
          <a:srcRect l="47237" t="27377" r="29103" b="12845"/>
          <a:stretch/>
        </p:blipFill>
        <p:spPr>
          <a:xfrm>
            <a:off x="3529013" y="2021233"/>
            <a:ext cx="1989394" cy="2827254"/>
          </a:xfrm>
          <a:prstGeom prst="rect">
            <a:avLst/>
          </a:prstGeom>
          <a:ln w="19050">
            <a:solidFill>
              <a:schemeClr val="bg1"/>
            </a:solidFill>
          </a:ln>
        </p:spPr>
      </p:pic>
      <p:pic>
        <p:nvPicPr>
          <p:cNvPr id="8" name="Billede 7">
            <a:extLst>
              <a:ext uri="{FF2B5EF4-FFF2-40B4-BE49-F238E27FC236}">
                <a16:creationId xmlns:a16="http://schemas.microsoft.com/office/drawing/2014/main" id="{078DAFDD-1168-49E3-CA82-4083DBB70965}"/>
              </a:ext>
            </a:extLst>
          </p:cNvPr>
          <p:cNvPicPr>
            <a:picLocks noChangeAspect="1"/>
          </p:cNvPicPr>
          <p:nvPr/>
        </p:nvPicPr>
        <p:blipFill rotWithShape="1">
          <a:blip r:embed="rId4"/>
          <a:srcRect l="41156" t="19013" r="30833" b="9383"/>
          <a:stretch/>
        </p:blipFill>
        <p:spPr>
          <a:xfrm>
            <a:off x="5710221" y="2036767"/>
            <a:ext cx="1966213" cy="2827255"/>
          </a:xfrm>
          <a:prstGeom prst="rect">
            <a:avLst/>
          </a:prstGeom>
          <a:ln w="19050">
            <a:solidFill>
              <a:schemeClr val="bg1"/>
            </a:solidFill>
          </a:ln>
        </p:spPr>
      </p:pic>
      <p:pic>
        <p:nvPicPr>
          <p:cNvPr id="9" name="Billede 8">
            <a:extLst>
              <a:ext uri="{FF2B5EF4-FFF2-40B4-BE49-F238E27FC236}">
                <a16:creationId xmlns:a16="http://schemas.microsoft.com/office/drawing/2014/main" id="{F3FB5780-7281-2C47-F2F6-90F8030EB707}"/>
              </a:ext>
            </a:extLst>
          </p:cNvPr>
          <p:cNvPicPr>
            <a:picLocks noChangeAspect="1"/>
          </p:cNvPicPr>
          <p:nvPr/>
        </p:nvPicPr>
        <p:blipFill rotWithShape="1">
          <a:blip r:embed="rId5"/>
          <a:srcRect l="48393" t="18413" r="21785" b="5325"/>
          <a:stretch/>
        </p:blipFill>
        <p:spPr>
          <a:xfrm>
            <a:off x="1371240" y="2020458"/>
            <a:ext cx="1965959" cy="2828029"/>
          </a:xfrm>
          <a:prstGeom prst="rect">
            <a:avLst/>
          </a:prstGeom>
          <a:ln w="19050">
            <a:solidFill>
              <a:schemeClr val="bg1"/>
            </a:solidFill>
          </a:ln>
        </p:spPr>
      </p:pic>
      <p:sp>
        <p:nvSpPr>
          <p:cNvPr id="13" name="Tekstfelt 12">
            <a:extLst>
              <a:ext uri="{FF2B5EF4-FFF2-40B4-BE49-F238E27FC236}">
                <a16:creationId xmlns:a16="http://schemas.microsoft.com/office/drawing/2014/main" id="{1BBEEBAB-DDCD-FB4E-B598-0EB5CBE445BB}"/>
              </a:ext>
            </a:extLst>
          </p:cNvPr>
          <p:cNvSpPr txBox="1"/>
          <p:nvPr/>
        </p:nvSpPr>
        <p:spPr>
          <a:xfrm>
            <a:off x="1031133" y="405253"/>
            <a:ext cx="8974547" cy="1015663"/>
          </a:xfrm>
          <a:prstGeom prst="rect">
            <a:avLst/>
          </a:prstGeom>
          <a:noFill/>
        </p:spPr>
        <p:txBody>
          <a:bodyPr wrap="square" rtlCol="0">
            <a:spAutoFit/>
          </a:bodyPr>
          <a:lstStyle/>
          <a:p>
            <a:r>
              <a:rPr lang="da-DK" sz="3000" dirty="0">
                <a:solidFill>
                  <a:srgbClr val="6B9C77"/>
                </a:solidFill>
                <a:latin typeface="HelveticaNeueLT Std Lt Cn" panose="020B0406020202030204" pitchFamily="34" charset="0"/>
              </a:rPr>
              <a:t>Vi har flere spændende </a:t>
            </a:r>
            <a:r>
              <a:rPr lang="da-DK" sz="3000">
                <a:solidFill>
                  <a:srgbClr val="6B9C77"/>
                </a:solidFill>
                <a:latin typeface="HelveticaNeueLT Std Lt Cn" panose="020B0406020202030204" pitchFamily="34" charset="0"/>
              </a:rPr>
              <a:t>bøger inden for </a:t>
            </a:r>
            <a:r>
              <a:rPr lang="da-DK" sz="3000" dirty="0">
                <a:solidFill>
                  <a:srgbClr val="6B9C77"/>
                </a:solidFill>
                <a:latin typeface="HelveticaNeueLT Std Lt Cn" panose="020B0406020202030204" pitchFamily="34" charset="0"/>
              </a:rPr>
              <a:t>projektledelse</a:t>
            </a:r>
            <a:endParaRPr lang="da-DK" sz="3000" dirty="0"/>
          </a:p>
        </p:txBody>
      </p:sp>
      <p:pic>
        <p:nvPicPr>
          <p:cNvPr id="11" name="Billede 10">
            <a:extLst>
              <a:ext uri="{FF2B5EF4-FFF2-40B4-BE49-F238E27FC236}">
                <a16:creationId xmlns:a16="http://schemas.microsoft.com/office/drawing/2014/main" id="{F1F2BE52-9EFB-F84F-AD64-1915784211F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2" name="Billede 1">
            <a:extLst>
              <a:ext uri="{FF2B5EF4-FFF2-40B4-BE49-F238E27FC236}">
                <a16:creationId xmlns:a16="http://schemas.microsoft.com/office/drawing/2014/main" id="{EDD897CC-CB01-9B6C-951B-B81E71C25B37}"/>
              </a:ext>
            </a:extLst>
          </p:cNvPr>
          <p:cNvPicPr>
            <a:picLocks noChangeAspect="1"/>
          </p:cNvPicPr>
          <p:nvPr/>
        </p:nvPicPr>
        <p:blipFill>
          <a:blip r:embed="rId7"/>
          <a:stretch>
            <a:fillRect/>
          </a:stretch>
        </p:blipFill>
        <p:spPr>
          <a:xfrm>
            <a:off x="0" y="0"/>
            <a:ext cx="504265" cy="6858000"/>
          </a:xfrm>
          <a:prstGeom prst="rect">
            <a:avLst/>
          </a:prstGeom>
        </p:spPr>
      </p:pic>
      <p:sp>
        <p:nvSpPr>
          <p:cNvPr id="4" name="Footer Placeholder 3">
            <a:extLst>
              <a:ext uri="{FF2B5EF4-FFF2-40B4-BE49-F238E27FC236}">
                <a16:creationId xmlns:a16="http://schemas.microsoft.com/office/drawing/2014/main" id="{E1EA4572-CF84-4825-1B53-E50CC6E7D5A5}"/>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spTree>
    <p:extLst>
      <p:ext uri="{BB962C8B-B14F-4D97-AF65-F5344CB8AC3E}">
        <p14:creationId xmlns:p14="http://schemas.microsoft.com/office/powerpoint/2010/main" val="3060741631"/>
      </p:ext>
    </p:extLst>
  </p:cSld>
  <p:clrMapOvr>
    <a:masterClrMapping/>
  </p:clrMapOvr>
</p:sld>
</file>

<file path=ppt/theme/theme1.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1065</TotalTime>
  <Words>1599</Words>
  <Application>Microsoft Office PowerPoint</Application>
  <PresentationFormat>Widescreen</PresentationFormat>
  <Paragraphs>269</Paragraphs>
  <Slides>9</Slides>
  <Notes>0</Notes>
  <HiddenSlides>0</HiddenSlides>
  <MMClips>0</MMClips>
  <ScaleCrop>false</ScaleCrop>
  <HeadingPairs>
    <vt:vector size="6" baseType="variant">
      <vt:variant>
        <vt:lpstr>Benyttede skrifttyper</vt:lpstr>
      </vt:variant>
      <vt:variant>
        <vt:i4>5</vt:i4>
      </vt:variant>
      <vt:variant>
        <vt:lpstr>Tema</vt:lpstr>
      </vt:variant>
      <vt:variant>
        <vt:i4>1</vt:i4>
      </vt:variant>
      <vt:variant>
        <vt:lpstr>Slidetitler</vt:lpstr>
      </vt:variant>
      <vt:variant>
        <vt:i4>9</vt:i4>
      </vt:variant>
    </vt:vector>
  </HeadingPairs>
  <TitlesOfParts>
    <vt:vector size="15" baseType="lpstr">
      <vt:lpstr>Arial</vt:lpstr>
      <vt:lpstr>Calibri</vt:lpstr>
      <vt:lpstr>Calibri Light</vt:lpstr>
      <vt:lpstr>HelveticaNeueLT Std Cn</vt:lpstr>
      <vt:lpstr>HelveticaNeueLT Std Lt Cn</vt:lpstr>
      <vt:lpstr>Office-tema</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John Ryding Olsson</dc:creator>
  <cp:lastModifiedBy>Anna Christensen</cp:lastModifiedBy>
  <cp:revision>121</cp:revision>
  <dcterms:created xsi:type="dcterms:W3CDTF">2018-07-25T07:58:36Z</dcterms:created>
  <dcterms:modified xsi:type="dcterms:W3CDTF">2024-07-17T12:15:36Z</dcterms:modified>
</cp:coreProperties>
</file>