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9" r:id="rId2"/>
    <p:sldId id="268" r:id="rId3"/>
    <p:sldId id="461" r:id="rId4"/>
    <p:sldId id="467" r:id="rId5"/>
    <p:sldId id="468" r:id="rId6"/>
    <p:sldId id="469" r:id="rId7"/>
    <p:sldId id="466" r:id="rId8"/>
    <p:sldId id="460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C29"/>
    <a:srgbClr val="6B9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B2575-EAF0-493C-A293-6651C70B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DA8A9F0-AFAC-41E6-8512-C44024AD5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0944EB-FF11-4858-92BE-9F7329C1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C344EF-402E-4F29-9F15-52F0788F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E55141-ACE7-4DC4-9810-076419BC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67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2682D-7456-407A-9E2D-700A1D7C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63E7762-1C57-44AB-B1FF-827739D2D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AD3C3B-A83A-410F-BE84-37DF554B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45FD8B-0EAF-4587-8D90-5B3626A7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BA64E6-8F62-47E8-8BBA-F1F553D6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991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2B531E-7927-403E-A019-9A0EBCE48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3241D12-2F0B-4862-973E-E2AFB93E9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B70B56-0C05-4DE3-82D2-9303B955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DD3BE1-FBA8-44A4-991F-8EE01BAA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F77A7A-DA4C-43E3-AFD0-99E8032C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97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E4DA3-5A08-4F07-850F-1221C66E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261B50-306A-413A-879E-F1ACB35B8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03236A-7D4F-4C23-A74E-C98E068B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19432E-DAF2-4368-A653-F954ED54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7830DA-F17F-4A5C-A6EF-4567545F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74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3E154-C326-4116-AF3D-DC8DDFB9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319CCD-F2E5-43BB-8826-ACE1B6FA1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947508-DBE9-4C27-9FE4-AFD4CC3D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8C9D96-6DB4-47A3-9788-48991365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5300A8-7439-4D2B-BA3E-4BF11EFC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995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7E137-0FF2-4384-92E5-8EE84CF0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EC333A-8354-43ED-A7B0-8848D50D9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FB412EB-C7F8-4E80-AD2D-38F6D9DE3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11F561-99A2-41BC-A3DF-8D259832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7A447C-67B0-473C-8ABF-F0C3C738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B25796-E3DE-4DF0-8928-A68F8C23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35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26231-CF2D-4294-BB39-AB41E530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91A74C-EF9E-4C23-B447-E872DB029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5E1EC1-2538-4E73-AA19-062098BF3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6DF3485-3679-4359-98F2-17140C9B7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728A950-B30E-4F15-8D81-A4A383DC4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3EF756F-C07A-45F3-98EE-DB6502A9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CAA3813-75FD-496E-8C23-81169E7F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7F8E9AC-2F81-46ED-AC7D-FEFA5308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282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F97D6-C063-49E6-BEE2-9024149F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06DC790-8C19-4A2E-8ABB-DED69EFC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8FD671-E2D3-4341-B3AE-F8BE31A3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396A34E-30F7-4305-82E2-EDD07CF7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1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248E65D-F4D2-4866-ACA6-2E584A90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DCADBE5-7734-4B7D-B482-0F877A26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21604C-D5C7-418B-A260-F9E4ABE5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287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B1670-0DC6-4753-831F-525F931D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6F3830-BF5E-43E7-A467-D29C158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D90D2C-FE87-4C16-B9C7-42839C50E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B3ED12-2C0F-4056-8797-88EBC97C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012003-2BD0-4FA9-9FD3-9C4AF35A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354774-D84F-431D-A0CC-A2DA1698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821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7176C-C9BA-4E60-858D-D05BCA9E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BC15471-E093-4A60-A8BD-DEC8E1E90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1F6B37-209D-4BFC-9246-41036A3E9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833D4C-5AC0-4C2B-B201-F9AEE7FA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D14B68-CD02-4838-ACC1-B56B044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023A6B-2BB8-4695-AA0C-16899D3B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02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055685F-AFB9-4A8D-936E-C1560070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C0C1ED-53F4-45B2-B03E-5FC2850C4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E75D30-D621-4C72-B710-B741F5459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29E81C-661C-467B-BE8F-7DEF18247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E7ADC0-6CEF-4F7F-A606-E9CA33D71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88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irbornleadership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E2B8202-5A18-BE40-91F9-B064E1D47F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51BECD1-ACAB-FB46-B5B9-4AAA9F022596}"/>
              </a:ext>
            </a:extLst>
          </p:cNvPr>
          <p:cNvSpPr txBox="1"/>
          <p:nvPr/>
        </p:nvSpPr>
        <p:spPr>
          <a:xfrm>
            <a:off x="3117890" y="2462005"/>
            <a:ext cx="8390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spc="100" dirty="0">
                <a:solidFill>
                  <a:srgbClr val="CE5C29"/>
                </a:solidFill>
                <a:latin typeface="HelveticaNeueLT Std Cn" panose="020B0506030502030204" pitchFamily="34" charset="0"/>
                <a:cs typeface="Arial Narrow" panose="020B0604020202020204" pitchFamily="34" charset="0"/>
              </a:rPr>
              <a:t>VÆRKTØJ 7.3</a:t>
            </a:r>
          </a:p>
          <a:p>
            <a:r>
              <a:rPr lang="da-DK" sz="4000" dirty="0">
                <a:solidFill>
                  <a:srgbClr val="6B9C77"/>
                </a:solidFill>
                <a:latin typeface="HelveticaNeueLT Std Lt Cn" panose="020B0406020202030204" pitchFamily="34" charset="0"/>
                <a:cs typeface="Arial Narrow" panose="020B0604020202020204" pitchFamily="34" charset="0"/>
              </a:rPr>
              <a:t>PROJEKTREVIEW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B8432F9-F1C0-9946-A1AC-00C433C5E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27" y="1568341"/>
            <a:ext cx="1459789" cy="216807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2EAEEC95-E4C9-7147-A0AA-CAF6D33C8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FFDEBBB-766A-61B5-3F31-0A56508AA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C87C560-AA35-B9A8-2D42-2B91A608A352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688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Værktøj: </a:t>
            </a:r>
            <a:r>
              <a:rPr lang="da-DK" sz="2400" b="1" dirty="0" err="1">
                <a:ea typeface="SimSun" panose="02010600030101010101" pitchFamily="2" charset="-122"/>
              </a:rPr>
              <a:t>Projektreview</a:t>
            </a: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8AFD4CB-DDF9-1317-7923-09F9FA2B3F87}"/>
              </a:ext>
            </a:extLst>
          </p:cNvPr>
          <p:cNvSpPr/>
          <p:nvPr/>
        </p:nvSpPr>
        <p:spPr>
          <a:xfrm>
            <a:off x="1345337" y="988552"/>
            <a:ext cx="9441962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Formål:</a:t>
            </a:r>
            <a:endParaRPr kumimoji="0" lang="da-DK" altLang="da-DK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1200" dirty="0">
                <a:solidFill>
                  <a:srgbClr val="202124"/>
                </a:solidFill>
                <a:ea typeface="Aptos" panose="020B0004020202020204" pitchFamily="34" charset="0"/>
                <a:cs typeface="Arial" panose="020B0604020202020204" pitchFamily="34" charset="0"/>
              </a:rPr>
              <a:t>At bryde tavsheden og sikre, at nøglepersonernes bekymringer kommer frem i dagens lys.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At systematisere kvalitetssikringen af ​​udviklingsarbejdet.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At finde så mange fejl og mangler som overhovedet muligt i et stykke udviklingsarbejde.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200" dirty="0">
                <a:cs typeface="Arial" panose="020B0604020202020204" pitchFamily="34" charset="0"/>
              </a:rPr>
              <a:t>Derfor er det er en god idé fra tid til anden at stoppe op og evaluere, om det er muligt at optimere resultater, processer og samarbejdsformer. I nogle organisationer er </a:t>
            </a:r>
            <a:r>
              <a:rPr lang="da-DK" sz="1200" dirty="0" err="1">
                <a:cs typeface="Arial" panose="020B0604020202020204" pitchFamily="34" charset="0"/>
              </a:rPr>
              <a:t>review</a:t>
            </a:r>
            <a:r>
              <a:rPr lang="da-DK" sz="1200" dirty="0">
                <a:cs typeface="Arial" panose="020B0604020202020204" pitchFamily="34" charset="0"/>
              </a:rPr>
              <a:t> af projekter sat i system og er en del af projektledelsesmodellen. I andre tilfælde kommer </a:t>
            </a:r>
            <a:r>
              <a:rPr lang="da-DK" sz="1200" dirty="0" err="1">
                <a:cs typeface="Arial" panose="020B0604020202020204" pitchFamily="34" charset="0"/>
              </a:rPr>
              <a:t>review</a:t>
            </a:r>
            <a:r>
              <a:rPr lang="da-DK" sz="1200" dirty="0">
                <a:cs typeface="Arial" panose="020B0604020202020204" pitchFamily="34" charset="0"/>
              </a:rPr>
              <a:t> på banen, når vi har en dårlig mavefornemmelse.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Fremgangsmåde</a:t>
            </a:r>
            <a:endParaRPr kumimoji="0" lang="da-DK" altLang="da-DK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Indkaldelse af nøglepersoner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Der indkaldes erfarne nøglepersoner fra relevante fagområder eller organisatoriske enheder.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2. Forberedelse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Inden mødet skal alle informeres om, hvordan den enkelte skal forberede sig. Hvilken synsvinkel skal anvendes under </a:t>
            </a:r>
            <a:r>
              <a:rPr kumimoji="0" lang="da-DK" altLang="da-DK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reviewet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kumimoji="0" lang="da-DK" altLang="da-DK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Reviewet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foretages ud fra bestemte synsvinkler - ”briller”. F.eks. kan en konstruktion </a:t>
            </a:r>
            <a:r>
              <a:rPr kumimoji="0" lang="da-DK" altLang="da-DK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reviewes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med sikkerhedsmæssige briller, miljøhensyn eller produktionsomkostninger osv.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Deltagerne skal kunne vurdere: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• Opfylder det udførte arbejde de oprindelige mål og krav?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• Er arbejdet et godt grundlag for det videre arbejde?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• Opfyldes funktionskrav, pålidelighedskrav, normer, miljøkrav, økonomiske krav osv.?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• Kan det vurderede arbejde fungere i helheden?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• Er dokumentationen dækkende og forståelig?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Hver deltager har mindst en positiv og en kritisk bemærkning.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2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a-DK" sz="24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Processen for et p</a:t>
            </a:r>
            <a:r>
              <a:rPr lang="da-DK" sz="24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rojekt</a:t>
            </a:r>
            <a:r>
              <a:rPr lang="en-US" sz="2400" b="1" kern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da-DK" sz="2400" b="1" dirty="0">
                <a:ea typeface="SimSun" panose="02010600030101010101" pitchFamily="2" charset="-122"/>
              </a:rPr>
              <a:t> </a:t>
            </a: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40F85D8C-F1CB-7FF3-C86D-19CCE5017386}"/>
              </a:ext>
            </a:extLst>
          </p:cNvPr>
          <p:cNvGrpSpPr/>
          <p:nvPr/>
        </p:nvGrpSpPr>
        <p:grpSpPr>
          <a:xfrm>
            <a:off x="1441328" y="1975457"/>
            <a:ext cx="9113719" cy="556586"/>
            <a:chOff x="1441328" y="1447137"/>
            <a:chExt cx="9113719" cy="556586"/>
          </a:xfrm>
        </p:grpSpPr>
        <p:sp>
          <p:nvSpPr>
            <p:cNvPr id="6" name="Pil: pentagon 5">
              <a:extLst>
                <a:ext uri="{FF2B5EF4-FFF2-40B4-BE49-F238E27FC236}">
                  <a16:creationId xmlns:a16="http://schemas.microsoft.com/office/drawing/2014/main" id="{51DF9CD1-3DB9-29A5-9A2A-F9ED96BF8E5A}"/>
                </a:ext>
              </a:extLst>
            </p:cNvPr>
            <p:cNvSpPr/>
            <p:nvPr/>
          </p:nvSpPr>
          <p:spPr>
            <a:xfrm>
              <a:off x="1441328" y="1447137"/>
              <a:ext cx="3027305" cy="556586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Forberedelse</a:t>
              </a:r>
            </a:p>
          </p:txBody>
        </p:sp>
        <p:sp>
          <p:nvSpPr>
            <p:cNvPr id="10" name="Pil: pentagon 9">
              <a:extLst>
                <a:ext uri="{FF2B5EF4-FFF2-40B4-BE49-F238E27FC236}">
                  <a16:creationId xmlns:a16="http://schemas.microsoft.com/office/drawing/2014/main" id="{36094BB1-EC6E-9B56-9A36-173EB598FAAA}"/>
                </a:ext>
              </a:extLst>
            </p:cNvPr>
            <p:cNvSpPr/>
            <p:nvPr/>
          </p:nvSpPr>
          <p:spPr>
            <a:xfrm>
              <a:off x="7527742" y="1447137"/>
              <a:ext cx="3027305" cy="556586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Opfølgning</a:t>
              </a:r>
            </a:p>
          </p:txBody>
        </p:sp>
        <p:sp>
          <p:nvSpPr>
            <p:cNvPr id="11" name="Pil: pentagon 10">
              <a:extLst>
                <a:ext uri="{FF2B5EF4-FFF2-40B4-BE49-F238E27FC236}">
                  <a16:creationId xmlns:a16="http://schemas.microsoft.com/office/drawing/2014/main" id="{4AA4629C-80E2-8F63-CFEF-8208BA00F416}"/>
                </a:ext>
              </a:extLst>
            </p:cNvPr>
            <p:cNvSpPr/>
            <p:nvPr/>
          </p:nvSpPr>
          <p:spPr>
            <a:xfrm>
              <a:off x="4484535" y="1447137"/>
              <a:ext cx="3027305" cy="556586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Reviewmødet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4A644E16-8FD3-284B-0500-8803FFA34C6B}"/>
              </a:ext>
            </a:extLst>
          </p:cNvPr>
          <p:cNvSpPr/>
          <p:nvPr/>
        </p:nvSpPr>
        <p:spPr>
          <a:xfrm>
            <a:off x="1441328" y="2659270"/>
            <a:ext cx="2780815" cy="3339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Definition af </a:t>
            </a:r>
            <a:r>
              <a:rPr lang="da-DK" altLang="da-DK" sz="1200" b="1" dirty="0">
                <a:solidFill>
                  <a:srgbClr val="202124"/>
                </a:solidFill>
                <a:ea typeface="Aptos" panose="020B0004020202020204" pitchFamily="34" charset="0"/>
                <a:cs typeface="Arial" panose="020B0604020202020204" pitchFamily="34" charset="0"/>
              </a:rPr>
              <a:t>udfordring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altLang="da-DK" sz="1200" dirty="0">
                <a:solidFill>
                  <a:srgbClr val="202124"/>
                </a:solidFill>
                <a:ea typeface="Aptos" panose="020B0004020202020204" pitchFamily="34" charset="0"/>
                <a:cs typeface="Arial" panose="020B0604020202020204" pitchFamily="34" charset="0"/>
              </a:rPr>
              <a:t>Baggrund, nuværende situation og fremtidig anvendelse.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a-DK" altLang="da-DK" sz="12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Indkaldelse af nøglepersoner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altLang="da-DK" sz="1200" dirty="0">
                <a:solidFill>
                  <a:srgbClr val="202124"/>
                </a:solidFill>
                <a:ea typeface="Aptos" panose="020B0004020202020204" pitchFamily="34" charset="0"/>
                <a:cs typeface="Arial" panose="020B0604020202020204" pitchFamily="34" charset="0"/>
              </a:rPr>
              <a:t>Vælg n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øglepersoner fra relevante fagområder eller organisatoriske enheder.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Forberedelse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1200" dirty="0">
                <a:solidFill>
                  <a:srgbClr val="202124"/>
                </a:solidFill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nformation om, hvordan den enkelte skal forberede sig.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Det nuværende stade i leverance eller proces.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Hvilken synsvinkel skal anvendes under </a:t>
            </a:r>
            <a:r>
              <a:rPr kumimoji="0" lang="da-DK" altLang="da-DK" sz="12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reviewet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1200" dirty="0">
                <a:solidFill>
                  <a:srgbClr val="202124"/>
                </a:solidFill>
                <a:cs typeface="Arial" panose="020B0604020202020204" pitchFamily="34" charset="0"/>
              </a:rPr>
              <a:t>Hvad ønskes der svar på.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A985554-548C-AB87-0FA9-2D056373B2B6}"/>
              </a:ext>
            </a:extLst>
          </p:cNvPr>
          <p:cNvSpPr/>
          <p:nvPr/>
        </p:nvSpPr>
        <p:spPr>
          <a:xfrm>
            <a:off x="4487188" y="2659269"/>
            <a:ext cx="2780815" cy="3339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1200" b="1" dirty="0">
                <a:solidFill>
                  <a:srgbClr val="202124"/>
                </a:solidFill>
                <a:ea typeface="Aptos" panose="020B0004020202020204" pitchFamily="34" charset="0"/>
                <a:cs typeface="Arial" panose="020B0604020202020204" pitchFamily="34" charset="0"/>
              </a:rPr>
              <a:t>G</a:t>
            </a: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ennemførelse af mødet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Mødet ledes af en mødeleder.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Projektleder/projektgruppe er tilskuer og skal kun lytte.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da-DK" sz="1200" dirty="0">
                <a:solidFill>
                  <a:srgbClr val="202124"/>
                </a:solidFill>
                <a:cs typeface="Arial" panose="020B0604020202020204" pitchFamily="34" charset="0"/>
              </a:rPr>
              <a:t>Gå efter emnet, ikke personerne.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Problemer lister op, men løses ikke på mødet.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Reviewmødet gennemføres som en brainstorming.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brainstorming: Kritik og vurdering af andres meninger er absolut forbudt. Kritikpunkterne bør vægtes, så der ikke starter forbedring af uvæsentlige problemer.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Beslutninger om accept trods mangler skal være enstemmigt.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altLang="da-DK" sz="12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B35555FF-DEE1-FB63-C86C-17B2DFAF1D0C}"/>
              </a:ext>
            </a:extLst>
          </p:cNvPr>
          <p:cNvSpPr/>
          <p:nvPr/>
        </p:nvSpPr>
        <p:spPr>
          <a:xfrm>
            <a:off x="7527742" y="2659268"/>
            <a:ext cx="2780815" cy="3339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Dokumentation af resultat</a:t>
            </a:r>
            <a:endParaRPr kumimoji="0" lang="da-DK" altLang="da-DK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Kritikpunkterne noteres i et referat.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1200" dirty="0">
                <a:solidFill>
                  <a:srgbClr val="202124"/>
                </a:solidFill>
                <a:ea typeface="Aptos" panose="020B0004020202020204" pitchFamily="34" charset="0"/>
                <a:cs typeface="Arial" panose="020B0604020202020204" pitchFamily="34" charset="0"/>
              </a:rPr>
              <a:t>Hvilke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kritikpunkter er vigtige af forbedre og hvilke er mindre vigtige.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Beslutninger noteres også i referatet.</a:t>
            </a: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Efter mødet</a:t>
            </a:r>
            <a:endParaRPr kumimoji="0" lang="da-DK" altLang="da-DK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Referatet skal godkendes med underskrift af samtlige deltagere.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Deltagerne har pligt til at gøre indsigelse, inden en uge efter mødet, hvis de ikke er enige i referatet.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2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2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1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a-DK" sz="24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Skabelon 1: Beskrivelse af reviewemne og synsvinkel</a:t>
            </a: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443AD706-ECC9-6316-1D4F-1F15FAB0A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13832"/>
              </p:ext>
            </p:extLst>
          </p:nvPr>
        </p:nvGraphicFramePr>
        <p:xfrm>
          <a:off x="1441327" y="972503"/>
          <a:ext cx="9413175" cy="484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6864">
                  <a:extLst>
                    <a:ext uri="{9D8B030D-6E8A-4147-A177-3AD203B41FA5}">
                      <a16:colId xmlns:a16="http://schemas.microsoft.com/office/drawing/2014/main" val="3929140983"/>
                    </a:ext>
                  </a:extLst>
                </a:gridCol>
                <a:gridCol w="2126941">
                  <a:extLst>
                    <a:ext uri="{9D8B030D-6E8A-4147-A177-3AD203B41FA5}">
                      <a16:colId xmlns:a16="http://schemas.microsoft.com/office/drawing/2014/main" val="619033505"/>
                    </a:ext>
                  </a:extLst>
                </a:gridCol>
                <a:gridCol w="1949370">
                  <a:extLst>
                    <a:ext uri="{9D8B030D-6E8A-4147-A177-3AD203B41FA5}">
                      <a16:colId xmlns:a16="http://schemas.microsoft.com/office/drawing/2014/main" val="22928844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Projekt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da-DK" sz="12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Udfyldt af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Dato</a:t>
                      </a:r>
                      <a:endParaRPr lang="da-DK" sz="12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243511"/>
                  </a:ext>
                </a:extLst>
              </a:tr>
            </a:tbl>
          </a:graphicData>
        </a:graphic>
      </p:graphicFrame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FAA0E9CC-B8D3-1225-E1E5-DF0D7DF0C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84049"/>
              </p:ext>
            </p:extLst>
          </p:nvPr>
        </p:nvGraphicFramePr>
        <p:xfrm>
          <a:off x="1441326" y="1490120"/>
          <a:ext cx="9413175" cy="4659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6863">
                  <a:extLst>
                    <a:ext uri="{9D8B030D-6E8A-4147-A177-3AD203B41FA5}">
                      <a16:colId xmlns:a16="http://schemas.microsoft.com/office/drawing/2014/main" val="611141499"/>
                    </a:ext>
                  </a:extLst>
                </a:gridCol>
                <a:gridCol w="4076312">
                  <a:extLst>
                    <a:ext uri="{9D8B030D-6E8A-4147-A177-3AD203B41FA5}">
                      <a16:colId xmlns:a16="http://schemas.microsoft.com/office/drawing/2014/main" val="2350067921"/>
                    </a:ext>
                  </a:extLst>
                </a:gridCol>
              </a:tblGrid>
              <a:tr h="511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Projektdel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da-DK" sz="12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Reviewemne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855042"/>
                  </a:ext>
                </a:extLst>
              </a:tr>
              <a:tr h="511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Nøgleområde/synsvinkel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6301105" algn="r"/>
                          <a:tab pos="828040" algn="l"/>
                        </a:tabLs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Deltager/underskrift</a:t>
                      </a:r>
                      <a:endParaRPr lang="da-DK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090531"/>
                  </a:ext>
                </a:extLst>
              </a:tr>
              <a:tr h="4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6301105" algn="r"/>
                          <a:tab pos="828040" algn="l"/>
                        </a:tabLst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  <a:endParaRPr lang="da-DK" sz="1200" kern="100" dirty="0">
                        <a:effectLst/>
                        <a:latin typeface="Univers (W1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483696"/>
                  </a:ext>
                </a:extLst>
              </a:tr>
              <a:tr h="4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6301105" algn="r"/>
                          <a:tab pos="828040" algn="l"/>
                        </a:tabLst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  <a:endParaRPr lang="da-DK" sz="1200" kern="100" dirty="0">
                        <a:effectLst/>
                        <a:latin typeface="Univers (W1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87915"/>
                  </a:ext>
                </a:extLst>
              </a:tr>
              <a:tr h="4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6301105" algn="r"/>
                          <a:tab pos="828040" algn="l"/>
                        </a:tabLs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  <a:endParaRPr lang="da-DK" sz="1200" kern="100">
                        <a:effectLst/>
                        <a:latin typeface="Univers (W1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49479"/>
                  </a:ext>
                </a:extLst>
              </a:tr>
              <a:tr h="4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6301105" algn="r"/>
                          <a:tab pos="828040" algn="l"/>
                        </a:tabLst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  <a:endParaRPr lang="da-DK" sz="1200" kern="100" dirty="0">
                        <a:effectLst/>
                        <a:latin typeface="Univers (W1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56444"/>
                  </a:ext>
                </a:extLst>
              </a:tr>
              <a:tr h="4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6301105" algn="r"/>
                          <a:tab pos="828040" algn="l"/>
                        </a:tabLs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  <a:endParaRPr lang="da-DK" sz="1200" kern="100">
                        <a:effectLst/>
                        <a:latin typeface="Univers (W1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3753"/>
                  </a:ext>
                </a:extLst>
              </a:tr>
              <a:tr h="4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  <a:endParaRPr lang="da-DK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6301105" algn="r"/>
                          <a:tab pos="828040" algn="l"/>
                        </a:tabLst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  <a:endParaRPr lang="da-DK" sz="1200" kern="100" dirty="0">
                        <a:effectLst/>
                        <a:latin typeface="Univers (W1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750966"/>
                  </a:ext>
                </a:extLst>
              </a:tr>
              <a:tr h="4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6301105" algn="r"/>
                          <a:tab pos="828040" algn="l"/>
                        </a:tabLs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  <a:endParaRPr lang="da-DK" sz="1200" kern="100">
                        <a:effectLst/>
                        <a:latin typeface="Univers (W1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354006"/>
                  </a:ext>
                </a:extLst>
              </a:tr>
              <a:tr h="454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kern="100">
                          <a:effectLst/>
                        </a:rPr>
                        <a:t> </a:t>
                      </a:r>
                      <a:endParaRPr lang="da-DK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6301105" algn="r"/>
                          <a:tab pos="828040" algn="l"/>
                        </a:tabLst>
                      </a:pPr>
                      <a:r>
                        <a:rPr lang="da-DK" sz="1100" kern="100" dirty="0">
                          <a:effectLst/>
                        </a:rPr>
                        <a:t> </a:t>
                      </a:r>
                      <a:endParaRPr lang="da-DK" sz="1200" kern="100" dirty="0">
                        <a:effectLst/>
                        <a:latin typeface="Univers (W1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44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2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a-DK" sz="24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Skabelon 2: Beskrivelse af fejl og mangler</a:t>
            </a: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78468D41-59B3-0949-4627-6C568B1E2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60871"/>
              </p:ext>
            </p:extLst>
          </p:nvPr>
        </p:nvGraphicFramePr>
        <p:xfrm>
          <a:off x="1441327" y="1016002"/>
          <a:ext cx="9408153" cy="5197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7989">
                  <a:extLst>
                    <a:ext uri="{9D8B030D-6E8A-4147-A177-3AD203B41FA5}">
                      <a16:colId xmlns:a16="http://schemas.microsoft.com/office/drawing/2014/main" val="3823929301"/>
                    </a:ext>
                  </a:extLst>
                </a:gridCol>
                <a:gridCol w="4563653">
                  <a:extLst>
                    <a:ext uri="{9D8B030D-6E8A-4147-A177-3AD203B41FA5}">
                      <a16:colId xmlns:a16="http://schemas.microsoft.com/office/drawing/2014/main" val="4059879606"/>
                    </a:ext>
                  </a:extLst>
                </a:gridCol>
                <a:gridCol w="1053152">
                  <a:extLst>
                    <a:ext uri="{9D8B030D-6E8A-4147-A177-3AD203B41FA5}">
                      <a16:colId xmlns:a16="http://schemas.microsoft.com/office/drawing/2014/main" val="956834682"/>
                    </a:ext>
                  </a:extLst>
                </a:gridCol>
                <a:gridCol w="1053152">
                  <a:extLst>
                    <a:ext uri="{9D8B030D-6E8A-4147-A177-3AD203B41FA5}">
                      <a16:colId xmlns:a16="http://schemas.microsoft.com/office/drawing/2014/main" val="2354424862"/>
                    </a:ext>
                  </a:extLst>
                </a:gridCol>
                <a:gridCol w="1090207">
                  <a:extLst>
                    <a:ext uri="{9D8B030D-6E8A-4147-A177-3AD203B41FA5}">
                      <a16:colId xmlns:a16="http://schemas.microsoft.com/office/drawing/2014/main" val="578711026"/>
                    </a:ext>
                  </a:extLst>
                </a:gridCol>
              </a:tblGrid>
              <a:tr h="407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Del/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Komponent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Fejl og mangler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Skal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ændres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Bør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ændres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Ikke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væsentlig</a:t>
                      </a:r>
                      <a:endParaRPr lang="da-DK" sz="12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18657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08847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924932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20804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059454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72009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428004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45706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056513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58856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771222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755465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128703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81151"/>
                  </a:ext>
                </a:extLst>
              </a:tr>
              <a:tr h="336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>
                          <a:effectLst/>
                          <a:latin typeface="+mn-lt"/>
                        </a:rPr>
                        <a:t> </a:t>
                      </a:r>
                      <a:endParaRPr lang="da-DK" sz="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700" kern="100" dirty="0">
                          <a:effectLst/>
                          <a:latin typeface="+mn-lt"/>
                        </a:rPr>
                        <a:t> </a:t>
                      </a:r>
                      <a:endParaRPr lang="da-DK" sz="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51" marR="277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307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59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a-DK" sz="24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Skabelon 3: Beslutninger og ændringer</a:t>
            </a: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332812E-0679-A1A0-FE7A-FE39469CD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569665"/>
              </p:ext>
            </p:extLst>
          </p:nvPr>
        </p:nvGraphicFramePr>
        <p:xfrm>
          <a:off x="1425425" y="985523"/>
          <a:ext cx="9424056" cy="51566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0775">
                  <a:extLst>
                    <a:ext uri="{9D8B030D-6E8A-4147-A177-3AD203B41FA5}">
                      <a16:colId xmlns:a16="http://schemas.microsoft.com/office/drawing/2014/main" val="2443514786"/>
                    </a:ext>
                  </a:extLst>
                </a:gridCol>
                <a:gridCol w="5626303">
                  <a:extLst>
                    <a:ext uri="{9D8B030D-6E8A-4147-A177-3AD203B41FA5}">
                      <a16:colId xmlns:a16="http://schemas.microsoft.com/office/drawing/2014/main" val="2331853636"/>
                    </a:ext>
                  </a:extLst>
                </a:gridCol>
                <a:gridCol w="1054930">
                  <a:extLst>
                    <a:ext uri="{9D8B030D-6E8A-4147-A177-3AD203B41FA5}">
                      <a16:colId xmlns:a16="http://schemas.microsoft.com/office/drawing/2014/main" val="3251469891"/>
                    </a:ext>
                  </a:extLst>
                </a:gridCol>
                <a:gridCol w="1092048">
                  <a:extLst>
                    <a:ext uri="{9D8B030D-6E8A-4147-A177-3AD203B41FA5}">
                      <a16:colId xmlns:a16="http://schemas.microsoft.com/office/drawing/2014/main" val="794650860"/>
                    </a:ext>
                  </a:extLst>
                </a:gridCol>
              </a:tblGrid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Emne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da-DK" sz="12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Beslutning</a:t>
                      </a:r>
                      <a:endParaRPr lang="da-DK" sz="12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>
                          <a:effectLst/>
                          <a:latin typeface="+mn-lt"/>
                          <a:cs typeface="Arial" panose="020B0604020202020204" pitchFamily="34" charset="0"/>
                        </a:rPr>
                        <a:t>Ansvar</a:t>
                      </a:r>
                      <a:endParaRPr lang="da-DK" sz="1200" kern="10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Termin</a:t>
                      </a:r>
                      <a:endParaRPr lang="da-DK" sz="12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90567"/>
                  </a:ext>
                </a:extLst>
              </a:tr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3810"/>
                  </a:ext>
                </a:extLst>
              </a:tr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853635"/>
                  </a:ext>
                </a:extLst>
              </a:tr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538645"/>
                  </a:ext>
                </a:extLst>
              </a:tr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59475"/>
                  </a:ext>
                </a:extLst>
              </a:tr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512341"/>
                  </a:ext>
                </a:extLst>
              </a:tr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852472"/>
                  </a:ext>
                </a:extLst>
              </a:tr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930142"/>
                  </a:ext>
                </a:extLst>
              </a:tr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67341"/>
                  </a:ext>
                </a:extLst>
              </a:tr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19914"/>
                  </a:ext>
                </a:extLst>
              </a:tr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47270"/>
                  </a:ext>
                </a:extLst>
              </a:tr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327687"/>
                  </a:ext>
                </a:extLst>
              </a:tr>
              <a:tr h="389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>
                          <a:effectLst/>
                        </a:rPr>
                        <a:t> </a:t>
                      </a:r>
                      <a:endParaRPr lang="da-DK" sz="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800" kern="100" dirty="0">
                          <a:effectLst/>
                        </a:rPr>
                        <a:t> </a:t>
                      </a:r>
                      <a:endParaRPr lang="da-DK" sz="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866" marR="3286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74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4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8651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Referencer og links  </a:t>
            </a:r>
            <a:endParaRPr lang="da-DK" sz="2400" dirty="0">
              <a:ea typeface="SimSun" panose="02010600030101010101" pitchFamily="2" charset="-122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384FA35-AD32-CC8C-8486-DEBADE9C7341}"/>
              </a:ext>
            </a:extLst>
          </p:cNvPr>
          <p:cNvSpPr/>
          <p:nvPr/>
        </p:nvSpPr>
        <p:spPr>
          <a:xfrm>
            <a:off x="1317629" y="1095736"/>
            <a:ext cx="9441962" cy="48126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a-DK" sz="1200" b="1" dirty="0">
                <a:cs typeface="Arial" panose="020B0604020202020204" pitchFamily="34" charset="0"/>
              </a:rPr>
              <a:t>Forbindelse til andre værktøjer</a:t>
            </a:r>
          </a:p>
          <a:p>
            <a:pPr lvl="0"/>
            <a:endParaRPr lang="da-DK" sz="1200" b="1" dirty="0">
              <a:cs typeface="Arial" panose="020B0604020202020204" pitchFamily="34" charset="0"/>
            </a:endParaRPr>
          </a:p>
          <a:p>
            <a:pPr lvl="0"/>
            <a:r>
              <a:rPr lang="da-DK" sz="1200" b="1" dirty="0">
                <a:cs typeface="Arial" panose="020B0604020202020204" pitchFamily="34" charset="0"/>
              </a:rPr>
              <a:t>Målhierarkiet og </a:t>
            </a:r>
            <a:r>
              <a:rPr lang="da-DK" sz="1200" b="1" dirty="0" err="1">
                <a:cs typeface="Arial" panose="020B0604020202020204" pitchFamily="34" charset="0"/>
              </a:rPr>
              <a:t>Impact</a:t>
            </a:r>
            <a:r>
              <a:rPr lang="da-DK" sz="1200" b="1" dirty="0">
                <a:cs typeface="Arial" panose="020B0604020202020204" pitchFamily="34" charset="0"/>
              </a:rPr>
              <a:t> case:</a:t>
            </a:r>
            <a:r>
              <a:rPr lang="da-DK" sz="1200" dirty="0">
                <a:cs typeface="Arial" panose="020B0604020202020204" pitchFamily="34" charset="0"/>
              </a:rPr>
              <a:t> Målhierarki eller </a:t>
            </a:r>
            <a:r>
              <a:rPr lang="da-DK" sz="1200" dirty="0" err="1">
                <a:cs typeface="Arial" panose="020B0604020202020204" pitchFamily="34" charset="0"/>
              </a:rPr>
              <a:t>impact</a:t>
            </a:r>
            <a:r>
              <a:rPr lang="da-DK" sz="1200" dirty="0">
                <a:cs typeface="Arial" panose="020B0604020202020204" pitchFamily="34" charset="0"/>
              </a:rPr>
              <a:t> case beskriver projektets leverancer og effekter. Milepæle og leverancer skal sikre de ønskede effekter.</a:t>
            </a:r>
            <a:endParaRPr lang="da-DK" sz="1200" b="1" dirty="0">
              <a:cs typeface="Arial" panose="020B0604020202020204" pitchFamily="34" charset="0"/>
            </a:endParaRPr>
          </a:p>
          <a:p>
            <a:pPr lvl="0"/>
            <a:endParaRPr lang="da-DK" sz="1200" b="1" dirty="0">
              <a:cs typeface="Arial" panose="020B0604020202020204" pitchFamily="34" charset="0"/>
            </a:endParaRPr>
          </a:p>
          <a:p>
            <a:pPr lvl="0"/>
            <a:r>
              <a:rPr lang="da-DK" sz="1200" b="1" dirty="0">
                <a:cs typeface="Arial" panose="020B0604020202020204" pitchFamily="34" charset="0"/>
              </a:rPr>
              <a:t>Milepælsplanen:</a:t>
            </a:r>
            <a:r>
              <a:rPr lang="da-DK" sz="1200" dirty="0">
                <a:cs typeface="Arial" panose="020B0604020202020204" pitchFamily="34" charset="0"/>
              </a:rPr>
              <a:t> Milepælsplanen beskriver løsningen af opgaven og der skal derfor være sammenhæng mellem milepælsplanen, de aktiviteter som gennemføres og de ønskede effekter.</a:t>
            </a:r>
          </a:p>
          <a:p>
            <a:pPr lvl="0"/>
            <a:endParaRPr lang="da-DK" sz="1200" b="1" dirty="0"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200" b="1" dirty="0">
                <a:ea typeface="SimSun" panose="02010600030101010101" pitchFamily="2" charset="-122"/>
                <a:cs typeface="Arial" panose="020B0604020202020204" pitchFamily="34" charset="0"/>
              </a:rPr>
              <a:t>Milepælsbeskrivelse: </a:t>
            </a:r>
            <a:r>
              <a:rPr lang="da-DK" sz="1200" dirty="0">
                <a:ea typeface="SimSun" panose="02010600030101010101" pitchFamily="2" charset="-122"/>
                <a:cs typeface="Arial" panose="020B0604020202020204" pitchFamily="34" charset="0"/>
              </a:rPr>
              <a:t>De enkelte milepæle kan defineres og beskrives meget konkret og specifikt vha. dette værktøj.</a:t>
            </a:r>
          </a:p>
          <a:p>
            <a:pPr>
              <a:lnSpc>
                <a:spcPct val="107000"/>
              </a:lnSpc>
            </a:pPr>
            <a:endParaRPr lang="da-DK" sz="12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da-DK" sz="1200" b="1" dirty="0">
                <a:ea typeface="SimSun" panose="02010600030101010101" pitchFamily="2" charset="-122"/>
                <a:cs typeface="Arial" panose="020B0604020202020204" pitchFamily="34" charset="0"/>
              </a:rPr>
              <a:t>Aktivitetsbeskrivelse: </a:t>
            </a:r>
            <a:r>
              <a:rPr lang="da-DK" sz="1200" dirty="0">
                <a:ea typeface="SimSun" panose="02010600030101010101" pitchFamily="2" charset="-122"/>
                <a:cs typeface="Arial" panose="020B0604020202020204" pitchFamily="34" charset="0"/>
              </a:rPr>
              <a:t>De enkelte aktiviteter kan defineres og beskrives meget konkret og specifikt vha. dette værktøj.</a:t>
            </a:r>
          </a:p>
          <a:p>
            <a:pPr>
              <a:lnSpc>
                <a:spcPct val="107000"/>
              </a:lnSpc>
            </a:pPr>
            <a:endParaRPr lang="da-DK" sz="1200" b="1" dirty="0"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da-DK" sz="1200" b="1" dirty="0">
                <a:cs typeface="Arial" panose="020B0604020202020204" pitchFamily="34" charset="0"/>
              </a:rPr>
              <a:t>Projektets organisering: </a:t>
            </a:r>
            <a:r>
              <a:rPr lang="da-DK" sz="1200" dirty="0">
                <a:cs typeface="Arial" panose="020B0604020202020204" pitchFamily="34" charset="0"/>
              </a:rPr>
              <a:t>Organiseringen beskriver den overordnede struktur, og hvem der har ansvaret for de forskellige indsatsområder. leverancer og aktiviteter. </a:t>
            </a:r>
          </a:p>
          <a:p>
            <a:pPr>
              <a:lnSpc>
                <a:spcPct val="107000"/>
              </a:lnSpc>
            </a:pPr>
            <a:endParaRPr lang="da-DK" sz="12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da-DK" sz="1200" b="1" dirty="0">
                <a:cs typeface="Arial" panose="020B0604020202020204" pitchFamily="34" charset="0"/>
              </a:rPr>
              <a:t>Drejebog til facilitering: </a:t>
            </a:r>
            <a:r>
              <a:rPr lang="da-DK" sz="1200" dirty="0">
                <a:cs typeface="Arial" panose="020B0604020202020204" pitchFamily="34" charset="0"/>
              </a:rPr>
              <a:t>Drejebog som kan anvendes til planlægning af forskellige møder.</a:t>
            </a:r>
          </a:p>
          <a:p>
            <a:pPr lvl="0"/>
            <a:endParaRPr lang="da-DK" sz="1200" b="1" dirty="0">
              <a:cs typeface="Arial" panose="020B0604020202020204" pitchFamily="34" charset="0"/>
            </a:endParaRPr>
          </a:p>
          <a:p>
            <a:pPr lvl="0"/>
            <a:endParaRPr lang="da-DK" sz="1200" b="1" dirty="0">
              <a:cs typeface="Arial" panose="020B0604020202020204" pitchFamily="34" charset="0"/>
            </a:endParaRPr>
          </a:p>
          <a:p>
            <a:r>
              <a:rPr lang="da-DK" sz="1200" b="1" dirty="0">
                <a:cs typeface="Arial" panose="020B0604020202020204" pitchFamily="34" charset="0"/>
              </a:rPr>
              <a:t>Links: </a:t>
            </a:r>
            <a:r>
              <a:rPr lang="da-DK" sz="1200" dirty="0"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https://airbornleadership.com/</a:t>
            </a:r>
            <a:r>
              <a:rPr lang="da-DK" sz="1200" dirty="0">
                <a:cs typeface="Arial" panose="020B0604020202020204" pitchFamily="34" charset="0"/>
              </a:rPr>
              <a:t> </a:t>
            </a:r>
            <a:endParaRPr lang="da-DK" sz="1200" b="1" dirty="0">
              <a:cs typeface="Arial" panose="020B0604020202020204" pitchFamily="34" charset="0"/>
            </a:endParaRPr>
          </a:p>
          <a:p>
            <a:endParaRPr lang="da-DK" sz="1200" b="1" dirty="0">
              <a:cs typeface="Arial" panose="020B0604020202020204" pitchFamily="34" charset="0"/>
            </a:endParaRPr>
          </a:p>
          <a:p>
            <a:endParaRPr lang="da-DK" sz="1200" b="1" dirty="0">
              <a:cs typeface="Arial" panose="020B0604020202020204" pitchFamily="34" charset="0"/>
            </a:endParaRPr>
          </a:p>
          <a:p>
            <a:r>
              <a:rPr lang="da-DK" sz="1200" b="1" dirty="0">
                <a:cs typeface="Arial" panose="020B0604020202020204" pitchFamily="34" charset="0"/>
              </a:rPr>
              <a:t>Referencer</a:t>
            </a:r>
          </a:p>
          <a:p>
            <a:pPr lvl="0"/>
            <a:endParaRPr lang="da-DK" sz="1200" b="1" dirty="0"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b="1" dirty="0">
                <a:cs typeface="Arial" panose="020B0604020202020204" pitchFamily="34" charset="0"/>
              </a:rPr>
              <a:t>Bogen Power i projekter og portefølje 5</a:t>
            </a:r>
            <a:r>
              <a:rPr lang="da-DK" sz="1200" dirty="0">
                <a:cs typeface="Arial" panose="020B0604020202020204" pitchFamily="34" charset="0"/>
              </a:rPr>
              <a:t>. udgave, Djøf Forlag 2024</a:t>
            </a:r>
            <a:endParaRPr lang="da-DK" sz="1200" b="1" dirty="0"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b="1" dirty="0">
                <a:cs typeface="Arial" panose="020B0604020202020204" pitchFamily="34" charset="0"/>
              </a:rPr>
              <a:t>Bogen Projektlederskab – effekt til tiden </a:t>
            </a:r>
            <a:r>
              <a:rPr lang="da-DK" sz="1200" dirty="0">
                <a:cs typeface="Arial" panose="020B0604020202020204" pitchFamily="34" charset="0"/>
              </a:rPr>
              <a:t>1. udgave, Djøf Forlag 2019</a:t>
            </a:r>
            <a:endParaRPr lang="da-DK" sz="1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4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00A1300-2D01-B04D-9D15-EF34F3D0B6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B49DC67-C1F6-987F-3ABB-FBDFEAD80667}"/>
              </a:ext>
            </a:extLst>
          </p:cNvPr>
          <p:cNvSpPr txBox="1"/>
          <p:nvPr/>
        </p:nvSpPr>
        <p:spPr>
          <a:xfrm>
            <a:off x="8333251" y="405253"/>
            <a:ext cx="3858749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E5C29"/>
                </a:solidFill>
                <a:latin typeface="HelveticaNeueLT Std Lt Cn" panose="020B0406020202030204" pitchFamily="34" charset="0"/>
              </a:rPr>
              <a:t>Se mere på https://djoefforlag.dk/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14FBE51-B229-C2A5-19E9-4820F386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57" t="20476" r="10625" b="8730"/>
          <a:stretch/>
        </p:blipFill>
        <p:spPr>
          <a:xfrm>
            <a:off x="7891429" y="2721419"/>
            <a:ext cx="2811718" cy="21426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37C1170-332F-E89E-3093-47C697DFC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37" t="27377" r="29103" b="12845"/>
          <a:stretch/>
        </p:blipFill>
        <p:spPr>
          <a:xfrm>
            <a:off x="3529013" y="2021233"/>
            <a:ext cx="1989394" cy="28272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78DAFDD-1168-49E3-CA82-4083DBB709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56" t="19013" r="30833" b="9383"/>
          <a:stretch/>
        </p:blipFill>
        <p:spPr>
          <a:xfrm>
            <a:off x="5710221" y="2036767"/>
            <a:ext cx="1966213" cy="282725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3FB5780-7281-2C47-F2F6-90F8030EB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393" t="18413" r="21785" b="5325"/>
          <a:stretch/>
        </p:blipFill>
        <p:spPr>
          <a:xfrm>
            <a:off x="1371240" y="2020458"/>
            <a:ext cx="1965959" cy="282802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1BBEEBAB-DDCD-FB4E-B598-0EB5CBE445BB}"/>
              </a:ext>
            </a:extLst>
          </p:cNvPr>
          <p:cNvSpPr txBox="1"/>
          <p:nvPr/>
        </p:nvSpPr>
        <p:spPr>
          <a:xfrm>
            <a:off x="1031133" y="405253"/>
            <a:ext cx="8974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>
                <a:solidFill>
                  <a:srgbClr val="6B9C77"/>
                </a:solidFill>
                <a:latin typeface="HelveticaNeueLT Std Lt Cn" panose="020B0406020202030204" pitchFamily="34" charset="0"/>
              </a:rPr>
              <a:t>Vi har flere spændende </a:t>
            </a:r>
            <a:r>
              <a:rPr lang="da-DK" sz="3000">
                <a:solidFill>
                  <a:srgbClr val="6B9C77"/>
                </a:solidFill>
                <a:latin typeface="HelveticaNeueLT Std Lt Cn" panose="020B0406020202030204" pitchFamily="34" charset="0"/>
              </a:rPr>
              <a:t>bøger inden for </a:t>
            </a:r>
            <a:r>
              <a:rPr lang="da-DK" sz="3000" dirty="0">
                <a:solidFill>
                  <a:srgbClr val="6B9C77"/>
                </a:solidFill>
                <a:latin typeface="HelveticaNeueLT Std Lt Cn" panose="020B0406020202030204" pitchFamily="34" charset="0"/>
              </a:rPr>
              <a:t>projektledelse</a:t>
            </a:r>
            <a:endParaRPr lang="da-DK" sz="3000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1F2BE52-9EFB-F84F-AD64-191578421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EDD897CC-CB01-9B6C-951B-B81E71C25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69507-AA2F-9533-6530-B306AD1594DA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6074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962</Words>
  <Application>Microsoft Office PowerPoint</Application>
  <PresentationFormat>Widescreen</PresentationFormat>
  <Paragraphs>288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HelveticaNeueLT Std Cn</vt:lpstr>
      <vt:lpstr>HelveticaNeueLT Std Lt Cn</vt:lpstr>
      <vt:lpstr>Univers (W1)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John Ryding Olsson</dc:creator>
  <cp:lastModifiedBy>Anna Christensen</cp:lastModifiedBy>
  <cp:revision>127</cp:revision>
  <dcterms:created xsi:type="dcterms:W3CDTF">2018-07-25T07:58:36Z</dcterms:created>
  <dcterms:modified xsi:type="dcterms:W3CDTF">2024-07-17T12:17:13Z</dcterms:modified>
</cp:coreProperties>
</file>