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2" r:id="rId5"/>
    <p:sldId id="463" r:id="rId6"/>
    <p:sldId id="464" r:id="rId7"/>
    <p:sldId id="465" r:id="rId8"/>
    <p:sldId id="466" r:id="rId9"/>
    <p:sldId id="467" r:id="rId10"/>
    <p:sldId id="460"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146304"/>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501938" y="1797419"/>
            <a:ext cx="6446734" cy="2708434"/>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2.1</a:t>
            </a:r>
          </a:p>
          <a:p>
            <a:r>
              <a:rPr lang="da-DK" sz="5000" dirty="0">
                <a:solidFill>
                  <a:srgbClr val="6B9C77"/>
                </a:solidFill>
                <a:latin typeface="HelveticaNeueLT Std Lt Cn" panose="020B0406020202030204" pitchFamily="34" charset="0"/>
                <a:cs typeface="Arial Narrow" panose="020B0604020202020204" pitchFamily="34" charset="0"/>
              </a:rPr>
              <a:t>VURDERING </a:t>
            </a:r>
            <a:r>
              <a:rPr lang="da-DK" sz="5000">
                <a:solidFill>
                  <a:srgbClr val="6B9C77"/>
                </a:solidFill>
                <a:latin typeface="HelveticaNeueLT Std Lt Cn" panose="020B0406020202030204" pitchFamily="34" charset="0"/>
                <a:cs typeface="Arial Narrow" panose="020B0604020202020204" pitchFamily="34" charset="0"/>
              </a:rPr>
              <a:t>AF PROJEKTETS </a:t>
            </a:r>
            <a:r>
              <a:rPr lang="da-DK" sz="5000" dirty="0">
                <a:solidFill>
                  <a:srgbClr val="6B9C77"/>
                </a:solidFill>
                <a:latin typeface="HelveticaNeueLT Std Lt Cn" panose="020B0406020202030204" pitchFamily="34" charset="0"/>
                <a:cs typeface="Arial Narrow" panose="020B0604020202020204" pitchFamily="34" charset="0"/>
              </a:rPr>
              <a:t>KOMPLEKSITET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A35698C7-50A9-4DA7-C653-CBBBFA3517B6}"/>
              </a:ext>
            </a:extLst>
          </p:cNvPr>
          <p:cNvPicPr>
            <a:picLocks noChangeAspect="1"/>
          </p:cNvPicPr>
          <p:nvPr/>
        </p:nvPicPr>
        <p:blipFill>
          <a:blip r:embed="rId4"/>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21437332-7E63-83CA-E890-9274E6F3691B}"/>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7933802" y="412199"/>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321249"/>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bøger inden for 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819D705A-EE25-FD6E-2259-DC8146B61C84}"/>
              </a:ext>
            </a:extLst>
          </p:cNvPr>
          <p:cNvPicPr>
            <a:picLocks noChangeAspect="1"/>
          </p:cNvPicPr>
          <p:nvPr/>
        </p:nvPicPr>
        <p:blipFill>
          <a:blip r:embed="rId7"/>
          <a:stretch>
            <a:fillRect/>
          </a:stretch>
        </p:blipFill>
        <p:spPr>
          <a:xfrm>
            <a:off x="0" y="0"/>
            <a:ext cx="504265" cy="6858000"/>
          </a:xfrm>
          <a:prstGeom prst="rect">
            <a:avLst/>
          </a:prstGeom>
        </p:spPr>
      </p:pic>
      <p:sp>
        <p:nvSpPr>
          <p:cNvPr id="3" name="Footer Placeholder 3">
            <a:extLst>
              <a:ext uri="{FF2B5EF4-FFF2-40B4-BE49-F238E27FC236}">
                <a16:creationId xmlns:a16="http://schemas.microsoft.com/office/drawing/2014/main" id="{69824D82-2355-06FD-5FC8-69D8E1CB289C}"/>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Projektets kompleksitet </a:t>
            </a:r>
            <a:endParaRPr lang="da-DK" sz="2400" dirty="0">
              <a:ea typeface="SimSun" panose="02010600030101010101" pitchFamily="2" charset="-122"/>
            </a:endParaRP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5447645"/>
          </a:xfrm>
          <a:prstGeom prst="rect">
            <a:avLst/>
          </a:prstGeom>
          <a:ln>
            <a:noFill/>
          </a:ln>
        </p:spPr>
        <p:txBody>
          <a:bodyPr wrap="square">
            <a:spAutoFit/>
          </a:bodyPr>
          <a:lstStyle/>
          <a:p>
            <a:r>
              <a:rPr lang="da-DK" sz="1200" b="1" dirty="0">
                <a:cs typeface="Arial" panose="020B0604020202020204" pitchFamily="34" charset="0"/>
              </a:rPr>
              <a:t>Formål og udbytte</a:t>
            </a:r>
          </a:p>
          <a:p>
            <a:r>
              <a:rPr lang="da-DK" sz="1200" dirty="0">
                <a:effectLst/>
                <a:cs typeface="Arial" panose="020B0604020202020204" pitchFamily="34" charset="0"/>
              </a:rPr>
              <a:t>Projektets kompleksitet har stor betydning for, hvordan du skal gennemføre dit projekt. Derfor er det vigtigt fra starten af et projekt at vurdere, hvilken opgave man står over for at skulle løse. Hvor kompleks er opgaven, og hvilken strategi skal vi lægge for projektet?</a:t>
            </a:r>
          </a:p>
          <a:p>
            <a:r>
              <a:rPr lang="da-DK" sz="1200" dirty="0">
                <a:effectLst/>
                <a:cs typeface="Arial" panose="020B0604020202020204" pitchFamily="34" charset="0"/>
              </a:rPr>
              <a:t> </a:t>
            </a:r>
          </a:p>
          <a:p>
            <a:pPr marL="342900" lvl="0" indent="-342900">
              <a:buFont typeface="Symbol" panose="05050102010706020507" pitchFamily="18" charset="2"/>
              <a:buChar char=""/>
              <a:tabLst>
                <a:tab pos="457200" algn="l"/>
              </a:tabLst>
            </a:pPr>
            <a:r>
              <a:rPr lang="da-DK" sz="1200" dirty="0">
                <a:effectLst/>
                <a:cs typeface="Arial" panose="020B0604020202020204" pitchFamily="34" charset="0"/>
              </a:rPr>
              <a:t>Hvad består kompleksiteten af?</a:t>
            </a:r>
          </a:p>
          <a:p>
            <a:pPr marL="342900" lvl="0" indent="-342900">
              <a:buFont typeface="Symbol" panose="05050102010706020507" pitchFamily="18" charset="2"/>
              <a:buChar char=""/>
              <a:tabLst>
                <a:tab pos="228600" algn="l"/>
                <a:tab pos="457200" algn="l"/>
              </a:tabLst>
            </a:pPr>
            <a:r>
              <a:rPr lang="da-DK" sz="1200" dirty="0">
                <a:effectLst/>
                <a:cs typeface="Arial" panose="020B0604020202020204" pitchFamily="34" charset="0"/>
              </a:rPr>
              <a:t>Hvor er de væsentlige risici i opgaven?</a:t>
            </a:r>
          </a:p>
          <a:p>
            <a:pPr marL="342900" lvl="0" indent="-342900">
              <a:buFont typeface="Symbol" panose="05050102010706020507" pitchFamily="18" charset="2"/>
              <a:buChar char=""/>
              <a:tabLst>
                <a:tab pos="228600" algn="l"/>
                <a:tab pos="457200" algn="l"/>
              </a:tabLst>
            </a:pPr>
            <a:r>
              <a:rPr lang="da-DK" sz="1200" dirty="0">
                <a:effectLst/>
                <a:cs typeface="Arial" panose="020B0604020202020204" pitchFamily="34" charset="0"/>
              </a:rPr>
              <a:t>Hvilke strategiske tiltag kan vi foretage?</a:t>
            </a:r>
            <a:endParaRPr lang="da-DK" sz="1200" dirty="0">
              <a:effectLst/>
              <a:ea typeface="Times New Roman" panose="02020603050405020304" pitchFamily="18" charset="0"/>
              <a:cs typeface="Arial" panose="020B0604020202020204" pitchFamily="34" charset="0"/>
            </a:endParaRPr>
          </a:p>
          <a:p>
            <a:pPr lvl="0"/>
            <a:endParaRPr lang="da-DK" sz="1200" b="1"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lang="da-DK" altLang="da-DK" sz="1200" b="1" dirty="0">
                <a:ea typeface="Times New Roman" panose="02020603050405020304" pitchFamily="18" charset="0"/>
                <a:cs typeface="Arial" panose="020B0604020202020204" pitchFamily="34" charset="0"/>
              </a:rPr>
              <a:t>Forstå projektets vilkår</a:t>
            </a:r>
          </a:p>
          <a:p>
            <a:pPr marL="0" marR="0" lvl="0" indent="0" algn="l"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lang="da-DK" altLang="da-DK" sz="1200" dirty="0">
                <a:ea typeface="Times New Roman" panose="02020603050405020304" pitchFamily="18" charset="0"/>
                <a:cs typeface="Arial" panose="020B0604020202020204" pitchFamily="34" charset="0"/>
              </a:rPr>
              <a:t>Figuren på næste side</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 tager udgangspunkt i årsagerne bag projekternes forskellige vilkår, og den giver samtidig et fingerpeg om, hvilken strategi og ledelsesform der er nødvendig i de forskellige </a:t>
            </a:r>
            <a:r>
              <a:rPr lang="da-DK" altLang="da-DK" sz="1200" dirty="0">
                <a:ea typeface="Times New Roman" panose="02020603050405020304" pitchFamily="18" charset="0"/>
                <a:cs typeface="Arial" panose="020B0604020202020204" pitchFamily="34" charset="0"/>
              </a:rPr>
              <a:t>situationer</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 </a:t>
            </a:r>
            <a:endParaRPr kumimoji="0" lang="da-DK" altLang="da-DK" sz="1200" b="0" i="0" u="none" strike="noStrike" cap="none" normalizeH="0" baseline="0" dirty="0">
              <a:ln>
                <a:noFill/>
              </a:ln>
              <a:effectLst/>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61925" algn="l"/>
                <a:tab pos="234950" algn="l"/>
                <a:tab pos="306388" algn="l"/>
              </a:tabLst>
            </a:pPr>
            <a:endPar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Nederst til venstre i figuren finder vi det </a:t>
            </a:r>
            <a:r>
              <a:rPr kumimoji="0" lang="da-DK" altLang="da-DK" sz="1200" b="1" i="1" u="none" strike="noStrike" cap="none" normalizeH="0" baseline="0" dirty="0">
                <a:ln>
                  <a:noFill/>
                </a:ln>
                <a:effectLst/>
                <a:ea typeface="Times New Roman" panose="02020603050405020304" pitchFamily="18" charset="0"/>
                <a:cs typeface="Arial" panose="020B0604020202020204" pitchFamily="34" charset="0"/>
              </a:rPr>
              <a:t>sikre domæne</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 der omfatter både simple og komplicerede projekter, der dog er analyserbare på forhånd. Her kan vi anvende den klassiske projektteori og gennemføre projekterne planstyret. Vi kan klare os langt med godt »management«.</a:t>
            </a:r>
            <a:endParaRPr lang="da-DK" altLang="da-DK" sz="1200" dirty="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61925" algn="l"/>
                <a:tab pos="234950" algn="l"/>
                <a:tab pos="306388" algn="l"/>
              </a:tabLst>
            </a:pPr>
            <a:endPar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Øverst til venstre findes det </a:t>
            </a:r>
            <a:r>
              <a:rPr kumimoji="0" lang="da-DK" altLang="da-DK" sz="1200" b="1" i="1" u="none" strike="noStrike" cap="none" normalizeH="0" baseline="0" dirty="0">
                <a:ln>
                  <a:noFill/>
                </a:ln>
                <a:effectLst/>
                <a:ea typeface="Times New Roman" panose="02020603050405020304" pitchFamily="18" charset="0"/>
                <a:cs typeface="Arial" panose="020B0604020202020204" pitchFamily="34" charset="0"/>
              </a:rPr>
              <a:t>uvisse domæne</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 hvor kompleksiteten skyldes opgaveusikkerheden. Her anvender vi de agile metoder. Indholdet af projektet er først endeligt klart, når projektet er færdigt.</a:t>
            </a:r>
            <a:endParaRPr lang="da-DK" altLang="da-DK" sz="1200" dirty="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Nederst til højre er det </a:t>
            </a:r>
            <a:r>
              <a:rPr kumimoji="0" lang="da-DK" altLang="da-DK" sz="1200" b="1" i="1" u="none" strike="noStrike" cap="none" normalizeH="0" baseline="0" dirty="0">
                <a:ln>
                  <a:noFill/>
                </a:ln>
                <a:effectLst/>
                <a:ea typeface="Times New Roman" panose="02020603050405020304" pitchFamily="18" charset="0"/>
                <a:cs typeface="Arial" panose="020B0604020202020204" pitchFamily="34" charset="0"/>
              </a:rPr>
              <a:t>divergente domæne</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 der er præget af stor uenighed og derfor er komplekst på interessentsiden. Her bliver processerne politiske.</a:t>
            </a:r>
            <a:endParaRPr lang="da-DK" altLang="da-DK" sz="1200" dirty="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Endelig er der det </a:t>
            </a:r>
            <a:r>
              <a:rPr kumimoji="0" lang="da-DK" altLang="da-DK" sz="1200" b="1" i="1" u="none" strike="noStrike" cap="none" normalizeH="0" baseline="0" dirty="0">
                <a:ln>
                  <a:noFill/>
                </a:ln>
                <a:effectLst/>
                <a:ea typeface="Times New Roman" panose="02020603050405020304" pitchFamily="18" charset="0"/>
                <a:cs typeface="Arial" panose="020B0604020202020204" pitchFamily="34" charset="0"/>
              </a:rPr>
              <a:t>kaotiske domæne</a:t>
            </a:r>
            <a:r>
              <a:rPr kumimoji="0" lang="da-DK" altLang="da-DK" sz="1200" b="1" i="0" u="none" strike="noStrike" cap="none" normalizeH="0" baseline="0" dirty="0">
                <a:ln>
                  <a:noFill/>
                </a:ln>
                <a:effectLst/>
                <a:ea typeface="Times New Roman" panose="02020603050405020304" pitchFamily="18" charset="0"/>
                <a:cs typeface="Arial" panose="020B0604020202020204" pitchFamily="34" charset="0"/>
              </a:rPr>
              <a:t> </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øverst til højre, hvor der både er stor usikkerhed og uenighed. Her er vi nødt til løbende at justere rammen for projektet. Ud over at anvende de agile metoder skal projektlederen kunne facilitere enighed og mestre konflikthåndtering. Dette kræver lederskab.</a:t>
            </a:r>
            <a:endParaRPr kumimoji="0" lang="da-DK" altLang="da-DK" sz="1200" b="0" i="0" u="none" strike="noStrike" cap="none" normalizeH="0" baseline="0" dirty="0">
              <a:ln>
                <a:noFill/>
              </a:ln>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 pos="234950" algn="l"/>
                <a:tab pos="306388" algn="l"/>
              </a:tabLst>
            </a:pPr>
            <a:endParaRPr lang="da-DK" altLang="da-DK" sz="1200" dirty="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I det enkelte projekt kan der være dele af projektet, der befinder sig i de forskellige kvadrater. Men selvom det kun er en lille del af projektet, der befinder sig i det kaotiske domæne, kan det have store konsekvenser for hele projektet.</a:t>
            </a:r>
            <a:endParaRPr kumimoji="0" lang="da-DK" altLang="da-DK" sz="1200" b="0" i="0" u="none" strike="noStrike" cap="none" normalizeH="0" baseline="0" dirty="0">
              <a:ln>
                <a:noFill/>
              </a:ln>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 pos="234950" algn="l"/>
                <a:tab pos="306388" algn="l"/>
              </a:tabLst>
            </a:pP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Generelt udvikler projekter sig op imod højre hj</a:t>
            </a:r>
            <a:r>
              <a:rPr lang="da-DK" altLang="da-DK" sz="1200" dirty="0">
                <a:ea typeface="Times New Roman" panose="02020603050405020304" pitchFamily="18" charset="0"/>
                <a:cs typeface="Arial" panose="020B0604020202020204" pitchFamily="34" charset="0"/>
              </a:rPr>
              <a:t>ø</a:t>
            </a:r>
            <a:r>
              <a:rPr kumimoji="0" lang="da-DK" altLang="da-DK" sz="1200" b="0" i="0" u="none" strike="noStrike" cap="none" normalizeH="0" baseline="0" dirty="0">
                <a:ln>
                  <a:noFill/>
                </a:ln>
                <a:effectLst/>
                <a:ea typeface="Times New Roman" panose="02020603050405020304" pitchFamily="18" charset="0"/>
                <a:cs typeface="Arial" panose="020B0604020202020204" pitchFamily="34" charset="0"/>
              </a:rPr>
              <a:t>rne på grund af stigende usikkerhed og kompleksitet. Dette skyldes, at flere interessenter medfører en mere politisk tilgang. Kompleksiteten underbygges af flere specialister, øget tempo, øget specialisering, nye krav og normer, krav om bæredygtighed, krig, ny verdensorden, det globale, det at arbejde virtuelt og hybridt. </a:t>
            </a:r>
            <a:r>
              <a:rPr kumimoji="0" lang="da-DK" altLang="da-DK" sz="1200" b="0" i="0" u="none" strike="noStrike" cap="none" normalizeH="0" baseline="0" dirty="0">
                <a:ln>
                  <a:noFill/>
                </a:ln>
                <a:effectLst/>
                <a:ea typeface="Calibri" panose="020F0502020204030204" pitchFamily="34" charset="0"/>
                <a:cs typeface="Arial" panose="020B0604020202020204" pitchFamily="34" charset="0"/>
              </a:rPr>
              <a:t>Meget skal tænkes ind i projektet, og der er mange grænseflader og valg.</a:t>
            </a:r>
            <a:endParaRPr kumimoji="0" lang="da-DK" altLang="da-DK" sz="1200" b="0" i="0" u="none" strike="noStrike" cap="none" normalizeH="0" baseline="0" dirty="0">
              <a:ln>
                <a:noFill/>
              </a:ln>
              <a:effectLst/>
              <a:cs typeface="Arial" panose="020B0604020202020204" pitchFamily="34" charset="0"/>
            </a:endParaRPr>
          </a:p>
          <a:p>
            <a:pPr marL="171450" lvl="0" indent="-171450">
              <a:buFont typeface="Arial" panose="020B0604020202020204" pitchFamily="34" charset="0"/>
              <a:buChar char="•"/>
            </a:pP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1933C195-D34A-5E84-6619-CF7165DE80C6}"/>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093A7CCE-64A2-2744-5753-9FFD16C9322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Projektets kompleksitet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D21504A8-30A9-A838-600A-284F39E413C2}"/>
              </a:ext>
            </a:extLst>
          </p:cNvPr>
          <p:cNvPicPr>
            <a:picLocks noChangeAspect="1"/>
          </p:cNvPicPr>
          <p:nvPr/>
        </p:nvPicPr>
        <p:blipFill>
          <a:blip r:embed="rId3"/>
          <a:stretch>
            <a:fillRect/>
          </a:stretch>
        </p:blipFill>
        <p:spPr>
          <a:xfrm>
            <a:off x="1345618" y="903040"/>
            <a:ext cx="7011008" cy="4127350"/>
          </a:xfrm>
          <a:prstGeom prst="rect">
            <a:avLst/>
          </a:prstGeom>
        </p:spPr>
      </p:pic>
      <p:sp>
        <p:nvSpPr>
          <p:cNvPr id="10" name="Tekstfelt 9">
            <a:extLst>
              <a:ext uri="{FF2B5EF4-FFF2-40B4-BE49-F238E27FC236}">
                <a16:creationId xmlns:a16="http://schemas.microsoft.com/office/drawing/2014/main" id="{C0FE6855-1B9E-E7FC-FCA3-AD9E51A4C587}"/>
              </a:ext>
            </a:extLst>
          </p:cNvPr>
          <p:cNvSpPr txBox="1"/>
          <p:nvPr/>
        </p:nvSpPr>
        <p:spPr>
          <a:xfrm>
            <a:off x="1345618" y="5260300"/>
            <a:ext cx="9361040" cy="656590"/>
          </a:xfrm>
          <a:prstGeom prst="rect">
            <a:avLst/>
          </a:prstGeom>
          <a:noFill/>
        </p:spPr>
        <p:txBody>
          <a:bodyPr wrap="square">
            <a:spAutoFit/>
          </a:bodyPr>
          <a:lstStyle/>
          <a:p>
            <a:pPr algn="just">
              <a:lnSpc>
                <a:spcPts val="1100"/>
              </a:lnSpc>
              <a:tabLst>
                <a:tab pos="161925" algn="l"/>
                <a:tab pos="234315" algn="l"/>
                <a:tab pos="306070" algn="l"/>
                <a:tab pos="161925" algn="l"/>
                <a:tab pos="234315" algn="l"/>
                <a:tab pos="306070" algn="l"/>
                <a:tab pos="630555" algn="l"/>
              </a:tabLst>
            </a:pPr>
            <a:r>
              <a:rPr lang="da-DK" sz="1200" spc="-10" dirty="0" err="1">
                <a:effectLst/>
                <a:ea typeface="Calibri" panose="020F0502020204030204" pitchFamily="34" charset="0"/>
                <a:cs typeface="Arial" panose="020B0604020202020204" pitchFamily="34" charset="0"/>
              </a:rPr>
              <a:t>Burell</a:t>
            </a:r>
            <a:r>
              <a:rPr lang="da-DK" sz="1200" spc="-10" dirty="0">
                <a:effectLst/>
                <a:ea typeface="Calibri" panose="020F0502020204030204" pitchFamily="34" charset="0"/>
                <a:cs typeface="Arial" panose="020B0604020202020204" pitchFamily="34" charset="0"/>
              </a:rPr>
              <a:t> &amp; Morgans fire ledelsesparadigmer. Projektledelsesmetoderne har udviklet sig fra 1: De klassiske objektive metoder, hvor succeskriteriet er forudsigelighed. 2: De agile metoder, som er forholdsvis objektive, men forholder sig til usikkerhed. 3: Den tredje udvikling er på vej og er i Danmark bl.a. repræsenteret af bøger som: </a:t>
            </a:r>
            <a:r>
              <a:rPr lang="da-DK" sz="1200" i="1" spc="-10" dirty="0">
                <a:effectLst/>
                <a:ea typeface="Calibri" panose="020F0502020204030204" pitchFamily="34" charset="0"/>
                <a:cs typeface="Arial" panose="020B0604020202020204" pitchFamily="34" charset="0"/>
              </a:rPr>
              <a:t>Half Double, Projektlederskab – effekt til tiden, Ledelse af komplekse projekter – med agilitet og et godt greb</a:t>
            </a:r>
            <a:r>
              <a:rPr lang="da-DK" sz="1200" spc="-10" dirty="0">
                <a:effectLst/>
                <a:ea typeface="Calibri" panose="020F0502020204030204" pitchFamily="34" charset="0"/>
                <a:cs typeface="Arial" panose="020B0604020202020204" pitchFamily="34" charset="0"/>
              </a:rPr>
              <a:t> og </a:t>
            </a:r>
            <a:r>
              <a:rPr lang="da-DK" sz="1200" i="1" spc="-10" dirty="0">
                <a:effectLst/>
                <a:ea typeface="Calibri" panose="020F0502020204030204" pitchFamily="34" charset="0"/>
                <a:cs typeface="Arial" panose="020B0604020202020204" pitchFamily="34" charset="0"/>
              </a:rPr>
              <a:t>Projektledelse, magt og mennesker – Machiavelli for projektledere, </a:t>
            </a:r>
            <a:r>
              <a:rPr lang="da-DK" sz="1200" i="1" spc="-10" dirty="0" err="1">
                <a:effectLst/>
                <a:ea typeface="Calibri" panose="020F0502020204030204" pitchFamily="34" charset="0"/>
                <a:cs typeface="Arial" panose="020B0604020202020204" pitchFamily="34" charset="0"/>
              </a:rPr>
              <a:t>Projektteaming</a:t>
            </a:r>
            <a:r>
              <a:rPr lang="da-DK" sz="1200" i="1" spc="-10" dirty="0">
                <a:effectLst/>
                <a:ea typeface="Calibri" panose="020F0502020204030204" pitchFamily="34" charset="0"/>
                <a:cs typeface="Arial" panose="020B0604020202020204" pitchFamily="34" charset="0"/>
              </a:rPr>
              <a:t>, Projektets Interessenter og bogen om Facilitering.</a:t>
            </a:r>
            <a:endParaRPr lang="da-DK" sz="1200" spc="-10" dirty="0">
              <a:ea typeface="Calibri" panose="020F050202020403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DCC81960-33E6-2397-B289-A26BC4F99898}"/>
              </a:ext>
            </a:extLst>
          </p:cNvPr>
          <p:cNvPicPr>
            <a:picLocks noChangeAspect="1"/>
          </p:cNvPicPr>
          <p:nvPr/>
        </p:nvPicPr>
        <p:blipFill>
          <a:blip r:embed="rId4"/>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C2C5F29F-1180-62C3-DA63-A1F49A8A7AFC}"/>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65483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Forskellige projekttypers placering i </a:t>
            </a:r>
            <a:r>
              <a:rPr lang="da-DK" sz="2400" b="1" dirty="0" err="1">
                <a:ea typeface="SimSun" panose="02010600030101010101" pitchFamily="2" charset="-122"/>
              </a:rPr>
              <a:t>Burell</a:t>
            </a:r>
            <a:r>
              <a:rPr lang="da-DK" sz="2400" b="1" dirty="0">
                <a:ea typeface="SimSun" panose="02010600030101010101" pitchFamily="2" charset="-122"/>
              </a:rPr>
              <a:t> &amp; Morgans matrix</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sp>
        <p:nvSpPr>
          <p:cNvPr id="6" name="CustomShape 5">
            <a:extLst>
              <a:ext uri="{FF2B5EF4-FFF2-40B4-BE49-F238E27FC236}">
                <a16:creationId xmlns:a16="http://schemas.microsoft.com/office/drawing/2014/main" id="{3C071CD9-7E6D-3DE8-8A7C-36BD1CCE4344}"/>
              </a:ext>
            </a:extLst>
          </p:cNvPr>
          <p:cNvSpPr/>
          <p:nvPr/>
        </p:nvSpPr>
        <p:spPr>
          <a:xfrm>
            <a:off x="7785922" y="1207870"/>
            <a:ext cx="3113099" cy="1168200"/>
          </a:xfrm>
          <a:prstGeom prst="rect">
            <a:avLst/>
          </a:prstGeom>
          <a:noFill/>
          <a:ln>
            <a:noFill/>
          </a:ln>
        </p:spPr>
        <p:txBody>
          <a:bodyPr lIns="90000" tIns="45000" rIns="90000" bIns="45000"/>
          <a:lstStyle/>
          <a:p>
            <a:pPr>
              <a:lnSpc>
                <a:spcPct val="107000"/>
              </a:lnSpc>
            </a:pPr>
            <a:r>
              <a:rPr lang="da-DK" sz="1200" dirty="0">
                <a:ea typeface="Cambria" panose="02040503050406030204" pitchFamily="18" charset="0"/>
                <a:cs typeface="Arial" panose="020B0604020202020204" pitchFamily="34" charset="0"/>
              </a:rPr>
              <a:t>De otte projekttyper er her indsat i </a:t>
            </a:r>
            <a:r>
              <a:rPr lang="da-DK" sz="1200" dirty="0" err="1">
                <a:ea typeface="Cambria" panose="02040503050406030204" pitchFamily="18" charset="0"/>
                <a:cs typeface="Arial" panose="020B0604020202020204" pitchFamily="34" charset="0"/>
              </a:rPr>
              <a:t>Burell</a:t>
            </a:r>
            <a:r>
              <a:rPr lang="da-DK" sz="1200" dirty="0">
                <a:ea typeface="Cambria" panose="02040503050406030204" pitchFamily="18" charset="0"/>
                <a:cs typeface="Arial" panose="020B0604020202020204" pitchFamily="34" charset="0"/>
              </a:rPr>
              <a:t> &amp; Morgans fire ledelsesparadigmer. </a:t>
            </a:r>
          </a:p>
          <a:p>
            <a:pPr>
              <a:lnSpc>
                <a:spcPct val="107000"/>
              </a:lnSpc>
            </a:pPr>
            <a:r>
              <a:rPr lang="da-DK" sz="1200" dirty="0">
                <a:ea typeface="Cambria" panose="02040503050406030204" pitchFamily="18" charset="0"/>
                <a:cs typeface="Arial" panose="020B0604020202020204" pitchFamily="34" charset="0"/>
              </a:rPr>
              <a:t>Alle projekttyper kan have stor usikkerhed og politiske omgivelser, men placeringen her er det ”typiske” for den pågældende projekttype.</a:t>
            </a:r>
          </a:p>
          <a:p>
            <a:pPr>
              <a:lnSpc>
                <a:spcPct val="107000"/>
              </a:lnSpc>
            </a:pPr>
            <a:endParaRPr lang="da-DK" sz="1200" dirty="0">
              <a:ea typeface="Cambria" panose="02040503050406030204" pitchFamily="18" charset="0"/>
              <a:cs typeface="Arial" panose="020B0604020202020204" pitchFamily="34" charset="0"/>
            </a:endParaRPr>
          </a:p>
          <a:p>
            <a:pPr>
              <a:lnSpc>
                <a:spcPct val="107000"/>
              </a:lnSpc>
            </a:pPr>
            <a:r>
              <a:rPr lang="da-DK" sz="1200" dirty="0">
                <a:ea typeface="Cambria" panose="02040503050406030204" pitchFamily="18" charset="0"/>
                <a:cs typeface="Arial" panose="020B0604020202020204" pitchFamily="34" charset="0"/>
              </a:rPr>
              <a:t>Det interessante er, at de klassiske projektmetoder har deres største styrke i det nederste venstre kvadrat i figuren. Mange inden for bygge- og anlægsbranchen vil nok indvende, at denne projekttype ikke er så forudsigelig. Placeringen her viser det typiske projekt relativt i forhold til andre projekttyper. Der findes selvfølgelig byggeprojekter med stor usikkerhed og stærkt politiske omgivelser.</a:t>
            </a:r>
          </a:p>
        </p:txBody>
      </p:sp>
      <p:pic>
        <p:nvPicPr>
          <p:cNvPr id="4" name="Billede 3">
            <a:extLst>
              <a:ext uri="{FF2B5EF4-FFF2-40B4-BE49-F238E27FC236}">
                <a16:creationId xmlns:a16="http://schemas.microsoft.com/office/drawing/2014/main" id="{ED9C2A75-7EEE-CFB9-995F-0CC5A925E1E7}"/>
              </a:ext>
            </a:extLst>
          </p:cNvPr>
          <p:cNvPicPr>
            <a:picLocks noChangeAspect="1"/>
          </p:cNvPicPr>
          <p:nvPr/>
        </p:nvPicPr>
        <p:blipFill>
          <a:blip r:embed="rId3"/>
          <a:stretch>
            <a:fillRect/>
          </a:stretch>
        </p:blipFill>
        <p:spPr>
          <a:xfrm>
            <a:off x="0" y="0"/>
            <a:ext cx="504265" cy="6858000"/>
          </a:xfrm>
          <a:prstGeom prst="rect">
            <a:avLst/>
          </a:prstGeom>
        </p:spPr>
      </p:pic>
      <p:pic>
        <p:nvPicPr>
          <p:cNvPr id="14" name="Billede 13">
            <a:extLst>
              <a:ext uri="{FF2B5EF4-FFF2-40B4-BE49-F238E27FC236}">
                <a16:creationId xmlns:a16="http://schemas.microsoft.com/office/drawing/2014/main" id="{69B2E445-22A4-8567-310A-547B657058CB}"/>
              </a:ext>
            </a:extLst>
          </p:cNvPr>
          <p:cNvPicPr>
            <a:picLocks noChangeAspect="1"/>
          </p:cNvPicPr>
          <p:nvPr/>
        </p:nvPicPr>
        <p:blipFill>
          <a:blip r:embed="rId4"/>
          <a:stretch>
            <a:fillRect/>
          </a:stretch>
        </p:blipFill>
        <p:spPr>
          <a:xfrm>
            <a:off x="1441328" y="1002090"/>
            <a:ext cx="6344594" cy="5054654"/>
          </a:xfrm>
          <a:prstGeom prst="rect">
            <a:avLst/>
          </a:prstGeom>
        </p:spPr>
      </p:pic>
      <p:sp>
        <p:nvSpPr>
          <p:cNvPr id="10" name="Footer Placeholder 3">
            <a:extLst>
              <a:ext uri="{FF2B5EF4-FFF2-40B4-BE49-F238E27FC236}">
                <a16:creationId xmlns:a16="http://schemas.microsoft.com/office/drawing/2014/main" id="{087956DA-DECA-F132-C500-FA604FDBB0D6}"/>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681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Fremgangsmåden: Vurdering af projektets kompleksitet</a:t>
            </a:r>
            <a:endParaRPr lang="da-DK" sz="2400" dirty="0">
              <a:ea typeface="SimSun" panose="02010600030101010101" pitchFamily="2" charset="-122"/>
            </a:endParaRP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3785652"/>
          </a:xfrm>
          <a:prstGeom prst="rect">
            <a:avLst/>
          </a:prstGeom>
          <a:ln>
            <a:noFill/>
          </a:ln>
        </p:spPr>
        <p:txBody>
          <a:bodyPr wrap="square">
            <a:spAutoFit/>
          </a:bodyPr>
          <a:lstStyle/>
          <a:p>
            <a:r>
              <a:rPr lang="da-DK" sz="1200" b="1" dirty="0">
                <a:cs typeface="Arial" panose="020B0604020202020204" pitchFamily="34" charset="0"/>
              </a:rPr>
              <a:t>Fremgangsmåden</a:t>
            </a:r>
          </a:p>
          <a:p>
            <a:endParaRPr lang="da-DK" sz="1200" b="1" dirty="0">
              <a:cs typeface="Arial" panose="020B0604020202020204" pitchFamily="34" charset="0"/>
            </a:endParaRPr>
          </a:p>
          <a:p>
            <a:r>
              <a:rPr lang="da-DK" sz="1200" dirty="0">
                <a:effectLst/>
                <a:cs typeface="Arial" panose="020B0604020202020204" pitchFamily="34" charset="0"/>
              </a:rPr>
              <a:t>Vi kan beskrive projekters karakteristika ud fra følgende grundelementer:</a:t>
            </a:r>
          </a:p>
          <a:p>
            <a:r>
              <a:rPr lang="da-DK" sz="1200" dirty="0">
                <a:effectLst/>
                <a:cs typeface="Arial" panose="020B0604020202020204" pitchFamily="34" charset="0"/>
              </a:rPr>
              <a:t> </a:t>
            </a: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effectLst/>
                <a:cs typeface="Arial" panose="020B0604020202020204" pitchFamily="34" charset="0"/>
              </a:rPr>
              <a:t>Projektopgaven</a:t>
            </a:r>
            <a:r>
              <a:rPr lang="da-DK" sz="1200" b="1" dirty="0">
                <a:cs typeface="Arial" panose="020B0604020202020204" pitchFamily="34" charset="0"/>
              </a:rPr>
              <a:t>: </a:t>
            </a:r>
            <a:r>
              <a:rPr lang="da-DK" sz="1200" dirty="0">
                <a:effectLst/>
                <a:cs typeface="Arial" panose="020B0604020202020204" pitchFamily="34" charset="0"/>
              </a:rPr>
              <a:t>Projektopgavens kompleksitet vurderes ud fra resultatets funktion, løsningskonceptet, kvalitetskravene og den anvendte teknologi. </a:t>
            </a:r>
          </a:p>
          <a:p>
            <a:pPr marL="171450" indent="-171450">
              <a:buFont typeface="Arial" panose="020B0604020202020204" pitchFamily="34" charset="0"/>
              <a:buChar char="•"/>
            </a:pPr>
            <a:r>
              <a:rPr lang="da-DK" sz="1200" b="1" dirty="0">
                <a:effectLst/>
                <a:cs typeface="Arial" panose="020B0604020202020204" pitchFamily="34" charset="0"/>
              </a:rPr>
              <a:t>Fremgangsmåden: </a:t>
            </a:r>
            <a:r>
              <a:rPr lang="da-DK" sz="1200" dirty="0">
                <a:effectLst/>
                <a:cs typeface="Arial" panose="020B0604020202020204" pitchFamily="34" charset="0"/>
              </a:rPr>
              <a:t>Fremgangsmådens kompleksitet vurderes ud fra projektets tidsramme, de metoder der anvendes, projektets processer og forløbets opbygning.</a:t>
            </a:r>
          </a:p>
          <a:p>
            <a:pPr marL="171450" indent="-171450">
              <a:buFont typeface="Arial" panose="020B0604020202020204" pitchFamily="34" charset="0"/>
              <a:buChar char="•"/>
            </a:pPr>
            <a:r>
              <a:rPr lang="da-DK" sz="1200" b="1" dirty="0">
                <a:effectLst/>
                <a:cs typeface="Arial" panose="020B0604020202020204" pitchFamily="34" charset="0"/>
              </a:rPr>
              <a:t>Interessenterne: </a:t>
            </a:r>
            <a:r>
              <a:rPr lang="da-DK" sz="1200" dirty="0">
                <a:effectLst/>
                <a:cs typeface="Arial" panose="020B0604020202020204" pitchFamily="34" charset="0"/>
              </a:rPr>
              <a:t>Interessenternes kompleksitet vurderes ud fra antallet af  interessenter, deres interesser, kultur og værdier, samt hvor tilgængelige interessenterne er.</a:t>
            </a:r>
          </a:p>
          <a:p>
            <a:pPr marL="171450" indent="-171450">
              <a:buFont typeface="Arial" panose="020B0604020202020204" pitchFamily="34" charset="0"/>
              <a:buChar char="•"/>
            </a:pPr>
            <a:r>
              <a:rPr lang="da-DK" sz="1200" b="1" dirty="0">
                <a:effectLst/>
                <a:cs typeface="Arial" panose="020B0604020202020204" pitchFamily="34" charset="0"/>
              </a:rPr>
              <a:t>Ressourcerne: </a:t>
            </a:r>
            <a:r>
              <a:rPr lang="da-DK" sz="1200" dirty="0">
                <a:effectLst/>
                <a:cs typeface="Arial" panose="020B0604020202020204" pitchFamily="34" charset="0"/>
              </a:rPr>
              <a:t>Vurderingen omfatter omfanget i økonomi og mandår. De nødvendige kompetencekrav og ressourcernes geografiske placering.</a:t>
            </a:r>
          </a:p>
          <a:p>
            <a:pPr marL="171450" indent="-171450">
              <a:buFont typeface="Arial" panose="020B0604020202020204" pitchFamily="34" charset="0"/>
              <a:buChar char="•"/>
            </a:pPr>
            <a:r>
              <a:rPr lang="da-DK" sz="1200" b="1" dirty="0">
                <a:effectLst/>
                <a:cs typeface="Arial" panose="020B0604020202020204" pitchFamily="34" charset="0"/>
              </a:rPr>
              <a:t>Omgivelserne: </a:t>
            </a:r>
            <a:r>
              <a:rPr lang="da-DK" sz="1200" dirty="0">
                <a:effectLst/>
                <a:cs typeface="Arial" panose="020B0604020202020204" pitchFamily="34" charset="0"/>
              </a:rPr>
              <a:t>Kompleksiteten i omgivelserne er afhængig af projektets betydning, politiske forhold, markedets og den teknologiske udvikling, samt lovgivning og kultur.</a:t>
            </a:r>
            <a:endParaRPr lang="da-DK" sz="1200" dirty="0">
              <a:cs typeface="Arial" panose="020B0604020202020204" pitchFamily="34" charset="0"/>
            </a:endParaRPr>
          </a:p>
          <a:p>
            <a:pPr marL="171450" indent="-171450">
              <a:buFont typeface="Arial" panose="020B0604020202020204" pitchFamily="34" charset="0"/>
              <a:buChar char="•"/>
            </a:pPr>
            <a:r>
              <a:rPr lang="da-DK" sz="1200" b="1" dirty="0">
                <a:effectLst/>
                <a:ea typeface="Times New Roman" panose="02020603050405020304" pitchFamily="18" charset="0"/>
                <a:cs typeface="Arial" panose="020B0604020202020204" pitchFamily="34" charset="0"/>
              </a:rPr>
              <a:t>Effekterne: </a:t>
            </a:r>
            <a:r>
              <a:rPr lang="da-DK" sz="1200" dirty="0">
                <a:effectLst/>
                <a:ea typeface="Times New Roman" panose="02020603050405020304" pitchFamily="18" charset="0"/>
                <a:cs typeface="Arial" panose="020B0604020202020204" pitchFamily="34" charset="0"/>
              </a:rPr>
              <a:t>Er der tale om i</a:t>
            </a:r>
            <a:r>
              <a:rPr lang="da-DK" sz="1200" dirty="0">
                <a:cs typeface="Arial" panose="020B0604020202020204" pitchFamily="34" charset="0"/>
              </a:rPr>
              <a:t>nterne adfærdsændringer i organisationen</a:t>
            </a:r>
            <a:r>
              <a:rPr lang="da-DK" sz="1200" dirty="0"/>
              <a:t>, r</a:t>
            </a:r>
            <a:r>
              <a:rPr lang="da-DK" sz="1200" dirty="0">
                <a:ea typeface="Times New Roman" panose="02020603050405020304" pitchFamily="18" charset="0"/>
                <a:cs typeface="Arial" panose="020B0604020202020204" pitchFamily="34" charset="0"/>
              </a:rPr>
              <a:t>eduktion af omkostninger</a:t>
            </a:r>
            <a:r>
              <a:rPr lang="da-DK" sz="1200" dirty="0"/>
              <a:t>, ø</a:t>
            </a:r>
            <a:r>
              <a:rPr lang="da-DK" sz="1200" dirty="0">
                <a:ea typeface="Times New Roman" panose="02020603050405020304" pitchFamily="18" charset="0"/>
                <a:cs typeface="Arial" panose="020B0604020202020204" pitchFamily="34" charset="0"/>
              </a:rPr>
              <a:t>get omsætning eller brugertilfredshed.</a:t>
            </a:r>
            <a:endParaRPr lang="da-DK" sz="1200" dirty="0"/>
          </a:p>
          <a:p>
            <a:r>
              <a:rPr lang="da-DK" sz="1200" dirty="0">
                <a:ea typeface="Times New Roman" panose="02020603050405020304" pitchFamily="18" charset="0"/>
                <a:cs typeface="Arial" panose="020B0604020202020204" pitchFamily="34" charset="0"/>
              </a:rPr>
              <a:t>    Har projektet stor effekt på bæredygtigheden?</a:t>
            </a:r>
            <a:endParaRPr lang="da-DK" sz="1200" dirty="0">
              <a:effectLst/>
              <a:cs typeface="Arial" panose="020B0604020202020204" pitchFamily="34" charset="0"/>
            </a:endParaRPr>
          </a:p>
          <a:p>
            <a:r>
              <a:rPr lang="da-DK" sz="1200" dirty="0">
                <a:effectLst/>
                <a:cs typeface="Arial" panose="020B0604020202020204" pitchFamily="34" charset="0"/>
              </a:rPr>
              <a:t> </a:t>
            </a:r>
          </a:p>
          <a:p>
            <a:r>
              <a:rPr lang="da-DK" sz="1200" dirty="0">
                <a:effectLst/>
                <a:cs typeface="Arial" panose="020B0604020202020204" pitchFamily="34" charset="0"/>
              </a:rPr>
              <a:t>Ud for de enkelte parametre vurderes det, om kompleksiteten på dette område er lille eller stor vha. en skala fra 1 til 4. Lille kompleksitet = 1 og stor kompleksitet = 4. I højre søjle noteres, hvilke strategiske tiltag der planlægges for at imødegå den pågældende kompleksitet. Vurderingen kan foretages i skemaet på de næste tre slides, eller på </a:t>
            </a:r>
            <a:r>
              <a:rPr lang="da-DK" sz="1200" dirty="0">
                <a:cs typeface="Arial" panose="020B0604020202020204" pitchFamily="34" charset="0"/>
              </a:rPr>
              <a:t>W</a:t>
            </a:r>
            <a:r>
              <a:rPr lang="da-DK" sz="1200" dirty="0">
                <a:effectLst/>
                <a:cs typeface="Arial" panose="020B0604020202020204" pitchFamily="34" charset="0"/>
              </a:rPr>
              <a:t>ord-udgaven af skemaet.</a:t>
            </a:r>
          </a:p>
          <a:p>
            <a:pPr marL="171450" lvl="0" indent="-171450">
              <a:buFont typeface="Arial" panose="020B0604020202020204" pitchFamily="34" charset="0"/>
              <a:buChar char="•"/>
            </a:pP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graphicFrame>
        <p:nvGraphicFramePr>
          <p:cNvPr id="4" name="Tabel 3">
            <a:extLst>
              <a:ext uri="{FF2B5EF4-FFF2-40B4-BE49-F238E27FC236}">
                <a16:creationId xmlns:a16="http://schemas.microsoft.com/office/drawing/2014/main" id="{3A81AAD7-D8DB-8CB9-4942-E772C0A59BC9}"/>
              </a:ext>
            </a:extLst>
          </p:cNvPr>
          <p:cNvGraphicFramePr>
            <a:graphicFrameLocks noGrp="1"/>
          </p:cNvGraphicFramePr>
          <p:nvPr>
            <p:extLst>
              <p:ext uri="{D42A27DB-BD31-4B8C-83A1-F6EECF244321}">
                <p14:modId xmlns:p14="http://schemas.microsoft.com/office/powerpoint/2010/main" val="3295017749"/>
              </p:ext>
            </p:extLst>
          </p:nvPr>
        </p:nvGraphicFramePr>
        <p:xfrm>
          <a:off x="1441328" y="4852759"/>
          <a:ext cx="9135232" cy="839884"/>
        </p:xfrm>
        <a:graphic>
          <a:graphicData uri="http://schemas.openxmlformats.org/drawingml/2006/table">
            <a:tbl>
              <a:tblPr>
                <a:tableStyleId>{5C22544A-7EE6-4342-B048-85BDC9FD1C3A}</a:tableStyleId>
              </a:tblPr>
              <a:tblGrid>
                <a:gridCol w="1148345">
                  <a:extLst>
                    <a:ext uri="{9D8B030D-6E8A-4147-A177-3AD203B41FA5}">
                      <a16:colId xmlns:a16="http://schemas.microsoft.com/office/drawing/2014/main" val="2777761083"/>
                    </a:ext>
                  </a:extLst>
                </a:gridCol>
                <a:gridCol w="1342247">
                  <a:extLst>
                    <a:ext uri="{9D8B030D-6E8A-4147-A177-3AD203B41FA5}">
                      <a16:colId xmlns:a16="http://schemas.microsoft.com/office/drawing/2014/main" val="1993219409"/>
                    </a:ext>
                  </a:extLst>
                </a:gridCol>
                <a:gridCol w="355600">
                  <a:extLst>
                    <a:ext uri="{9D8B030D-6E8A-4147-A177-3AD203B41FA5}">
                      <a16:colId xmlns:a16="http://schemas.microsoft.com/office/drawing/2014/main" val="3284343682"/>
                    </a:ext>
                  </a:extLst>
                </a:gridCol>
                <a:gridCol w="355600">
                  <a:extLst>
                    <a:ext uri="{9D8B030D-6E8A-4147-A177-3AD203B41FA5}">
                      <a16:colId xmlns:a16="http://schemas.microsoft.com/office/drawing/2014/main" val="331318961"/>
                    </a:ext>
                  </a:extLst>
                </a:gridCol>
                <a:gridCol w="386080">
                  <a:extLst>
                    <a:ext uri="{9D8B030D-6E8A-4147-A177-3AD203B41FA5}">
                      <a16:colId xmlns:a16="http://schemas.microsoft.com/office/drawing/2014/main" val="4116316119"/>
                    </a:ext>
                  </a:extLst>
                </a:gridCol>
                <a:gridCol w="416560">
                  <a:extLst>
                    <a:ext uri="{9D8B030D-6E8A-4147-A177-3AD203B41FA5}">
                      <a16:colId xmlns:a16="http://schemas.microsoft.com/office/drawing/2014/main" val="956690810"/>
                    </a:ext>
                  </a:extLst>
                </a:gridCol>
                <a:gridCol w="1249680">
                  <a:extLst>
                    <a:ext uri="{9D8B030D-6E8A-4147-A177-3AD203B41FA5}">
                      <a16:colId xmlns:a16="http://schemas.microsoft.com/office/drawing/2014/main" val="3412820028"/>
                    </a:ext>
                  </a:extLst>
                </a:gridCol>
                <a:gridCol w="3881120">
                  <a:extLst>
                    <a:ext uri="{9D8B030D-6E8A-4147-A177-3AD203B41FA5}">
                      <a16:colId xmlns:a16="http://schemas.microsoft.com/office/drawing/2014/main" val="1982132342"/>
                    </a:ext>
                  </a:extLst>
                </a:gridCol>
              </a:tblGrid>
              <a:tr h="259542">
                <a:tc gridSpan="8">
                  <a:txBody>
                    <a:bodyPr/>
                    <a:lstStyle/>
                    <a:p>
                      <a:r>
                        <a:rPr lang="da-DK" sz="1000" b="1" dirty="0">
                          <a:effectLst/>
                          <a:latin typeface="Arial" panose="020B0604020202020204" pitchFamily="34" charset="0"/>
                          <a:cs typeface="Arial" panose="020B0604020202020204" pitchFamily="34" charset="0"/>
                        </a:rPr>
                        <a:t>Grundelement                                                                                                                             </a:t>
                      </a:r>
                      <a:r>
                        <a:rPr lang="da-DK" sz="1000" b="1" dirty="0">
                          <a:effectLst/>
                          <a:latin typeface="Arial" panose="020B0604020202020204" pitchFamily="34" charset="0"/>
                          <a:ea typeface="Times New Roman" panose="02020603050405020304" pitchFamily="18" charset="0"/>
                          <a:cs typeface="Arial" panose="020B0604020202020204" pitchFamily="34" charset="0"/>
                        </a:rPr>
                        <a:t>Strategiske tiltag </a:t>
                      </a:r>
                    </a:p>
                  </a:txBody>
                  <a:tcPr marL="25708" marR="25708"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78801217"/>
                  </a:ext>
                </a:extLst>
              </a:tr>
              <a:tr h="580342">
                <a:tc>
                  <a:txBody>
                    <a:bodyPr/>
                    <a:lstStyle/>
                    <a:p>
                      <a:r>
                        <a:rPr lang="da-DK" sz="1000" dirty="0">
                          <a:effectLst/>
                          <a:latin typeface="Arial" panose="020B0604020202020204" pitchFamily="34" charset="0"/>
                          <a:cs typeface="Arial" panose="020B0604020202020204" pitchFamily="34" charset="0"/>
                        </a:rPr>
                        <a:t>Parameter</a:t>
                      </a: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Lille kompleksitet = 1</a:t>
                      </a: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1</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2</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3</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4</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cs typeface="Arial" panose="020B0604020202020204" pitchFamily="34" charset="0"/>
                        </a:rPr>
                        <a:t>Stor kompleksitet = 2</a:t>
                      </a:r>
                    </a:p>
                  </a:txBody>
                  <a:tcPr marL="25708" marR="25708" marT="0" marB="0"/>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1298936982"/>
                  </a:ext>
                </a:extLst>
              </a:tr>
            </a:tbl>
          </a:graphicData>
        </a:graphic>
      </p:graphicFrame>
      <p:pic>
        <p:nvPicPr>
          <p:cNvPr id="5" name="Billede 4">
            <a:extLst>
              <a:ext uri="{FF2B5EF4-FFF2-40B4-BE49-F238E27FC236}">
                <a16:creationId xmlns:a16="http://schemas.microsoft.com/office/drawing/2014/main" id="{402B0A6F-865F-F8C7-9292-5DE6FAFBACEF}"/>
              </a:ext>
            </a:extLst>
          </p:cNvPr>
          <p:cNvPicPr>
            <a:picLocks noChangeAspect="1"/>
          </p:cNvPicPr>
          <p:nvPr/>
        </p:nvPicPr>
        <p:blipFill>
          <a:blip r:embed="rId3"/>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109DD452-C13B-BC95-DE0B-83A5B1F4C3D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27842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Vurdering af projektopgaven og interessenterne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graphicFrame>
        <p:nvGraphicFramePr>
          <p:cNvPr id="5" name="Tabel 4">
            <a:extLst>
              <a:ext uri="{FF2B5EF4-FFF2-40B4-BE49-F238E27FC236}">
                <a16:creationId xmlns:a16="http://schemas.microsoft.com/office/drawing/2014/main" id="{44F9DF26-ADA6-DBF1-ACF8-27A90FC428C3}"/>
              </a:ext>
            </a:extLst>
          </p:cNvPr>
          <p:cNvGraphicFramePr>
            <a:graphicFrameLocks noGrp="1"/>
          </p:cNvGraphicFramePr>
          <p:nvPr>
            <p:extLst>
              <p:ext uri="{D42A27DB-BD31-4B8C-83A1-F6EECF244321}">
                <p14:modId xmlns:p14="http://schemas.microsoft.com/office/powerpoint/2010/main" val="747215689"/>
              </p:ext>
            </p:extLst>
          </p:nvPr>
        </p:nvGraphicFramePr>
        <p:xfrm>
          <a:off x="1441328" y="968754"/>
          <a:ext cx="9135232" cy="5211387"/>
        </p:xfrm>
        <a:graphic>
          <a:graphicData uri="http://schemas.openxmlformats.org/drawingml/2006/table">
            <a:tbl>
              <a:tblPr>
                <a:tableStyleId>{5C22544A-7EE6-4342-B048-85BDC9FD1C3A}</a:tableStyleId>
              </a:tblPr>
              <a:tblGrid>
                <a:gridCol w="1301872">
                  <a:extLst>
                    <a:ext uri="{9D8B030D-6E8A-4147-A177-3AD203B41FA5}">
                      <a16:colId xmlns:a16="http://schemas.microsoft.com/office/drawing/2014/main" val="4023179080"/>
                    </a:ext>
                  </a:extLst>
                </a:gridCol>
                <a:gridCol w="1188720">
                  <a:extLst>
                    <a:ext uri="{9D8B030D-6E8A-4147-A177-3AD203B41FA5}">
                      <a16:colId xmlns:a16="http://schemas.microsoft.com/office/drawing/2014/main" val="1954404292"/>
                    </a:ext>
                  </a:extLst>
                </a:gridCol>
                <a:gridCol w="355600">
                  <a:extLst>
                    <a:ext uri="{9D8B030D-6E8A-4147-A177-3AD203B41FA5}">
                      <a16:colId xmlns:a16="http://schemas.microsoft.com/office/drawing/2014/main" val="2269725963"/>
                    </a:ext>
                  </a:extLst>
                </a:gridCol>
                <a:gridCol w="355600">
                  <a:extLst>
                    <a:ext uri="{9D8B030D-6E8A-4147-A177-3AD203B41FA5}">
                      <a16:colId xmlns:a16="http://schemas.microsoft.com/office/drawing/2014/main" val="1770859952"/>
                    </a:ext>
                  </a:extLst>
                </a:gridCol>
                <a:gridCol w="386080">
                  <a:extLst>
                    <a:ext uri="{9D8B030D-6E8A-4147-A177-3AD203B41FA5}">
                      <a16:colId xmlns:a16="http://schemas.microsoft.com/office/drawing/2014/main" val="778625965"/>
                    </a:ext>
                  </a:extLst>
                </a:gridCol>
                <a:gridCol w="416560">
                  <a:extLst>
                    <a:ext uri="{9D8B030D-6E8A-4147-A177-3AD203B41FA5}">
                      <a16:colId xmlns:a16="http://schemas.microsoft.com/office/drawing/2014/main" val="353840709"/>
                    </a:ext>
                  </a:extLst>
                </a:gridCol>
                <a:gridCol w="1249680">
                  <a:extLst>
                    <a:ext uri="{9D8B030D-6E8A-4147-A177-3AD203B41FA5}">
                      <a16:colId xmlns:a16="http://schemas.microsoft.com/office/drawing/2014/main" val="3568782891"/>
                    </a:ext>
                  </a:extLst>
                </a:gridCol>
                <a:gridCol w="3881120">
                  <a:extLst>
                    <a:ext uri="{9D8B030D-6E8A-4147-A177-3AD203B41FA5}">
                      <a16:colId xmlns:a16="http://schemas.microsoft.com/office/drawing/2014/main" val="1142232518"/>
                    </a:ext>
                  </a:extLst>
                </a:gridCol>
              </a:tblGrid>
              <a:tr h="259542">
                <a:tc gridSpan="8">
                  <a:txBody>
                    <a:bodyPr/>
                    <a:lstStyle/>
                    <a:p>
                      <a:r>
                        <a:rPr lang="da-DK" sz="1000" b="1" dirty="0">
                          <a:effectLst/>
                          <a:latin typeface="Arial" panose="020B0604020202020204" pitchFamily="34" charset="0"/>
                          <a:cs typeface="Arial" panose="020B0604020202020204" pitchFamily="34" charset="0"/>
                        </a:rPr>
                        <a:t>Projektopgaven                                                                                                                          </a:t>
                      </a:r>
                      <a:r>
                        <a:rPr lang="da-DK" sz="1000" b="1" dirty="0">
                          <a:effectLst/>
                          <a:latin typeface="Arial" panose="020B0604020202020204" pitchFamily="34" charset="0"/>
                          <a:ea typeface="Times New Roman" panose="02020603050405020304" pitchFamily="18" charset="0"/>
                          <a:cs typeface="Arial" panose="020B0604020202020204" pitchFamily="34" charset="0"/>
                        </a:rPr>
                        <a:t>Strategiske tiltag </a:t>
                      </a:r>
                    </a:p>
                  </a:txBody>
                  <a:tcPr marL="25708" marR="25708"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957789447"/>
                  </a:ext>
                </a:extLst>
              </a:tr>
              <a:tr h="580342">
                <a:tc>
                  <a:txBody>
                    <a:bodyPr/>
                    <a:lstStyle/>
                    <a:p>
                      <a:r>
                        <a:rPr lang="da-DK" sz="1000" dirty="0">
                          <a:effectLst/>
                          <a:latin typeface="Arial" panose="020B0604020202020204" pitchFamily="34" charset="0"/>
                          <a:cs typeface="Arial" panose="020B0604020202020204" pitchFamily="34" charset="0"/>
                        </a:rPr>
                        <a:t>Resultatets</a:t>
                      </a:r>
                    </a:p>
                    <a:p>
                      <a:r>
                        <a:rPr lang="da-DK" sz="1000" dirty="0">
                          <a:effectLst/>
                          <a:latin typeface="Arial" panose="020B0604020202020204" pitchFamily="34" charset="0"/>
                          <a:cs typeface="Arial" panose="020B0604020202020204" pitchFamily="34" charset="0"/>
                        </a:rPr>
                        <a:t>funktion</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Kendt funktion</a:t>
                      </a:r>
                    </a:p>
                    <a:p>
                      <a:r>
                        <a:rPr lang="da-DK" sz="1000" dirty="0">
                          <a:effectLst/>
                          <a:latin typeface="Arial" panose="020B0604020202020204" pitchFamily="34" charset="0"/>
                          <a:cs typeface="Arial" panose="020B0604020202020204" pitchFamily="34" charset="0"/>
                        </a:rPr>
                        <a:t>Forudsigelig Veldefineret</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1</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2</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3</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4</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Ukendt funktion</a:t>
                      </a:r>
                    </a:p>
                    <a:p>
                      <a:r>
                        <a:rPr lang="da-DK" sz="1000">
                          <a:effectLst/>
                          <a:latin typeface="Arial" panose="020B0604020202020204" pitchFamily="34" charset="0"/>
                          <a:cs typeface="Arial" panose="020B0604020202020204" pitchFamily="34" charset="0"/>
                        </a:rPr>
                        <a:t>Uforudsigelig Udefinerbar</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3687649684"/>
                  </a:ext>
                </a:extLst>
              </a:tr>
              <a:tr h="580342">
                <a:tc>
                  <a:txBody>
                    <a:bodyPr/>
                    <a:lstStyle/>
                    <a:p>
                      <a:r>
                        <a:rPr lang="da-DK" sz="1000" dirty="0">
                          <a:effectLst/>
                          <a:latin typeface="Arial" panose="020B0604020202020204" pitchFamily="34" charset="0"/>
                          <a:cs typeface="Arial" panose="020B0604020202020204" pitchFamily="34" charset="0"/>
                        </a:rPr>
                        <a:t>Løsnings-konceptet</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a:effectLst/>
                          <a:latin typeface="Arial" panose="020B0604020202020204" pitchFamily="34" charset="0"/>
                          <a:cs typeface="Arial" panose="020B0604020202020204" pitchFamily="34" charset="0"/>
                        </a:rPr>
                        <a:t>Kendt</a:t>
                      </a:r>
                    </a:p>
                    <a:p>
                      <a:r>
                        <a:rPr lang="da-DK" sz="1000">
                          <a:effectLst/>
                          <a:latin typeface="Arial" panose="020B0604020202020204" pitchFamily="34" charset="0"/>
                          <a:cs typeface="Arial" panose="020B0604020202020204" pitchFamily="34" charset="0"/>
                        </a:rPr>
                        <a:t>Enkelt</a:t>
                      </a:r>
                    </a:p>
                    <a:p>
                      <a:r>
                        <a:rPr lang="da-DK" sz="1000">
                          <a:effectLst/>
                          <a:latin typeface="Arial" panose="020B0604020202020204" pitchFamily="34" charset="0"/>
                          <a:cs typeface="Arial" panose="020B0604020202020204" pitchFamily="34" charset="0"/>
                        </a:rPr>
                        <a:t>Standard</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a:effectLst/>
                          <a:latin typeface="Arial" panose="020B0604020202020204" pitchFamily="34" charset="0"/>
                          <a:cs typeface="Arial" panose="020B0604020202020204" pitchFamily="34" charset="0"/>
                        </a:rPr>
                        <a:t>Ukendt</a:t>
                      </a:r>
                    </a:p>
                    <a:p>
                      <a:r>
                        <a:rPr lang="da-DK" sz="1000">
                          <a:effectLst/>
                          <a:latin typeface="Arial" panose="020B0604020202020204" pitchFamily="34" charset="0"/>
                          <a:cs typeface="Arial" panose="020B0604020202020204" pitchFamily="34" charset="0"/>
                        </a:rPr>
                        <a:t>Mange delsystemer</a:t>
                      </a:r>
                    </a:p>
                    <a:p>
                      <a:r>
                        <a:rPr lang="da-DK" sz="1000">
                          <a:effectLst/>
                          <a:latin typeface="Arial" panose="020B0604020202020204" pitchFamily="34" charset="0"/>
                          <a:cs typeface="Arial" panose="020B0604020202020204" pitchFamily="34" charset="0"/>
                        </a:rPr>
                        <a:t>Nyt princip</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2433330449"/>
                  </a:ext>
                </a:extLst>
              </a:tr>
              <a:tr h="580342">
                <a:tc>
                  <a:txBody>
                    <a:bodyPr/>
                    <a:lstStyle/>
                    <a:p>
                      <a:r>
                        <a:rPr lang="da-DK" sz="1000" dirty="0">
                          <a:effectLst/>
                          <a:latin typeface="Arial" panose="020B0604020202020204" pitchFamily="34" charset="0"/>
                          <a:cs typeface="Arial" panose="020B0604020202020204" pitchFamily="34" charset="0"/>
                        </a:rPr>
                        <a:t>Anvendt teknologi</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a:effectLst/>
                          <a:latin typeface="Arial" panose="020B0604020202020204" pitchFamily="34" charset="0"/>
                          <a:cs typeface="Arial" panose="020B0604020202020204" pitchFamily="34" charset="0"/>
                        </a:rPr>
                        <a:t>Kendt</a:t>
                      </a:r>
                    </a:p>
                    <a:p>
                      <a:r>
                        <a:rPr lang="da-DK" sz="1000">
                          <a:effectLst/>
                          <a:latin typeface="Arial" panose="020B0604020202020204" pitchFamily="34" charset="0"/>
                          <a:cs typeface="Arial" panose="020B0604020202020204" pitchFamily="34" charset="0"/>
                        </a:rPr>
                        <a:t>Enkelt</a:t>
                      </a:r>
                    </a:p>
                    <a:p>
                      <a:r>
                        <a:rPr lang="da-DK" sz="1000">
                          <a:effectLst/>
                          <a:latin typeface="Arial" panose="020B0604020202020204" pitchFamily="34" charset="0"/>
                          <a:cs typeface="Arial" panose="020B0604020202020204" pitchFamily="34" charset="0"/>
                        </a:rPr>
                        <a:t>Standard</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Ukendt</a:t>
                      </a:r>
                    </a:p>
                    <a:p>
                      <a:r>
                        <a:rPr lang="da-DK" sz="1000">
                          <a:effectLst/>
                          <a:latin typeface="Arial" panose="020B0604020202020204" pitchFamily="34" charset="0"/>
                          <a:cs typeface="Arial" panose="020B0604020202020204" pitchFamily="34" charset="0"/>
                        </a:rPr>
                        <a:t>Usikkerhed</a:t>
                      </a:r>
                    </a:p>
                    <a:p>
                      <a:r>
                        <a:rPr lang="da-DK" sz="1000">
                          <a:effectLst/>
                          <a:latin typeface="Arial" panose="020B0604020202020204" pitchFamily="34" charset="0"/>
                          <a:cs typeface="Arial" panose="020B0604020202020204" pitchFamily="34" charset="0"/>
                        </a:rPr>
                        <a:t>Ny teknologi</a:t>
                      </a:r>
                    </a:p>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1692292160"/>
                  </a:ext>
                </a:extLst>
              </a:tr>
              <a:tr h="576119">
                <a:tc>
                  <a:txBody>
                    <a:bodyPr/>
                    <a:lstStyle/>
                    <a:p>
                      <a:r>
                        <a:rPr lang="da-DK" sz="1000" dirty="0">
                          <a:effectLst/>
                          <a:latin typeface="Arial" panose="020B0604020202020204" pitchFamily="34" charset="0"/>
                          <a:cs typeface="Arial" panose="020B0604020202020204" pitchFamily="34" charset="0"/>
                        </a:rPr>
                        <a:t>Kvalitetskrav</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Kendte krav</a:t>
                      </a:r>
                    </a:p>
                    <a:p>
                      <a:r>
                        <a:rPr lang="da-DK" sz="1000" dirty="0">
                          <a:effectLst/>
                          <a:latin typeface="Arial" panose="020B0604020202020204" pitchFamily="34" charset="0"/>
                          <a:cs typeface="Arial" panose="020B0604020202020204" pitchFamily="34" charset="0"/>
                        </a:rPr>
                        <a:t>Få krav</a:t>
                      </a:r>
                    </a:p>
                    <a:p>
                      <a:r>
                        <a:rPr lang="da-DK" sz="1000" dirty="0">
                          <a:effectLst/>
                          <a:latin typeface="Arial" panose="020B0604020202020204" pitchFamily="34" charset="0"/>
                          <a:cs typeface="Arial" panose="020B0604020202020204" pitchFamily="34" charset="0"/>
                        </a:rPr>
                        <a:t>Standard</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pPr algn="ctr"/>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Nye krav</a:t>
                      </a:r>
                    </a:p>
                    <a:p>
                      <a:r>
                        <a:rPr lang="da-DK" sz="1000" dirty="0">
                          <a:effectLst/>
                          <a:latin typeface="Arial" panose="020B0604020202020204" pitchFamily="34" charset="0"/>
                          <a:cs typeface="Arial" panose="020B0604020202020204" pitchFamily="34" charset="0"/>
                        </a:rPr>
                        <a:t>Mange krav</a:t>
                      </a:r>
                    </a:p>
                    <a:p>
                      <a:r>
                        <a:rPr lang="da-DK" sz="1000" dirty="0">
                          <a:effectLst/>
                          <a:latin typeface="Arial" panose="020B0604020202020204" pitchFamily="34" charset="0"/>
                          <a:cs typeface="Arial" panose="020B0604020202020204" pitchFamily="34" charset="0"/>
                        </a:rPr>
                        <a:t>Høje krav</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88567563"/>
                  </a:ext>
                </a:extLst>
              </a:tr>
              <a:tr h="259542">
                <a:tc gridSpan="8">
                  <a:txBody>
                    <a:bodyPr/>
                    <a:lstStyle/>
                    <a:p>
                      <a:pPr algn="l"/>
                      <a:r>
                        <a:rPr lang="da-DK" sz="1000" b="1" dirty="0">
                          <a:effectLst/>
                          <a:latin typeface="Arial" panose="020B0604020202020204" pitchFamily="34" charset="0"/>
                          <a:cs typeface="Arial" panose="020B0604020202020204" pitchFamily="34" charset="0"/>
                        </a:rPr>
                        <a:t>Interessenterne                                                                                                                          </a:t>
                      </a:r>
                      <a:r>
                        <a:rPr lang="da-DK" sz="1000" b="1" dirty="0">
                          <a:effectLst/>
                          <a:latin typeface="Arial" panose="020B0604020202020204" pitchFamily="34" charset="0"/>
                          <a:ea typeface="Times New Roman" panose="02020603050405020304" pitchFamily="18" charset="0"/>
                          <a:cs typeface="Arial" panose="020B0604020202020204" pitchFamily="34" charset="0"/>
                        </a:rPr>
                        <a:t>Strategiske tiltag </a:t>
                      </a:r>
                    </a:p>
                  </a:txBody>
                  <a:tcPr marL="25708" marR="25708"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313437434"/>
                  </a:ext>
                </a:extLst>
              </a:tr>
              <a:tr h="522620">
                <a:tc>
                  <a:txBody>
                    <a:bodyPr/>
                    <a:lstStyle/>
                    <a:p>
                      <a:r>
                        <a:rPr lang="da-DK" sz="1000" dirty="0">
                          <a:effectLst/>
                          <a:latin typeface="Arial" panose="020B0604020202020204" pitchFamily="34" charset="0"/>
                          <a:cs typeface="Arial" panose="020B0604020202020204" pitchFamily="34" charset="0"/>
                        </a:rPr>
                        <a:t>Antal interessenter</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Få</a:t>
                      </a:r>
                    </a:p>
                    <a:p>
                      <a:r>
                        <a:rPr lang="da-DK" sz="1000" dirty="0">
                          <a:effectLst/>
                          <a:latin typeface="Arial" panose="020B0604020202020204" pitchFamily="34" charset="0"/>
                          <a:cs typeface="Arial" panose="020B0604020202020204" pitchFamily="34" charset="0"/>
                        </a:rPr>
                        <a:t>Kendte</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1</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2</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3</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4</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cs typeface="Arial" panose="020B0604020202020204" pitchFamily="34" charset="0"/>
                        </a:rPr>
                        <a:t>Mange</a:t>
                      </a:r>
                    </a:p>
                    <a:p>
                      <a:r>
                        <a:rPr lang="da-DK" sz="1000" dirty="0">
                          <a:effectLst/>
                          <a:latin typeface="Arial" panose="020B0604020202020204" pitchFamily="34" charset="0"/>
                          <a:cs typeface="Arial" panose="020B0604020202020204" pitchFamily="34" charset="0"/>
                        </a:rPr>
                        <a:t>Ukendte</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3144909545"/>
                  </a:ext>
                </a:extLst>
              </a:tr>
              <a:tr h="576119">
                <a:tc>
                  <a:txBody>
                    <a:bodyPr/>
                    <a:lstStyle/>
                    <a:p>
                      <a:r>
                        <a:rPr lang="da-DK" sz="1000" dirty="0">
                          <a:effectLst/>
                          <a:latin typeface="Arial" panose="020B0604020202020204" pitchFamily="34" charset="0"/>
                          <a:cs typeface="Arial" panose="020B0604020202020204" pitchFamily="34" charset="0"/>
                        </a:rPr>
                        <a:t>Interesser</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Kendte</a:t>
                      </a:r>
                    </a:p>
                    <a:p>
                      <a:r>
                        <a:rPr lang="da-DK" sz="1000" dirty="0">
                          <a:effectLst/>
                          <a:latin typeface="Arial" panose="020B0604020202020204" pitchFamily="34" charset="0"/>
                          <a:cs typeface="Arial" panose="020B0604020202020204" pitchFamily="34" charset="0"/>
                        </a:rPr>
                        <a:t>Ensartede</a:t>
                      </a:r>
                    </a:p>
                    <a:p>
                      <a:r>
                        <a:rPr lang="da-DK" sz="1000" dirty="0">
                          <a:effectLst/>
                          <a:latin typeface="Arial" panose="020B0604020202020204" pitchFamily="34" charset="0"/>
                          <a:cs typeface="Arial" panose="020B0604020202020204" pitchFamily="34" charset="0"/>
                        </a:rPr>
                        <a:t>Objektive</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Ukendte</a:t>
                      </a:r>
                    </a:p>
                    <a:p>
                      <a:r>
                        <a:rPr lang="da-DK" sz="1000" dirty="0">
                          <a:effectLst/>
                          <a:latin typeface="Arial" panose="020B0604020202020204" pitchFamily="34" charset="0"/>
                          <a:cs typeface="Arial" panose="020B0604020202020204" pitchFamily="34" charset="0"/>
                        </a:rPr>
                        <a:t>Modstridende</a:t>
                      </a:r>
                    </a:p>
                    <a:p>
                      <a:r>
                        <a:rPr lang="da-DK" sz="1000" dirty="0">
                          <a:effectLst/>
                          <a:latin typeface="Arial" panose="020B0604020202020204" pitchFamily="34" charset="0"/>
                          <a:cs typeface="Arial" panose="020B0604020202020204" pitchFamily="34" charset="0"/>
                        </a:rPr>
                        <a:t>Politiske</a:t>
                      </a:r>
                    </a:p>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3623004457"/>
                  </a:ext>
                </a:extLst>
              </a:tr>
              <a:tr h="483619">
                <a:tc>
                  <a:txBody>
                    <a:bodyPr/>
                    <a:lstStyle/>
                    <a:p>
                      <a:r>
                        <a:rPr lang="da-DK" sz="1000" dirty="0">
                          <a:effectLst/>
                          <a:latin typeface="Arial" panose="020B0604020202020204" pitchFamily="34" charset="0"/>
                          <a:cs typeface="Arial" panose="020B0604020202020204" pitchFamily="34" charset="0"/>
                        </a:rPr>
                        <a:t>Kultur og værdier</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Få forskelle </a:t>
                      </a:r>
                    </a:p>
                    <a:p>
                      <a:r>
                        <a:rPr lang="da-DK" sz="1000" dirty="0">
                          <a:effectLst/>
                          <a:latin typeface="Arial" panose="020B0604020202020204" pitchFamily="34" charset="0"/>
                          <a:cs typeface="Arial" panose="020B0604020202020204" pitchFamily="34" charset="0"/>
                        </a:rPr>
                        <a:t>Kendte</a:t>
                      </a:r>
                    </a:p>
                    <a:p>
                      <a:r>
                        <a:rPr lang="da-DK" sz="1000" dirty="0">
                          <a:effectLst/>
                          <a:latin typeface="Arial" panose="020B0604020202020204" pitchFamily="34" charset="0"/>
                          <a:cs typeface="Arial" panose="020B0604020202020204" pitchFamily="34" charset="0"/>
                        </a:rPr>
                        <a:t>Ensartede</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cs typeface="Arial" panose="020B0604020202020204" pitchFamily="34" charset="0"/>
                        </a:rPr>
                        <a:t>Mange forskelle</a:t>
                      </a:r>
                    </a:p>
                    <a:p>
                      <a:r>
                        <a:rPr lang="da-DK" sz="1000" dirty="0">
                          <a:effectLst/>
                          <a:latin typeface="Arial" panose="020B0604020202020204" pitchFamily="34" charset="0"/>
                          <a:cs typeface="Arial" panose="020B0604020202020204" pitchFamily="34" charset="0"/>
                        </a:rPr>
                        <a:t>Ukendte</a:t>
                      </a:r>
                    </a:p>
                    <a:p>
                      <a:r>
                        <a:rPr lang="da-DK" sz="1000" dirty="0">
                          <a:effectLst/>
                          <a:latin typeface="Arial" panose="020B0604020202020204" pitchFamily="34" charset="0"/>
                          <a:cs typeface="Arial" panose="020B0604020202020204" pitchFamily="34" charset="0"/>
                        </a:rPr>
                        <a:t>Forskellige</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1245725262"/>
                  </a:ext>
                </a:extLst>
              </a:tr>
              <a:tr h="471658">
                <a:tc>
                  <a:txBody>
                    <a:bodyPr/>
                    <a:lstStyle/>
                    <a:p>
                      <a:r>
                        <a:rPr lang="da-DK" sz="1000" dirty="0">
                          <a:effectLst/>
                          <a:latin typeface="Arial" panose="020B0604020202020204" pitchFamily="34" charset="0"/>
                          <a:cs typeface="Arial" panose="020B0604020202020204" pitchFamily="34" charset="0"/>
                        </a:rPr>
                        <a:t>Tilgængelighed</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Let kontakt</a:t>
                      </a:r>
                    </a:p>
                    <a:p>
                      <a:r>
                        <a:rPr lang="da-DK" sz="1000" dirty="0">
                          <a:effectLst/>
                          <a:latin typeface="Arial" panose="020B0604020202020204" pitchFamily="34" charset="0"/>
                          <a:cs typeface="Arial" panose="020B0604020202020204" pitchFamily="34" charset="0"/>
                        </a:rPr>
                        <a:t>Lokale</a:t>
                      </a:r>
                    </a:p>
                    <a:p>
                      <a:r>
                        <a:rPr lang="da-DK" sz="1000" dirty="0">
                          <a:effectLst/>
                          <a:latin typeface="Arial" panose="020B0604020202020204" pitchFamily="34" charset="0"/>
                          <a:cs typeface="Arial" panose="020B0604020202020204" pitchFamily="34" charset="0"/>
                        </a:rPr>
                        <a:t>Samme sprog</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Vanskelig kontakt</a:t>
                      </a:r>
                    </a:p>
                    <a:p>
                      <a:r>
                        <a:rPr lang="da-DK" sz="1000" dirty="0">
                          <a:effectLst/>
                          <a:latin typeface="Arial" panose="020B0604020202020204" pitchFamily="34" charset="0"/>
                          <a:cs typeface="Arial" panose="020B0604020202020204" pitchFamily="34" charset="0"/>
                        </a:rPr>
                        <a:t>Globalt</a:t>
                      </a:r>
                    </a:p>
                    <a:p>
                      <a:r>
                        <a:rPr lang="da-DK" sz="1000" dirty="0">
                          <a:effectLst/>
                          <a:latin typeface="Arial" panose="020B0604020202020204" pitchFamily="34" charset="0"/>
                          <a:cs typeface="Arial" panose="020B0604020202020204" pitchFamily="34" charset="0"/>
                        </a:rPr>
                        <a:t>Mange sprog</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p>
                    <a:p>
                      <a:r>
                        <a:rPr lang="da-DK" sz="1000" dirty="0">
                          <a:effectLst/>
                          <a:latin typeface="Arial" panose="020B0604020202020204" pitchFamily="34" charset="0"/>
                          <a:cs typeface="Arial" panose="020B0604020202020204" pitchFamily="34" charset="0"/>
                        </a:rPr>
                        <a:t>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218045439"/>
                  </a:ext>
                </a:extLst>
              </a:tr>
            </a:tbl>
          </a:graphicData>
        </a:graphic>
      </p:graphicFrame>
      <p:pic>
        <p:nvPicPr>
          <p:cNvPr id="4" name="Billede 3">
            <a:extLst>
              <a:ext uri="{FF2B5EF4-FFF2-40B4-BE49-F238E27FC236}">
                <a16:creationId xmlns:a16="http://schemas.microsoft.com/office/drawing/2014/main" id="{CC4687CD-6985-82C5-A9AD-84A18358380E}"/>
              </a:ext>
            </a:extLst>
          </p:cNvPr>
          <p:cNvPicPr>
            <a:picLocks noChangeAspect="1"/>
          </p:cNvPicPr>
          <p:nvPr/>
        </p:nvPicPr>
        <p:blipFill>
          <a:blip r:embed="rId3"/>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4BA4ACC0-6F07-E5CC-13D4-3459CC03A9CF}"/>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76822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Vurdering af fremgangsmåden og ressourcerne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graphicFrame>
        <p:nvGraphicFramePr>
          <p:cNvPr id="4" name="Tabel 3">
            <a:extLst>
              <a:ext uri="{FF2B5EF4-FFF2-40B4-BE49-F238E27FC236}">
                <a16:creationId xmlns:a16="http://schemas.microsoft.com/office/drawing/2014/main" id="{63DEC3D6-E578-0AB1-826D-06C0BD8371E8}"/>
              </a:ext>
            </a:extLst>
          </p:cNvPr>
          <p:cNvGraphicFramePr>
            <a:graphicFrameLocks noGrp="1"/>
          </p:cNvGraphicFramePr>
          <p:nvPr>
            <p:extLst>
              <p:ext uri="{D42A27DB-BD31-4B8C-83A1-F6EECF244321}">
                <p14:modId xmlns:p14="http://schemas.microsoft.com/office/powerpoint/2010/main" val="3941910975"/>
              </p:ext>
            </p:extLst>
          </p:nvPr>
        </p:nvGraphicFramePr>
        <p:xfrm>
          <a:off x="1441328" y="938274"/>
          <a:ext cx="9135232" cy="5282288"/>
        </p:xfrm>
        <a:graphic>
          <a:graphicData uri="http://schemas.openxmlformats.org/drawingml/2006/table">
            <a:tbl>
              <a:tblPr>
                <a:tableStyleId>{5C22544A-7EE6-4342-B048-85BDC9FD1C3A}</a:tableStyleId>
              </a:tblPr>
              <a:tblGrid>
                <a:gridCol w="1301872">
                  <a:extLst>
                    <a:ext uri="{9D8B030D-6E8A-4147-A177-3AD203B41FA5}">
                      <a16:colId xmlns:a16="http://schemas.microsoft.com/office/drawing/2014/main" val="4023179080"/>
                    </a:ext>
                  </a:extLst>
                </a:gridCol>
                <a:gridCol w="1188720">
                  <a:extLst>
                    <a:ext uri="{9D8B030D-6E8A-4147-A177-3AD203B41FA5}">
                      <a16:colId xmlns:a16="http://schemas.microsoft.com/office/drawing/2014/main" val="1954404292"/>
                    </a:ext>
                  </a:extLst>
                </a:gridCol>
                <a:gridCol w="355600">
                  <a:extLst>
                    <a:ext uri="{9D8B030D-6E8A-4147-A177-3AD203B41FA5}">
                      <a16:colId xmlns:a16="http://schemas.microsoft.com/office/drawing/2014/main" val="2269725963"/>
                    </a:ext>
                  </a:extLst>
                </a:gridCol>
                <a:gridCol w="355600">
                  <a:extLst>
                    <a:ext uri="{9D8B030D-6E8A-4147-A177-3AD203B41FA5}">
                      <a16:colId xmlns:a16="http://schemas.microsoft.com/office/drawing/2014/main" val="1770859952"/>
                    </a:ext>
                  </a:extLst>
                </a:gridCol>
                <a:gridCol w="386080">
                  <a:extLst>
                    <a:ext uri="{9D8B030D-6E8A-4147-A177-3AD203B41FA5}">
                      <a16:colId xmlns:a16="http://schemas.microsoft.com/office/drawing/2014/main" val="778625965"/>
                    </a:ext>
                  </a:extLst>
                </a:gridCol>
                <a:gridCol w="416560">
                  <a:extLst>
                    <a:ext uri="{9D8B030D-6E8A-4147-A177-3AD203B41FA5}">
                      <a16:colId xmlns:a16="http://schemas.microsoft.com/office/drawing/2014/main" val="353840709"/>
                    </a:ext>
                  </a:extLst>
                </a:gridCol>
                <a:gridCol w="1249680">
                  <a:extLst>
                    <a:ext uri="{9D8B030D-6E8A-4147-A177-3AD203B41FA5}">
                      <a16:colId xmlns:a16="http://schemas.microsoft.com/office/drawing/2014/main" val="3568782891"/>
                    </a:ext>
                  </a:extLst>
                </a:gridCol>
                <a:gridCol w="3881120">
                  <a:extLst>
                    <a:ext uri="{9D8B030D-6E8A-4147-A177-3AD203B41FA5}">
                      <a16:colId xmlns:a16="http://schemas.microsoft.com/office/drawing/2014/main" val="1142232518"/>
                    </a:ext>
                  </a:extLst>
                </a:gridCol>
              </a:tblGrid>
              <a:tr h="246985">
                <a:tc gridSpan="8">
                  <a:txBody>
                    <a:bodyPr/>
                    <a:lstStyle/>
                    <a:p>
                      <a:r>
                        <a:rPr lang="da-DK" sz="1000" b="1" dirty="0">
                          <a:effectLst/>
                          <a:latin typeface="Arial" panose="020B0604020202020204" pitchFamily="34" charset="0"/>
                          <a:ea typeface="Times New Roman" panose="02020603050405020304" pitchFamily="18" charset="0"/>
                          <a:cs typeface="Arial" panose="020B0604020202020204" pitchFamily="34" charset="0"/>
                        </a:rPr>
                        <a:t>Fremgangsmåden                                                                                                                      Strategiske tiltag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957789447"/>
                  </a:ext>
                </a:extLst>
              </a:tr>
              <a:tr h="580106">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Tidsramme</a:t>
                      </a: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Rummelig</a:t>
                      </a:r>
                    </a:p>
                    <a:p>
                      <a:r>
                        <a:rPr lang="da-DK" sz="1000">
                          <a:effectLst/>
                          <a:latin typeface="Arial" panose="020B0604020202020204" pitchFamily="34" charset="0"/>
                          <a:ea typeface="Times New Roman" panose="02020603050405020304" pitchFamily="18" charset="0"/>
                          <a:cs typeface="Arial" panose="020B0604020202020204" pitchFamily="34" charset="0"/>
                        </a:rPr>
                        <a:t>Muliggør sekventiel håndtering</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1</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2 </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3</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4</a:t>
                      </a:r>
                    </a:p>
                  </a:txBody>
                  <a:tcPr marL="44450" marR="44450" marT="0" marB="0"/>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Stram</a:t>
                      </a:r>
                    </a:p>
                    <a:p>
                      <a:r>
                        <a:rPr lang="da-DK" sz="1000" dirty="0">
                          <a:effectLst/>
                          <a:latin typeface="Arial" panose="020B0604020202020204" pitchFamily="34" charset="0"/>
                          <a:ea typeface="Times New Roman" panose="02020603050405020304" pitchFamily="18" charset="0"/>
                          <a:cs typeface="Arial" panose="020B0604020202020204" pitchFamily="34" charset="0"/>
                        </a:rPr>
                        <a:t>Parallelt forløb nødvendigt</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extLst>
                  <a:ext uri="{0D108BD9-81ED-4DB2-BD59-A6C34878D82A}">
                    <a16:rowId xmlns:a16="http://schemas.microsoft.com/office/drawing/2014/main" val="3687649684"/>
                  </a:ext>
                </a:extLst>
              </a:tr>
              <a:tr h="580106">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Metoder</a:t>
                      </a: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Kendte</a:t>
                      </a:r>
                    </a:p>
                    <a:p>
                      <a:r>
                        <a:rPr lang="da-DK" sz="1000" dirty="0">
                          <a:effectLst/>
                          <a:latin typeface="Arial" panose="020B0604020202020204" pitchFamily="34" charset="0"/>
                          <a:ea typeface="Times New Roman" panose="02020603050405020304" pitchFamily="18" charset="0"/>
                          <a:cs typeface="Arial" panose="020B0604020202020204" pitchFamily="34" charset="0"/>
                        </a:rPr>
                        <a:t>Enkle</a:t>
                      </a:r>
                    </a:p>
                    <a:p>
                      <a:r>
                        <a:rPr lang="da-DK" sz="1000" dirty="0">
                          <a:effectLst/>
                          <a:latin typeface="Arial" panose="020B0604020202020204" pitchFamily="34" charset="0"/>
                          <a:ea typeface="Times New Roman" panose="02020603050405020304" pitchFamily="18" charset="0"/>
                          <a:cs typeface="Arial" panose="020B0604020202020204" pitchFamily="34" charset="0"/>
                        </a:rPr>
                        <a:t>Få metoder</a:t>
                      </a:r>
                    </a:p>
                    <a:p>
                      <a:r>
                        <a:rPr lang="da-DK" sz="1000" dirty="0">
                          <a:effectLst/>
                          <a:latin typeface="Arial" panose="020B0604020202020204" pitchFamily="34" charset="0"/>
                          <a:ea typeface="Times New Roman" panose="02020603050405020304" pitchFamily="18" charset="0"/>
                          <a:cs typeface="Arial" panose="020B0604020202020204" pitchFamily="34" charset="0"/>
                        </a:rPr>
                        <a:t>Standard</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Ukendte</a:t>
                      </a:r>
                    </a:p>
                    <a:p>
                      <a:r>
                        <a:rPr lang="da-DK" sz="1000">
                          <a:effectLst/>
                          <a:latin typeface="Arial" panose="020B0604020202020204" pitchFamily="34" charset="0"/>
                          <a:ea typeface="Times New Roman" panose="02020603050405020304" pitchFamily="18" charset="0"/>
                          <a:cs typeface="Arial" panose="020B0604020202020204" pitchFamily="34" charset="0"/>
                        </a:rPr>
                        <a:t>Mange metoder</a:t>
                      </a:r>
                    </a:p>
                    <a:p>
                      <a:r>
                        <a:rPr lang="da-DK" sz="1000">
                          <a:effectLst/>
                          <a:latin typeface="Arial" panose="020B0604020202020204" pitchFamily="34" charset="0"/>
                          <a:ea typeface="Times New Roman" panose="02020603050405020304" pitchFamily="18" charset="0"/>
                          <a:cs typeface="Arial" panose="020B0604020202020204" pitchFamily="34" charset="0"/>
                        </a:rPr>
                        <a:t>Nye metode</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extLst>
                  <a:ext uri="{0D108BD9-81ED-4DB2-BD59-A6C34878D82A}">
                    <a16:rowId xmlns:a16="http://schemas.microsoft.com/office/drawing/2014/main" val="2433330449"/>
                  </a:ext>
                </a:extLst>
              </a:tr>
              <a:tr h="580106">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Processer</a:t>
                      </a: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Uafhængige</a:t>
                      </a:r>
                    </a:p>
                    <a:p>
                      <a:r>
                        <a:rPr lang="da-DK" sz="1000" dirty="0">
                          <a:effectLst/>
                          <a:latin typeface="Arial" panose="020B0604020202020204" pitchFamily="34" charset="0"/>
                          <a:ea typeface="Times New Roman" panose="02020603050405020304" pitchFamily="18" charset="0"/>
                          <a:cs typeface="Arial" panose="020B0604020202020204" pitchFamily="34" charset="0"/>
                        </a:rPr>
                        <a:t>Enkelt</a:t>
                      </a:r>
                    </a:p>
                    <a:p>
                      <a:r>
                        <a:rPr lang="da-DK" sz="1000" dirty="0">
                          <a:effectLst/>
                          <a:latin typeface="Arial" panose="020B0604020202020204" pitchFamily="34" charset="0"/>
                          <a:ea typeface="Times New Roman" panose="02020603050405020304" pitchFamily="18" charset="0"/>
                          <a:cs typeface="Arial" panose="020B0604020202020204" pitchFamily="34" charset="0"/>
                        </a:rPr>
                        <a:t>Standard</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Afhængighed</a:t>
                      </a:r>
                    </a:p>
                    <a:p>
                      <a:r>
                        <a:rPr lang="da-DK" sz="1000">
                          <a:effectLst/>
                          <a:latin typeface="Arial" panose="020B0604020202020204" pitchFamily="34" charset="0"/>
                          <a:ea typeface="Times New Roman" panose="02020603050405020304" pitchFamily="18" charset="0"/>
                          <a:cs typeface="Arial" panose="020B0604020202020204" pitchFamily="34" charset="0"/>
                        </a:rPr>
                        <a:t>Mange</a:t>
                      </a:r>
                    </a:p>
                    <a:p>
                      <a:r>
                        <a:rPr lang="da-DK" sz="1000">
                          <a:effectLst/>
                          <a:latin typeface="Arial" panose="020B0604020202020204" pitchFamily="34" charset="0"/>
                          <a:ea typeface="Times New Roman" panose="02020603050405020304" pitchFamily="18" charset="0"/>
                          <a:cs typeface="Arial" panose="020B0604020202020204" pitchFamily="34" charset="0"/>
                        </a:rPr>
                        <a:t>Nye processer</a:t>
                      </a:r>
                    </a:p>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extLst>
                  <a:ext uri="{0D108BD9-81ED-4DB2-BD59-A6C34878D82A}">
                    <a16:rowId xmlns:a16="http://schemas.microsoft.com/office/drawing/2014/main" val="1692292160"/>
                  </a:ext>
                </a:extLst>
              </a:tr>
              <a:tr h="580106">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Forløbet</a:t>
                      </a: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Kendt</a:t>
                      </a:r>
                    </a:p>
                    <a:p>
                      <a:r>
                        <a:rPr lang="da-DK" sz="1000" dirty="0">
                          <a:effectLst/>
                          <a:latin typeface="Arial" panose="020B0604020202020204" pitchFamily="34" charset="0"/>
                          <a:ea typeface="Times New Roman" panose="02020603050405020304" pitchFamily="18" charset="0"/>
                          <a:cs typeface="Arial" panose="020B0604020202020204" pitchFamily="34" charset="0"/>
                        </a:rPr>
                        <a:t>Standard</a:t>
                      </a:r>
                    </a:p>
                    <a:p>
                      <a:r>
                        <a:rPr lang="da-DK" sz="1000" dirty="0">
                          <a:effectLst/>
                          <a:latin typeface="Arial" panose="020B0604020202020204" pitchFamily="34" charset="0"/>
                          <a:ea typeface="Times New Roman" panose="02020603050405020304" pitchFamily="18" charset="0"/>
                          <a:cs typeface="Arial" panose="020B0604020202020204" pitchFamily="34" charset="0"/>
                        </a:rPr>
                        <a:t>Beskedent</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Nyt</a:t>
                      </a:r>
                    </a:p>
                    <a:p>
                      <a:r>
                        <a:rPr lang="da-DK" sz="1000" dirty="0">
                          <a:effectLst/>
                          <a:latin typeface="Arial" panose="020B0604020202020204" pitchFamily="34" charset="0"/>
                          <a:ea typeface="Times New Roman" panose="02020603050405020304" pitchFamily="18" charset="0"/>
                          <a:cs typeface="Arial" panose="020B0604020202020204" pitchFamily="34" charset="0"/>
                        </a:rPr>
                        <a:t>Varieret</a:t>
                      </a:r>
                    </a:p>
                    <a:p>
                      <a:r>
                        <a:rPr lang="da-DK" sz="1000" dirty="0">
                          <a:effectLst/>
                          <a:latin typeface="Arial" panose="020B0604020202020204" pitchFamily="34" charset="0"/>
                          <a:ea typeface="Times New Roman" panose="02020603050405020304" pitchFamily="18" charset="0"/>
                          <a:cs typeface="Arial" panose="020B0604020202020204" pitchFamily="34" charset="0"/>
                        </a:rPr>
                        <a:t>Omfattende</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extLst>
                  <a:ext uri="{0D108BD9-81ED-4DB2-BD59-A6C34878D82A}">
                    <a16:rowId xmlns:a16="http://schemas.microsoft.com/office/drawing/2014/main" val="88567563"/>
                  </a:ext>
                </a:extLst>
              </a:tr>
              <a:tr h="246985">
                <a:tc gridSpan="8">
                  <a:txBody>
                    <a:bodyPr/>
                    <a:lstStyle/>
                    <a:p>
                      <a:r>
                        <a:rPr lang="da-DK" sz="1000" b="1" dirty="0">
                          <a:effectLst/>
                          <a:latin typeface="Arial" panose="020B0604020202020204" pitchFamily="34" charset="0"/>
                          <a:ea typeface="Times New Roman" panose="02020603050405020304" pitchFamily="18" charset="0"/>
                          <a:cs typeface="Arial" panose="020B0604020202020204" pitchFamily="34" charset="0"/>
                        </a:rPr>
                        <a:t>Ressourcerne                                                                                                                             Strategiske tiltag </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313437434"/>
                  </a:ext>
                </a:extLst>
              </a:tr>
              <a:tr h="580106">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Omfanget i</a:t>
                      </a:r>
                    </a:p>
                    <a:p>
                      <a:r>
                        <a:rPr lang="da-DK" sz="1000">
                          <a:effectLst/>
                          <a:latin typeface="Arial" panose="020B0604020202020204" pitchFamily="34" charset="0"/>
                          <a:ea typeface="Times New Roman" panose="02020603050405020304" pitchFamily="18" charset="0"/>
                          <a:cs typeface="Arial" panose="020B0604020202020204" pitchFamily="34" charset="0"/>
                        </a:rPr>
                        <a:t>økonomi</a:t>
                      </a: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Beskedent</a:t>
                      </a:r>
                    </a:p>
                    <a:p>
                      <a:r>
                        <a:rPr lang="da-DK" sz="1000">
                          <a:effectLst/>
                          <a:latin typeface="Arial" panose="020B0604020202020204" pitchFamily="34" charset="0"/>
                          <a:ea typeface="Times New Roman" panose="02020603050405020304" pitchFamily="18" charset="0"/>
                          <a:cs typeface="Arial" panose="020B0604020202020204" pitchFamily="34" charset="0"/>
                        </a:rPr>
                        <a:t>Forudsigeligt</a:t>
                      </a:r>
                    </a:p>
                    <a:p>
                      <a:r>
                        <a:rPr lang="da-DK" sz="1000">
                          <a:effectLst/>
                          <a:latin typeface="Arial" panose="020B0604020202020204" pitchFamily="34" charset="0"/>
                          <a:ea typeface="Times New Roman" panose="02020603050405020304" pitchFamily="18" charset="0"/>
                          <a:cs typeface="Arial" panose="020B0604020202020204" pitchFamily="34" charset="0"/>
                        </a:rPr>
                        <a:t>Beskedent</a:t>
                      </a:r>
                    </a:p>
                    <a:p>
                      <a:r>
                        <a:rPr lang="da-DK" sz="1000">
                          <a:effectLst/>
                          <a:latin typeface="Arial" panose="020B0604020202020204" pitchFamily="34" charset="0"/>
                          <a:ea typeface="Times New Roman" panose="02020603050405020304" pitchFamily="18" charset="0"/>
                          <a:cs typeface="Arial" panose="020B0604020202020204" pitchFamily="34" charset="0"/>
                        </a:rPr>
                        <a:t>likviditetstræk</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1</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2</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3</a:t>
                      </a: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cs typeface="Arial" panose="020B0604020202020204" pitchFamily="34" charset="0"/>
                        </a:rPr>
                        <a:t> 4</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Omfattende</a:t>
                      </a:r>
                    </a:p>
                    <a:p>
                      <a:r>
                        <a:rPr lang="da-DK" sz="1000">
                          <a:effectLst/>
                          <a:latin typeface="Arial" panose="020B0604020202020204" pitchFamily="34" charset="0"/>
                          <a:ea typeface="Times New Roman" panose="02020603050405020304" pitchFamily="18" charset="0"/>
                          <a:cs typeface="Arial" panose="020B0604020202020204" pitchFamily="34" charset="0"/>
                        </a:rPr>
                        <a:t>Usikkert</a:t>
                      </a:r>
                    </a:p>
                    <a:p>
                      <a:r>
                        <a:rPr lang="da-DK" sz="1000">
                          <a:effectLst/>
                          <a:latin typeface="Arial" panose="020B0604020202020204" pitchFamily="34" charset="0"/>
                          <a:ea typeface="Times New Roman" panose="02020603050405020304" pitchFamily="18" charset="0"/>
                          <a:cs typeface="Arial" panose="020B0604020202020204" pitchFamily="34" charset="0"/>
                        </a:rPr>
                        <a:t>Stort likviditetstræk</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extLst>
                  <a:ext uri="{0D108BD9-81ED-4DB2-BD59-A6C34878D82A}">
                    <a16:rowId xmlns:a16="http://schemas.microsoft.com/office/drawing/2014/main" val="3144909545"/>
                  </a:ext>
                </a:extLst>
              </a:tr>
              <a:tr h="580106">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Omfanget i </a:t>
                      </a:r>
                    </a:p>
                    <a:p>
                      <a:r>
                        <a:rPr lang="da-DK" sz="1000">
                          <a:effectLst/>
                          <a:latin typeface="Arial" panose="020B0604020202020204" pitchFamily="34" charset="0"/>
                          <a:ea typeface="Times New Roman" panose="02020603050405020304" pitchFamily="18" charset="0"/>
                          <a:cs typeface="Arial" panose="020B0604020202020204" pitchFamily="34" charset="0"/>
                        </a:rPr>
                        <a:t>mandår</a:t>
                      </a: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Beskedent</a:t>
                      </a:r>
                    </a:p>
                    <a:p>
                      <a:r>
                        <a:rPr lang="da-DK" sz="1000" dirty="0">
                          <a:effectLst/>
                          <a:latin typeface="Arial" panose="020B0604020202020204" pitchFamily="34" charset="0"/>
                          <a:ea typeface="Times New Roman" panose="02020603050405020304" pitchFamily="18" charset="0"/>
                          <a:cs typeface="Arial" panose="020B0604020202020204" pitchFamily="34" charset="0"/>
                        </a:rPr>
                        <a:t>Stor ressource-pulje</a:t>
                      </a:r>
                    </a:p>
                    <a:p>
                      <a:r>
                        <a:rPr lang="da-DK" sz="1000" dirty="0">
                          <a:effectLst/>
                          <a:latin typeface="Arial" panose="020B0604020202020204" pitchFamily="34" charset="0"/>
                          <a:ea typeface="Times New Roman" panose="02020603050405020304" pitchFamily="18" charset="0"/>
                          <a:cs typeface="Arial" panose="020B0604020202020204" pitchFamily="34" charset="0"/>
                        </a:rPr>
                        <a:t>Ansatte</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Omfattende</a:t>
                      </a:r>
                    </a:p>
                    <a:p>
                      <a:r>
                        <a:rPr lang="da-DK" sz="1000" dirty="0">
                          <a:effectLst/>
                          <a:latin typeface="Arial" panose="020B0604020202020204" pitchFamily="34" charset="0"/>
                          <a:ea typeface="Times New Roman" panose="02020603050405020304" pitchFamily="18" charset="0"/>
                          <a:cs typeface="Arial" panose="020B0604020202020204" pitchFamily="34" charset="0"/>
                        </a:rPr>
                        <a:t>Lille ressourcepulje</a:t>
                      </a:r>
                    </a:p>
                    <a:p>
                      <a:r>
                        <a:rPr lang="da-DK" sz="1000" dirty="0">
                          <a:effectLst/>
                          <a:latin typeface="Arial" panose="020B0604020202020204" pitchFamily="34" charset="0"/>
                          <a:ea typeface="Times New Roman" panose="02020603050405020304" pitchFamily="18" charset="0"/>
                          <a:cs typeface="Arial" panose="020B0604020202020204" pitchFamily="34" charset="0"/>
                        </a:rPr>
                        <a:t>Løst tilknyttede</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extLst>
                  <a:ext uri="{0D108BD9-81ED-4DB2-BD59-A6C34878D82A}">
                    <a16:rowId xmlns:a16="http://schemas.microsoft.com/office/drawing/2014/main" val="3623004457"/>
                  </a:ext>
                </a:extLst>
              </a:tr>
              <a:tr h="580106">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Kompetencekrav</a:t>
                      </a: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Beskedne</a:t>
                      </a:r>
                    </a:p>
                    <a:p>
                      <a:r>
                        <a:rPr lang="da-DK" sz="1000">
                          <a:effectLst/>
                          <a:latin typeface="Arial" panose="020B0604020202020204" pitchFamily="34" charset="0"/>
                          <a:ea typeface="Times New Roman" panose="02020603050405020304" pitchFamily="18" charset="0"/>
                          <a:cs typeface="Arial" panose="020B0604020202020204" pitchFamily="34" charset="0"/>
                        </a:rPr>
                        <a:t>Kendte</a:t>
                      </a:r>
                    </a:p>
                    <a:p>
                      <a:r>
                        <a:rPr lang="da-DK" sz="1000">
                          <a:effectLst/>
                          <a:latin typeface="Arial" panose="020B0604020202020204" pitchFamily="34" charset="0"/>
                          <a:ea typeface="Times New Roman" panose="02020603050405020304" pitchFamily="18" charset="0"/>
                          <a:cs typeface="Arial" panose="020B0604020202020204" pitchFamily="34" charset="0"/>
                        </a:rPr>
                        <a:t>Ensartede</a:t>
                      </a:r>
                    </a:p>
                    <a:p>
                      <a:r>
                        <a:rPr lang="da-DK" sz="1000">
                          <a:effectLst/>
                          <a:latin typeface="Arial" panose="020B0604020202020204" pitchFamily="34" charset="0"/>
                          <a:ea typeface="Times New Roman" panose="02020603050405020304" pitchFamily="18" charset="0"/>
                          <a:cs typeface="Arial" panose="020B0604020202020204" pitchFamily="34" charset="0"/>
                        </a:rPr>
                        <a:t>Ansatte</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Omfattende</a:t>
                      </a:r>
                    </a:p>
                    <a:p>
                      <a:r>
                        <a:rPr lang="da-DK" sz="1000" dirty="0">
                          <a:effectLst/>
                          <a:latin typeface="Arial" panose="020B0604020202020204" pitchFamily="34" charset="0"/>
                          <a:ea typeface="Times New Roman" panose="02020603050405020304" pitchFamily="18" charset="0"/>
                          <a:cs typeface="Arial" panose="020B0604020202020204" pitchFamily="34" charset="0"/>
                        </a:rPr>
                        <a:t>Ukendte</a:t>
                      </a:r>
                    </a:p>
                    <a:p>
                      <a:r>
                        <a:rPr lang="da-DK" sz="1000" dirty="0">
                          <a:effectLst/>
                          <a:latin typeface="Arial" panose="020B0604020202020204" pitchFamily="34" charset="0"/>
                          <a:ea typeface="Times New Roman" panose="02020603050405020304" pitchFamily="18" charset="0"/>
                          <a:cs typeface="Arial" panose="020B0604020202020204" pitchFamily="34" charset="0"/>
                        </a:rPr>
                        <a:t>Forskellige</a:t>
                      </a:r>
                    </a:p>
                    <a:p>
                      <a:r>
                        <a:rPr lang="da-DK" sz="1000" dirty="0">
                          <a:effectLst/>
                          <a:latin typeface="Arial" panose="020B0604020202020204" pitchFamily="34" charset="0"/>
                          <a:ea typeface="Times New Roman" panose="02020603050405020304" pitchFamily="18" charset="0"/>
                          <a:cs typeface="Arial" panose="020B0604020202020204" pitchFamily="34" charset="0"/>
                        </a:rPr>
                        <a:t>Løst tilknyttede</a:t>
                      </a: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tc>
                <a:extLst>
                  <a:ext uri="{0D108BD9-81ED-4DB2-BD59-A6C34878D82A}">
                    <a16:rowId xmlns:a16="http://schemas.microsoft.com/office/drawing/2014/main" val="1245725262"/>
                  </a:ext>
                </a:extLst>
              </a:tr>
              <a:tr h="580106">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Geografisk placering</a:t>
                      </a: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Lokalt</a:t>
                      </a:r>
                    </a:p>
                    <a:p>
                      <a:r>
                        <a:rPr lang="da-DK" sz="1000" dirty="0">
                          <a:effectLst/>
                          <a:latin typeface="Arial" panose="020B0604020202020204" pitchFamily="34" charset="0"/>
                          <a:ea typeface="Times New Roman" panose="02020603050405020304" pitchFamily="18" charset="0"/>
                          <a:cs typeface="Arial" panose="020B0604020202020204" pitchFamily="34" charset="0"/>
                        </a:rPr>
                        <a:t>Samme organisation</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Globalt</a:t>
                      </a:r>
                    </a:p>
                    <a:p>
                      <a:r>
                        <a:rPr lang="da-DK" sz="1000" dirty="0">
                          <a:effectLst/>
                          <a:latin typeface="Arial" panose="020B0604020202020204" pitchFamily="34" charset="0"/>
                          <a:ea typeface="Times New Roman" panose="02020603050405020304" pitchFamily="18" charset="0"/>
                          <a:cs typeface="Arial" panose="020B0604020202020204" pitchFamily="34" charset="0"/>
                        </a:rPr>
                        <a:t>Forskellige organisationer</a:t>
                      </a: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p>
                      <a:r>
                        <a:rPr lang="da-DK" sz="10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solidFill>
                      <a:schemeClr val="accent1">
                        <a:lumMod val="20000"/>
                        <a:lumOff val="80000"/>
                      </a:schemeClr>
                    </a:solidFill>
                  </a:tcPr>
                </a:tc>
                <a:extLst>
                  <a:ext uri="{0D108BD9-81ED-4DB2-BD59-A6C34878D82A}">
                    <a16:rowId xmlns:a16="http://schemas.microsoft.com/office/drawing/2014/main" val="218045439"/>
                  </a:ext>
                </a:extLst>
              </a:tr>
            </a:tbl>
          </a:graphicData>
        </a:graphic>
      </p:graphicFrame>
      <p:pic>
        <p:nvPicPr>
          <p:cNvPr id="5" name="Billede 4">
            <a:extLst>
              <a:ext uri="{FF2B5EF4-FFF2-40B4-BE49-F238E27FC236}">
                <a16:creationId xmlns:a16="http://schemas.microsoft.com/office/drawing/2014/main" id="{3FBDDA47-B9B5-118A-708F-543F4F8112BF}"/>
              </a:ext>
            </a:extLst>
          </p:cNvPr>
          <p:cNvPicPr>
            <a:picLocks noChangeAspect="1"/>
          </p:cNvPicPr>
          <p:nvPr/>
        </p:nvPicPr>
        <p:blipFill>
          <a:blip r:embed="rId3"/>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30986665-CC77-47DD-4EBF-147ABFD6F73F}"/>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9587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Vurdering af omgivelserne og projektets effekter</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04BB5E5D-D5AC-4AAD-F4AB-12BA4CAD0C6D}"/>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10" name="Tabel 9">
            <a:extLst>
              <a:ext uri="{FF2B5EF4-FFF2-40B4-BE49-F238E27FC236}">
                <a16:creationId xmlns:a16="http://schemas.microsoft.com/office/drawing/2014/main" id="{5EB31923-FA16-DF7D-B90C-85E47C193FF8}"/>
              </a:ext>
            </a:extLst>
          </p:cNvPr>
          <p:cNvGraphicFramePr>
            <a:graphicFrameLocks noGrp="1"/>
          </p:cNvGraphicFramePr>
          <p:nvPr>
            <p:extLst>
              <p:ext uri="{D42A27DB-BD31-4B8C-83A1-F6EECF244321}">
                <p14:modId xmlns:p14="http://schemas.microsoft.com/office/powerpoint/2010/main" val="3303941855"/>
              </p:ext>
            </p:extLst>
          </p:nvPr>
        </p:nvGraphicFramePr>
        <p:xfrm>
          <a:off x="1441328" y="958121"/>
          <a:ext cx="9135232" cy="5240645"/>
        </p:xfrm>
        <a:graphic>
          <a:graphicData uri="http://schemas.openxmlformats.org/drawingml/2006/table">
            <a:tbl>
              <a:tblPr>
                <a:tableStyleId>{5C22544A-7EE6-4342-B048-85BDC9FD1C3A}</a:tableStyleId>
              </a:tblPr>
              <a:tblGrid>
                <a:gridCol w="1301872">
                  <a:extLst>
                    <a:ext uri="{9D8B030D-6E8A-4147-A177-3AD203B41FA5}">
                      <a16:colId xmlns:a16="http://schemas.microsoft.com/office/drawing/2014/main" val="4023179080"/>
                    </a:ext>
                  </a:extLst>
                </a:gridCol>
                <a:gridCol w="1188720">
                  <a:extLst>
                    <a:ext uri="{9D8B030D-6E8A-4147-A177-3AD203B41FA5}">
                      <a16:colId xmlns:a16="http://schemas.microsoft.com/office/drawing/2014/main" val="1954404292"/>
                    </a:ext>
                  </a:extLst>
                </a:gridCol>
                <a:gridCol w="355600">
                  <a:extLst>
                    <a:ext uri="{9D8B030D-6E8A-4147-A177-3AD203B41FA5}">
                      <a16:colId xmlns:a16="http://schemas.microsoft.com/office/drawing/2014/main" val="2269725963"/>
                    </a:ext>
                  </a:extLst>
                </a:gridCol>
                <a:gridCol w="355600">
                  <a:extLst>
                    <a:ext uri="{9D8B030D-6E8A-4147-A177-3AD203B41FA5}">
                      <a16:colId xmlns:a16="http://schemas.microsoft.com/office/drawing/2014/main" val="1770859952"/>
                    </a:ext>
                  </a:extLst>
                </a:gridCol>
                <a:gridCol w="386080">
                  <a:extLst>
                    <a:ext uri="{9D8B030D-6E8A-4147-A177-3AD203B41FA5}">
                      <a16:colId xmlns:a16="http://schemas.microsoft.com/office/drawing/2014/main" val="778625965"/>
                    </a:ext>
                  </a:extLst>
                </a:gridCol>
                <a:gridCol w="416560">
                  <a:extLst>
                    <a:ext uri="{9D8B030D-6E8A-4147-A177-3AD203B41FA5}">
                      <a16:colId xmlns:a16="http://schemas.microsoft.com/office/drawing/2014/main" val="353840709"/>
                    </a:ext>
                  </a:extLst>
                </a:gridCol>
                <a:gridCol w="1249680">
                  <a:extLst>
                    <a:ext uri="{9D8B030D-6E8A-4147-A177-3AD203B41FA5}">
                      <a16:colId xmlns:a16="http://schemas.microsoft.com/office/drawing/2014/main" val="3568782891"/>
                    </a:ext>
                  </a:extLst>
                </a:gridCol>
                <a:gridCol w="3881120">
                  <a:extLst>
                    <a:ext uri="{9D8B030D-6E8A-4147-A177-3AD203B41FA5}">
                      <a16:colId xmlns:a16="http://schemas.microsoft.com/office/drawing/2014/main" val="1142232518"/>
                    </a:ext>
                  </a:extLst>
                </a:gridCol>
              </a:tblGrid>
              <a:tr h="259542">
                <a:tc gridSpan="8">
                  <a:txBody>
                    <a:bodyPr/>
                    <a:lstStyle/>
                    <a:p>
                      <a:r>
                        <a:rPr lang="da-DK" sz="1000" b="1" dirty="0">
                          <a:effectLst/>
                          <a:latin typeface="Arial" panose="020B0604020202020204" pitchFamily="34" charset="0"/>
                          <a:ea typeface="Times New Roman" panose="02020603050405020304" pitchFamily="18" charset="0"/>
                        </a:rPr>
                        <a:t>Omgivelserne                                                                                                                             </a:t>
                      </a:r>
                      <a:r>
                        <a:rPr lang="da-DK" sz="1000" b="1" dirty="0">
                          <a:effectLst/>
                          <a:latin typeface="Arial" panose="020B0604020202020204" pitchFamily="34" charset="0"/>
                          <a:ea typeface="Times New Roman" panose="02020603050405020304" pitchFamily="18" charset="0"/>
                          <a:cs typeface="Arial" panose="020B0604020202020204" pitchFamily="34" charset="0"/>
                        </a:rPr>
                        <a:t>Strategiske tiltag </a:t>
                      </a:r>
                      <a:endParaRPr lang="da-DK" sz="1000" dirty="0">
                        <a:effectLst/>
                        <a:latin typeface="Times New Roman" panose="02020603050405020304" pitchFamily="18" charset="0"/>
                        <a:ea typeface="Times New Roman" panose="02020603050405020304" pitchFamily="18" charset="0"/>
                      </a:endParaRPr>
                    </a:p>
                  </a:txBody>
                  <a:tcPr marL="44450" marR="44450"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957789447"/>
                  </a:ext>
                </a:extLst>
              </a:tr>
              <a:tr h="580342">
                <a:tc>
                  <a:txBody>
                    <a:bodyPr/>
                    <a:lstStyle/>
                    <a:p>
                      <a:r>
                        <a:rPr lang="da-DK" sz="1000">
                          <a:effectLst/>
                          <a:latin typeface="Arial" panose="020B0604020202020204" pitchFamily="34" charset="0"/>
                          <a:ea typeface="Times New Roman" panose="02020603050405020304" pitchFamily="18" charset="0"/>
                        </a:rPr>
                        <a:t>Projektets betydning</a:t>
                      </a:r>
                      <a:endParaRPr lang="da-DK" sz="1200">
                        <a:effectLst/>
                        <a:latin typeface="Times New Roman" panose="02020603050405020304" pitchFamily="18" charset="0"/>
                        <a:ea typeface="Times New Roman" panose="02020603050405020304" pitchFamily="18" charset="0"/>
                      </a:endParaRPr>
                    </a:p>
                    <a:p>
                      <a:r>
                        <a:rPr lang="da-DK" sz="1000">
                          <a:effectLst/>
                          <a:latin typeface="Arial" panose="020B0604020202020204" pitchFamily="34" charset="0"/>
                          <a:ea typeface="Times New Roman" panose="02020603050405020304" pitchFamily="18" charset="0"/>
                        </a:rPr>
                        <a:t> </a:t>
                      </a:r>
                      <a:endParaRPr lang="da-DK" sz="1200">
                        <a:effectLst/>
                        <a:latin typeface="Times New Roman" panose="02020603050405020304" pitchFamily="18" charset="0"/>
                        <a:ea typeface="Times New Roman" panose="02020603050405020304" pitchFamily="18" charset="0"/>
                      </a:endParaRP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rPr>
                        <a:t>Lille betydning</a:t>
                      </a:r>
                      <a:endParaRPr lang="da-DK" sz="1200">
                        <a:effectLst/>
                        <a:latin typeface="Times New Roman" panose="02020603050405020304" pitchFamily="18" charset="0"/>
                        <a:ea typeface="Times New Roman" panose="02020603050405020304" pitchFamily="18" charset="0"/>
                      </a:endParaRPr>
                    </a:p>
                    <a:p>
                      <a:r>
                        <a:rPr lang="da-DK" sz="1000">
                          <a:effectLst/>
                          <a:latin typeface="Arial" panose="020B0604020202020204" pitchFamily="34" charset="0"/>
                          <a:ea typeface="Times New Roman" panose="02020603050405020304" pitchFamily="18" charset="0"/>
                        </a:rPr>
                        <a:t>for kunder og partnere</a:t>
                      </a:r>
                      <a:endParaRPr lang="da-DK"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rPr>
                        <a:t> 1</a:t>
                      </a:r>
                      <a:endParaRPr lang="da-DK"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rPr>
                        <a:t> 2</a:t>
                      </a:r>
                      <a:endParaRPr lang="da-DK"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rPr>
                        <a:t> 3</a:t>
                      </a:r>
                      <a:endParaRPr lang="da-DK"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da-DK" sz="1000" dirty="0">
                          <a:effectLst/>
                          <a:latin typeface="Arial" panose="020B0604020202020204" pitchFamily="34" charset="0"/>
                          <a:ea typeface="Times New Roman" panose="02020603050405020304" pitchFamily="18" charset="0"/>
                        </a:rPr>
                        <a:t> 4</a:t>
                      </a:r>
                      <a:endParaRPr lang="da-DK"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rPr>
                        <a:t>Vital/strategisk betydning</a:t>
                      </a:r>
                      <a:endParaRPr lang="da-DK" sz="1200">
                        <a:effectLst/>
                        <a:latin typeface="Times New Roman" panose="02020603050405020304" pitchFamily="18" charset="0"/>
                        <a:ea typeface="Times New Roman" panose="02020603050405020304" pitchFamily="18" charset="0"/>
                      </a:endParaRPr>
                    </a:p>
                    <a:p>
                      <a:r>
                        <a:rPr lang="da-DK" sz="1000">
                          <a:effectLst/>
                          <a:latin typeface="Arial" panose="020B0604020202020204" pitchFamily="34" charset="0"/>
                          <a:ea typeface="Times New Roman" panose="02020603050405020304" pitchFamily="18" charset="0"/>
                        </a:rPr>
                        <a:t>for kunder og partnere</a:t>
                      </a:r>
                      <a:endParaRPr lang="da-DK" sz="1200">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da-DK" sz="1000" dirty="0">
                          <a:effectLst/>
                          <a:latin typeface="Arial" panose="020B0604020202020204" pitchFamily="34"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687649684"/>
                  </a:ext>
                </a:extLst>
              </a:tr>
              <a:tr h="580342">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Politiske forhold</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Stabile</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Ensartede</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Enkel beslutnings-proces</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Ustabile</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Modsætninger</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Krævende </a:t>
                      </a:r>
                    </a:p>
                    <a:p>
                      <a:r>
                        <a:rPr lang="da-DK" sz="1000" dirty="0">
                          <a:effectLst/>
                          <a:latin typeface="Arial" panose="020B0604020202020204" pitchFamily="34" charset="0"/>
                          <a:ea typeface="Times New Roman" panose="02020603050405020304" pitchFamily="18" charset="0"/>
                          <a:cs typeface="Arial" panose="020B0604020202020204" pitchFamily="34" charset="0"/>
                        </a:rPr>
                        <a:t>beslutningsproces</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rPr>
                        <a:t> </a:t>
                      </a:r>
                      <a:endParaRPr lang="da-DK" sz="1200">
                        <a:effectLst/>
                        <a:latin typeface="Times New Roman" panose="02020603050405020304" pitchFamily="18" charset="0"/>
                        <a:ea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433330449"/>
                  </a:ext>
                </a:extLst>
              </a:tr>
              <a:tr h="580342">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Marked og teknologi</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Ensartet</a:t>
                      </a:r>
                      <a:endParaRPr lang="da-DK" sz="1200">
                        <a:effectLst/>
                        <a:latin typeface="Arial" panose="020B0604020202020204" pitchFamily="34" charset="0"/>
                        <a:ea typeface="Times New Roman" panose="02020603050405020304" pitchFamily="18" charset="0"/>
                        <a:cs typeface="Arial" panose="020B0604020202020204" pitchFamily="34" charset="0"/>
                      </a:endParaRPr>
                    </a:p>
                    <a:p>
                      <a:r>
                        <a:rPr lang="da-DK" sz="1000">
                          <a:effectLst/>
                          <a:latin typeface="Arial" panose="020B0604020202020204" pitchFamily="34" charset="0"/>
                          <a:ea typeface="Times New Roman" panose="02020603050405020304" pitchFamily="18" charset="0"/>
                          <a:cs typeface="Arial" panose="020B0604020202020204" pitchFamily="34" charset="0"/>
                        </a:rPr>
                        <a:t>Få og langsomme ændringer</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Meget opdelt</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Mange teknologier</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Hurtig udvikling</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r>
                        <a:rPr lang="da-DK" sz="1000">
                          <a:effectLst/>
                          <a:latin typeface="Arial" panose="020B0604020202020204" pitchFamily="34" charset="0"/>
                          <a:ea typeface="Times New Roman" panose="02020603050405020304" pitchFamily="18" charset="0"/>
                        </a:rPr>
                        <a:t> </a:t>
                      </a:r>
                      <a:endParaRPr lang="da-DK"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692292160"/>
                  </a:ext>
                </a:extLst>
              </a:tr>
              <a:tr h="576119">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Lovgivning og kultur</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40000"/>
                        <a:lumOff val="6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Ensartet</a:t>
                      </a:r>
                      <a:endParaRPr lang="da-DK" sz="1200">
                        <a:effectLst/>
                        <a:latin typeface="Arial" panose="020B0604020202020204" pitchFamily="34" charset="0"/>
                        <a:ea typeface="Times New Roman" panose="02020603050405020304" pitchFamily="18" charset="0"/>
                        <a:cs typeface="Arial" panose="020B0604020202020204" pitchFamily="34" charset="0"/>
                      </a:endParaRPr>
                    </a:p>
                    <a:p>
                      <a:r>
                        <a:rPr lang="da-DK" sz="1000">
                          <a:effectLst/>
                          <a:latin typeface="Arial" panose="020B0604020202020204" pitchFamily="34" charset="0"/>
                          <a:ea typeface="Times New Roman" panose="02020603050405020304" pitchFamily="18" charset="0"/>
                          <a:cs typeface="Arial" panose="020B0604020202020204" pitchFamily="34" charset="0"/>
                        </a:rPr>
                        <a:t>Få og langsomme ændringer</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Modsætninger</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r>
                        <a:rPr lang="da-DK" sz="1000" dirty="0">
                          <a:effectLst/>
                          <a:latin typeface="Arial" panose="020B0604020202020204" pitchFamily="34" charset="0"/>
                          <a:ea typeface="Times New Roman" panose="02020603050405020304" pitchFamily="18" charset="0"/>
                          <a:cs typeface="Arial" panose="020B0604020202020204" pitchFamily="34" charset="0"/>
                        </a:rPr>
                        <a:t>Hastige ændringer</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p>
                      <a:r>
                        <a:rPr lang="da-DK" sz="1000" dirty="0">
                          <a:effectLst/>
                          <a:latin typeface="Arial" panose="020B0604020202020204" pitchFamily="34"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p>
                      <a:r>
                        <a:rPr lang="da-DK" sz="1000" dirty="0">
                          <a:effectLst/>
                          <a:latin typeface="Arial" panose="020B0604020202020204" pitchFamily="34"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p>
                      <a:r>
                        <a:rPr lang="da-DK" sz="1000" dirty="0">
                          <a:effectLst/>
                          <a:latin typeface="Arial" panose="020B0604020202020204" pitchFamily="34"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88567563"/>
                  </a:ext>
                </a:extLst>
              </a:tr>
              <a:tr h="259542">
                <a:tc gridSpan="8">
                  <a:txBody>
                    <a:bodyPr/>
                    <a:lstStyle/>
                    <a:p>
                      <a:pPr algn="l"/>
                      <a:r>
                        <a:rPr lang="da-DK" sz="1000" b="1" dirty="0">
                          <a:effectLst/>
                          <a:latin typeface="Arial" panose="020B0604020202020204" pitchFamily="34" charset="0"/>
                          <a:ea typeface="Times New Roman" panose="02020603050405020304" pitchFamily="18" charset="0"/>
                          <a:cs typeface="Arial" panose="020B0604020202020204" pitchFamily="34" charset="0"/>
                        </a:rPr>
                        <a:t>Effekterne                                                                                                                                    Strategiske tiltag </a:t>
                      </a:r>
                    </a:p>
                  </a:txBody>
                  <a:tcPr marL="25708" marR="25708"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313437434"/>
                  </a:ext>
                </a:extLst>
              </a:tr>
              <a:tr h="522620">
                <a:tc>
                  <a:txBody>
                    <a:bodyPr/>
                    <a:lstStyle/>
                    <a:p>
                      <a:r>
                        <a:rPr lang="da-DK" sz="1000" dirty="0">
                          <a:effectLst/>
                          <a:latin typeface="Arial" panose="020B0604020202020204" pitchFamily="34" charset="0"/>
                          <a:cs typeface="Arial" panose="020B0604020202020204" pitchFamily="34" charset="0"/>
                        </a:rPr>
                        <a:t>Interne adfærdsændringer i organisationen</a:t>
                      </a:r>
                    </a:p>
                    <a:p>
                      <a:r>
                        <a:rPr lang="da-DK" sz="1000" dirty="0">
                          <a:effectLst/>
                          <a:latin typeface="Arial" panose="020B0604020202020204" pitchFamily="34" charset="0"/>
                          <a:cs typeface="Arial" panose="020B0604020202020204" pitchFamily="34" charset="0"/>
                        </a:rPr>
                        <a:t> </a:t>
                      </a: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cs typeface="Arial" panose="020B0604020202020204" pitchFamily="34" charset="0"/>
                        </a:rPr>
                        <a:t>Få lokale ændringer</a:t>
                      </a:r>
                    </a:p>
                    <a:p>
                      <a:r>
                        <a:rPr lang="da-DK" sz="1000" dirty="0">
                          <a:effectLst/>
                          <a:latin typeface="Arial" panose="020B0604020202020204" pitchFamily="34" charset="0"/>
                          <a:cs typeface="Arial" panose="020B0604020202020204" pitchFamily="34" charset="0"/>
                        </a:rPr>
                        <a:t>Ændringerne understøttes af stærk kultur</a:t>
                      </a: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1</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2</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3</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pPr algn="ctr"/>
                      <a:r>
                        <a:rPr lang="da-DK" sz="1000" dirty="0">
                          <a:effectLst/>
                          <a:latin typeface="Arial" panose="020B0604020202020204" pitchFamily="34" charset="0"/>
                          <a:cs typeface="Arial" panose="020B0604020202020204" pitchFamily="34" charset="0"/>
                        </a:rPr>
                        <a:t> 4</a:t>
                      </a:r>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cs typeface="Arial" panose="020B0604020202020204" pitchFamily="34" charset="0"/>
                        </a:rPr>
                        <a:t>Mange omfattende ændringer</a:t>
                      </a:r>
                    </a:p>
                    <a:p>
                      <a:r>
                        <a:rPr lang="da-DK" sz="1000" dirty="0">
                          <a:effectLst/>
                          <a:latin typeface="Arial" panose="020B0604020202020204" pitchFamily="34" charset="0"/>
                          <a:cs typeface="Arial" panose="020B0604020202020204" pitchFamily="34" charset="0"/>
                        </a:rPr>
                        <a:t>Ændringerne går imod kulturen</a:t>
                      </a:r>
                    </a:p>
                  </a:txBody>
                  <a:tcPr marL="25708" marR="25708" marT="0" marB="0"/>
                </a:tc>
                <a:tc>
                  <a:txBody>
                    <a:bodyPr/>
                    <a:lstStyle/>
                    <a:p>
                      <a:r>
                        <a:rPr lang="da-DK" sz="1000">
                          <a:effectLst/>
                          <a:latin typeface="Arial" panose="020B0604020202020204" pitchFamily="34"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3144909545"/>
                  </a:ext>
                </a:extLst>
              </a:tr>
              <a:tr h="576119">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Reduktion af omkostninger</a:t>
                      </a: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Mindre lokale besparelser der ikke påvirker personalet</a:t>
                      </a:r>
                    </a:p>
                  </a:txBody>
                  <a:tcPr marL="25708" marR="25708" marT="0" marB="0">
                    <a:solidFill>
                      <a:schemeClr val="accent1">
                        <a:lumMod val="20000"/>
                        <a:lumOff val="80000"/>
                      </a:schemeClr>
                    </a:solidFill>
                  </a:tcPr>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Store besparelser i hele værdikæden</a:t>
                      </a:r>
                    </a:p>
                    <a:p>
                      <a:r>
                        <a:rPr lang="da-DK" sz="1000" dirty="0">
                          <a:effectLst/>
                          <a:latin typeface="Arial" panose="020B0604020202020204" pitchFamily="34" charset="0"/>
                          <a:ea typeface="Times New Roman" panose="02020603050405020304" pitchFamily="18" charset="0"/>
                          <a:cs typeface="Arial" panose="020B0604020202020204" pitchFamily="34" charset="0"/>
                        </a:rPr>
                        <a:t>Personale reduktioner</a:t>
                      </a: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3623004457"/>
                  </a:ext>
                </a:extLst>
              </a:tr>
              <a:tr h="483619">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Øget omsætning eller brugertilfredshed</a:t>
                      </a: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Øget omsætning på kendt marked</a:t>
                      </a:r>
                    </a:p>
                    <a:p>
                      <a:r>
                        <a:rPr lang="da-DK" sz="1000" dirty="0">
                          <a:effectLst/>
                          <a:latin typeface="Arial" panose="020B0604020202020204" pitchFamily="34" charset="0"/>
                          <a:ea typeface="Times New Roman" panose="02020603050405020304" pitchFamily="18" charset="0"/>
                          <a:cs typeface="Arial" panose="020B0604020202020204" pitchFamily="34" charset="0"/>
                        </a:rPr>
                        <a:t>Bedre tilfredshed</a:t>
                      </a:r>
                    </a:p>
                  </a:txBody>
                  <a:tcPr marL="25708" marR="25708" marT="0" marB="0"/>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Der skabes et helt nyt marked. Stærkt stigende tilfredshed.</a:t>
                      </a:r>
                    </a:p>
                  </a:txBody>
                  <a:tcPr marL="25708" marR="25708" marT="0" marB="0"/>
                </a:tc>
                <a:tc>
                  <a:txBody>
                    <a:bodyPr/>
                    <a:lstStyle/>
                    <a:p>
                      <a:endParaRPr lang="da-DK" sz="100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tc>
                <a:extLst>
                  <a:ext uri="{0D108BD9-81ED-4DB2-BD59-A6C34878D82A}">
                    <a16:rowId xmlns:a16="http://schemas.microsoft.com/office/drawing/2014/main" val="1245725262"/>
                  </a:ext>
                </a:extLst>
              </a:tr>
              <a:tr h="471658">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Bæredygtighed</a:t>
                      </a:r>
                    </a:p>
                  </a:txBody>
                  <a:tcPr marL="25708" marR="25708" marT="0" marB="0">
                    <a:solidFill>
                      <a:schemeClr val="accent1">
                        <a:lumMod val="40000"/>
                        <a:lumOff val="6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Ingen nye krav</a:t>
                      </a:r>
                    </a:p>
                    <a:p>
                      <a:r>
                        <a:rPr lang="da-DK" sz="1000" dirty="0">
                          <a:effectLst/>
                          <a:latin typeface="Arial" panose="020B0604020202020204" pitchFamily="34" charset="0"/>
                          <a:ea typeface="Times New Roman" panose="02020603050405020304" pitchFamily="18" charset="0"/>
                          <a:cs typeface="Arial" panose="020B0604020202020204" pitchFamily="34" charset="0"/>
                        </a:rPr>
                        <a:t>Kun lokale krav til indkøb, produktion, distribution og salg</a:t>
                      </a: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tc>
                  <a:txBody>
                    <a:bodyPr/>
                    <a:lstStyle/>
                    <a:p>
                      <a:r>
                        <a:rPr lang="da-DK" sz="1000" dirty="0">
                          <a:effectLst/>
                          <a:latin typeface="Arial" panose="020B0604020202020204" pitchFamily="34" charset="0"/>
                          <a:ea typeface="Times New Roman" panose="02020603050405020304" pitchFamily="18" charset="0"/>
                          <a:cs typeface="Arial" panose="020B0604020202020204" pitchFamily="34" charset="0"/>
                        </a:rPr>
                        <a:t>Mange nye krav</a:t>
                      </a:r>
                    </a:p>
                    <a:p>
                      <a:r>
                        <a:rPr lang="da-DK" sz="1000" dirty="0">
                          <a:effectLst/>
                          <a:latin typeface="Arial" panose="020B0604020202020204" pitchFamily="34" charset="0"/>
                          <a:ea typeface="Times New Roman" panose="02020603050405020304" pitchFamily="18" charset="0"/>
                          <a:cs typeface="Arial" panose="020B0604020202020204" pitchFamily="34" charset="0"/>
                        </a:rPr>
                        <a:t>Internationale krav til indkøb, produktion, distribution og salg</a:t>
                      </a:r>
                    </a:p>
                  </a:txBody>
                  <a:tcPr marL="25708" marR="25708" marT="0" marB="0">
                    <a:solidFill>
                      <a:schemeClr val="accent1">
                        <a:lumMod val="20000"/>
                        <a:lumOff val="80000"/>
                      </a:schemeClr>
                    </a:solidFill>
                  </a:tcPr>
                </a:tc>
                <a:tc>
                  <a:txBody>
                    <a:bodyPr/>
                    <a:lstStyle/>
                    <a:p>
                      <a:endParaRPr lang="da-DK" sz="1000" dirty="0">
                        <a:effectLst/>
                        <a:latin typeface="Arial" panose="020B0604020202020204" pitchFamily="34" charset="0"/>
                        <a:ea typeface="Times New Roman" panose="02020603050405020304" pitchFamily="18" charset="0"/>
                        <a:cs typeface="Arial" panose="020B0604020202020204" pitchFamily="34" charset="0"/>
                      </a:endParaRPr>
                    </a:p>
                  </a:txBody>
                  <a:tcPr marL="25708" marR="25708" marT="0" marB="0">
                    <a:solidFill>
                      <a:schemeClr val="accent1">
                        <a:lumMod val="20000"/>
                        <a:lumOff val="80000"/>
                      </a:schemeClr>
                    </a:solidFill>
                  </a:tcPr>
                </a:tc>
                <a:extLst>
                  <a:ext uri="{0D108BD9-81ED-4DB2-BD59-A6C34878D82A}">
                    <a16:rowId xmlns:a16="http://schemas.microsoft.com/office/drawing/2014/main" val="218045439"/>
                  </a:ext>
                </a:extLst>
              </a:tr>
            </a:tbl>
          </a:graphicData>
        </a:graphic>
      </p:graphicFrame>
      <p:sp>
        <p:nvSpPr>
          <p:cNvPr id="4" name="Footer Placeholder 3">
            <a:extLst>
              <a:ext uri="{FF2B5EF4-FFF2-40B4-BE49-F238E27FC236}">
                <a16:creationId xmlns:a16="http://schemas.microsoft.com/office/drawing/2014/main" id="{ABA4B348-DDB4-1009-8124-E7FE1072C627}"/>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24805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sp>
        <p:nvSpPr>
          <p:cNvPr id="5" name="Rektangel 4">
            <a:extLst>
              <a:ext uri="{FF2B5EF4-FFF2-40B4-BE49-F238E27FC236}">
                <a16:creationId xmlns:a16="http://schemas.microsoft.com/office/drawing/2014/main" id="{B6456674-E24D-9036-DADA-84E7CD98CFC5}"/>
              </a:ext>
            </a:extLst>
          </p:cNvPr>
          <p:cNvSpPr/>
          <p:nvPr/>
        </p:nvSpPr>
        <p:spPr>
          <a:xfrm>
            <a:off x="1338144" y="1173700"/>
            <a:ext cx="9441962" cy="4708981"/>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Målhierarkiet eller </a:t>
            </a:r>
            <a:r>
              <a:rPr lang="en-US" sz="1200" b="1" dirty="0">
                <a:cs typeface="Arial" panose="020B0604020202020204" pitchFamily="34" charset="0"/>
              </a:rPr>
              <a:t>Impact</a:t>
            </a:r>
            <a:r>
              <a:rPr lang="da-DK" sz="1200" b="1" dirty="0">
                <a:cs typeface="Arial" panose="020B0604020202020204" pitchFamily="34" charset="0"/>
              </a:rPr>
              <a:t> case: </a:t>
            </a:r>
            <a:r>
              <a:rPr lang="da-DK" sz="1200" dirty="0">
                <a:cs typeface="Arial" panose="020B0604020202020204" pitchFamily="34" charset="0"/>
              </a:rPr>
              <a:t>Beskriver projektopgaven og giver derfor et billede af projektets omfang, leverancer og effekter.</a:t>
            </a: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Interessentanalyse: </a:t>
            </a:r>
            <a:r>
              <a:rPr lang="da-DK" sz="1200" dirty="0">
                <a:cs typeface="Arial" panose="020B0604020202020204" pitchFamily="34" charset="0"/>
              </a:rPr>
              <a:t>Interessentanalysen beskriver de forskellige interessenter og deres syn på projektet. Dette kan være en væsentlig kilde til at vurdere kompleksiteten hos interessenterne.</a:t>
            </a:r>
          </a:p>
          <a:p>
            <a:pPr marL="171450" indent="-171450">
              <a:buFont typeface="Arial" panose="020B0604020202020204" pitchFamily="34" charset="0"/>
              <a:buChar char="•"/>
            </a:pPr>
            <a:endParaRPr lang="da-DK" sz="1200"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Projektets organisering: </a:t>
            </a:r>
            <a:r>
              <a:rPr lang="da-DK" sz="1200" dirty="0">
                <a:cs typeface="Arial" panose="020B0604020202020204" pitchFamily="34" charset="0"/>
              </a:rPr>
              <a:t>Organiseringen beskriver, hvem der er allokeret til de forskellige roller i projektet. Det giver et godt billede af, hvem der skal deltage i styregruppemøder, projektgruppemøder, møder i arbejdsgrupper, møder i referencegruppen eller -grupperne.</a:t>
            </a:r>
          </a:p>
          <a:p>
            <a:pPr marL="171450" lvl="0" indent="-171450">
              <a:buFont typeface="Arial" panose="020B0604020202020204" pitchFamily="34" charset="0"/>
              <a:buChar char="•"/>
            </a:pP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Milepælsplanen: </a:t>
            </a:r>
            <a:r>
              <a:rPr lang="da-DK" sz="1200" dirty="0">
                <a:cs typeface="Arial" panose="020B0604020202020204" pitchFamily="34" charset="0"/>
              </a:rPr>
              <a:t>Planen beskriver, hvem der gør hvad hvornår, samt hvem der har ansvaret for de enkelte indsatsområder og milepæle. Den overordnede mødeplan skal være koordineret med milepælsplanen.</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rPr>
              <a:t>https://airbornleadership.com/</a:t>
            </a:r>
          </a:p>
          <a:p>
            <a:endParaRPr lang="da-DK" sz="1200" b="1" dirty="0">
              <a:cs typeface="Arial" panose="020B0604020202020204" pitchFamily="34" charset="0"/>
            </a:endParaRPr>
          </a:p>
          <a:p>
            <a:r>
              <a:rPr lang="da-DK" sz="1200" b="1" dirty="0">
                <a:cs typeface="Arial" panose="020B0604020202020204" pitchFamily="34" charset="0"/>
              </a:rPr>
              <a:t>Referencer til relevante bøger</a:t>
            </a:r>
          </a:p>
          <a:p>
            <a:endParaRPr lang="da-DK" sz="1200" b="1" dirty="0">
              <a:cs typeface="Arial" panose="020B0604020202020204" pitchFamily="34" charset="0"/>
            </a:endParaRP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Power i projekter og portefølje </a:t>
            </a:r>
            <a:r>
              <a:rPr lang="da-DK" sz="1200" spc="-10" dirty="0">
                <a:effectLst/>
                <a:ea typeface="Calibri" panose="020F0502020204030204" pitchFamily="34" charset="0"/>
                <a:cs typeface="Arial" panose="020B0604020202020204" pitchFamily="34" charset="0"/>
              </a:rPr>
              <a:t>4</a:t>
            </a:r>
            <a:r>
              <a:rPr lang="da-DK" sz="1200" dirty="0">
                <a:cs typeface="Arial" panose="020B0604020202020204" pitchFamily="34" charset="0"/>
              </a:rPr>
              <a:t>. udgave, Djøf Forlag 2019 (om klassisk og agil projektledelse).</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Half Double </a:t>
            </a:r>
            <a:r>
              <a:rPr lang="da-DK" sz="1200" dirty="0">
                <a:cs typeface="Arial" panose="020B0604020202020204" pitchFamily="34" charset="0"/>
              </a:rPr>
              <a:t>1. udgave, Djøf Forlag 2016 (om agil projektledelse).</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Projektledelse, magt og mennesker – Machiavelli for projektledere</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 (om det politiske spil omkring projektet).</a:t>
            </a:r>
          </a:p>
          <a:p>
            <a:pPr marL="171450" indent="-171450">
              <a:buFont typeface="Arial" panose="020B0604020202020204" pitchFamily="34" charset="0"/>
              <a:buChar char="•"/>
            </a:pPr>
            <a:r>
              <a:rPr lang="da-DK" sz="1200" b="1" dirty="0">
                <a:cs typeface="Arial" panose="020B0604020202020204" pitchFamily="34" charset="0"/>
              </a:rPr>
              <a:t>Projektlederskab – effekt til tiden </a:t>
            </a:r>
            <a:r>
              <a:rPr lang="da-DK" sz="1200" dirty="0">
                <a:cs typeface="Arial" panose="020B0604020202020204" pitchFamily="34" charset="0"/>
              </a:rPr>
              <a:t>1. udgave, Djøf Forlag 2016 (om projektlederskabet).</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Projektets Interessenter </a:t>
            </a:r>
            <a:r>
              <a:rPr lang="da-DK" sz="1200" dirty="0">
                <a:cs typeface="Arial" panose="020B0604020202020204" pitchFamily="34" charset="0"/>
              </a:rPr>
              <a:t>1. udgave, Djøf Forlag 2016 (om projektets interessenter).</a:t>
            </a:r>
          </a:p>
          <a:p>
            <a:pPr marL="171450" indent="-171450">
              <a:buFont typeface="Arial" panose="020B0604020202020204" pitchFamily="34" charset="0"/>
              <a:buChar char="•"/>
            </a:pPr>
            <a:r>
              <a:rPr lang="da-DK" sz="1200" b="1" dirty="0">
                <a:cs typeface="Arial" panose="020B0604020202020204" pitchFamily="34" charset="0"/>
              </a:rPr>
              <a:t>Facilitering </a:t>
            </a:r>
            <a:r>
              <a:rPr lang="da-DK" sz="1200" dirty="0">
                <a:cs typeface="Arial" panose="020B0604020202020204" pitchFamily="34" charset="0"/>
              </a:rPr>
              <a:t>1. udgave, Djøf Forlag, 2017 (om facilitering og det at skabe enighed).</a:t>
            </a:r>
          </a:p>
          <a:p>
            <a:pPr marL="171450" indent="-171450">
              <a:buFont typeface="Arial" panose="020B0604020202020204" pitchFamily="34" charset="0"/>
              <a:buChar char="•"/>
            </a:pPr>
            <a:r>
              <a:rPr lang="da-DK" sz="1200" b="1" spc="-10" dirty="0" err="1">
                <a:effectLst/>
                <a:ea typeface="Calibri" panose="020F0502020204030204" pitchFamily="34" charset="0"/>
                <a:cs typeface="Arial" panose="020B0604020202020204" pitchFamily="34" charset="0"/>
              </a:rPr>
              <a:t>Projektteaming</a:t>
            </a:r>
            <a:r>
              <a:rPr lang="da-DK" sz="1200" b="1" spc="-10" dirty="0">
                <a:effectLst/>
                <a:ea typeface="Calibri" panose="020F0502020204030204" pitchFamily="34" charset="0"/>
                <a:cs typeface="Arial" panose="020B0604020202020204" pitchFamily="34" charset="0"/>
              </a:rPr>
              <a:t>,</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2021 (om teambuilding i dynamiske omgivelser).</a:t>
            </a:r>
          </a:p>
          <a:p>
            <a:pPr marL="17145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Ledelse af komplekse projekter – med agilitet og et godt greb: </a:t>
            </a:r>
            <a:r>
              <a:rPr lang="da-DK" sz="1200" spc="-10" dirty="0">
                <a:effectLst/>
                <a:ea typeface="Calibri" panose="020F0502020204030204" pitchFamily="34" charset="0"/>
                <a:cs typeface="Arial" panose="020B0604020202020204" pitchFamily="34" charset="0"/>
              </a:rPr>
              <a:t>1. udgave Novateam 2016 (om projektkompleksitet).</a:t>
            </a:r>
            <a:endParaRPr lang="da-DK" sz="1200" dirty="0">
              <a:ea typeface="SimSun" panose="02010600030101010101" pitchFamily="2" charset="-122"/>
            </a:endParaRPr>
          </a:p>
        </p:txBody>
      </p:sp>
      <p:pic>
        <p:nvPicPr>
          <p:cNvPr id="4" name="Billede 3">
            <a:extLst>
              <a:ext uri="{FF2B5EF4-FFF2-40B4-BE49-F238E27FC236}">
                <a16:creationId xmlns:a16="http://schemas.microsoft.com/office/drawing/2014/main" id="{8DE894A4-64BD-2F0C-FD05-97C8585E3D69}"/>
              </a:ext>
            </a:extLst>
          </p:cNvPr>
          <p:cNvPicPr>
            <a:picLocks noChangeAspect="1"/>
          </p:cNvPicPr>
          <p:nvPr/>
        </p:nvPicPr>
        <p:blipFill>
          <a:blip r:embed="rId3"/>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39CAC786-3FC5-278B-BF18-73A33990A64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440212374"/>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1786</Words>
  <Application>Microsoft Office PowerPoint</Application>
  <PresentationFormat>Widescreen</PresentationFormat>
  <Paragraphs>373</Paragraphs>
  <Slides>10</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10</vt:i4>
      </vt:variant>
    </vt:vector>
  </HeadingPairs>
  <TitlesOfParts>
    <vt:vector size="18" baseType="lpstr">
      <vt:lpstr>Arial</vt:lpstr>
      <vt:lpstr>Calibri</vt:lpstr>
      <vt:lpstr>Calibri Light</vt:lpstr>
      <vt:lpstr>HelveticaNeueLT Std Cn</vt:lpstr>
      <vt:lpstr>HelveticaNeueLT Std Lt Cn</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116</cp:revision>
  <dcterms:created xsi:type="dcterms:W3CDTF">2018-07-25T07:58:36Z</dcterms:created>
  <dcterms:modified xsi:type="dcterms:W3CDTF">2024-07-17T12:12:36Z</dcterms:modified>
</cp:coreProperties>
</file>