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268" r:id="rId3"/>
    <p:sldId id="461" r:id="rId4"/>
    <p:sldId id="466" r:id="rId5"/>
    <p:sldId id="4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C29"/>
    <a:srgbClr val="6B9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575-EAF0-493C-A293-6651C70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8A9F0-AFAC-41E6-8512-C44024AD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944EB-FF11-4858-92BE-9F7329C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C344EF-402E-4F29-9F15-52F0788F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E55141-ACE7-4DC4-9810-076419B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2682D-7456-407A-9E2D-700A1D7C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63E7762-1C57-44AB-B1FF-827739D2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AD3C3B-A83A-410F-BE84-37DF554B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45FD8B-0EAF-4587-8D90-5B3626A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BA64E6-8F62-47E8-8BBA-F1F553D6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91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2B531E-7927-403E-A019-9A0EBCE4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241D12-2F0B-4862-973E-E2AFB93E9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70B56-0C05-4DE3-82D2-9303B95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D3BE1-FBA8-44A4-991F-8EE01BA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F77A7A-DA4C-43E3-AFD0-99E8032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9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4DA3-5A08-4F07-850F-1221C66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61B50-306A-413A-879E-F1ACB35B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03236A-7D4F-4C23-A74E-C98E068B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19432E-DAF2-4368-A653-F954ED54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7830DA-F17F-4A5C-A6EF-4567545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E154-C326-4116-AF3D-DC8DDFB9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319CCD-F2E5-43BB-8826-ACE1B6FA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947508-DBE9-4C27-9FE4-AFD4CC3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C9D96-6DB4-47A3-9788-4899136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5300A8-7439-4D2B-BA3E-4BF11EF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9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E137-0FF2-4384-92E5-8EE84CF0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EC333A-8354-43ED-A7B0-8848D50D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B412EB-C7F8-4E80-AD2D-38F6D9DE3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11F561-99A2-41BC-A3DF-8D259832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A447C-67B0-473C-8ABF-F0C3C73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B25796-E3DE-4DF0-8928-A68F8C23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3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6231-CF2D-4294-BB39-AB41E53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91A74C-EF9E-4C23-B447-E872DB02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5E1EC1-2538-4E73-AA19-062098BF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DF3485-3679-4359-98F2-17140C9B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28A950-B30E-4F15-8D81-A4A383D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EF756F-C07A-45F3-98EE-DB6502A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AA3813-75FD-496E-8C23-81169E7F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F8E9AC-2F81-46ED-AC7D-FEFA5308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8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97D6-C063-49E6-BEE2-9024149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6DC790-8C19-4A2E-8ABB-DED69EFC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8FD671-E2D3-4341-B3AE-F8BE31A3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96A34E-30F7-4305-82E2-EDD07CF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1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48E65D-F4D2-4866-ACA6-2E584A90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DCADBE5-7734-4B7D-B482-0F877A26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1604C-D5C7-418B-A260-F9E4ABE5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8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1670-0DC6-4753-831F-525F931D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F3830-BF5E-43E7-A467-D29C158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D90D2C-FE87-4C16-B9C7-42839C50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B3ED12-2C0F-4056-8797-88EBC97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012003-2BD0-4FA9-9FD3-9C4AF35A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354774-D84F-431D-A0CC-A2DA169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2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176C-C9BA-4E60-858D-D05BCA9E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C15471-E093-4A60-A8BD-DEC8E1E9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1F6B37-209D-4BFC-9246-41036A3E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833D4C-5AC0-4C2B-B201-F9AEE7FA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D14B68-CD02-4838-ACC1-B56B044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023A6B-2BB8-4695-AA0C-16899D3B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55685F-AFB9-4A8D-936E-C156007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0C1ED-53F4-45B2-B03E-5FC2850C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E75D30-D621-4C72-B710-B741F545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9E81C-661C-467B-BE8F-7DEF1824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E7ADC0-6CEF-4F7F-A606-E9CA33D71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8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rbornleadership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2B8202-5A18-BE40-91F9-B064E1D47F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51BECD1-ACAB-FB46-B5B9-4AAA9F022596}"/>
              </a:ext>
            </a:extLst>
          </p:cNvPr>
          <p:cNvSpPr txBox="1"/>
          <p:nvPr/>
        </p:nvSpPr>
        <p:spPr>
          <a:xfrm>
            <a:off x="3117890" y="2462005"/>
            <a:ext cx="839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pc="100" dirty="0">
                <a:solidFill>
                  <a:srgbClr val="CE5C29"/>
                </a:solidFill>
                <a:latin typeface="HelveticaNeueLT Std Cn" panose="020B0506030502030204" pitchFamily="34" charset="0"/>
                <a:cs typeface="Arial Narrow" panose="020B0604020202020204" pitchFamily="34" charset="0"/>
              </a:rPr>
              <a:t>VÆRKTØJ 10.1</a:t>
            </a:r>
          </a:p>
          <a:p>
            <a:r>
              <a:rPr lang="da-DK" sz="4000" dirty="0">
                <a:solidFill>
                  <a:srgbClr val="6B9C77"/>
                </a:solidFill>
                <a:latin typeface="HelveticaNeueLT Std Lt Cn" panose="020B0406020202030204" pitchFamily="34" charset="0"/>
                <a:cs typeface="Arial Narrow" panose="020B0604020202020204" pitchFamily="34" charset="0"/>
              </a:rPr>
              <a:t>PROJEKTLISTE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8432F9-F1C0-9946-A1AC-00C433C5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7" y="1568341"/>
            <a:ext cx="1459789" cy="216807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EAEEC95-E4C9-7147-A0AA-CAF6D33C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FDEBBB-766A-61B5-3F31-0A56508AA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C87C560-AA35-B9A8-2D42-2B91A608A352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88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dirty="0">
                <a:ea typeface="SimSun" panose="02010600030101010101" pitchFamily="2" charset="-122"/>
                <a:cs typeface="Arial" panose="020B0604020202020204" pitchFamily="34" charset="0"/>
              </a:rPr>
              <a:t>Værktøj: Projektliste</a:t>
            </a:r>
            <a:endParaRPr lang="da-DK" sz="2400" b="1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4222CF-A43B-B11A-4955-AB8BD581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694" y="1155526"/>
            <a:ext cx="9512119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a-DK" sz="1200" b="1" i="0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Formål</a:t>
            </a:r>
          </a:p>
          <a:p>
            <a:pPr algn="l"/>
            <a:r>
              <a:rPr lang="da-DK" sz="1200" b="0" i="0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Skemaet ”Projektliste“ udfyldes for at: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Samle nøgletal fra alle projekter på et dokument.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Give produktkomitéen/styregrupper en oversigt over samtlige projekter.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Skabe mulighed for en samlet ressource- og investeringsberegning.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Samle data om samtlige projekter for at muliggøre porteføljeledelse.</a:t>
            </a:r>
          </a:p>
          <a:p>
            <a:pPr algn="l"/>
            <a:endParaRPr lang="da-DK" sz="1200" dirty="0">
              <a:solidFill>
                <a:srgbClr val="212529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1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Fremgangsmåde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Projektlisten er en liste over samtlige projekter med angivelse af de vigtigste projektinformationer, f.eks. projektnummer, projektleder, budget, termin, angivelse af nuværende fase, succeskriterier, projektets prioritet og risikotal.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Projektlisten er en kort beskrivelse af projektporteføljen, som angiver de forskellige projekters placering i fasemodellen, ressourceindsatsen og projektets prioritering.</a:t>
            </a:r>
          </a:p>
          <a:p>
            <a:pPr algn="l"/>
            <a:endParaRPr lang="da-DK" sz="1200" b="0" i="0" u="none" strike="noStrike" dirty="0"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Produktkomitéen bruger skemaet til porteføljeledelse og prioritering af de enkelte projekter. 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Andre interessenter kan få information om projekternes nøgletal og stade.</a:t>
            </a:r>
          </a:p>
          <a:p>
            <a:pPr algn="l"/>
            <a:endParaRPr lang="da-DK" sz="1200" b="0" i="0" u="none" strike="noStrike" dirty="0"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Informationerne overføres fra skemaerne ”projektnøgletal.“</a:t>
            </a:r>
            <a:b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Samtlige projekters tal overføres på én projektliste.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Når et projekt har været til produktkomité- eller styregruppemøde og passeret en ”gate”, justeres tallene i projektlisten.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Projektlisten vedligeholdes af PMO, produktkomitéens eller styregruppens sekretær. Projektlisten opdateres efter produktkomité- eller styregruppemøder.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Projektlisten kan anvendes direkte eller som grundlag for forskellige grafiske fremstillinger af projektporteføljen.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Ved at summere kolonnens ressourcer giver listen et overblik over projektporteføljens ressourcetræk. Det samme kan gøres med kolonnen ”Investeringer.”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Nogle virksomheder angiver beløb for det forventede udbytte af projektet i stedet for kolonnen ”Vigtighed.” Anvendes beløb, kan projektporteføljens samlede ”forretning” defineres ved at summere kolonnen for udbyttet, investeringer og ressourceforbrug</a:t>
            </a:r>
            <a:r>
              <a:rPr lang="da-DK" sz="1200" b="0" i="0" u="none" strike="noStrike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5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8651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dirty="0">
                <a:ea typeface="SimSun" panose="02010600030101010101" pitchFamily="2" charset="-122"/>
                <a:cs typeface="Arial" panose="020B0604020202020204" pitchFamily="34" charset="0"/>
              </a:rPr>
              <a:t>Projektliste</a:t>
            </a:r>
            <a:endParaRPr lang="da-DK" sz="2400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F9F503A-ABA7-1782-B00A-5FE7F1E2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5048"/>
              </p:ext>
            </p:extLst>
          </p:nvPr>
        </p:nvGraphicFramePr>
        <p:xfrm>
          <a:off x="1441333" y="1158819"/>
          <a:ext cx="9428474" cy="467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7356">
                  <a:extLst>
                    <a:ext uri="{9D8B030D-6E8A-4147-A177-3AD203B41FA5}">
                      <a16:colId xmlns:a16="http://schemas.microsoft.com/office/drawing/2014/main" val="2322851725"/>
                    </a:ext>
                  </a:extLst>
                </a:gridCol>
                <a:gridCol w="3664840">
                  <a:extLst>
                    <a:ext uri="{9D8B030D-6E8A-4147-A177-3AD203B41FA5}">
                      <a16:colId xmlns:a16="http://schemas.microsoft.com/office/drawing/2014/main" val="1096412142"/>
                    </a:ext>
                  </a:extLst>
                </a:gridCol>
                <a:gridCol w="1476278">
                  <a:extLst>
                    <a:ext uri="{9D8B030D-6E8A-4147-A177-3AD203B41FA5}">
                      <a16:colId xmlns:a16="http://schemas.microsoft.com/office/drawing/2014/main" val="2639280341"/>
                    </a:ext>
                  </a:extLst>
                </a:gridCol>
              </a:tblGrid>
              <a:tr h="4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Styregruppe</a:t>
                      </a:r>
                      <a:endParaRPr lang="da-DK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Sekretær</a:t>
                      </a:r>
                      <a:endParaRPr lang="da-DK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Dato</a:t>
                      </a:r>
                      <a:endParaRPr lang="da-DK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05294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5BAB8EF-8ECA-F9C8-886C-40A539D83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15610"/>
              </p:ext>
            </p:extLst>
          </p:nvPr>
        </p:nvGraphicFramePr>
        <p:xfrm>
          <a:off x="1441332" y="1665809"/>
          <a:ext cx="9428474" cy="4472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663">
                  <a:extLst>
                    <a:ext uri="{9D8B030D-6E8A-4147-A177-3AD203B41FA5}">
                      <a16:colId xmlns:a16="http://schemas.microsoft.com/office/drawing/2014/main" val="2853454914"/>
                    </a:ext>
                  </a:extLst>
                </a:gridCol>
                <a:gridCol w="1406070">
                  <a:extLst>
                    <a:ext uri="{9D8B030D-6E8A-4147-A177-3AD203B41FA5}">
                      <a16:colId xmlns:a16="http://schemas.microsoft.com/office/drawing/2014/main" val="851688560"/>
                    </a:ext>
                  </a:extLst>
                </a:gridCol>
                <a:gridCol w="703033">
                  <a:extLst>
                    <a:ext uri="{9D8B030D-6E8A-4147-A177-3AD203B41FA5}">
                      <a16:colId xmlns:a16="http://schemas.microsoft.com/office/drawing/2014/main" val="958858626"/>
                    </a:ext>
                  </a:extLst>
                </a:gridCol>
                <a:gridCol w="1230311">
                  <a:extLst>
                    <a:ext uri="{9D8B030D-6E8A-4147-A177-3AD203B41FA5}">
                      <a16:colId xmlns:a16="http://schemas.microsoft.com/office/drawing/2014/main" val="796118360"/>
                    </a:ext>
                  </a:extLst>
                </a:gridCol>
                <a:gridCol w="1223475">
                  <a:extLst>
                    <a:ext uri="{9D8B030D-6E8A-4147-A177-3AD203B41FA5}">
                      <a16:colId xmlns:a16="http://schemas.microsoft.com/office/drawing/2014/main" val="154794169"/>
                    </a:ext>
                  </a:extLst>
                </a:gridCol>
                <a:gridCol w="1207852">
                  <a:extLst>
                    <a:ext uri="{9D8B030D-6E8A-4147-A177-3AD203B41FA5}">
                      <a16:colId xmlns:a16="http://schemas.microsoft.com/office/drawing/2014/main" val="2379684119"/>
                    </a:ext>
                  </a:extLst>
                </a:gridCol>
                <a:gridCol w="1179535">
                  <a:extLst>
                    <a:ext uri="{9D8B030D-6E8A-4147-A177-3AD203B41FA5}">
                      <a16:colId xmlns:a16="http://schemas.microsoft.com/office/drawing/2014/main" val="968278185"/>
                    </a:ext>
                  </a:extLst>
                </a:gridCol>
                <a:gridCol w="1179535">
                  <a:extLst>
                    <a:ext uri="{9D8B030D-6E8A-4147-A177-3AD203B41FA5}">
                      <a16:colId xmlns:a16="http://schemas.microsoft.com/office/drawing/2014/main" val="1978992563"/>
                    </a:ext>
                  </a:extLst>
                </a:gridCol>
              </a:tblGrid>
              <a:tr h="486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Projekt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Projektleder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Fase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Ressourcer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Investering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Vigtighed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evt. udbytte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Risikotal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På termin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127" marR="2212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53590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4019682288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174666213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421291326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3271363519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445386807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2187246625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667975368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3611050170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2736874793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799281244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3280621888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4146779969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1701506066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4178722010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>
                          <a:effectLst/>
                          <a:latin typeface="+mn-lt"/>
                        </a:rPr>
                        <a:t> </a:t>
                      </a:r>
                      <a:endParaRPr lang="da-DK" sz="5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500" kern="100" dirty="0">
                          <a:effectLst/>
                          <a:latin typeface="+mn-lt"/>
                        </a:rPr>
                        <a:t> </a:t>
                      </a:r>
                      <a:endParaRPr lang="da-DK" sz="5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7" marR="22127" marT="0" marB="0"/>
                </a:tc>
                <a:extLst>
                  <a:ext uri="{0D108BD9-81ED-4DB2-BD59-A6C34878D82A}">
                    <a16:rowId xmlns:a16="http://schemas.microsoft.com/office/drawing/2014/main" val="85114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8651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Referencer og links  </a:t>
            </a:r>
            <a:endParaRPr lang="da-DK" sz="2400" dirty="0"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95E65D-8000-8988-5A0B-B6DAA91707D8}"/>
              </a:ext>
            </a:extLst>
          </p:cNvPr>
          <p:cNvSpPr/>
          <p:nvPr/>
        </p:nvSpPr>
        <p:spPr>
          <a:xfrm>
            <a:off x="1348777" y="1214340"/>
            <a:ext cx="9441962" cy="4491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Forbindelse til andre værktøjer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10.2 Porteføljeoversigt</a:t>
            </a:r>
            <a:r>
              <a:rPr lang="da-DK" sz="1200" b="1" kern="100" dirty="0"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Projektlisten kan give input til porteføljeoversigten.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10.3 Projektnøgletal: </a:t>
            </a: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Dokumentet 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indeholder d</a:t>
            </a:r>
            <a:r>
              <a:rPr lang="da-DK" sz="1200" i="0" u="none" strike="noStrike" dirty="0">
                <a:effectLst/>
                <a:cs typeface="Arial" panose="020B0604020202020204" pitchFamily="34" charset="0"/>
              </a:rPr>
              <a:t>e vigtigste nøgletal for det enkelte projekt. Nøgletallene omfatter terminer, ressourceforbrug, indikatorer for de ønskede resultater, projektets betydning og risiko. Nogle af disse data kan overføres til projektlisten.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10.4</a:t>
            </a:r>
            <a:r>
              <a:rPr lang="da-DK" sz="1200" b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Sundhedstjek eller risikota</a:t>
            </a: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l: </a:t>
            </a:r>
            <a:r>
              <a:rPr lang="da-DK" sz="1200" kern="100" dirty="0">
                <a:solidFill>
                  <a:srgbClr val="212529"/>
                </a:solidFill>
                <a:ea typeface="Aptos" panose="020B0004020202020204" pitchFamily="34" charset="0"/>
                <a:cs typeface="Arial" panose="020B0604020202020204" pitchFamily="34" charset="0"/>
              </a:rPr>
              <a:t>Angiver e</a:t>
            </a:r>
            <a:r>
              <a:rPr lang="da-DK" sz="120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n ensartet måde at opgøre projekternes risiko på. Nogle taler om projektets ”sundhed” eller sundhedskontrol. Risikotallet kan overføres til projektlisten.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10.5 Strategisk fit: </a:t>
            </a:r>
            <a:r>
              <a:rPr lang="da-DK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Vurderer projektets betydning for virksomheden med udgangspunkt i forskellige parametre. Ud for hver parameter vurderes projektets betydning på en skala fra 1 til 5. </a:t>
            </a:r>
            <a:r>
              <a:rPr lang="da-DK" sz="1200" kern="100" dirty="0">
                <a:ea typeface="Times New Roman" panose="02020603050405020304" pitchFamily="18" charset="0"/>
                <a:cs typeface="Arial" panose="020B0604020202020204" pitchFamily="34" charset="0"/>
              </a:rPr>
              <a:t>Dette kan anvendes i projektlistens rubrik ”v</a:t>
            </a: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igtighed.”</a:t>
            </a:r>
            <a:endParaRPr lang="da-DK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10.10 Projektpipeline</a:t>
            </a:r>
            <a:r>
              <a:rPr lang="da-DK" sz="1200" b="1" kern="100" dirty="0"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Projekterne i projektlisten indsættes i projektpipeline.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da-DK" sz="1200" dirty="0">
                <a:cs typeface="Arial" panose="020B0604020202020204" pitchFamily="34" charset="0"/>
              </a:rPr>
            </a:b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Links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https://airbornleadership.com/</a:t>
            </a:r>
            <a:endParaRPr lang="da-DK" sz="12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Referencer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Projektlederskab – effekt til tiden. </a:t>
            </a:r>
            <a:r>
              <a:rPr lang="da-DK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 Forlag, 2016.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Power i projekter og portefølje, </a:t>
            </a:r>
            <a:r>
              <a:rPr lang="da-DK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udgave. </a:t>
            </a:r>
            <a:r>
              <a:rPr lang="en-US" sz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Forlag, 2024. </a:t>
            </a:r>
            <a:endParaRPr lang="da-DK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4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0A1300-2D01-B04D-9D15-EF34F3D0B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B49DC67-C1F6-987F-3ABB-FBDFEAD80667}"/>
              </a:ext>
            </a:extLst>
          </p:cNvPr>
          <p:cNvSpPr txBox="1"/>
          <p:nvPr/>
        </p:nvSpPr>
        <p:spPr>
          <a:xfrm>
            <a:off x="8333251" y="405253"/>
            <a:ext cx="385874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E5C29"/>
                </a:solidFill>
                <a:latin typeface="HelveticaNeueLT Std Lt Cn" panose="020B0406020202030204" pitchFamily="34" charset="0"/>
              </a:rPr>
              <a:t>Se mere på https://djoefforlag.dk/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4FBE51-B229-C2A5-19E9-4820F386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7" t="20476" r="10625" b="8730"/>
          <a:stretch/>
        </p:blipFill>
        <p:spPr>
          <a:xfrm>
            <a:off x="7891429" y="2721419"/>
            <a:ext cx="2811718" cy="21426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7C1170-332F-E89E-3093-47C697DF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7" t="27377" r="29103" b="12845"/>
          <a:stretch/>
        </p:blipFill>
        <p:spPr>
          <a:xfrm>
            <a:off x="3529013" y="2021233"/>
            <a:ext cx="1989394" cy="28272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78DAFDD-1168-49E3-CA82-4083DBB70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6" t="19013" r="30833" b="9383"/>
          <a:stretch/>
        </p:blipFill>
        <p:spPr>
          <a:xfrm>
            <a:off x="5710221" y="2036767"/>
            <a:ext cx="1966213" cy="28272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3FB5780-7281-2C47-F2F6-90F8030EB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93" t="18413" r="21785" b="5325"/>
          <a:stretch/>
        </p:blipFill>
        <p:spPr>
          <a:xfrm>
            <a:off x="1371240" y="2020458"/>
            <a:ext cx="1965959" cy="28280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BBEEBAB-DDCD-FB4E-B598-0EB5CBE445BB}"/>
              </a:ext>
            </a:extLst>
          </p:cNvPr>
          <p:cNvSpPr txBox="1"/>
          <p:nvPr/>
        </p:nvSpPr>
        <p:spPr>
          <a:xfrm>
            <a:off x="1031133" y="405253"/>
            <a:ext cx="897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Vi har flere spændende </a:t>
            </a:r>
            <a:r>
              <a:rPr lang="da-DK" sz="3000">
                <a:solidFill>
                  <a:srgbClr val="6B9C77"/>
                </a:solidFill>
                <a:latin typeface="HelveticaNeueLT Std Lt Cn" panose="020B0406020202030204" pitchFamily="34" charset="0"/>
              </a:rPr>
              <a:t>bøger inden for </a:t>
            </a:r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projektledelse</a:t>
            </a:r>
            <a:endParaRPr lang="da-DK" sz="30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1F2BE52-9EFB-F84F-AD64-191578421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DD897CC-CB01-9B6C-951B-B81E71C25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69507-AA2F-9533-6530-B306AD1594DA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07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679</Words>
  <Application>Microsoft Office PowerPoint</Application>
  <PresentationFormat>Widescreen</PresentationFormat>
  <Paragraphs>195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HelveticaNeueLT Std Cn</vt:lpstr>
      <vt:lpstr>HelveticaNeueLT Std Lt Cn</vt:lpstr>
      <vt:lpstr>Symbol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Ryding Olsson</dc:creator>
  <cp:lastModifiedBy>Anna Christensen</cp:lastModifiedBy>
  <cp:revision>127</cp:revision>
  <dcterms:created xsi:type="dcterms:W3CDTF">2018-07-25T07:58:36Z</dcterms:created>
  <dcterms:modified xsi:type="dcterms:W3CDTF">2024-07-17T09:49:09Z</dcterms:modified>
</cp:coreProperties>
</file>