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8" r:id="rId4"/>
    <p:sldId id="469" r:id="rId5"/>
    <p:sldId id="470" r:id="rId6"/>
    <p:sldId id="472" r:id="rId7"/>
    <p:sldId id="473" r:id="rId8"/>
    <p:sldId id="474" r:id="rId9"/>
    <p:sldId id="475" r:id="rId10"/>
    <p:sldId id="476" r:id="rId11"/>
    <p:sldId id="477" r:id="rId12"/>
    <p:sldId id="478" r:id="rId13"/>
    <p:sldId id="460"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airbornleadership.com/" TargetMode="External"/><Relationship Id="rId5" Type="http://schemas.openxmlformats.org/officeDocument/2006/relationships/hyperlink" Target="https://www.mannaz.com/da/wp-content/uploads/2012/01/milepaelsplanlaegning-eksempel.pdf" TargetMode="External"/><Relationship Id="rId4" Type="http://schemas.openxmlformats.org/officeDocument/2006/relationships/hyperlink" Target="https://naervaer.files.wordpress.com/2009/11/milepc3a6lsplanlc3a6gning-en-vejledning.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169551"/>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5.1</a:t>
            </a:r>
          </a:p>
          <a:p>
            <a:r>
              <a:rPr lang="da-DK" sz="5000" dirty="0">
                <a:solidFill>
                  <a:srgbClr val="6B9C77"/>
                </a:solidFill>
                <a:latin typeface="HelveticaNeueLT Std Lt Cn" panose="020B0406020202030204" pitchFamily="34" charset="0"/>
                <a:cs typeface="Arial Narrow" panose="020B0604020202020204" pitchFamily="34" charset="0"/>
              </a:rPr>
              <a:t>MILEPÆLSPLANEN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A3928378-05C2-842C-5790-36C567821965}"/>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Milepælsplanen</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sp>
        <p:nvSpPr>
          <p:cNvPr id="11" name="Rektangel 10">
            <a:extLst>
              <a:ext uri="{FF2B5EF4-FFF2-40B4-BE49-F238E27FC236}">
                <a16:creationId xmlns:a16="http://schemas.microsoft.com/office/drawing/2014/main" id="{8220EE4D-39CF-BED4-B772-A304F007B157}"/>
              </a:ext>
            </a:extLst>
          </p:cNvPr>
          <p:cNvSpPr/>
          <p:nvPr/>
        </p:nvSpPr>
        <p:spPr>
          <a:xfrm>
            <a:off x="1332339" y="4599719"/>
            <a:ext cx="9683539" cy="276999"/>
          </a:xfrm>
          <a:prstGeom prst="rect">
            <a:avLst/>
          </a:prstGeom>
        </p:spPr>
        <p:txBody>
          <a:bodyPr wrap="square">
            <a:spAutoFit/>
          </a:bodyPr>
          <a:lstStyle/>
          <a:p>
            <a:pPr>
              <a:spcAft>
                <a:spcPts val="0"/>
              </a:spcAft>
            </a:pPr>
            <a:r>
              <a:rPr lang="da-DK" sz="1200" b="1" dirty="0">
                <a:solidFill>
                  <a:srgbClr val="002060"/>
                </a:solidFill>
              </a:rPr>
              <a:t>Beskrivelse af milepæle</a:t>
            </a:r>
          </a:p>
        </p:txBody>
      </p:sp>
      <p:graphicFrame>
        <p:nvGraphicFramePr>
          <p:cNvPr id="12" name="Tabel 11">
            <a:extLst>
              <a:ext uri="{FF2B5EF4-FFF2-40B4-BE49-F238E27FC236}">
                <a16:creationId xmlns:a16="http://schemas.microsoft.com/office/drawing/2014/main" id="{67A9674D-EBC8-C588-664D-5805551F8186}"/>
              </a:ext>
            </a:extLst>
          </p:cNvPr>
          <p:cNvGraphicFramePr>
            <a:graphicFrameLocks noGrp="1"/>
          </p:cNvGraphicFramePr>
          <p:nvPr/>
        </p:nvGraphicFramePr>
        <p:xfrm>
          <a:off x="1423572" y="4869530"/>
          <a:ext cx="9428472" cy="1371600"/>
        </p:xfrm>
        <a:graphic>
          <a:graphicData uri="http://schemas.openxmlformats.org/drawingml/2006/table">
            <a:tbl>
              <a:tblPr firstRow="1" firstCol="1" bandRow="1">
                <a:tableStyleId>{5C22544A-7EE6-4342-B048-85BDC9FD1C3A}</a:tableStyleId>
              </a:tblPr>
              <a:tblGrid>
                <a:gridCol w="2356767">
                  <a:extLst>
                    <a:ext uri="{9D8B030D-6E8A-4147-A177-3AD203B41FA5}">
                      <a16:colId xmlns:a16="http://schemas.microsoft.com/office/drawing/2014/main" val="770893013"/>
                    </a:ext>
                  </a:extLst>
                </a:gridCol>
                <a:gridCol w="2356767">
                  <a:extLst>
                    <a:ext uri="{9D8B030D-6E8A-4147-A177-3AD203B41FA5}">
                      <a16:colId xmlns:a16="http://schemas.microsoft.com/office/drawing/2014/main" val="2199882192"/>
                    </a:ext>
                  </a:extLst>
                </a:gridCol>
                <a:gridCol w="2357469">
                  <a:extLst>
                    <a:ext uri="{9D8B030D-6E8A-4147-A177-3AD203B41FA5}">
                      <a16:colId xmlns:a16="http://schemas.microsoft.com/office/drawing/2014/main" val="3615392935"/>
                    </a:ext>
                  </a:extLst>
                </a:gridCol>
                <a:gridCol w="2357469">
                  <a:extLst>
                    <a:ext uri="{9D8B030D-6E8A-4147-A177-3AD203B41FA5}">
                      <a16:colId xmlns:a16="http://schemas.microsoft.com/office/drawing/2014/main" val="4216441195"/>
                    </a:ext>
                  </a:extLst>
                </a:gridCol>
              </a:tblGrid>
              <a:tr h="0">
                <a:tc>
                  <a:txBody>
                    <a:bodyPr/>
                    <a:lstStyle/>
                    <a:p>
                      <a:pPr>
                        <a:lnSpc>
                          <a:spcPct val="107000"/>
                        </a:lnSpc>
                        <a:spcAft>
                          <a:spcPts val="0"/>
                        </a:spcAft>
                      </a:pPr>
                      <a:r>
                        <a:rPr lang="da-DK" sz="1100" b="0" dirty="0">
                          <a:solidFill>
                            <a:schemeClr val="tx1"/>
                          </a:solidFill>
                          <a:effectLst/>
                        </a:rPr>
                        <a:t>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49711022"/>
                  </a:ext>
                </a:extLst>
              </a:tr>
              <a:tr h="0">
                <a:tc>
                  <a:txBody>
                    <a:bodyPr/>
                    <a:lstStyle/>
                    <a:p>
                      <a:pPr>
                        <a:lnSpc>
                          <a:spcPct val="107000"/>
                        </a:lnSpc>
                        <a:spcAft>
                          <a:spcPts val="0"/>
                        </a:spcAft>
                      </a:pPr>
                      <a:r>
                        <a:rPr lang="da-DK" sz="1100" b="0" dirty="0">
                          <a:solidFill>
                            <a:schemeClr val="tx1"/>
                          </a:solidFill>
                          <a:effectLst/>
                        </a:rPr>
                        <a:t>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76064058"/>
                  </a:ext>
                </a:extLst>
              </a:tr>
              <a:tr h="0">
                <a:tc>
                  <a:txBody>
                    <a:bodyPr/>
                    <a:lstStyle/>
                    <a:p>
                      <a:pPr>
                        <a:lnSpc>
                          <a:spcPct val="107000"/>
                        </a:lnSpc>
                        <a:spcAft>
                          <a:spcPts val="0"/>
                        </a:spcAft>
                      </a:pPr>
                      <a:r>
                        <a:rPr lang="da-DK" sz="1100" b="0" dirty="0">
                          <a:solidFill>
                            <a:schemeClr val="tx1"/>
                          </a:solidFill>
                          <a:effectLst/>
                        </a:rPr>
                        <a:t>3.</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11.</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40806896"/>
                  </a:ext>
                </a:extLst>
              </a:tr>
              <a:tr h="0">
                <a:tc>
                  <a:txBody>
                    <a:bodyPr/>
                    <a:lstStyle/>
                    <a:p>
                      <a:pPr>
                        <a:lnSpc>
                          <a:spcPct val="107000"/>
                        </a:lnSpc>
                        <a:spcAft>
                          <a:spcPts val="0"/>
                        </a:spcAft>
                      </a:pPr>
                      <a:r>
                        <a:rPr lang="da-DK" sz="1100" b="0" dirty="0">
                          <a:solidFill>
                            <a:schemeClr val="tx1"/>
                          </a:solidFill>
                          <a:effectLst/>
                        </a:rPr>
                        <a:t>4.</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12.</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67305010"/>
                  </a:ext>
                </a:extLst>
              </a:tr>
              <a:tr h="0">
                <a:tc>
                  <a:txBody>
                    <a:bodyPr/>
                    <a:lstStyle/>
                    <a:p>
                      <a:pPr>
                        <a:lnSpc>
                          <a:spcPct val="107000"/>
                        </a:lnSpc>
                        <a:spcAft>
                          <a:spcPts val="0"/>
                        </a:spcAft>
                      </a:pPr>
                      <a:r>
                        <a:rPr lang="da-DK" sz="1100" b="0" dirty="0">
                          <a:solidFill>
                            <a:schemeClr val="tx1"/>
                          </a:solidFill>
                          <a:effectLst/>
                        </a:rPr>
                        <a:t>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49195141"/>
                  </a:ext>
                </a:extLst>
              </a:tr>
              <a:tr h="0">
                <a:tc>
                  <a:txBody>
                    <a:bodyPr/>
                    <a:lstStyle/>
                    <a:p>
                      <a:pPr>
                        <a:lnSpc>
                          <a:spcPct val="107000"/>
                        </a:lnSpc>
                        <a:spcAft>
                          <a:spcPts val="0"/>
                        </a:spcAft>
                      </a:pPr>
                      <a:r>
                        <a:rPr lang="da-DK" sz="1100" b="0" dirty="0">
                          <a:solidFill>
                            <a:schemeClr val="tx1"/>
                          </a:solidFill>
                          <a:effectLst/>
                        </a:rPr>
                        <a:t>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25538161"/>
                  </a:ext>
                </a:extLst>
              </a:tr>
              <a:tr h="144692">
                <a:tc>
                  <a:txBody>
                    <a:bodyPr/>
                    <a:lstStyle/>
                    <a:p>
                      <a:pPr>
                        <a:lnSpc>
                          <a:spcPct val="107000"/>
                        </a:lnSpc>
                        <a:spcAft>
                          <a:spcPts val="0"/>
                        </a:spcAft>
                      </a:pPr>
                      <a:r>
                        <a:rPr lang="da-DK" sz="1100" b="0" dirty="0">
                          <a:solidFill>
                            <a:schemeClr val="tx1"/>
                          </a:solidFill>
                          <a:effectLst/>
                        </a:rPr>
                        <a:t>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15.</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23.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31.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58368612"/>
                  </a:ext>
                </a:extLst>
              </a:tr>
              <a:tr h="0">
                <a:tc>
                  <a:txBody>
                    <a:bodyPr/>
                    <a:lstStyle/>
                    <a:p>
                      <a:pPr>
                        <a:lnSpc>
                          <a:spcPct val="107000"/>
                        </a:lnSpc>
                        <a:spcAft>
                          <a:spcPts val="0"/>
                        </a:spcAft>
                      </a:pPr>
                      <a:r>
                        <a:rPr lang="da-DK" sz="1100" b="0" dirty="0">
                          <a:solidFill>
                            <a:schemeClr val="tx1"/>
                          </a:solidFill>
                          <a:effectLst/>
                        </a:rPr>
                        <a:t>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16.</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24.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2489232"/>
                  </a:ext>
                </a:extLst>
              </a:tr>
            </a:tbl>
          </a:graphicData>
        </a:graphic>
      </p:graphicFrame>
      <p:graphicFrame>
        <p:nvGraphicFramePr>
          <p:cNvPr id="10" name="Tabel 9">
            <a:extLst>
              <a:ext uri="{FF2B5EF4-FFF2-40B4-BE49-F238E27FC236}">
                <a16:creationId xmlns:a16="http://schemas.microsoft.com/office/drawing/2014/main" id="{5B367F64-BC6A-695F-2A5A-65A78101E554}"/>
              </a:ext>
            </a:extLst>
          </p:cNvPr>
          <p:cNvGraphicFramePr>
            <a:graphicFrameLocks noGrp="1"/>
          </p:cNvGraphicFramePr>
          <p:nvPr>
            <p:extLst>
              <p:ext uri="{D42A27DB-BD31-4B8C-83A1-F6EECF244321}">
                <p14:modId xmlns:p14="http://schemas.microsoft.com/office/powerpoint/2010/main" val="2599296755"/>
              </p:ext>
            </p:extLst>
          </p:nvPr>
        </p:nvGraphicFramePr>
        <p:xfrm>
          <a:off x="1423572" y="906604"/>
          <a:ext cx="9436906" cy="3603243"/>
        </p:xfrm>
        <a:graphic>
          <a:graphicData uri="http://schemas.openxmlformats.org/drawingml/2006/table">
            <a:tbl>
              <a:tblPr firstRow="1" firstCol="1" bandRow="1">
                <a:tableStyleId>{5C22544A-7EE6-4342-B048-85BDC9FD1C3A}</a:tableStyleId>
              </a:tblPr>
              <a:tblGrid>
                <a:gridCol w="1887100">
                  <a:extLst>
                    <a:ext uri="{9D8B030D-6E8A-4147-A177-3AD203B41FA5}">
                      <a16:colId xmlns:a16="http://schemas.microsoft.com/office/drawing/2014/main" val="3439625555"/>
                    </a:ext>
                  </a:extLst>
                </a:gridCol>
                <a:gridCol w="377420">
                  <a:extLst>
                    <a:ext uri="{9D8B030D-6E8A-4147-A177-3AD203B41FA5}">
                      <a16:colId xmlns:a16="http://schemas.microsoft.com/office/drawing/2014/main" val="2948238970"/>
                    </a:ext>
                  </a:extLst>
                </a:gridCol>
                <a:gridCol w="377420">
                  <a:extLst>
                    <a:ext uri="{9D8B030D-6E8A-4147-A177-3AD203B41FA5}">
                      <a16:colId xmlns:a16="http://schemas.microsoft.com/office/drawing/2014/main" val="1323346677"/>
                    </a:ext>
                  </a:extLst>
                </a:gridCol>
                <a:gridCol w="377420">
                  <a:extLst>
                    <a:ext uri="{9D8B030D-6E8A-4147-A177-3AD203B41FA5}">
                      <a16:colId xmlns:a16="http://schemas.microsoft.com/office/drawing/2014/main" val="4112326840"/>
                    </a:ext>
                  </a:extLst>
                </a:gridCol>
                <a:gridCol w="377420">
                  <a:extLst>
                    <a:ext uri="{9D8B030D-6E8A-4147-A177-3AD203B41FA5}">
                      <a16:colId xmlns:a16="http://schemas.microsoft.com/office/drawing/2014/main" val="539008526"/>
                    </a:ext>
                  </a:extLst>
                </a:gridCol>
                <a:gridCol w="377420">
                  <a:extLst>
                    <a:ext uri="{9D8B030D-6E8A-4147-A177-3AD203B41FA5}">
                      <a16:colId xmlns:a16="http://schemas.microsoft.com/office/drawing/2014/main" val="57821765"/>
                    </a:ext>
                  </a:extLst>
                </a:gridCol>
                <a:gridCol w="377420">
                  <a:extLst>
                    <a:ext uri="{9D8B030D-6E8A-4147-A177-3AD203B41FA5}">
                      <a16:colId xmlns:a16="http://schemas.microsoft.com/office/drawing/2014/main" val="3645219228"/>
                    </a:ext>
                  </a:extLst>
                </a:gridCol>
                <a:gridCol w="377420">
                  <a:extLst>
                    <a:ext uri="{9D8B030D-6E8A-4147-A177-3AD203B41FA5}">
                      <a16:colId xmlns:a16="http://schemas.microsoft.com/office/drawing/2014/main" val="3276653456"/>
                    </a:ext>
                  </a:extLst>
                </a:gridCol>
                <a:gridCol w="377420">
                  <a:extLst>
                    <a:ext uri="{9D8B030D-6E8A-4147-A177-3AD203B41FA5}">
                      <a16:colId xmlns:a16="http://schemas.microsoft.com/office/drawing/2014/main" val="1482994034"/>
                    </a:ext>
                  </a:extLst>
                </a:gridCol>
                <a:gridCol w="377420">
                  <a:extLst>
                    <a:ext uri="{9D8B030D-6E8A-4147-A177-3AD203B41FA5}">
                      <a16:colId xmlns:a16="http://schemas.microsoft.com/office/drawing/2014/main" val="718822978"/>
                    </a:ext>
                  </a:extLst>
                </a:gridCol>
                <a:gridCol w="377420">
                  <a:extLst>
                    <a:ext uri="{9D8B030D-6E8A-4147-A177-3AD203B41FA5}">
                      <a16:colId xmlns:a16="http://schemas.microsoft.com/office/drawing/2014/main" val="3057814456"/>
                    </a:ext>
                  </a:extLst>
                </a:gridCol>
                <a:gridCol w="377420">
                  <a:extLst>
                    <a:ext uri="{9D8B030D-6E8A-4147-A177-3AD203B41FA5}">
                      <a16:colId xmlns:a16="http://schemas.microsoft.com/office/drawing/2014/main" val="2740479571"/>
                    </a:ext>
                  </a:extLst>
                </a:gridCol>
                <a:gridCol w="377420">
                  <a:extLst>
                    <a:ext uri="{9D8B030D-6E8A-4147-A177-3AD203B41FA5}">
                      <a16:colId xmlns:a16="http://schemas.microsoft.com/office/drawing/2014/main" val="3468625917"/>
                    </a:ext>
                  </a:extLst>
                </a:gridCol>
                <a:gridCol w="377420">
                  <a:extLst>
                    <a:ext uri="{9D8B030D-6E8A-4147-A177-3AD203B41FA5}">
                      <a16:colId xmlns:a16="http://schemas.microsoft.com/office/drawing/2014/main" val="432475740"/>
                    </a:ext>
                  </a:extLst>
                </a:gridCol>
                <a:gridCol w="377420">
                  <a:extLst>
                    <a:ext uri="{9D8B030D-6E8A-4147-A177-3AD203B41FA5}">
                      <a16:colId xmlns:a16="http://schemas.microsoft.com/office/drawing/2014/main" val="4107109643"/>
                    </a:ext>
                  </a:extLst>
                </a:gridCol>
                <a:gridCol w="377420">
                  <a:extLst>
                    <a:ext uri="{9D8B030D-6E8A-4147-A177-3AD203B41FA5}">
                      <a16:colId xmlns:a16="http://schemas.microsoft.com/office/drawing/2014/main" val="2433136072"/>
                    </a:ext>
                  </a:extLst>
                </a:gridCol>
                <a:gridCol w="377420">
                  <a:extLst>
                    <a:ext uri="{9D8B030D-6E8A-4147-A177-3AD203B41FA5}">
                      <a16:colId xmlns:a16="http://schemas.microsoft.com/office/drawing/2014/main" val="2237308527"/>
                    </a:ext>
                  </a:extLst>
                </a:gridCol>
                <a:gridCol w="377420">
                  <a:extLst>
                    <a:ext uri="{9D8B030D-6E8A-4147-A177-3AD203B41FA5}">
                      <a16:colId xmlns:a16="http://schemas.microsoft.com/office/drawing/2014/main" val="470202729"/>
                    </a:ext>
                  </a:extLst>
                </a:gridCol>
                <a:gridCol w="377420">
                  <a:extLst>
                    <a:ext uri="{9D8B030D-6E8A-4147-A177-3AD203B41FA5}">
                      <a16:colId xmlns:a16="http://schemas.microsoft.com/office/drawing/2014/main" val="137040613"/>
                    </a:ext>
                  </a:extLst>
                </a:gridCol>
                <a:gridCol w="378123">
                  <a:extLst>
                    <a:ext uri="{9D8B030D-6E8A-4147-A177-3AD203B41FA5}">
                      <a16:colId xmlns:a16="http://schemas.microsoft.com/office/drawing/2014/main" val="4209411266"/>
                    </a:ext>
                  </a:extLst>
                </a:gridCol>
                <a:gridCol w="378123">
                  <a:extLst>
                    <a:ext uri="{9D8B030D-6E8A-4147-A177-3AD203B41FA5}">
                      <a16:colId xmlns:a16="http://schemas.microsoft.com/office/drawing/2014/main" val="3372466672"/>
                    </a:ext>
                  </a:extLst>
                </a:gridCol>
              </a:tblGrid>
              <a:tr h="379741">
                <a:tc rowSpan="2">
                  <a:txBody>
                    <a:bodyPr/>
                    <a:lstStyle/>
                    <a:p>
                      <a:pPr>
                        <a:lnSpc>
                          <a:spcPct val="107000"/>
                        </a:lnSpc>
                        <a:spcAft>
                          <a:spcPts val="0"/>
                        </a:spcAft>
                      </a:pPr>
                      <a:r>
                        <a:rPr lang="da-DK" sz="1100">
                          <a:solidFill>
                            <a:schemeClr val="tx1"/>
                          </a:solidFill>
                          <a:effectLst/>
                        </a:rPr>
                        <a:t>Indsatsområde</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gridSpan="20">
                  <a:txBody>
                    <a:bodyPr/>
                    <a:lstStyle/>
                    <a:p>
                      <a:pPr>
                        <a:lnSpc>
                          <a:spcPct val="107000"/>
                        </a:lnSpc>
                        <a:spcAft>
                          <a:spcPts val="0"/>
                        </a:spcAft>
                      </a:pPr>
                      <a:r>
                        <a:rPr lang="da-DK" sz="1100" dirty="0">
                          <a:solidFill>
                            <a:schemeClr val="tx1"/>
                          </a:solidFill>
                          <a:effectLst/>
                        </a:rPr>
                        <a:t>Milepæl og ugenummer</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30724974"/>
                  </a:ext>
                </a:extLst>
              </a:tr>
              <a:tr h="185574">
                <a:tc vMerge="1">
                  <a:txBody>
                    <a:bodyPr/>
                    <a:lstStyle/>
                    <a:p>
                      <a:endParaRPr lang="da-DK"/>
                    </a:p>
                  </a:txBody>
                  <a:tcPr/>
                </a:tc>
                <a:tc>
                  <a:txBody>
                    <a:bodyPr/>
                    <a:lstStyle/>
                    <a:p>
                      <a:pPr>
                        <a:lnSpc>
                          <a:spcPct val="107000"/>
                        </a:lnSpc>
                        <a:spcAft>
                          <a:spcPts val="0"/>
                        </a:spcAft>
                      </a:pPr>
                      <a:r>
                        <a:rPr lang="da-DK" sz="1100" dirty="0">
                          <a:effectLst/>
                        </a:rPr>
                        <a:t>21</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27</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28</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29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30</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31</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37</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38</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39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40</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828170"/>
                  </a:ext>
                </a:extLst>
              </a:tr>
              <a:tr h="379741">
                <a:tc>
                  <a:txBody>
                    <a:bodyPr/>
                    <a:lstStyle/>
                    <a:p>
                      <a:pPr>
                        <a:lnSpc>
                          <a:spcPct val="107000"/>
                        </a:lnSpc>
                        <a:spcAft>
                          <a:spcPts val="0"/>
                        </a:spcAft>
                      </a:pPr>
                      <a:r>
                        <a:rPr lang="da-DK" sz="1100" dirty="0">
                          <a:solidFill>
                            <a:schemeClr val="tx1"/>
                          </a:solidFill>
                          <a:effectLst/>
                        </a:rPr>
                        <a:t>1.</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163514"/>
                  </a:ext>
                </a:extLst>
              </a:tr>
              <a:tr h="379741">
                <a:tc>
                  <a:txBody>
                    <a:bodyPr/>
                    <a:lstStyle/>
                    <a:p>
                      <a:pPr>
                        <a:lnSpc>
                          <a:spcPct val="107000"/>
                        </a:lnSpc>
                        <a:spcAft>
                          <a:spcPts val="0"/>
                        </a:spcAft>
                      </a:pPr>
                      <a:r>
                        <a:rPr lang="da-DK" sz="1100" dirty="0">
                          <a:solidFill>
                            <a:schemeClr val="tx1"/>
                          </a:solidFill>
                          <a:effectLst/>
                        </a:rPr>
                        <a:t>2.</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674888"/>
                  </a:ext>
                </a:extLst>
              </a:tr>
              <a:tr h="379741">
                <a:tc>
                  <a:txBody>
                    <a:bodyPr/>
                    <a:lstStyle/>
                    <a:p>
                      <a:pPr>
                        <a:lnSpc>
                          <a:spcPct val="107000"/>
                        </a:lnSpc>
                        <a:spcAft>
                          <a:spcPts val="0"/>
                        </a:spcAft>
                      </a:pPr>
                      <a:r>
                        <a:rPr lang="da-DK" sz="1100" dirty="0">
                          <a:solidFill>
                            <a:schemeClr val="tx1"/>
                          </a:solidFill>
                          <a:effectLst/>
                        </a:rPr>
                        <a:t>3.</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486072"/>
                  </a:ext>
                </a:extLst>
              </a:tr>
              <a:tr h="379741">
                <a:tc>
                  <a:txBody>
                    <a:bodyPr/>
                    <a:lstStyle/>
                    <a:p>
                      <a:pPr>
                        <a:lnSpc>
                          <a:spcPct val="107000"/>
                        </a:lnSpc>
                        <a:spcAft>
                          <a:spcPts val="0"/>
                        </a:spcAft>
                      </a:pPr>
                      <a:r>
                        <a:rPr lang="da-DK" sz="1100" dirty="0">
                          <a:solidFill>
                            <a:schemeClr val="tx1"/>
                          </a:solidFill>
                          <a:effectLst/>
                        </a:rPr>
                        <a:t>4.</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792394"/>
                  </a:ext>
                </a:extLst>
              </a:tr>
              <a:tr h="379741">
                <a:tc>
                  <a:txBody>
                    <a:bodyPr/>
                    <a:lstStyle/>
                    <a:p>
                      <a:pPr>
                        <a:lnSpc>
                          <a:spcPct val="107000"/>
                        </a:lnSpc>
                        <a:spcAft>
                          <a:spcPts val="0"/>
                        </a:spcAft>
                      </a:pPr>
                      <a:r>
                        <a:rPr lang="da-DK" sz="1100" dirty="0">
                          <a:solidFill>
                            <a:schemeClr val="tx1"/>
                          </a:solidFill>
                          <a:effectLst/>
                        </a:rPr>
                        <a:t>5.</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40165"/>
                  </a:ext>
                </a:extLst>
              </a:tr>
              <a:tr h="379741">
                <a:tc>
                  <a:txBody>
                    <a:bodyPr/>
                    <a:lstStyle/>
                    <a:p>
                      <a:pPr>
                        <a:lnSpc>
                          <a:spcPct val="107000"/>
                        </a:lnSpc>
                        <a:spcAft>
                          <a:spcPts val="0"/>
                        </a:spcAft>
                      </a:pPr>
                      <a:r>
                        <a:rPr lang="da-DK" sz="1100" dirty="0">
                          <a:solidFill>
                            <a:schemeClr val="tx1"/>
                          </a:solidFill>
                          <a:effectLst/>
                        </a:rPr>
                        <a:t>6.</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814537"/>
                  </a:ext>
                </a:extLst>
              </a:tr>
              <a:tr h="379741">
                <a:tc>
                  <a:txBody>
                    <a:bodyPr/>
                    <a:lstStyle/>
                    <a:p>
                      <a:pPr>
                        <a:lnSpc>
                          <a:spcPct val="107000"/>
                        </a:lnSpc>
                        <a:spcAft>
                          <a:spcPts val="0"/>
                        </a:spcAft>
                      </a:pPr>
                      <a:r>
                        <a:rPr lang="da-DK" sz="1100" dirty="0">
                          <a:solidFill>
                            <a:schemeClr val="tx1"/>
                          </a:solidFill>
                          <a:effectLst/>
                        </a:rPr>
                        <a:t>7.</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9711760"/>
                  </a:ext>
                </a:extLst>
              </a:tr>
              <a:tr h="379741">
                <a:tc>
                  <a:txBody>
                    <a:bodyPr/>
                    <a:lstStyle/>
                    <a:p>
                      <a:pPr>
                        <a:lnSpc>
                          <a:spcPct val="107000"/>
                        </a:lnSpc>
                        <a:spcAft>
                          <a:spcPts val="0"/>
                        </a:spcAft>
                      </a:pPr>
                      <a:r>
                        <a:rPr lang="da-DK" sz="1100" dirty="0">
                          <a:solidFill>
                            <a:schemeClr val="tx1"/>
                          </a:solidFill>
                          <a:effectLst/>
                        </a:rPr>
                        <a:t>8.</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338258"/>
                  </a:ext>
                </a:extLst>
              </a:tr>
            </a:tbl>
          </a:graphicData>
        </a:graphic>
      </p:graphicFrame>
      <p:sp>
        <p:nvSpPr>
          <p:cNvPr id="5" name="Footer Placeholder 3">
            <a:extLst>
              <a:ext uri="{FF2B5EF4-FFF2-40B4-BE49-F238E27FC236}">
                <a16:creationId xmlns:a16="http://schemas.microsoft.com/office/drawing/2014/main" id="{1627C114-C61C-4073-7646-C5B359DBF999}"/>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62126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EKSEMPEL</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sp>
        <p:nvSpPr>
          <p:cNvPr id="11" name="Rektangel 10">
            <a:extLst>
              <a:ext uri="{FF2B5EF4-FFF2-40B4-BE49-F238E27FC236}">
                <a16:creationId xmlns:a16="http://schemas.microsoft.com/office/drawing/2014/main" id="{8220EE4D-39CF-BED4-B772-A304F007B157}"/>
              </a:ext>
            </a:extLst>
          </p:cNvPr>
          <p:cNvSpPr/>
          <p:nvPr/>
        </p:nvSpPr>
        <p:spPr>
          <a:xfrm>
            <a:off x="1332339" y="4599719"/>
            <a:ext cx="9683539" cy="276999"/>
          </a:xfrm>
          <a:prstGeom prst="rect">
            <a:avLst/>
          </a:prstGeom>
        </p:spPr>
        <p:txBody>
          <a:bodyPr wrap="square">
            <a:spAutoFit/>
          </a:bodyPr>
          <a:lstStyle/>
          <a:p>
            <a:pPr>
              <a:spcAft>
                <a:spcPts val="0"/>
              </a:spcAft>
            </a:pPr>
            <a:r>
              <a:rPr lang="da-DK" sz="1200" b="1" dirty="0">
                <a:solidFill>
                  <a:srgbClr val="002060"/>
                </a:solidFill>
              </a:rPr>
              <a:t>Beskrivelse af milepæle</a:t>
            </a:r>
          </a:p>
        </p:txBody>
      </p:sp>
      <p:graphicFrame>
        <p:nvGraphicFramePr>
          <p:cNvPr id="6" name="Tabel 5">
            <a:extLst>
              <a:ext uri="{FF2B5EF4-FFF2-40B4-BE49-F238E27FC236}">
                <a16:creationId xmlns:a16="http://schemas.microsoft.com/office/drawing/2014/main" id="{03CB8770-551F-F136-EBA9-9371FCA3FED6}"/>
              </a:ext>
            </a:extLst>
          </p:cNvPr>
          <p:cNvGraphicFramePr>
            <a:graphicFrameLocks noGrp="1"/>
          </p:cNvGraphicFramePr>
          <p:nvPr>
            <p:extLst>
              <p:ext uri="{D42A27DB-BD31-4B8C-83A1-F6EECF244321}">
                <p14:modId xmlns:p14="http://schemas.microsoft.com/office/powerpoint/2010/main" val="696801642"/>
              </p:ext>
            </p:extLst>
          </p:nvPr>
        </p:nvGraphicFramePr>
        <p:xfrm>
          <a:off x="1423572" y="906604"/>
          <a:ext cx="9436906" cy="3603243"/>
        </p:xfrm>
        <a:graphic>
          <a:graphicData uri="http://schemas.openxmlformats.org/drawingml/2006/table">
            <a:tbl>
              <a:tblPr firstRow="1" firstCol="1" bandRow="1">
                <a:tableStyleId>{5C22544A-7EE6-4342-B048-85BDC9FD1C3A}</a:tableStyleId>
              </a:tblPr>
              <a:tblGrid>
                <a:gridCol w="1887100">
                  <a:extLst>
                    <a:ext uri="{9D8B030D-6E8A-4147-A177-3AD203B41FA5}">
                      <a16:colId xmlns:a16="http://schemas.microsoft.com/office/drawing/2014/main" val="3439625555"/>
                    </a:ext>
                  </a:extLst>
                </a:gridCol>
                <a:gridCol w="377420">
                  <a:extLst>
                    <a:ext uri="{9D8B030D-6E8A-4147-A177-3AD203B41FA5}">
                      <a16:colId xmlns:a16="http://schemas.microsoft.com/office/drawing/2014/main" val="2948238970"/>
                    </a:ext>
                  </a:extLst>
                </a:gridCol>
                <a:gridCol w="377420">
                  <a:extLst>
                    <a:ext uri="{9D8B030D-6E8A-4147-A177-3AD203B41FA5}">
                      <a16:colId xmlns:a16="http://schemas.microsoft.com/office/drawing/2014/main" val="1323346677"/>
                    </a:ext>
                  </a:extLst>
                </a:gridCol>
                <a:gridCol w="377420">
                  <a:extLst>
                    <a:ext uri="{9D8B030D-6E8A-4147-A177-3AD203B41FA5}">
                      <a16:colId xmlns:a16="http://schemas.microsoft.com/office/drawing/2014/main" val="4112326840"/>
                    </a:ext>
                  </a:extLst>
                </a:gridCol>
                <a:gridCol w="377420">
                  <a:extLst>
                    <a:ext uri="{9D8B030D-6E8A-4147-A177-3AD203B41FA5}">
                      <a16:colId xmlns:a16="http://schemas.microsoft.com/office/drawing/2014/main" val="539008526"/>
                    </a:ext>
                  </a:extLst>
                </a:gridCol>
                <a:gridCol w="377420">
                  <a:extLst>
                    <a:ext uri="{9D8B030D-6E8A-4147-A177-3AD203B41FA5}">
                      <a16:colId xmlns:a16="http://schemas.microsoft.com/office/drawing/2014/main" val="57821765"/>
                    </a:ext>
                  </a:extLst>
                </a:gridCol>
                <a:gridCol w="377420">
                  <a:extLst>
                    <a:ext uri="{9D8B030D-6E8A-4147-A177-3AD203B41FA5}">
                      <a16:colId xmlns:a16="http://schemas.microsoft.com/office/drawing/2014/main" val="3645219228"/>
                    </a:ext>
                  </a:extLst>
                </a:gridCol>
                <a:gridCol w="377420">
                  <a:extLst>
                    <a:ext uri="{9D8B030D-6E8A-4147-A177-3AD203B41FA5}">
                      <a16:colId xmlns:a16="http://schemas.microsoft.com/office/drawing/2014/main" val="3276653456"/>
                    </a:ext>
                  </a:extLst>
                </a:gridCol>
                <a:gridCol w="377420">
                  <a:extLst>
                    <a:ext uri="{9D8B030D-6E8A-4147-A177-3AD203B41FA5}">
                      <a16:colId xmlns:a16="http://schemas.microsoft.com/office/drawing/2014/main" val="1482994034"/>
                    </a:ext>
                  </a:extLst>
                </a:gridCol>
                <a:gridCol w="377420">
                  <a:extLst>
                    <a:ext uri="{9D8B030D-6E8A-4147-A177-3AD203B41FA5}">
                      <a16:colId xmlns:a16="http://schemas.microsoft.com/office/drawing/2014/main" val="718822978"/>
                    </a:ext>
                  </a:extLst>
                </a:gridCol>
                <a:gridCol w="377420">
                  <a:extLst>
                    <a:ext uri="{9D8B030D-6E8A-4147-A177-3AD203B41FA5}">
                      <a16:colId xmlns:a16="http://schemas.microsoft.com/office/drawing/2014/main" val="3057814456"/>
                    </a:ext>
                  </a:extLst>
                </a:gridCol>
                <a:gridCol w="377420">
                  <a:extLst>
                    <a:ext uri="{9D8B030D-6E8A-4147-A177-3AD203B41FA5}">
                      <a16:colId xmlns:a16="http://schemas.microsoft.com/office/drawing/2014/main" val="2740479571"/>
                    </a:ext>
                  </a:extLst>
                </a:gridCol>
                <a:gridCol w="377420">
                  <a:extLst>
                    <a:ext uri="{9D8B030D-6E8A-4147-A177-3AD203B41FA5}">
                      <a16:colId xmlns:a16="http://schemas.microsoft.com/office/drawing/2014/main" val="3468625917"/>
                    </a:ext>
                  </a:extLst>
                </a:gridCol>
                <a:gridCol w="377420">
                  <a:extLst>
                    <a:ext uri="{9D8B030D-6E8A-4147-A177-3AD203B41FA5}">
                      <a16:colId xmlns:a16="http://schemas.microsoft.com/office/drawing/2014/main" val="432475740"/>
                    </a:ext>
                  </a:extLst>
                </a:gridCol>
                <a:gridCol w="377420">
                  <a:extLst>
                    <a:ext uri="{9D8B030D-6E8A-4147-A177-3AD203B41FA5}">
                      <a16:colId xmlns:a16="http://schemas.microsoft.com/office/drawing/2014/main" val="4107109643"/>
                    </a:ext>
                  </a:extLst>
                </a:gridCol>
                <a:gridCol w="377420">
                  <a:extLst>
                    <a:ext uri="{9D8B030D-6E8A-4147-A177-3AD203B41FA5}">
                      <a16:colId xmlns:a16="http://schemas.microsoft.com/office/drawing/2014/main" val="2433136072"/>
                    </a:ext>
                  </a:extLst>
                </a:gridCol>
                <a:gridCol w="377420">
                  <a:extLst>
                    <a:ext uri="{9D8B030D-6E8A-4147-A177-3AD203B41FA5}">
                      <a16:colId xmlns:a16="http://schemas.microsoft.com/office/drawing/2014/main" val="2237308527"/>
                    </a:ext>
                  </a:extLst>
                </a:gridCol>
                <a:gridCol w="377420">
                  <a:extLst>
                    <a:ext uri="{9D8B030D-6E8A-4147-A177-3AD203B41FA5}">
                      <a16:colId xmlns:a16="http://schemas.microsoft.com/office/drawing/2014/main" val="470202729"/>
                    </a:ext>
                  </a:extLst>
                </a:gridCol>
                <a:gridCol w="377420">
                  <a:extLst>
                    <a:ext uri="{9D8B030D-6E8A-4147-A177-3AD203B41FA5}">
                      <a16:colId xmlns:a16="http://schemas.microsoft.com/office/drawing/2014/main" val="137040613"/>
                    </a:ext>
                  </a:extLst>
                </a:gridCol>
                <a:gridCol w="378123">
                  <a:extLst>
                    <a:ext uri="{9D8B030D-6E8A-4147-A177-3AD203B41FA5}">
                      <a16:colId xmlns:a16="http://schemas.microsoft.com/office/drawing/2014/main" val="4209411266"/>
                    </a:ext>
                  </a:extLst>
                </a:gridCol>
                <a:gridCol w="378123">
                  <a:extLst>
                    <a:ext uri="{9D8B030D-6E8A-4147-A177-3AD203B41FA5}">
                      <a16:colId xmlns:a16="http://schemas.microsoft.com/office/drawing/2014/main" val="3372466672"/>
                    </a:ext>
                  </a:extLst>
                </a:gridCol>
              </a:tblGrid>
              <a:tr h="379741">
                <a:tc rowSpan="2">
                  <a:txBody>
                    <a:bodyPr/>
                    <a:lstStyle/>
                    <a:p>
                      <a:pPr>
                        <a:lnSpc>
                          <a:spcPct val="107000"/>
                        </a:lnSpc>
                        <a:spcAft>
                          <a:spcPts val="0"/>
                        </a:spcAft>
                      </a:pPr>
                      <a:r>
                        <a:rPr lang="da-DK" sz="1100">
                          <a:solidFill>
                            <a:schemeClr val="tx1"/>
                          </a:solidFill>
                          <a:effectLst/>
                        </a:rPr>
                        <a:t>Indsatsområde</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gridSpan="20">
                  <a:txBody>
                    <a:bodyPr/>
                    <a:lstStyle/>
                    <a:p>
                      <a:pPr>
                        <a:lnSpc>
                          <a:spcPct val="107000"/>
                        </a:lnSpc>
                        <a:spcAft>
                          <a:spcPts val="0"/>
                        </a:spcAft>
                      </a:pPr>
                      <a:r>
                        <a:rPr lang="da-DK" sz="1100" dirty="0">
                          <a:solidFill>
                            <a:schemeClr val="tx1"/>
                          </a:solidFill>
                          <a:effectLst/>
                        </a:rPr>
                        <a:t>Milepæl og ugenummer</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30724974"/>
                  </a:ext>
                </a:extLst>
              </a:tr>
              <a:tr h="185574">
                <a:tc vMerge="1">
                  <a:txBody>
                    <a:bodyPr/>
                    <a:lstStyle/>
                    <a:p>
                      <a:endParaRPr lang="da-DK"/>
                    </a:p>
                  </a:txBody>
                  <a:tcPr/>
                </a:tc>
                <a:tc>
                  <a:txBody>
                    <a:bodyPr/>
                    <a:lstStyle/>
                    <a:p>
                      <a:pPr>
                        <a:lnSpc>
                          <a:spcPct val="107000"/>
                        </a:lnSpc>
                        <a:spcAft>
                          <a:spcPts val="0"/>
                        </a:spcAft>
                      </a:pPr>
                      <a:r>
                        <a:rPr lang="da-DK" sz="1100">
                          <a:effectLst/>
                        </a:rPr>
                        <a:t>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828170"/>
                  </a:ext>
                </a:extLst>
              </a:tr>
              <a:tr h="379741">
                <a:tc>
                  <a:txBody>
                    <a:bodyPr/>
                    <a:lstStyle/>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Nye arbejdsgange</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da-DK" sz="11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163514"/>
                  </a:ext>
                </a:extLst>
              </a:tr>
              <a:tr h="379741">
                <a:tc>
                  <a:txBody>
                    <a:bodyPr/>
                    <a:lstStyle/>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Ny IT-løsning</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674888"/>
                  </a:ext>
                </a:extLst>
              </a:tr>
              <a:tr h="379741">
                <a:tc>
                  <a:txBody>
                    <a:bodyPr/>
                    <a:lstStyle/>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Træning og efteruddannelse</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486072"/>
                  </a:ext>
                </a:extLst>
              </a:tr>
              <a:tr h="379741">
                <a:tc>
                  <a:txBody>
                    <a:bodyPr/>
                    <a:lstStyle/>
                    <a:p>
                      <a:pPr>
                        <a:lnSpc>
                          <a:spcPct val="107000"/>
                        </a:lnSpc>
                        <a:spcAft>
                          <a:spcPts val="0"/>
                        </a:spcAft>
                      </a:pPr>
                      <a:r>
                        <a:rPr lang="da-DK"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Ændret produktions-udstyr</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b="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da-DK" sz="11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792394"/>
                  </a:ext>
                </a:extLst>
              </a:tr>
              <a:tr h="379741">
                <a:tc>
                  <a:txBody>
                    <a:bodyPr/>
                    <a:lstStyle/>
                    <a:p>
                      <a:pPr>
                        <a:lnSpc>
                          <a:spcPct val="107000"/>
                        </a:lnSpc>
                        <a:spcAft>
                          <a:spcPts val="0"/>
                        </a:spcAft>
                      </a:pPr>
                      <a:r>
                        <a:rPr lang="da-DK" sz="1100" dirty="0">
                          <a:solidFill>
                            <a:schemeClr val="tx1"/>
                          </a:solidFill>
                          <a:effectLst/>
                        </a:rPr>
                        <a:t>5.</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40165"/>
                  </a:ext>
                </a:extLst>
              </a:tr>
              <a:tr h="379741">
                <a:tc>
                  <a:txBody>
                    <a:bodyPr/>
                    <a:lstStyle/>
                    <a:p>
                      <a:pPr>
                        <a:lnSpc>
                          <a:spcPct val="107000"/>
                        </a:lnSpc>
                        <a:spcAft>
                          <a:spcPts val="0"/>
                        </a:spcAft>
                      </a:pPr>
                      <a:r>
                        <a:rPr lang="da-DK" sz="1100" dirty="0">
                          <a:solidFill>
                            <a:schemeClr val="tx1"/>
                          </a:solidFill>
                          <a:effectLst/>
                        </a:rPr>
                        <a:t>6.</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814537"/>
                  </a:ext>
                </a:extLst>
              </a:tr>
              <a:tr h="379741">
                <a:tc>
                  <a:txBody>
                    <a:bodyPr/>
                    <a:lstStyle/>
                    <a:p>
                      <a:pPr>
                        <a:lnSpc>
                          <a:spcPct val="107000"/>
                        </a:lnSpc>
                        <a:spcAft>
                          <a:spcPts val="0"/>
                        </a:spcAft>
                      </a:pPr>
                      <a:r>
                        <a:rPr lang="da-DK" sz="1100" dirty="0">
                          <a:solidFill>
                            <a:schemeClr val="tx1"/>
                          </a:solidFill>
                          <a:effectLst/>
                        </a:rPr>
                        <a:t>7.</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9711760"/>
                  </a:ext>
                </a:extLst>
              </a:tr>
              <a:tr h="379741">
                <a:tc>
                  <a:txBody>
                    <a:bodyPr/>
                    <a:lstStyle/>
                    <a:p>
                      <a:pPr>
                        <a:lnSpc>
                          <a:spcPct val="107000"/>
                        </a:lnSpc>
                        <a:spcAft>
                          <a:spcPts val="0"/>
                        </a:spcAft>
                      </a:pPr>
                      <a:r>
                        <a:rPr lang="da-DK" sz="1100" dirty="0">
                          <a:solidFill>
                            <a:schemeClr val="tx1"/>
                          </a:solidFill>
                          <a:effectLst/>
                        </a:rPr>
                        <a:t>8.</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338258"/>
                  </a:ext>
                </a:extLst>
              </a:tr>
            </a:tbl>
          </a:graphicData>
        </a:graphic>
      </p:graphicFrame>
      <p:graphicFrame>
        <p:nvGraphicFramePr>
          <p:cNvPr id="13" name="Tabel 12">
            <a:extLst>
              <a:ext uri="{FF2B5EF4-FFF2-40B4-BE49-F238E27FC236}">
                <a16:creationId xmlns:a16="http://schemas.microsoft.com/office/drawing/2014/main" id="{3D7BDA5C-DD5D-A100-F020-880D1118DAF2}"/>
              </a:ext>
            </a:extLst>
          </p:cNvPr>
          <p:cNvGraphicFramePr>
            <a:graphicFrameLocks noGrp="1"/>
          </p:cNvGraphicFramePr>
          <p:nvPr>
            <p:extLst>
              <p:ext uri="{D42A27DB-BD31-4B8C-83A1-F6EECF244321}">
                <p14:modId xmlns:p14="http://schemas.microsoft.com/office/powerpoint/2010/main" val="1794194828"/>
              </p:ext>
            </p:extLst>
          </p:nvPr>
        </p:nvGraphicFramePr>
        <p:xfrm>
          <a:off x="1423572" y="4869530"/>
          <a:ext cx="9428472" cy="1371600"/>
        </p:xfrm>
        <a:graphic>
          <a:graphicData uri="http://schemas.openxmlformats.org/drawingml/2006/table">
            <a:tbl>
              <a:tblPr firstRow="1" firstCol="1" bandRow="1">
                <a:tableStyleId>{5C22544A-7EE6-4342-B048-85BDC9FD1C3A}</a:tableStyleId>
              </a:tblPr>
              <a:tblGrid>
                <a:gridCol w="2356767">
                  <a:extLst>
                    <a:ext uri="{9D8B030D-6E8A-4147-A177-3AD203B41FA5}">
                      <a16:colId xmlns:a16="http://schemas.microsoft.com/office/drawing/2014/main" val="770893013"/>
                    </a:ext>
                  </a:extLst>
                </a:gridCol>
                <a:gridCol w="2356767">
                  <a:extLst>
                    <a:ext uri="{9D8B030D-6E8A-4147-A177-3AD203B41FA5}">
                      <a16:colId xmlns:a16="http://schemas.microsoft.com/office/drawing/2014/main" val="2199882192"/>
                    </a:ext>
                  </a:extLst>
                </a:gridCol>
                <a:gridCol w="2357469">
                  <a:extLst>
                    <a:ext uri="{9D8B030D-6E8A-4147-A177-3AD203B41FA5}">
                      <a16:colId xmlns:a16="http://schemas.microsoft.com/office/drawing/2014/main" val="3615392935"/>
                    </a:ext>
                  </a:extLst>
                </a:gridCol>
                <a:gridCol w="2357469">
                  <a:extLst>
                    <a:ext uri="{9D8B030D-6E8A-4147-A177-3AD203B41FA5}">
                      <a16:colId xmlns:a16="http://schemas.microsoft.com/office/drawing/2014/main" val="4216441195"/>
                    </a:ext>
                  </a:extLst>
                </a:gridCol>
              </a:tblGrid>
              <a:tr h="0">
                <a:tc>
                  <a:txBody>
                    <a:bodyPr/>
                    <a:lstStyle/>
                    <a:p>
                      <a:pPr>
                        <a:lnSpc>
                          <a:spcPct val="107000"/>
                        </a:lnSpc>
                        <a:spcAft>
                          <a:spcPts val="0"/>
                        </a:spcAft>
                      </a:pPr>
                      <a:r>
                        <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Krav arbejdsgange beskrevet</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49711022"/>
                  </a:ext>
                </a:extLst>
              </a:tr>
              <a:tr h="0">
                <a:tc>
                  <a:txBody>
                    <a:bodyPr/>
                    <a:lstStyle/>
                    <a:p>
                      <a:pPr>
                        <a:lnSpc>
                          <a:spcPct val="107000"/>
                        </a:lnSpc>
                        <a:spcAft>
                          <a:spcPts val="0"/>
                        </a:spcAft>
                      </a:pPr>
                      <a:r>
                        <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Arbejdsgange kortlagt</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76064058"/>
                  </a:ext>
                </a:extLst>
              </a:tr>
              <a:tr h="0">
                <a:tc>
                  <a:txBody>
                    <a:bodyPr/>
                    <a:lstStyle/>
                    <a:p>
                      <a:pPr>
                        <a:lnSpc>
                          <a:spcPct val="107000"/>
                        </a:lnSpc>
                        <a:spcAft>
                          <a:spcPts val="0"/>
                        </a:spcAft>
                      </a:pPr>
                      <a:r>
                        <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Udkast til nye arbejdsgange</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11.</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40806896"/>
                  </a:ext>
                </a:extLst>
              </a:tr>
              <a:tr h="0">
                <a:tc>
                  <a:txBody>
                    <a:bodyPr/>
                    <a:lstStyle/>
                    <a:p>
                      <a:pPr>
                        <a:lnSpc>
                          <a:spcPct val="107000"/>
                        </a:lnSpc>
                        <a:spcAft>
                          <a:spcPts val="0"/>
                        </a:spcAft>
                      </a:pPr>
                      <a:r>
                        <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Krav til IT-løsning defineret</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12.</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67305010"/>
                  </a:ext>
                </a:extLst>
              </a:tr>
              <a:tr h="0">
                <a:tc>
                  <a:txBody>
                    <a:bodyPr/>
                    <a:lstStyle/>
                    <a:p>
                      <a:pPr>
                        <a:lnSpc>
                          <a:spcPct val="107000"/>
                        </a:lnSpc>
                        <a:spcAft>
                          <a:spcPts val="0"/>
                        </a:spcAft>
                      </a:pPr>
                      <a:r>
                        <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Produktionsudstyr kortlagt</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49195141"/>
                  </a:ext>
                </a:extLst>
              </a:tr>
              <a:tr h="0">
                <a:tc>
                  <a:txBody>
                    <a:bodyPr/>
                    <a:lstStyle/>
                    <a:p>
                      <a:pPr>
                        <a:lnSpc>
                          <a:spcPct val="107000"/>
                        </a:lnSpc>
                        <a:spcAft>
                          <a:spcPts val="0"/>
                        </a:spcAft>
                      </a:pPr>
                      <a:r>
                        <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Krav til prod. udstyr beskrevet</a:t>
                      </a: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25538161"/>
                  </a:ext>
                </a:extLst>
              </a:tr>
              <a:tr h="144692">
                <a:tc>
                  <a:txBody>
                    <a:bodyPr/>
                    <a:lstStyle/>
                    <a:p>
                      <a:pPr>
                        <a:lnSpc>
                          <a:spcPct val="107000"/>
                        </a:lnSpc>
                        <a:spcAft>
                          <a:spcPts val="0"/>
                        </a:spcAft>
                      </a:pPr>
                      <a:r>
                        <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Træningsbehov defineret</a:t>
                      </a: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15.</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23.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31.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58368612"/>
                  </a:ext>
                </a:extLst>
              </a:tr>
              <a:tr h="0">
                <a:tc>
                  <a:txBody>
                    <a:bodyPr/>
                    <a:lstStyle/>
                    <a:p>
                      <a:pPr>
                        <a:lnSpc>
                          <a:spcPct val="107000"/>
                        </a:lnSpc>
                        <a:spcAft>
                          <a:spcPts val="0"/>
                        </a:spcAft>
                      </a:pPr>
                      <a:r>
                        <a:rPr lang="da-DK" sz="1100" b="0" dirty="0">
                          <a:solidFill>
                            <a:schemeClr val="tx1"/>
                          </a:solidFill>
                          <a:effectLst/>
                        </a:rPr>
                        <a:t>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16.</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24.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2489232"/>
                  </a:ext>
                </a:extLst>
              </a:tr>
            </a:tbl>
          </a:graphicData>
        </a:graphic>
      </p:graphicFrame>
      <p:sp>
        <p:nvSpPr>
          <p:cNvPr id="5" name="Footer Placeholder 3">
            <a:extLst>
              <a:ext uri="{FF2B5EF4-FFF2-40B4-BE49-F238E27FC236}">
                <a16:creationId xmlns:a16="http://schemas.microsoft.com/office/drawing/2014/main" id="{43CB383D-B357-159A-5AE0-3DC29AE38418}"/>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93939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sp>
        <p:nvSpPr>
          <p:cNvPr id="14" name="Rektangel 13">
            <a:extLst>
              <a:ext uri="{FF2B5EF4-FFF2-40B4-BE49-F238E27FC236}">
                <a16:creationId xmlns:a16="http://schemas.microsoft.com/office/drawing/2014/main" id="{8DC41E5A-6E18-F84D-E6B3-29D592FB3AE1}"/>
              </a:ext>
            </a:extLst>
          </p:cNvPr>
          <p:cNvSpPr/>
          <p:nvPr/>
        </p:nvSpPr>
        <p:spPr>
          <a:xfrm>
            <a:off x="1317629" y="1053204"/>
            <a:ext cx="9441962" cy="4826449"/>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Forbindelse til andre værktøjer</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Milepælsplanen i Word format: </a:t>
            </a:r>
            <a:r>
              <a:rPr lang="da-DK" sz="1200" dirty="0">
                <a:ea typeface="SimSun" panose="02010600030101010101" pitchFamily="2" charset="-122"/>
              </a:rPr>
              <a:t>Se også skabeloner til beskrivelse af milepælsplanen i Word </a:t>
            </a:r>
          </a:p>
          <a:p>
            <a:pPr>
              <a:lnSpc>
                <a:spcPct val="107000"/>
              </a:lnSpc>
              <a:spcAft>
                <a:spcPts val="0"/>
              </a:spcAft>
            </a:pPr>
            <a:r>
              <a:rPr lang="da-DK" sz="1200" b="1" dirty="0">
                <a:ea typeface="SimSun" panose="02010600030101010101" pitchFamily="2" charset="-122"/>
              </a:rPr>
              <a:t>Målhierarkiet – </a:t>
            </a:r>
            <a:r>
              <a:rPr lang="da-DK" sz="1200" b="1" dirty="0" err="1">
                <a:ea typeface="SimSun" panose="02010600030101010101" pitchFamily="2" charset="-122"/>
              </a:rPr>
              <a:t>impact</a:t>
            </a:r>
            <a:r>
              <a:rPr lang="da-DK" sz="1200" b="1" dirty="0">
                <a:ea typeface="SimSun" panose="02010600030101010101" pitchFamily="2" charset="-122"/>
              </a:rPr>
              <a:t> case: </a:t>
            </a:r>
            <a:r>
              <a:rPr lang="da-DK" sz="1200" dirty="0">
                <a:ea typeface="SimSun" panose="02010600030101010101" pitchFamily="2" charset="-122"/>
              </a:rPr>
              <a:t>Dette værktøj definerer projektets leverancer, som er udgangspunkt for struktureringen af planen i indsatsområder</a:t>
            </a:r>
          </a:p>
          <a:p>
            <a:pPr>
              <a:lnSpc>
                <a:spcPct val="107000"/>
              </a:lnSpc>
              <a:spcAft>
                <a:spcPts val="0"/>
              </a:spcAft>
            </a:pPr>
            <a:r>
              <a:rPr lang="da-DK" sz="1200" b="1" dirty="0">
                <a:ea typeface="SimSun" panose="02010600030101010101" pitchFamily="2" charset="-122"/>
              </a:rPr>
              <a:t>Milepælsbeskrivelse: </a:t>
            </a:r>
            <a:r>
              <a:rPr lang="da-DK" sz="1200" dirty="0">
                <a:ea typeface="SimSun" panose="02010600030101010101" pitchFamily="2" charset="-122"/>
              </a:rPr>
              <a:t>De enkelte milepæle kan defineres og beskrives meget konkret og specifikt vha. dette værktøj</a:t>
            </a:r>
          </a:p>
          <a:p>
            <a:pPr>
              <a:lnSpc>
                <a:spcPct val="107000"/>
              </a:lnSpc>
              <a:spcAft>
                <a:spcPts val="0"/>
              </a:spcAft>
            </a:pPr>
            <a:r>
              <a:rPr lang="da-DK" sz="1200" b="1" dirty="0">
                <a:ea typeface="SimSun" panose="02010600030101010101" pitchFamily="2" charset="-122"/>
              </a:rPr>
              <a:t>Risikoanalysen: </a:t>
            </a:r>
            <a:r>
              <a:rPr lang="da-DK" sz="1200" dirty="0">
                <a:ea typeface="SimSun" panose="02010600030101010101" pitchFamily="2" charset="-122"/>
              </a:rPr>
              <a:t>Risikoanalysen udarbejdes på baggrund af første udkast til milepælsplan. På baggrund af risikoanalysen skal forebyggende og afbødende aktiviteter indbygges i planen for at gøre den mere robust.</a:t>
            </a:r>
          </a:p>
          <a:p>
            <a:pPr>
              <a:lnSpc>
                <a:spcPct val="107000"/>
              </a:lnSpc>
              <a:spcAft>
                <a:spcPts val="0"/>
              </a:spcAft>
            </a:pPr>
            <a:r>
              <a:rPr lang="da-DK" sz="1200" b="1" dirty="0">
                <a:ea typeface="SimSun" panose="02010600030101010101" pitchFamily="2" charset="-122"/>
              </a:rPr>
              <a:t>Projektorganisering: </a:t>
            </a:r>
            <a:r>
              <a:rPr lang="da-DK" sz="1200" dirty="0">
                <a:ea typeface="SimSun" panose="02010600030101010101" pitchFamily="2" charset="-122"/>
              </a:rPr>
              <a:t>Milepælsplan og projektorganisering skal stemme overens. Opdelingen af ansvarsområder i projektteamet eller opdelingen i arbejdsgrupper, skal svare til opdelingen i planens indsatsområder. Der skal være en ansvarlig for hvert indsatsområde.</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Links</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dirty="0">
                <a:hlinkClick r:id="rId4">
                  <a:extLst>
                    <a:ext uri="{A12FA001-AC4F-418D-AE19-62706E023703}">
                      <ahyp:hlinkClr xmlns:ahyp="http://schemas.microsoft.com/office/drawing/2018/hyperlinkcolor" val="tx"/>
                    </a:ext>
                  </a:extLst>
                </a:hlinkClick>
              </a:rPr>
              <a:t>https://naervaer.files.wordpress.com/2009/11/milepc3a6lsplanlc3a6gning-en-vejledning.pdf</a:t>
            </a:r>
            <a:endParaRPr lang="da-DK" sz="1200" dirty="0"/>
          </a:p>
          <a:p>
            <a:pPr>
              <a:lnSpc>
                <a:spcPct val="107000"/>
              </a:lnSpc>
              <a:spcAft>
                <a:spcPts val="0"/>
              </a:spcAft>
            </a:pPr>
            <a:r>
              <a:rPr lang="da-DK" sz="1200" dirty="0">
                <a:hlinkClick r:id="rId5">
                  <a:extLst>
                    <a:ext uri="{A12FA001-AC4F-418D-AE19-62706E023703}">
                      <ahyp:hlinkClr xmlns:ahyp="http://schemas.microsoft.com/office/drawing/2018/hyperlinkcolor" val="tx"/>
                    </a:ext>
                  </a:extLst>
                </a:hlinkClick>
              </a:rPr>
              <a:t>https://www.mannaz.com/da/wp-content/uploads/2012/01/milepaelsplanlaegning-eksempel.pdf</a:t>
            </a:r>
            <a:endParaRPr lang="da-DK" sz="1200" dirty="0"/>
          </a:p>
          <a:p>
            <a:pPr>
              <a:lnSpc>
                <a:spcPct val="107000"/>
              </a:lnSpc>
            </a:pPr>
            <a:r>
              <a:rPr lang="da-DK" sz="12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https://airbornleadership.com/</a:t>
            </a:r>
            <a:r>
              <a:rPr lang="da-DK" sz="1200" dirty="0">
                <a:latin typeface="Arial" panose="020B0604020202020204" pitchFamily="34" charset="0"/>
                <a:cs typeface="Arial" panose="020B0604020202020204" pitchFamily="34" charset="0"/>
              </a:rPr>
              <a:t> </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r>
              <a:rPr lang="da-DK" sz="1200" b="1" dirty="0">
                <a:ea typeface="SimSun" panose="02010600030101010101" pitchFamily="2" charset="-122"/>
              </a:rPr>
              <a:t>Referencer</a:t>
            </a:r>
          </a:p>
          <a:p>
            <a:pPr>
              <a:lnSpc>
                <a:spcPct val="107000"/>
              </a:lnSpc>
              <a:spcAft>
                <a:spcPts val="0"/>
              </a:spcAft>
            </a:pPr>
            <a:endParaRPr lang="da-DK" sz="1200" b="1"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Bogen Power i projekter og portefølje 5. udgave, Djøf Forlag 2024</a:t>
            </a: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rPr>
              <a:t>Bogen Projektlederskab – effekt til tiden 1. udgave, Djøf Forlag 2016</a:t>
            </a: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
        <p:nvSpPr>
          <p:cNvPr id="5" name="Footer Placeholder 3">
            <a:extLst>
              <a:ext uri="{FF2B5EF4-FFF2-40B4-BE49-F238E27FC236}">
                <a16:creationId xmlns:a16="http://schemas.microsoft.com/office/drawing/2014/main" id="{B2E033F5-E448-F1FF-2B03-E02C9531CAB9}"/>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2098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3" name="Footer Placeholder 3">
            <a:extLst>
              <a:ext uri="{FF2B5EF4-FFF2-40B4-BE49-F238E27FC236}">
                <a16:creationId xmlns:a16="http://schemas.microsoft.com/office/drawing/2014/main" id="{4E1A1F7C-CB46-5161-DA64-5B510FBBD6EE}"/>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Milepælsplanen</a:t>
            </a:r>
            <a:endParaRPr lang="da-DK" sz="2400" dirty="0">
              <a:ea typeface="SimSun" panose="02010600030101010101" pitchFamily="2" charset="-122"/>
            </a:endParaRP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4734886"/>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rPr>
              <a:t>Formål og udbytte</a:t>
            </a:r>
          </a:p>
          <a:p>
            <a:r>
              <a:rPr lang="da-DK" sz="1200" dirty="0"/>
              <a:t>Milepælsplanen udarbejdes for at få et overblik, skabe mulighed for at styre så leverancer og effekt tilvejebringes til tiden og på budgettet. </a:t>
            </a:r>
          </a:p>
          <a:p>
            <a:r>
              <a:rPr lang="da-DK" sz="1200" dirty="0"/>
              <a:t>Derudover er formålet:</a:t>
            </a:r>
          </a:p>
          <a:p>
            <a:endParaRPr lang="da-DK" sz="1200" b="1" dirty="0">
              <a:ea typeface="SimSun" panose="02010600030101010101" pitchFamily="2" charset="-122"/>
            </a:endParaRPr>
          </a:p>
          <a:p>
            <a:pPr marL="171450" indent="-171450">
              <a:buFont typeface="Arial" panose="020B0604020202020204" pitchFamily="34" charset="0"/>
              <a:buChar char="•"/>
            </a:pPr>
            <a:r>
              <a:rPr lang="da-DK" sz="1200" dirty="0"/>
              <a:t>At skabe fælles forståelse og accept af opgaverne blandt projektdeltager og interessenter. Hvem gør hvad og hvornår.</a:t>
            </a:r>
            <a:endParaRPr lang="da-DK" sz="1200" b="1" dirty="0">
              <a:ea typeface="SimSun" panose="02010600030101010101" pitchFamily="2" charset="-122"/>
            </a:endParaRPr>
          </a:p>
          <a:p>
            <a:pPr marL="171450" indent="-171450">
              <a:buFont typeface="Arial" panose="020B0604020202020204" pitchFamily="34" charset="0"/>
              <a:buChar char="•"/>
            </a:pPr>
            <a:r>
              <a:rPr lang="da-DK" sz="1200" dirty="0"/>
              <a:t>At skabe tempo og intensitet i projektet så leverancer og effekt skabes med et minimum af indsats og forbrug af tid.</a:t>
            </a:r>
          </a:p>
          <a:p>
            <a:pPr marL="171450" lvl="0" indent="-171450">
              <a:buFont typeface="Arial" panose="020B0604020202020204" pitchFamily="34" charset="0"/>
              <a:buChar char="•"/>
            </a:pPr>
            <a:r>
              <a:rPr lang="da-DK" sz="1200" dirty="0"/>
              <a:t>At skabe sammenhæng mellem projektmål og den enkeltes indsats og ansvar.</a:t>
            </a:r>
          </a:p>
          <a:p>
            <a:pPr marL="171450" indent="-171450">
              <a:buFont typeface="Arial" panose="020B0604020202020204" pitchFamily="34" charset="0"/>
              <a:buChar char="•"/>
            </a:pPr>
            <a:r>
              <a:rPr lang="da-DK" sz="1200" dirty="0"/>
              <a:t>At strukturere projektet og kortlægge den bedste vej fra udfordring til løsning.</a:t>
            </a: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r>
              <a:rPr lang="da-DK" sz="1200" b="1" dirty="0"/>
              <a:t>Hvornår bruges planen i projektet?</a:t>
            </a:r>
          </a:p>
          <a:p>
            <a:pPr marL="171450" lvl="0" indent="-171450">
              <a:buFont typeface="Arial" panose="020B0604020202020204" pitchFamily="34" charset="0"/>
              <a:buChar char="•"/>
            </a:pPr>
            <a:r>
              <a:rPr lang="da-DK" sz="1200" dirty="0"/>
              <a:t>Milepælsplanen anvendes af forskellige målgrupper. Den skal derfor kunne opbygges i niveauer, så ledere på højt niveau ikke drukner i detaljer, hvorimod projektteam og arbejdsgrupper skal kunne anvende den til detaljeret arbejdsplanlægning. </a:t>
            </a:r>
            <a:endParaRPr lang="da-DK" sz="1200" b="1" dirty="0"/>
          </a:p>
          <a:p>
            <a:pPr marL="171450" lvl="0" indent="-171450">
              <a:buFont typeface="Arial" panose="020B0604020202020204" pitchFamily="34" charset="0"/>
              <a:buChar char="•"/>
            </a:pPr>
            <a:r>
              <a:rPr lang="da-DK" sz="1200" dirty="0"/>
              <a:t>Milepælsplanen udarbejdes i projektgruppen så hurtigt som muligt. Gennem de indledende faser vil planen bliver mere og mere detaljeret.</a:t>
            </a:r>
            <a:endParaRPr lang="da-DK" sz="1200" b="1" dirty="0"/>
          </a:p>
          <a:p>
            <a:pPr marL="171450" lvl="0" indent="-171450">
              <a:buFont typeface="Arial" panose="020B0604020202020204" pitchFamily="34" charset="0"/>
              <a:buChar char="•"/>
            </a:pPr>
            <a:r>
              <a:rPr lang="da-DK" sz="1200" dirty="0"/>
              <a:t>Planen anvendes til kommunikation om projektet, projektopfølgning og detailplanlægning gennem hele projektforløbet.</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Ofte er den overordnede plan, med få milepæle, udarbejdet på ledelsesniveau. Denne plan skal detaljeres og kvalificeres af folk, som kender de faglige problemstillinger i detaljer.</a:t>
            </a:r>
            <a:endParaRPr lang="da-DK" sz="1200" b="1" dirty="0"/>
          </a:p>
          <a:p>
            <a:pPr marL="171450" lvl="0" indent="-171450">
              <a:buFont typeface="Arial" panose="020B0604020202020204" pitchFamily="34" charset="0"/>
              <a:buChar char="•"/>
            </a:pPr>
            <a:r>
              <a:rPr lang="da-DK" sz="1200" dirty="0"/>
              <a:t>Planen bør udarbejdes af projektteamet, for at sikre kvalitet, accept og </a:t>
            </a:r>
            <a:r>
              <a:rPr lang="da-DK" sz="1200" dirty="0" err="1"/>
              <a:t>commitment</a:t>
            </a:r>
            <a:r>
              <a:rPr lang="da-DK" sz="1200" dirty="0"/>
              <a:t> fra projektdeltagerne.</a:t>
            </a:r>
            <a:endParaRPr lang="da-DK" sz="1200" b="1" dirty="0"/>
          </a:p>
          <a:p>
            <a:pPr marL="171450" lvl="0" indent="-171450">
              <a:buFont typeface="Arial" panose="020B0604020202020204" pitchFamily="34" charset="0"/>
              <a:buChar char="•"/>
            </a:pPr>
            <a:r>
              <a:rPr lang="da-DK" sz="1200" dirty="0"/>
              <a:t>Da planen skal kunne anvendes af flere målgrupper, skal den opbygges i forskellige detaljeringsniveauer. Man kan altså ikke have én plan, som tilfredsstiller behovene i styregruppen, hos interessenterne, i projektteamet og helt ned i de enkelte arbejdsgrupper.</a:t>
            </a:r>
            <a:endParaRPr lang="da-DK" sz="1200" b="1" dirty="0"/>
          </a:p>
          <a:p>
            <a:pPr marL="171450" lvl="0" indent="-171450">
              <a:buFont typeface="Arial" panose="020B0604020202020204" pitchFamily="34" charset="0"/>
              <a:buChar char="•"/>
            </a:pPr>
            <a:r>
              <a:rPr lang="da-DK" sz="1200" dirty="0"/>
              <a:t>En plan er et kvalificeret </a:t>
            </a:r>
            <a:r>
              <a:rPr lang="en-US" sz="1200" dirty="0"/>
              <a:t>forecast</a:t>
            </a:r>
            <a:r>
              <a:rPr lang="da-DK" sz="1200" dirty="0"/>
              <a:t>, som bygger på bestemte forudsætninger. Derfor vil det være nødvendigt at justere planen, når projektet opnår erkendelser i processen. </a:t>
            </a:r>
            <a:endParaRPr lang="da-DK" sz="1200" b="1" dirty="0"/>
          </a:p>
          <a:p>
            <a:pPr marL="171450" lvl="0" indent="-171450">
              <a:buFont typeface="Arial" panose="020B0604020202020204" pitchFamily="34" charset="0"/>
              <a:buChar char="•"/>
            </a:pPr>
            <a:r>
              <a:rPr lang="da-DK" sz="1200" dirty="0"/>
              <a:t>Planen skal være opbygget sådan, at den skaber en naturlig struktur for projektarbejdet.</a:t>
            </a:r>
            <a:endParaRPr lang="da-DK" sz="1200" b="1" dirty="0"/>
          </a:p>
          <a:p>
            <a:pPr marL="171450" lvl="0" indent="-171450">
              <a:buFont typeface="Arial" panose="020B0604020202020204" pitchFamily="34" charset="0"/>
              <a:buChar char="•"/>
            </a:pPr>
            <a:r>
              <a:rPr lang="da-DK" sz="1200" dirty="0"/>
              <a:t>Der må ikke være for langt mellem milepælene, for så bliver opfølgningen for upræcis.</a:t>
            </a: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4AB863E3-3849-DC01-0366-E8F6D3DB5A22}"/>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5538311"/>
          </a:xfrm>
          <a:prstGeom prst="rect">
            <a:avLst/>
          </a:prstGeom>
          <a:ln>
            <a:noFill/>
          </a:ln>
        </p:spPr>
        <p:txBody>
          <a:bodyPr wrap="square">
            <a:spAutoFit/>
          </a:bodyPr>
          <a:lstStyle/>
          <a:p>
            <a:r>
              <a:rPr lang="da-DK" sz="1200" b="1" dirty="0"/>
              <a:t>Hvem deltager?</a:t>
            </a:r>
          </a:p>
          <a:p>
            <a:pPr marL="171450" lvl="0" indent="-171450">
              <a:buFont typeface="Arial" panose="020B0604020202020204" pitchFamily="34" charset="0"/>
              <a:buChar char="•"/>
            </a:pPr>
            <a:r>
              <a:rPr lang="da-DK" sz="1200" dirty="0"/>
              <a:t>Det første grove udkast udarbejdes af projektleder i samarbejde med projektejer</a:t>
            </a:r>
            <a:endParaRPr lang="da-DK" sz="1200" b="1" dirty="0"/>
          </a:p>
          <a:p>
            <a:pPr marL="171450" lvl="0" indent="-171450">
              <a:buFont typeface="Arial" panose="020B0604020202020204" pitchFamily="34" charset="0"/>
              <a:buChar char="•"/>
            </a:pPr>
            <a:r>
              <a:rPr lang="da-DK" sz="1200" dirty="0"/>
              <a:t>Den egentlige plan – eller masterplanen vil nogen kalde den – bør udarbejdes i projektteamet på en planlægningsworkshop</a:t>
            </a:r>
            <a:endParaRPr lang="da-DK" sz="1200" b="1" dirty="0"/>
          </a:p>
          <a:p>
            <a:pPr marL="171450" lvl="0" indent="-171450">
              <a:buFont typeface="Arial" panose="020B0604020202020204" pitchFamily="34" charset="0"/>
              <a:buChar char="•"/>
            </a:pPr>
            <a:r>
              <a:rPr lang="da-DK" sz="1200" dirty="0"/>
              <a:t>Hvis projektet er så stort, at der er flere teams og indsatsområder, udarbejder hvert arbejdsteam deres plan med udgangspunkt i masterplanen.</a:t>
            </a:r>
            <a:endParaRPr lang="da-DK" sz="1200" b="1" dirty="0"/>
          </a:p>
          <a:p>
            <a:pPr marL="171450" lvl="0" indent="-171450">
              <a:buFont typeface="Arial" panose="020B0604020202020204" pitchFamily="34" charset="0"/>
              <a:buChar char="•"/>
            </a:pPr>
            <a:r>
              <a:rPr lang="da-DK" sz="1200" dirty="0"/>
              <a:t>På alle niveauer udarbejdes en grov plan for hele projektperioden. Denne plan detaljeres så løbende for hver fase og senere for den nærmeste tid f.eks. for det næste kvartal eller den næste måned.</a:t>
            </a:r>
            <a:endParaRPr lang="da-DK" sz="1200" b="1" dirty="0"/>
          </a:p>
          <a:p>
            <a:pPr marL="171450" lvl="0" indent="-171450">
              <a:buFont typeface="Arial" panose="020B0604020202020204" pitchFamily="34" charset="0"/>
              <a:buChar char="•"/>
            </a:pPr>
            <a:r>
              <a:rPr lang="da-DK" sz="1200" dirty="0"/>
              <a:t>Er projektgruppen mindre end 8 deltagere, kan planen udarbejdes i én gruppe. Er projektet stort, kan det være en fordel at opdele i mindre grupper, der tager hvert sit indsatsområde.</a:t>
            </a:r>
            <a:endParaRPr lang="da-DK" sz="1200" b="1" dirty="0"/>
          </a:p>
          <a:p>
            <a:endParaRPr lang="da-DK" sz="1200" b="1" dirty="0"/>
          </a:p>
          <a:p>
            <a:r>
              <a:rPr lang="da-DK" sz="1200" b="1" dirty="0"/>
              <a:t>Sådan gør du</a:t>
            </a:r>
            <a:endParaRPr lang="da-DK" sz="1200" dirty="0"/>
          </a:p>
          <a:p>
            <a:r>
              <a:rPr lang="da-DK" sz="1200" dirty="0"/>
              <a:t>Planen udarbejdes på væggen ved hjælp af papkort eller post-it lapper.  Milepælsplanlægningen udføres i følgende etaper:</a:t>
            </a:r>
            <a:endParaRPr lang="da-DK" sz="1200" b="1" dirty="0"/>
          </a:p>
          <a:p>
            <a:endParaRPr lang="da-DK" sz="1200" b="1" dirty="0"/>
          </a:p>
          <a:p>
            <a:r>
              <a:rPr lang="da-DK" sz="1200" b="1" dirty="0"/>
              <a:t>1. Indsatsområder: </a:t>
            </a:r>
            <a:r>
              <a:rPr lang="da-DK" sz="1200" dirty="0"/>
              <a:t>Projektet opdeles i indsatsområder. Indsatsområder kan med fordel defineres ud fra leverancerne, kritiske problemstillinger eller en hensigtsmæssig ansvarsfordeling i projektet.</a:t>
            </a:r>
            <a:endParaRPr lang="da-DK" sz="1200" b="1" dirty="0"/>
          </a:p>
          <a:p>
            <a:r>
              <a:rPr lang="da-DK" sz="1200" b="1" dirty="0"/>
              <a:t>2. Milepæle – delmålene på vejen: </a:t>
            </a:r>
            <a:r>
              <a:rPr lang="da-DK" sz="1200" dirty="0"/>
              <a:t>Næste skridt er at opdele vejen i milepæle, dvs. delleverancer. For enden af hvert indsatsområde findes et projektmål, en slutleverance. Nedbrydes disse slutleverancer, opstår der en række milepæle, som er velegnede til at styre efter</a:t>
            </a:r>
            <a:endParaRPr lang="da-DK" sz="1200" b="1" dirty="0"/>
          </a:p>
          <a:p>
            <a:r>
              <a:rPr lang="da-DK" sz="1200" b="1" dirty="0"/>
              <a:t>3. Afhængigheder og tidsmæssig rækkefølge: </a:t>
            </a:r>
            <a:r>
              <a:rPr lang="da-DK" sz="1200" dirty="0"/>
              <a:t>Når milepælene i de enkelte indsatsområder er placeret i den rigtige rækkefølge, kan der være afhængigheder på tværs af indsatsområderne. Afhængighederne medfører at milepælen i et indsatsområde skal være nået, før milepælen i et andet indsatsområde kan færdiggøres. </a:t>
            </a:r>
            <a:endParaRPr lang="da-DK" sz="1200" b="1" dirty="0"/>
          </a:p>
          <a:p>
            <a:r>
              <a:rPr lang="da-DK" sz="1200" b="1" dirty="0"/>
              <a:t>4. Faser og de vigtigste beslutninger: </a:t>
            </a:r>
            <a:r>
              <a:rPr lang="da-DK" sz="1200" dirty="0"/>
              <a:t>Når milepælene er defineret for de forskellige indsatsområder, er det muligt at trække nogle tidsmæssige grænser, hvor projektet skifter karakter. Det er i disse faseovergange og beslutningspunkter, at styregruppen skal høres og godkende. </a:t>
            </a:r>
            <a:endParaRPr lang="da-DK" sz="1200" b="1" dirty="0"/>
          </a:p>
          <a:p>
            <a:pPr>
              <a:lnSpc>
                <a:spcPct val="107000"/>
              </a:lnSpc>
              <a:spcAft>
                <a:spcPts val="0"/>
              </a:spcAft>
            </a:pPr>
            <a:endParaRPr lang="da-DK" sz="1200" b="1" dirty="0">
              <a:ea typeface="SimSun" panose="02010600030101010101" pitchFamily="2" charset="-122"/>
            </a:endParaRPr>
          </a:p>
          <a:p>
            <a:pPr>
              <a:lnSpc>
                <a:spcPct val="107000"/>
              </a:lnSpc>
            </a:pPr>
            <a:r>
              <a:rPr lang="da-DK" sz="1200" dirty="0"/>
              <a:t>Når milepælsplanen er udarbejdet, er det muligt at planlægge de aktiviteter, der skal opfylde de enkelte milepæle. Der er logik i denne rækkefølge – først defineres, hvad projektgruppen skal nå, derefter vurderes, hvordan dette kan gennemføres. Derefter kan tidsforbruget i de enkelte aktiviteter estimers. Når det første udkast af planen er klar, skal der gennemføres en risikoanalyse, sådan at forebyggende og afbødende aktiviteter kan indbygges i planen.</a:t>
            </a:r>
            <a:endParaRPr lang="da-DK" sz="1200" b="1" dirty="0"/>
          </a:p>
          <a:p>
            <a:pPr>
              <a:lnSpc>
                <a:spcPct val="107000"/>
              </a:lnSpc>
            </a:pPr>
            <a:r>
              <a:rPr lang="da-DK" sz="1200" b="1" dirty="0"/>
              <a:t>Næste side illustrerer, hvordan milepælen indgår i det samlede projekt design. </a:t>
            </a:r>
          </a:p>
          <a:p>
            <a:pPr marL="171450" lvl="0" indent="-171450">
              <a:buFont typeface="Arial" panose="020B0604020202020204" pitchFamily="34" charset="0"/>
              <a:buChar char="•"/>
            </a:pP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1BD008E5-1E48-DD4D-3162-B41A49E0B87E}"/>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568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Milepælsplanen er en del af det samlede projektdesign (den røde boks)</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10" name="Billede 9">
            <a:extLst>
              <a:ext uri="{FF2B5EF4-FFF2-40B4-BE49-F238E27FC236}">
                <a16:creationId xmlns:a16="http://schemas.microsoft.com/office/drawing/2014/main" id="{797F90AF-13AC-3800-FBBA-F64ADF02020E}"/>
              </a:ext>
            </a:extLst>
          </p:cNvPr>
          <p:cNvPicPr>
            <a:picLocks noChangeAspect="1"/>
          </p:cNvPicPr>
          <p:nvPr/>
        </p:nvPicPr>
        <p:blipFill>
          <a:blip r:embed="rId3"/>
          <a:stretch>
            <a:fillRect/>
          </a:stretch>
        </p:blipFill>
        <p:spPr>
          <a:xfrm>
            <a:off x="1441328" y="1856457"/>
            <a:ext cx="9062908" cy="4299409"/>
          </a:xfrm>
          <a:prstGeom prst="rect">
            <a:avLst/>
          </a:prstGeom>
        </p:spPr>
      </p:pic>
      <p:sp>
        <p:nvSpPr>
          <p:cNvPr id="12" name="Rektangel 11">
            <a:extLst>
              <a:ext uri="{FF2B5EF4-FFF2-40B4-BE49-F238E27FC236}">
                <a16:creationId xmlns:a16="http://schemas.microsoft.com/office/drawing/2014/main" id="{E6CD5C8E-250B-F0D7-14D9-35B9F5CEA63F}"/>
              </a:ext>
            </a:extLst>
          </p:cNvPr>
          <p:cNvSpPr/>
          <p:nvPr/>
        </p:nvSpPr>
        <p:spPr>
          <a:xfrm>
            <a:off x="1425426" y="947876"/>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 Mellemledere skaber adfærdsændringerne.</a:t>
            </a:r>
          </a:p>
        </p:txBody>
      </p:sp>
      <p:pic>
        <p:nvPicPr>
          <p:cNvPr id="4" name="Billede 3">
            <a:extLst>
              <a:ext uri="{FF2B5EF4-FFF2-40B4-BE49-F238E27FC236}">
                <a16:creationId xmlns:a16="http://schemas.microsoft.com/office/drawing/2014/main" id="{3739EEF4-81FF-8B34-A754-94BE14E6D9A1}"/>
              </a:ext>
            </a:extLst>
          </p:cNvPr>
          <p:cNvPicPr>
            <a:picLocks noChangeAspect="1"/>
          </p:cNvPicPr>
          <p:nvPr/>
        </p:nvPicPr>
        <p:blipFill>
          <a:blip r:embed="rId4"/>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877B77C3-FB7A-3714-5805-3D44E8A61663}"/>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68463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Milepælsplanen opbygges ud fra leverancerne i målhierarkiet</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grpSp>
        <p:nvGrpSpPr>
          <p:cNvPr id="11" name="Gruppe 10">
            <a:extLst>
              <a:ext uri="{FF2B5EF4-FFF2-40B4-BE49-F238E27FC236}">
                <a16:creationId xmlns:a16="http://schemas.microsoft.com/office/drawing/2014/main" id="{5826432B-474F-95CF-E6D4-5818A227722A}"/>
              </a:ext>
            </a:extLst>
          </p:cNvPr>
          <p:cNvGrpSpPr/>
          <p:nvPr/>
        </p:nvGrpSpPr>
        <p:grpSpPr>
          <a:xfrm>
            <a:off x="1337497" y="2488685"/>
            <a:ext cx="10401782" cy="3564245"/>
            <a:chOff x="1334495" y="2206662"/>
            <a:chExt cx="10401782" cy="3564245"/>
          </a:xfrm>
        </p:grpSpPr>
        <p:sp>
          <p:nvSpPr>
            <p:cNvPr id="13" name="CustomShape 15">
              <a:extLst>
                <a:ext uri="{FF2B5EF4-FFF2-40B4-BE49-F238E27FC236}">
                  <a16:creationId xmlns:a16="http://schemas.microsoft.com/office/drawing/2014/main" id="{EB2EEC1F-A48C-1DE3-B69E-673DD987F90A}"/>
                </a:ext>
              </a:extLst>
            </p:cNvPr>
            <p:cNvSpPr/>
            <p:nvPr/>
          </p:nvSpPr>
          <p:spPr>
            <a:xfrm>
              <a:off x="1441641" y="3063560"/>
              <a:ext cx="842760" cy="356400"/>
            </a:xfrm>
            <a:prstGeom prst="rect">
              <a:avLst/>
            </a:prstGeom>
            <a:solidFill>
              <a:srgbClr val="002060"/>
            </a:solidFill>
            <a:ln w="6350">
              <a:noFill/>
            </a:ln>
          </p:spPr>
          <p:txBody>
            <a:bodyPr/>
            <a:lstStyle/>
            <a:p>
              <a:endParaRPr lang="da-DK"/>
            </a:p>
          </p:txBody>
        </p:sp>
        <p:sp>
          <p:nvSpPr>
            <p:cNvPr id="14" name="CustomShape 16">
              <a:extLst>
                <a:ext uri="{FF2B5EF4-FFF2-40B4-BE49-F238E27FC236}">
                  <a16:creationId xmlns:a16="http://schemas.microsoft.com/office/drawing/2014/main" id="{FDCCC34D-7920-ED14-18EB-0975F7A981D0}"/>
                </a:ext>
              </a:extLst>
            </p:cNvPr>
            <p:cNvSpPr/>
            <p:nvPr/>
          </p:nvSpPr>
          <p:spPr>
            <a:xfrm>
              <a:off x="1360641" y="3069320"/>
              <a:ext cx="1009800" cy="335880"/>
            </a:xfrm>
            <a:prstGeom prst="rect">
              <a:avLst/>
            </a:prstGeom>
            <a:noFill/>
            <a:ln w="9360">
              <a:noFill/>
            </a:ln>
          </p:spPr>
          <p:txBody>
            <a:bodyPr wrap="none" lIns="92160" tIns="46080" rIns="92160" bIns="46080"/>
            <a:lstStyle/>
            <a:p>
              <a:pPr algn="ctr">
                <a:lnSpc>
                  <a:spcPct val="100000"/>
                </a:lnSpc>
              </a:pPr>
              <a:r>
                <a:rPr lang="da-DK" sz="800" dirty="0">
                  <a:solidFill>
                    <a:srgbClr val="FFFFFF"/>
                  </a:solidFill>
                  <a:latin typeface="Arial"/>
                </a:rPr>
                <a:t>Arbejdsgange</a:t>
              </a:r>
              <a:endParaRPr dirty="0"/>
            </a:p>
          </p:txBody>
        </p:sp>
        <p:sp>
          <p:nvSpPr>
            <p:cNvPr id="15" name="CustomShape 18">
              <a:extLst>
                <a:ext uri="{FF2B5EF4-FFF2-40B4-BE49-F238E27FC236}">
                  <a16:creationId xmlns:a16="http://schemas.microsoft.com/office/drawing/2014/main" id="{C4ACB6B2-4DFE-0CEA-852A-D849647D9345}"/>
                </a:ext>
              </a:extLst>
            </p:cNvPr>
            <p:cNvSpPr/>
            <p:nvPr/>
          </p:nvSpPr>
          <p:spPr>
            <a:xfrm>
              <a:off x="1436588" y="3576920"/>
              <a:ext cx="849479" cy="335880"/>
            </a:xfrm>
            <a:prstGeom prst="rect">
              <a:avLst/>
            </a:prstGeom>
            <a:solidFill>
              <a:srgbClr val="002060"/>
            </a:solidFill>
            <a:ln w="6350">
              <a:noFill/>
            </a:ln>
          </p:spPr>
          <p:txBody>
            <a:bodyPr wrap="none" lIns="92160" tIns="46080" rIns="92160" bIns="46080"/>
            <a:lstStyle/>
            <a:p>
              <a:pPr algn="ctr">
                <a:lnSpc>
                  <a:spcPct val="100000"/>
                </a:lnSpc>
              </a:pPr>
              <a:r>
                <a:rPr lang="da-DK" sz="800" dirty="0">
                  <a:solidFill>
                    <a:srgbClr val="FFFFFF"/>
                  </a:solidFill>
                  <a:latin typeface="Arial"/>
                </a:rPr>
                <a:t>IT-løsning</a:t>
              </a:r>
              <a:endParaRPr dirty="0"/>
            </a:p>
          </p:txBody>
        </p:sp>
        <p:sp>
          <p:nvSpPr>
            <p:cNvPr id="16" name="CustomShape 19">
              <a:extLst>
                <a:ext uri="{FF2B5EF4-FFF2-40B4-BE49-F238E27FC236}">
                  <a16:creationId xmlns:a16="http://schemas.microsoft.com/office/drawing/2014/main" id="{F0FF2EA6-E74D-C2A3-BAD2-C4A317EBEE01}"/>
                </a:ext>
              </a:extLst>
            </p:cNvPr>
            <p:cNvSpPr/>
            <p:nvPr/>
          </p:nvSpPr>
          <p:spPr>
            <a:xfrm>
              <a:off x="1442051" y="4523360"/>
              <a:ext cx="843840" cy="356400"/>
            </a:xfrm>
            <a:prstGeom prst="rect">
              <a:avLst/>
            </a:prstGeom>
            <a:solidFill>
              <a:srgbClr val="002060"/>
            </a:solidFill>
            <a:ln w="6480">
              <a:noFill/>
            </a:ln>
          </p:spPr>
          <p:txBody>
            <a:bodyPr/>
            <a:lstStyle/>
            <a:p>
              <a:endParaRPr lang="da-DK"/>
            </a:p>
          </p:txBody>
        </p:sp>
        <p:sp>
          <p:nvSpPr>
            <p:cNvPr id="17" name="CustomShape 20">
              <a:extLst>
                <a:ext uri="{FF2B5EF4-FFF2-40B4-BE49-F238E27FC236}">
                  <a16:creationId xmlns:a16="http://schemas.microsoft.com/office/drawing/2014/main" id="{F81428E5-83C5-14F7-AB87-87F039B0591D}"/>
                </a:ext>
              </a:extLst>
            </p:cNvPr>
            <p:cNvSpPr/>
            <p:nvPr/>
          </p:nvSpPr>
          <p:spPr>
            <a:xfrm>
              <a:off x="1431971" y="4490600"/>
              <a:ext cx="865080" cy="45756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Produktions </a:t>
              </a:r>
            </a:p>
            <a:p>
              <a:pPr algn="ctr">
                <a:lnSpc>
                  <a:spcPct val="100000"/>
                </a:lnSpc>
              </a:pPr>
              <a:r>
                <a:rPr lang="da-DK" sz="800" dirty="0">
                  <a:solidFill>
                    <a:srgbClr val="FFFFFF"/>
                  </a:solidFill>
                  <a:latin typeface="Arial"/>
                </a:rPr>
                <a:t>udstyr</a:t>
              </a:r>
              <a:endParaRPr dirty="0"/>
            </a:p>
          </p:txBody>
        </p:sp>
        <p:sp>
          <p:nvSpPr>
            <p:cNvPr id="18" name="CustomShape 23">
              <a:extLst>
                <a:ext uri="{FF2B5EF4-FFF2-40B4-BE49-F238E27FC236}">
                  <a16:creationId xmlns:a16="http://schemas.microsoft.com/office/drawing/2014/main" id="{359093C6-81D7-DA0B-DA90-DA5136A15EF5}"/>
                </a:ext>
              </a:extLst>
            </p:cNvPr>
            <p:cNvSpPr/>
            <p:nvPr/>
          </p:nvSpPr>
          <p:spPr>
            <a:xfrm>
              <a:off x="1432988" y="4037720"/>
              <a:ext cx="863640" cy="356400"/>
            </a:xfrm>
            <a:prstGeom prst="rect">
              <a:avLst/>
            </a:prstGeom>
            <a:solidFill>
              <a:srgbClr val="002060"/>
            </a:solidFill>
            <a:ln w="6350">
              <a:noFill/>
            </a:ln>
          </p:spPr>
          <p:txBody>
            <a:bodyPr/>
            <a:lstStyle/>
            <a:p>
              <a:endParaRPr lang="da-DK"/>
            </a:p>
          </p:txBody>
        </p:sp>
        <p:sp>
          <p:nvSpPr>
            <p:cNvPr id="19" name="CustomShape 24">
              <a:extLst>
                <a:ext uri="{FF2B5EF4-FFF2-40B4-BE49-F238E27FC236}">
                  <a16:creationId xmlns:a16="http://schemas.microsoft.com/office/drawing/2014/main" id="{42ADBE0C-8943-1A37-3B5C-7816FCD1D442}"/>
                </a:ext>
              </a:extLst>
            </p:cNvPr>
            <p:cNvSpPr/>
            <p:nvPr/>
          </p:nvSpPr>
          <p:spPr>
            <a:xfrm>
              <a:off x="1436588" y="4050320"/>
              <a:ext cx="866520" cy="33588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Træning og </a:t>
              </a:r>
            </a:p>
            <a:p>
              <a:pPr algn="ctr">
                <a:lnSpc>
                  <a:spcPct val="100000"/>
                </a:lnSpc>
              </a:pPr>
              <a:r>
                <a:rPr lang="da-DK" sz="800" dirty="0">
                  <a:solidFill>
                    <a:srgbClr val="FFFFFF"/>
                  </a:solidFill>
                  <a:latin typeface="Arial"/>
                </a:rPr>
                <a:t>uddannelse</a:t>
              </a:r>
              <a:endParaRPr dirty="0"/>
            </a:p>
          </p:txBody>
        </p:sp>
        <p:grpSp>
          <p:nvGrpSpPr>
            <p:cNvPr id="20" name="Gruppe 19">
              <a:extLst>
                <a:ext uri="{FF2B5EF4-FFF2-40B4-BE49-F238E27FC236}">
                  <a16:creationId xmlns:a16="http://schemas.microsoft.com/office/drawing/2014/main" id="{1E23E2BB-DBCA-D94B-D334-056A49BB0558}"/>
                </a:ext>
              </a:extLst>
            </p:cNvPr>
            <p:cNvGrpSpPr/>
            <p:nvPr/>
          </p:nvGrpSpPr>
          <p:grpSpPr>
            <a:xfrm>
              <a:off x="6765678" y="3055243"/>
              <a:ext cx="3933879" cy="1891440"/>
              <a:chOff x="6827824" y="2274011"/>
              <a:chExt cx="3933879" cy="1891440"/>
            </a:xfrm>
          </p:grpSpPr>
          <p:cxnSp>
            <p:nvCxnSpPr>
              <p:cNvPr id="66" name="Lige pilforbindelse 65">
                <a:extLst>
                  <a:ext uri="{FF2B5EF4-FFF2-40B4-BE49-F238E27FC236}">
                    <a16:creationId xmlns:a16="http://schemas.microsoft.com/office/drawing/2014/main" id="{BA0B0C1D-9108-CC96-7809-6BA695779D15}"/>
                  </a:ext>
                </a:extLst>
              </p:cNvPr>
              <p:cNvCxnSpPr>
                <a:cxnSpLocks/>
                <a:endCxn id="88" idx="0"/>
              </p:cNvCxnSpPr>
              <p:nvPr/>
            </p:nvCxnSpPr>
            <p:spPr>
              <a:xfrm>
                <a:off x="8738557" y="2470237"/>
                <a:ext cx="583895" cy="278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Line 3">
                <a:extLst>
                  <a:ext uri="{FF2B5EF4-FFF2-40B4-BE49-F238E27FC236}">
                    <a16:creationId xmlns:a16="http://schemas.microsoft.com/office/drawing/2014/main" id="{EC288E4E-E975-A4E9-5B7C-C08FE0B49185}"/>
                  </a:ext>
                </a:extLst>
              </p:cNvPr>
              <p:cNvSpPr/>
              <p:nvPr/>
            </p:nvSpPr>
            <p:spPr>
              <a:xfrm>
                <a:off x="6979496" y="3903179"/>
                <a:ext cx="1676141" cy="2180"/>
              </a:xfrm>
              <a:prstGeom prst="line">
                <a:avLst/>
              </a:prstGeom>
              <a:ln w="9360">
                <a:solidFill>
                  <a:schemeClr val="tx1"/>
                </a:solidFill>
                <a:round/>
              </a:ln>
            </p:spPr>
            <p:txBody>
              <a:bodyPr/>
              <a:lstStyle/>
              <a:p>
                <a:endParaRPr lang="da-DK"/>
              </a:p>
            </p:txBody>
          </p:sp>
          <p:sp>
            <p:nvSpPr>
              <p:cNvPr id="68" name="Line 4">
                <a:extLst>
                  <a:ext uri="{FF2B5EF4-FFF2-40B4-BE49-F238E27FC236}">
                    <a16:creationId xmlns:a16="http://schemas.microsoft.com/office/drawing/2014/main" id="{0A0692DA-DA9C-4FB7-1B39-707EFC1F31DB}"/>
                  </a:ext>
                </a:extLst>
              </p:cNvPr>
              <p:cNvSpPr/>
              <p:nvPr/>
            </p:nvSpPr>
            <p:spPr>
              <a:xfrm flipV="1">
                <a:off x="7690981" y="3417952"/>
                <a:ext cx="2064075" cy="3379"/>
              </a:xfrm>
              <a:prstGeom prst="line">
                <a:avLst/>
              </a:prstGeom>
              <a:ln w="9360">
                <a:solidFill>
                  <a:schemeClr val="tx1"/>
                </a:solidFill>
                <a:round/>
              </a:ln>
            </p:spPr>
            <p:txBody>
              <a:bodyPr/>
              <a:lstStyle/>
              <a:p>
                <a:endParaRPr lang="da-DK"/>
              </a:p>
            </p:txBody>
          </p:sp>
          <p:sp>
            <p:nvSpPr>
              <p:cNvPr id="69" name="Line 5">
                <a:extLst>
                  <a:ext uri="{FF2B5EF4-FFF2-40B4-BE49-F238E27FC236}">
                    <a16:creationId xmlns:a16="http://schemas.microsoft.com/office/drawing/2014/main" id="{9D63B8D7-543C-B543-E2C2-359622EF823B}"/>
                  </a:ext>
                </a:extLst>
              </p:cNvPr>
              <p:cNvSpPr/>
              <p:nvPr/>
            </p:nvSpPr>
            <p:spPr>
              <a:xfrm flipV="1">
                <a:off x="7006130" y="2949596"/>
                <a:ext cx="2748926" cy="8055"/>
              </a:xfrm>
              <a:prstGeom prst="line">
                <a:avLst/>
              </a:prstGeom>
              <a:ln w="9360">
                <a:solidFill>
                  <a:schemeClr val="tx1"/>
                </a:solidFill>
                <a:round/>
              </a:ln>
            </p:spPr>
            <p:txBody>
              <a:bodyPr/>
              <a:lstStyle/>
              <a:p>
                <a:endParaRPr lang="da-DK"/>
              </a:p>
            </p:txBody>
          </p:sp>
          <p:sp>
            <p:nvSpPr>
              <p:cNvPr id="70" name="Line 6">
                <a:extLst>
                  <a:ext uri="{FF2B5EF4-FFF2-40B4-BE49-F238E27FC236}">
                    <a16:creationId xmlns:a16="http://schemas.microsoft.com/office/drawing/2014/main" id="{CCD79DB2-6FA0-5256-DCA0-F95503693299}"/>
                  </a:ext>
                </a:extLst>
              </p:cNvPr>
              <p:cNvSpPr/>
              <p:nvPr/>
            </p:nvSpPr>
            <p:spPr>
              <a:xfrm>
                <a:off x="7033431" y="2455699"/>
                <a:ext cx="1689450" cy="1744"/>
              </a:xfrm>
              <a:prstGeom prst="line">
                <a:avLst/>
              </a:prstGeom>
              <a:ln w="9360">
                <a:solidFill>
                  <a:schemeClr val="tx1"/>
                </a:solidFill>
                <a:round/>
              </a:ln>
            </p:spPr>
            <p:txBody>
              <a:bodyPr/>
              <a:lstStyle/>
              <a:p>
                <a:endParaRPr lang="da-DK"/>
              </a:p>
            </p:txBody>
          </p:sp>
          <p:sp>
            <p:nvSpPr>
              <p:cNvPr id="71" name="CustomShape 15">
                <a:extLst>
                  <a:ext uri="{FF2B5EF4-FFF2-40B4-BE49-F238E27FC236}">
                    <a16:creationId xmlns:a16="http://schemas.microsoft.com/office/drawing/2014/main" id="{A2C6820D-2857-E7B5-A66A-18C6328D53C5}"/>
                  </a:ext>
                </a:extLst>
              </p:cNvPr>
              <p:cNvSpPr/>
              <p:nvPr/>
            </p:nvSpPr>
            <p:spPr>
              <a:xfrm>
                <a:off x="6908824" y="2280851"/>
                <a:ext cx="842760" cy="356400"/>
              </a:xfrm>
              <a:prstGeom prst="rect">
                <a:avLst/>
              </a:prstGeom>
              <a:solidFill>
                <a:srgbClr val="002060"/>
              </a:solidFill>
              <a:ln w="6350">
                <a:noFill/>
              </a:ln>
            </p:spPr>
            <p:txBody>
              <a:bodyPr/>
              <a:lstStyle/>
              <a:p>
                <a:endParaRPr lang="da-DK"/>
              </a:p>
            </p:txBody>
          </p:sp>
          <p:sp>
            <p:nvSpPr>
              <p:cNvPr id="72" name="CustomShape 16">
                <a:extLst>
                  <a:ext uri="{FF2B5EF4-FFF2-40B4-BE49-F238E27FC236}">
                    <a16:creationId xmlns:a16="http://schemas.microsoft.com/office/drawing/2014/main" id="{8F3FE083-5176-C576-5D32-08048FE97775}"/>
                  </a:ext>
                </a:extLst>
              </p:cNvPr>
              <p:cNvSpPr/>
              <p:nvPr/>
            </p:nvSpPr>
            <p:spPr>
              <a:xfrm>
                <a:off x="6827824" y="2286611"/>
                <a:ext cx="1009800" cy="335880"/>
              </a:xfrm>
              <a:prstGeom prst="rect">
                <a:avLst/>
              </a:prstGeom>
              <a:noFill/>
              <a:ln w="9360">
                <a:noFill/>
              </a:ln>
            </p:spPr>
            <p:txBody>
              <a:bodyPr wrap="none" lIns="92160" tIns="46080" rIns="92160" bIns="46080"/>
              <a:lstStyle/>
              <a:p>
                <a:pPr algn="ctr">
                  <a:lnSpc>
                    <a:spcPct val="100000"/>
                  </a:lnSpc>
                </a:pPr>
                <a:r>
                  <a:rPr lang="da-DK" sz="800" dirty="0">
                    <a:solidFill>
                      <a:srgbClr val="FFFFFF"/>
                    </a:solidFill>
                    <a:latin typeface="Arial"/>
                  </a:rPr>
                  <a:t>Nye arbejdsgange</a:t>
                </a:r>
                <a:endParaRPr dirty="0"/>
              </a:p>
              <a:p>
                <a:pPr algn="ctr">
                  <a:lnSpc>
                    <a:spcPct val="100000"/>
                  </a:lnSpc>
                </a:pPr>
                <a:r>
                  <a:rPr lang="da-DK" sz="800" dirty="0">
                    <a:solidFill>
                      <a:srgbClr val="FFFFFF"/>
                    </a:solidFill>
                    <a:latin typeface="Arial"/>
                  </a:rPr>
                  <a:t>etableret</a:t>
                </a:r>
                <a:endParaRPr dirty="0"/>
              </a:p>
            </p:txBody>
          </p:sp>
          <p:sp>
            <p:nvSpPr>
              <p:cNvPr id="73" name="CustomShape 18">
                <a:extLst>
                  <a:ext uri="{FF2B5EF4-FFF2-40B4-BE49-F238E27FC236}">
                    <a16:creationId xmlns:a16="http://schemas.microsoft.com/office/drawing/2014/main" id="{D74BF944-AB0B-153F-5131-EA3179C8D7D0}"/>
                  </a:ext>
                </a:extLst>
              </p:cNvPr>
              <p:cNvSpPr/>
              <p:nvPr/>
            </p:nvSpPr>
            <p:spPr>
              <a:xfrm>
                <a:off x="6914161" y="2794211"/>
                <a:ext cx="839089" cy="335880"/>
              </a:xfrm>
              <a:prstGeom prst="rect">
                <a:avLst/>
              </a:prstGeom>
              <a:solidFill>
                <a:srgbClr val="002060"/>
              </a:solidFill>
              <a:ln w="6350">
                <a:noFill/>
              </a:ln>
            </p:spPr>
            <p:txBody>
              <a:bodyPr wrap="none" lIns="92160" tIns="46080" rIns="92160" bIns="46080"/>
              <a:lstStyle/>
              <a:p>
                <a:pPr algn="ctr">
                  <a:lnSpc>
                    <a:spcPct val="100000"/>
                  </a:lnSpc>
                </a:pPr>
                <a:r>
                  <a:rPr lang="da-DK" sz="800" dirty="0">
                    <a:solidFill>
                      <a:srgbClr val="FFFFFF"/>
                    </a:solidFill>
                    <a:latin typeface="Arial"/>
                  </a:rPr>
                  <a:t>Ny IT-løsning </a:t>
                </a:r>
                <a:endParaRPr dirty="0"/>
              </a:p>
              <a:p>
                <a:pPr algn="ctr">
                  <a:lnSpc>
                    <a:spcPct val="100000"/>
                  </a:lnSpc>
                </a:pPr>
                <a:r>
                  <a:rPr lang="da-DK" sz="800" dirty="0">
                    <a:solidFill>
                      <a:srgbClr val="FFFFFF"/>
                    </a:solidFill>
                    <a:latin typeface="Arial"/>
                  </a:rPr>
                  <a:t>etableret</a:t>
                </a:r>
                <a:endParaRPr dirty="0"/>
              </a:p>
            </p:txBody>
          </p:sp>
          <p:sp>
            <p:nvSpPr>
              <p:cNvPr id="74" name="CustomShape 19">
                <a:extLst>
                  <a:ext uri="{FF2B5EF4-FFF2-40B4-BE49-F238E27FC236}">
                    <a16:creationId xmlns:a16="http://schemas.microsoft.com/office/drawing/2014/main" id="{17FE4F49-F931-24EB-A3A2-AD9DF5EB16C2}"/>
                  </a:ext>
                </a:extLst>
              </p:cNvPr>
              <p:cNvSpPr/>
              <p:nvPr/>
            </p:nvSpPr>
            <p:spPr>
              <a:xfrm>
                <a:off x="6909234" y="3740651"/>
                <a:ext cx="843840" cy="356400"/>
              </a:xfrm>
              <a:prstGeom prst="rect">
                <a:avLst/>
              </a:prstGeom>
              <a:solidFill>
                <a:srgbClr val="002060"/>
              </a:solidFill>
              <a:ln w="6480">
                <a:noFill/>
              </a:ln>
            </p:spPr>
            <p:txBody>
              <a:bodyPr/>
              <a:lstStyle/>
              <a:p>
                <a:endParaRPr lang="da-DK"/>
              </a:p>
            </p:txBody>
          </p:sp>
          <p:sp>
            <p:nvSpPr>
              <p:cNvPr id="75" name="CustomShape 20">
                <a:extLst>
                  <a:ext uri="{FF2B5EF4-FFF2-40B4-BE49-F238E27FC236}">
                    <a16:creationId xmlns:a16="http://schemas.microsoft.com/office/drawing/2014/main" id="{2C55CD61-17ED-28D7-7611-78C70EA72A46}"/>
                  </a:ext>
                </a:extLst>
              </p:cNvPr>
              <p:cNvSpPr/>
              <p:nvPr/>
            </p:nvSpPr>
            <p:spPr>
              <a:xfrm>
                <a:off x="6899154" y="3707891"/>
                <a:ext cx="865080" cy="45756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Ombygget </a:t>
                </a:r>
              </a:p>
              <a:p>
                <a:pPr algn="ctr">
                  <a:lnSpc>
                    <a:spcPct val="100000"/>
                  </a:lnSpc>
                </a:pPr>
                <a:r>
                  <a:rPr lang="da-DK" sz="800" dirty="0">
                    <a:solidFill>
                      <a:srgbClr val="FFFFFF"/>
                    </a:solidFill>
                    <a:latin typeface="Arial"/>
                  </a:rPr>
                  <a:t>produktions </a:t>
                </a:r>
              </a:p>
              <a:p>
                <a:pPr algn="ctr">
                  <a:lnSpc>
                    <a:spcPct val="100000"/>
                  </a:lnSpc>
                </a:pPr>
                <a:r>
                  <a:rPr lang="da-DK" sz="800" dirty="0">
                    <a:solidFill>
                      <a:srgbClr val="FFFFFF"/>
                    </a:solidFill>
                    <a:latin typeface="Arial"/>
                  </a:rPr>
                  <a:t>udstyr</a:t>
                </a:r>
                <a:endParaRPr dirty="0"/>
              </a:p>
            </p:txBody>
          </p:sp>
          <p:sp>
            <p:nvSpPr>
              <p:cNvPr id="76" name="CustomShape 23">
                <a:extLst>
                  <a:ext uri="{FF2B5EF4-FFF2-40B4-BE49-F238E27FC236}">
                    <a16:creationId xmlns:a16="http://schemas.microsoft.com/office/drawing/2014/main" id="{8DA1DECA-29A9-21B4-5BE3-99BC8C151598}"/>
                  </a:ext>
                </a:extLst>
              </p:cNvPr>
              <p:cNvSpPr/>
              <p:nvPr/>
            </p:nvSpPr>
            <p:spPr>
              <a:xfrm>
                <a:off x="6900171" y="3255011"/>
                <a:ext cx="863640" cy="356400"/>
              </a:xfrm>
              <a:prstGeom prst="rect">
                <a:avLst/>
              </a:prstGeom>
              <a:solidFill>
                <a:srgbClr val="002060"/>
              </a:solidFill>
              <a:ln w="6350">
                <a:noFill/>
              </a:ln>
            </p:spPr>
            <p:txBody>
              <a:bodyPr/>
              <a:lstStyle/>
              <a:p>
                <a:endParaRPr lang="da-DK"/>
              </a:p>
            </p:txBody>
          </p:sp>
          <p:sp>
            <p:nvSpPr>
              <p:cNvPr id="77" name="CustomShape 24">
                <a:extLst>
                  <a:ext uri="{FF2B5EF4-FFF2-40B4-BE49-F238E27FC236}">
                    <a16:creationId xmlns:a16="http://schemas.microsoft.com/office/drawing/2014/main" id="{EF915D9C-9829-3D8D-5A65-55815F59378A}"/>
                  </a:ext>
                </a:extLst>
              </p:cNvPr>
              <p:cNvSpPr/>
              <p:nvPr/>
            </p:nvSpPr>
            <p:spPr>
              <a:xfrm>
                <a:off x="6903771" y="3267611"/>
                <a:ext cx="866520" cy="335880"/>
              </a:xfrm>
              <a:prstGeom prst="rect">
                <a:avLst/>
              </a:prstGeom>
              <a:solidFill>
                <a:srgbClr val="002060"/>
              </a:solidFill>
              <a:ln w="9360">
                <a:noFill/>
              </a:ln>
            </p:spPr>
            <p:txBody>
              <a:bodyPr wrap="none" lIns="92160" tIns="46080" rIns="92160" bIns="46080"/>
              <a:lstStyle/>
              <a:p>
                <a:pPr algn="ctr">
                  <a:lnSpc>
                    <a:spcPct val="100000"/>
                  </a:lnSpc>
                </a:pPr>
                <a:r>
                  <a:rPr lang="da-DK" sz="800">
                    <a:solidFill>
                      <a:srgbClr val="FFFFFF"/>
                    </a:solidFill>
                    <a:latin typeface="Arial"/>
                  </a:rPr>
                  <a:t>Medarbejderne</a:t>
                </a:r>
                <a:endParaRPr/>
              </a:p>
              <a:p>
                <a:pPr algn="ctr">
                  <a:lnSpc>
                    <a:spcPct val="100000"/>
                  </a:lnSpc>
                </a:pPr>
                <a:r>
                  <a:rPr lang="da-DK" sz="800">
                    <a:solidFill>
                      <a:srgbClr val="FFFFFF"/>
                    </a:solidFill>
                    <a:latin typeface="Arial"/>
                  </a:rPr>
                  <a:t>trænet</a:t>
                </a:r>
                <a:endParaRPr/>
              </a:p>
            </p:txBody>
          </p:sp>
          <p:sp>
            <p:nvSpPr>
              <p:cNvPr id="78" name="CustomShape 26">
                <a:extLst>
                  <a:ext uri="{FF2B5EF4-FFF2-40B4-BE49-F238E27FC236}">
                    <a16:creationId xmlns:a16="http://schemas.microsoft.com/office/drawing/2014/main" id="{EF32D70E-E22B-6BBE-AADB-9950278747BA}"/>
                  </a:ext>
                </a:extLst>
              </p:cNvPr>
              <p:cNvSpPr/>
              <p:nvPr/>
            </p:nvSpPr>
            <p:spPr>
              <a:xfrm>
                <a:off x="7880656" y="3742091"/>
                <a:ext cx="878167" cy="356400"/>
              </a:xfrm>
              <a:prstGeom prst="rect">
                <a:avLst/>
              </a:prstGeom>
              <a:solidFill>
                <a:schemeClr val="accent5">
                  <a:lumMod val="60000"/>
                  <a:lumOff val="40000"/>
                </a:schemeClr>
              </a:solidFill>
              <a:ln w="28575">
                <a:noFill/>
              </a:ln>
            </p:spPr>
            <p:txBody>
              <a:bodyPr lIns="90000" tIns="45000" rIns="90000" bIns="45000" anchor="ctr"/>
              <a:lstStyle/>
              <a:p>
                <a:pPr algn="ctr">
                  <a:lnSpc>
                    <a:spcPct val="100000"/>
                  </a:lnSpc>
                </a:pPr>
                <a:r>
                  <a:rPr lang="da-DK" sz="800" dirty="0">
                    <a:solidFill>
                      <a:srgbClr val="FFFFFF"/>
                    </a:solidFill>
                    <a:latin typeface="Arial"/>
                  </a:rPr>
                  <a:t> </a:t>
                </a:r>
                <a:r>
                  <a:rPr lang="da-DK" sz="800" dirty="0">
                    <a:latin typeface="Arial"/>
                  </a:rPr>
                  <a:t>Mindre spild</a:t>
                </a:r>
                <a:endParaRPr dirty="0"/>
              </a:p>
            </p:txBody>
          </p:sp>
          <p:sp>
            <p:nvSpPr>
              <p:cNvPr id="79" name="CustomShape 104">
                <a:extLst>
                  <a:ext uri="{FF2B5EF4-FFF2-40B4-BE49-F238E27FC236}">
                    <a16:creationId xmlns:a16="http://schemas.microsoft.com/office/drawing/2014/main" id="{49727151-47C2-9EB5-D35D-B171E56FF137}"/>
                  </a:ext>
                </a:extLst>
              </p:cNvPr>
              <p:cNvSpPr/>
              <p:nvPr/>
            </p:nvSpPr>
            <p:spPr>
              <a:xfrm>
                <a:off x="8872092" y="3246731"/>
                <a:ext cx="900720" cy="356400"/>
              </a:xfrm>
              <a:prstGeom prst="rect">
                <a:avLst/>
              </a:prstGeom>
              <a:solidFill>
                <a:schemeClr val="accent5">
                  <a:lumMod val="20000"/>
                  <a:lumOff val="80000"/>
                </a:schemeClr>
              </a:solidFill>
              <a:ln w="28575">
                <a:noFill/>
                <a:miter/>
              </a:ln>
            </p:spPr>
            <p:txBody>
              <a:bodyPr lIns="90000" tIns="45000" rIns="90000" bIns="45000" anchor="ctr"/>
              <a:lstStyle/>
              <a:p>
                <a:pPr algn="ctr">
                  <a:lnSpc>
                    <a:spcPct val="100000"/>
                  </a:lnSpc>
                </a:pPr>
                <a:r>
                  <a:rPr lang="da-DK" sz="800" dirty="0">
                    <a:solidFill>
                      <a:srgbClr val="342F2B"/>
                    </a:solidFill>
                    <a:latin typeface="Arial"/>
                  </a:rPr>
                  <a:t>Lavere omkostninger</a:t>
                </a:r>
                <a:endParaRPr dirty="0"/>
              </a:p>
            </p:txBody>
          </p:sp>
          <p:sp>
            <p:nvSpPr>
              <p:cNvPr id="80" name="CustomShape 105">
                <a:extLst>
                  <a:ext uri="{FF2B5EF4-FFF2-40B4-BE49-F238E27FC236}">
                    <a16:creationId xmlns:a16="http://schemas.microsoft.com/office/drawing/2014/main" id="{42823572-D709-7C76-6A5C-03E897C89D6F}"/>
                  </a:ext>
                </a:extLst>
              </p:cNvPr>
              <p:cNvSpPr/>
              <p:nvPr/>
            </p:nvSpPr>
            <p:spPr>
              <a:xfrm>
                <a:off x="7907719" y="3253211"/>
                <a:ext cx="824040" cy="356400"/>
              </a:xfrm>
              <a:prstGeom prst="rect">
                <a:avLst/>
              </a:prstGeom>
              <a:solidFill>
                <a:schemeClr val="accent5">
                  <a:lumMod val="60000"/>
                  <a:lumOff val="40000"/>
                </a:schemeClr>
              </a:solidFill>
              <a:ln w="28575">
                <a:noFill/>
                <a:miter/>
              </a:ln>
            </p:spPr>
            <p:txBody>
              <a:bodyPr/>
              <a:lstStyle/>
              <a:p>
                <a:endParaRPr lang="da-DK"/>
              </a:p>
            </p:txBody>
          </p:sp>
          <p:sp>
            <p:nvSpPr>
              <p:cNvPr id="81" name="CustomShape 106">
                <a:extLst>
                  <a:ext uri="{FF2B5EF4-FFF2-40B4-BE49-F238E27FC236}">
                    <a16:creationId xmlns:a16="http://schemas.microsoft.com/office/drawing/2014/main" id="{FE73ECB4-CA48-DBE0-B0C0-64881C7AEB65}"/>
                  </a:ext>
                </a:extLst>
              </p:cNvPr>
              <p:cNvSpPr/>
              <p:nvPr/>
            </p:nvSpPr>
            <p:spPr>
              <a:xfrm>
                <a:off x="7880657" y="3263651"/>
                <a:ext cx="878165" cy="335880"/>
              </a:xfrm>
              <a:prstGeom prst="rect">
                <a:avLst/>
              </a:prstGeom>
              <a:noFill/>
              <a:ln w="9360">
                <a:noFill/>
              </a:ln>
            </p:spPr>
            <p:txBody>
              <a:bodyPr wrap="none" lIns="92160" tIns="46080" rIns="92160" bIns="46080"/>
              <a:lstStyle/>
              <a:p>
                <a:pPr algn="ctr">
                  <a:lnSpc>
                    <a:spcPct val="100000"/>
                  </a:lnSpc>
                </a:pPr>
                <a:r>
                  <a:rPr lang="da-DK" sz="800" dirty="0">
                    <a:latin typeface="Arial"/>
                  </a:rPr>
                  <a:t>Vælger billigere </a:t>
                </a:r>
              </a:p>
              <a:p>
                <a:pPr algn="ctr">
                  <a:lnSpc>
                    <a:spcPct val="100000"/>
                  </a:lnSpc>
                </a:pPr>
                <a:r>
                  <a:rPr lang="da-DK" sz="800" dirty="0">
                    <a:latin typeface="Arial"/>
                  </a:rPr>
                  <a:t>løsninger</a:t>
                </a:r>
                <a:endParaRPr dirty="0"/>
              </a:p>
            </p:txBody>
          </p:sp>
          <p:sp>
            <p:nvSpPr>
              <p:cNvPr id="82" name="CustomShape 107">
                <a:extLst>
                  <a:ext uri="{FF2B5EF4-FFF2-40B4-BE49-F238E27FC236}">
                    <a16:creationId xmlns:a16="http://schemas.microsoft.com/office/drawing/2014/main" id="{E5612F2C-F043-2523-9BFD-CEB7A19CE0C7}"/>
                  </a:ext>
                </a:extLst>
              </p:cNvPr>
              <p:cNvSpPr/>
              <p:nvPr/>
            </p:nvSpPr>
            <p:spPr>
              <a:xfrm>
                <a:off x="7880654" y="2274011"/>
                <a:ext cx="878170" cy="356400"/>
              </a:xfrm>
              <a:prstGeom prst="rect">
                <a:avLst/>
              </a:prstGeom>
              <a:solidFill>
                <a:schemeClr val="accent5">
                  <a:lumMod val="60000"/>
                  <a:lumOff val="40000"/>
                </a:schemeClr>
              </a:solidFill>
              <a:ln w="28575">
                <a:noFill/>
                <a:miter/>
              </a:ln>
            </p:spPr>
            <p:txBody>
              <a:bodyPr lIns="90000" tIns="45000" rIns="90000" bIns="45000" anchor="ctr"/>
              <a:lstStyle/>
              <a:p>
                <a:pPr algn="ctr">
                  <a:lnSpc>
                    <a:spcPct val="100000"/>
                  </a:lnSpc>
                </a:pPr>
                <a:r>
                  <a:rPr lang="da-DK" sz="800" dirty="0">
                    <a:latin typeface="Arial"/>
                  </a:rPr>
                  <a:t>Kortere gennemløbstid</a:t>
                </a:r>
                <a:endParaRPr dirty="0"/>
              </a:p>
            </p:txBody>
          </p:sp>
          <p:sp>
            <p:nvSpPr>
              <p:cNvPr id="83" name="CustomShape 108">
                <a:extLst>
                  <a:ext uri="{FF2B5EF4-FFF2-40B4-BE49-F238E27FC236}">
                    <a16:creationId xmlns:a16="http://schemas.microsoft.com/office/drawing/2014/main" id="{3D8FDF26-8D55-A18B-304A-D3EFA7A6C919}"/>
                  </a:ext>
                </a:extLst>
              </p:cNvPr>
              <p:cNvSpPr/>
              <p:nvPr/>
            </p:nvSpPr>
            <p:spPr>
              <a:xfrm>
                <a:off x="7880655" y="2757131"/>
                <a:ext cx="878169" cy="356400"/>
              </a:xfrm>
              <a:prstGeom prst="rect">
                <a:avLst/>
              </a:prstGeom>
              <a:solidFill>
                <a:schemeClr val="accent5">
                  <a:lumMod val="60000"/>
                  <a:lumOff val="40000"/>
                </a:schemeClr>
              </a:solidFill>
              <a:ln w="28575">
                <a:noFill/>
                <a:miter/>
              </a:ln>
            </p:spPr>
            <p:txBody>
              <a:bodyPr/>
              <a:lstStyle/>
              <a:p>
                <a:endParaRPr lang="da-DK"/>
              </a:p>
            </p:txBody>
          </p:sp>
          <p:sp>
            <p:nvSpPr>
              <p:cNvPr id="84" name="CustomShape 109">
                <a:extLst>
                  <a:ext uri="{FF2B5EF4-FFF2-40B4-BE49-F238E27FC236}">
                    <a16:creationId xmlns:a16="http://schemas.microsoft.com/office/drawing/2014/main" id="{FE9830B9-95F2-F1E5-A7BF-2BB0F4D51354}"/>
                  </a:ext>
                </a:extLst>
              </p:cNvPr>
              <p:cNvSpPr/>
              <p:nvPr/>
            </p:nvSpPr>
            <p:spPr>
              <a:xfrm>
                <a:off x="7951999" y="2762891"/>
                <a:ext cx="735480" cy="356040"/>
              </a:xfrm>
              <a:prstGeom prst="rect">
                <a:avLst/>
              </a:prstGeom>
              <a:solidFill>
                <a:schemeClr val="accent5">
                  <a:lumMod val="60000"/>
                  <a:lumOff val="40000"/>
                </a:schemeClr>
              </a:solidFill>
              <a:ln w="9360">
                <a:noFill/>
              </a:ln>
            </p:spPr>
            <p:txBody>
              <a:bodyPr wrap="none" lIns="92160" tIns="46080" rIns="92160" bIns="46080"/>
              <a:lstStyle/>
              <a:p>
                <a:pPr algn="ctr">
                  <a:lnSpc>
                    <a:spcPct val="100000"/>
                  </a:lnSpc>
                </a:pPr>
                <a:r>
                  <a:rPr lang="da-DK" sz="800" dirty="0">
                    <a:latin typeface="Arial"/>
                  </a:rPr>
                  <a:t>Færre fejl i</a:t>
                </a:r>
              </a:p>
              <a:p>
                <a:pPr algn="ctr">
                  <a:lnSpc>
                    <a:spcPct val="100000"/>
                  </a:lnSpc>
                </a:pPr>
                <a:r>
                  <a:rPr lang="da-DK" sz="800" dirty="0">
                    <a:latin typeface="Arial"/>
                  </a:rPr>
                  <a:t> beslutninger</a:t>
                </a:r>
                <a:endParaRPr dirty="0"/>
              </a:p>
            </p:txBody>
          </p:sp>
          <p:cxnSp>
            <p:nvCxnSpPr>
              <p:cNvPr id="85" name="Lige pilforbindelse 84">
                <a:extLst>
                  <a:ext uri="{FF2B5EF4-FFF2-40B4-BE49-F238E27FC236}">
                    <a16:creationId xmlns:a16="http://schemas.microsoft.com/office/drawing/2014/main" id="{0C3EAB77-7551-1BCE-0A93-0C0D98DFBED2}"/>
                  </a:ext>
                </a:extLst>
              </p:cNvPr>
              <p:cNvCxnSpPr>
                <a:cxnSpLocks/>
              </p:cNvCxnSpPr>
              <p:nvPr/>
            </p:nvCxnSpPr>
            <p:spPr>
              <a:xfrm flipV="1">
                <a:off x="8895511" y="3441389"/>
                <a:ext cx="126593" cy="502226"/>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86" name="Lige pilforbindelse 85">
                <a:extLst>
                  <a:ext uri="{FF2B5EF4-FFF2-40B4-BE49-F238E27FC236}">
                    <a16:creationId xmlns:a16="http://schemas.microsoft.com/office/drawing/2014/main" id="{0C1362BF-3841-ACDE-4906-655716FB735A}"/>
                  </a:ext>
                </a:extLst>
              </p:cNvPr>
              <p:cNvCxnSpPr>
                <a:cxnSpLocks/>
                <a:endCxn id="79" idx="2"/>
              </p:cNvCxnSpPr>
              <p:nvPr/>
            </p:nvCxnSpPr>
            <p:spPr>
              <a:xfrm flipV="1">
                <a:off x="8772059" y="3603131"/>
                <a:ext cx="550393" cy="300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CustomShape 104">
                <a:extLst>
                  <a:ext uri="{FF2B5EF4-FFF2-40B4-BE49-F238E27FC236}">
                    <a16:creationId xmlns:a16="http://schemas.microsoft.com/office/drawing/2014/main" id="{CECC52EC-EBA2-1128-BA62-DAA50A4EF484}"/>
                  </a:ext>
                </a:extLst>
              </p:cNvPr>
              <p:cNvSpPr/>
              <p:nvPr/>
            </p:nvSpPr>
            <p:spPr>
              <a:xfrm>
                <a:off x="9860983" y="2990666"/>
                <a:ext cx="900720" cy="356400"/>
              </a:xfrm>
              <a:prstGeom prst="rect">
                <a:avLst/>
              </a:prstGeom>
              <a:solidFill>
                <a:schemeClr val="bg2"/>
              </a:solidFill>
              <a:ln w="28575">
                <a:noFill/>
                <a:miter/>
              </a:ln>
            </p:spPr>
            <p:txBody>
              <a:bodyPr lIns="90000" tIns="45000" rIns="90000" bIns="45000" anchor="ctr"/>
              <a:lstStyle/>
              <a:p>
                <a:pPr algn="ctr">
                  <a:lnSpc>
                    <a:spcPct val="100000"/>
                  </a:lnSpc>
                </a:pPr>
                <a:r>
                  <a:rPr lang="da-DK" sz="800" dirty="0">
                    <a:solidFill>
                      <a:srgbClr val="342F2B"/>
                    </a:solidFill>
                    <a:latin typeface="Arial"/>
                  </a:rPr>
                  <a:t>Større indtjening</a:t>
                </a:r>
                <a:endParaRPr dirty="0"/>
              </a:p>
            </p:txBody>
          </p:sp>
          <p:sp>
            <p:nvSpPr>
              <p:cNvPr id="88" name="CustomShape 104">
                <a:extLst>
                  <a:ext uri="{FF2B5EF4-FFF2-40B4-BE49-F238E27FC236}">
                    <a16:creationId xmlns:a16="http://schemas.microsoft.com/office/drawing/2014/main" id="{18D5E8D9-3713-DE00-8E4F-8CB642C5809A}"/>
                  </a:ext>
                </a:extLst>
              </p:cNvPr>
              <p:cNvSpPr/>
              <p:nvPr/>
            </p:nvSpPr>
            <p:spPr>
              <a:xfrm>
                <a:off x="8872092" y="2749017"/>
                <a:ext cx="900720" cy="356400"/>
              </a:xfrm>
              <a:prstGeom prst="rect">
                <a:avLst/>
              </a:prstGeom>
              <a:solidFill>
                <a:schemeClr val="accent5">
                  <a:lumMod val="20000"/>
                  <a:lumOff val="80000"/>
                </a:schemeClr>
              </a:solidFill>
              <a:ln w="28575">
                <a:noFill/>
                <a:miter/>
              </a:ln>
            </p:spPr>
            <p:txBody>
              <a:bodyPr lIns="90000" tIns="45000" rIns="90000" bIns="45000" anchor="ctr"/>
              <a:lstStyle/>
              <a:p>
                <a:pPr algn="ctr">
                  <a:lnSpc>
                    <a:spcPct val="100000"/>
                  </a:lnSpc>
                </a:pPr>
                <a:r>
                  <a:rPr lang="da-DK" sz="800" dirty="0">
                    <a:solidFill>
                      <a:srgbClr val="342F2B"/>
                    </a:solidFill>
                    <a:latin typeface="Arial"/>
                  </a:rPr>
                  <a:t>Stigende kunde-tilfredshed</a:t>
                </a:r>
                <a:endParaRPr dirty="0"/>
              </a:p>
            </p:txBody>
          </p:sp>
          <p:cxnSp>
            <p:nvCxnSpPr>
              <p:cNvPr id="89" name="Lige pilforbindelse 88">
                <a:extLst>
                  <a:ext uri="{FF2B5EF4-FFF2-40B4-BE49-F238E27FC236}">
                    <a16:creationId xmlns:a16="http://schemas.microsoft.com/office/drawing/2014/main" id="{B0C6A6AD-D08E-9191-B2BD-890B206420BE}"/>
                  </a:ext>
                </a:extLst>
              </p:cNvPr>
              <p:cNvCxnSpPr>
                <a:cxnSpLocks/>
                <a:stCxn id="79" idx="3"/>
                <a:endCxn id="87" idx="2"/>
              </p:cNvCxnSpPr>
              <p:nvPr/>
            </p:nvCxnSpPr>
            <p:spPr>
              <a:xfrm flipV="1">
                <a:off x="9772812" y="3347066"/>
                <a:ext cx="538531" cy="77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Lige pilforbindelse 89">
                <a:extLst>
                  <a:ext uri="{FF2B5EF4-FFF2-40B4-BE49-F238E27FC236}">
                    <a16:creationId xmlns:a16="http://schemas.microsoft.com/office/drawing/2014/main" id="{108BC46C-D43E-BBD3-A744-7DCADA1FB3C2}"/>
                  </a:ext>
                </a:extLst>
              </p:cNvPr>
              <p:cNvCxnSpPr>
                <a:cxnSpLocks/>
                <a:endCxn id="87" idx="0"/>
              </p:cNvCxnSpPr>
              <p:nvPr/>
            </p:nvCxnSpPr>
            <p:spPr>
              <a:xfrm>
                <a:off x="9759617" y="2915726"/>
                <a:ext cx="551726" cy="74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ktangel 20">
              <a:extLst>
                <a:ext uri="{FF2B5EF4-FFF2-40B4-BE49-F238E27FC236}">
                  <a16:creationId xmlns:a16="http://schemas.microsoft.com/office/drawing/2014/main" id="{DB648A9E-D09F-BCF8-611B-F8502CBDBAB6}"/>
                </a:ext>
              </a:extLst>
            </p:cNvPr>
            <p:cNvSpPr/>
            <p:nvPr/>
          </p:nvSpPr>
          <p:spPr>
            <a:xfrm>
              <a:off x="6747922" y="4915205"/>
              <a:ext cx="4988355" cy="676467"/>
            </a:xfrm>
            <a:prstGeom prst="rect">
              <a:avLst/>
            </a:prstGeom>
            <a:ln>
              <a:noFill/>
            </a:ln>
          </p:spPr>
          <p:txBody>
            <a:bodyPr wrap="square">
              <a:spAutoFit/>
            </a:bodyPr>
            <a:lstStyle/>
            <a:p>
              <a:pPr>
                <a:lnSpc>
                  <a:spcPct val="107000"/>
                </a:lnSpc>
                <a:spcAft>
                  <a:spcPts val="0"/>
                </a:spcAft>
              </a:pPr>
              <a:r>
                <a:rPr lang="da-DK" sz="1200" b="1" dirty="0">
                  <a:solidFill>
                    <a:schemeClr val="accent1">
                      <a:lumMod val="50000"/>
                    </a:schemeClr>
                  </a:solidFill>
                  <a:ea typeface="SimSun" panose="02010600030101010101" pitchFamily="2" charset="-122"/>
                </a:rPr>
                <a:t>Leverancer	  Umiddelbar       Effekt på              Effekt på</a:t>
              </a:r>
            </a:p>
            <a:p>
              <a:pPr>
                <a:lnSpc>
                  <a:spcPct val="107000"/>
                </a:lnSpc>
                <a:spcAft>
                  <a:spcPts val="0"/>
                </a:spcAft>
              </a:pPr>
              <a:r>
                <a:rPr lang="da-DK" sz="1200" b="1" dirty="0">
                  <a:solidFill>
                    <a:schemeClr val="accent1">
                      <a:lumMod val="50000"/>
                    </a:schemeClr>
                  </a:solidFill>
                  <a:ea typeface="SimSun" panose="02010600030101010101" pitchFamily="2" charset="-122"/>
                </a:rPr>
                <a:t>	  effekt                  mellem sigt         lang sigt</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
          <p:nvSpPr>
            <p:cNvPr id="22" name="Ligebenet trekant 21">
              <a:extLst>
                <a:ext uri="{FF2B5EF4-FFF2-40B4-BE49-F238E27FC236}">
                  <a16:creationId xmlns:a16="http://schemas.microsoft.com/office/drawing/2014/main" id="{8F7073E4-3B99-C95A-797A-EE27A431233F}"/>
                </a:ext>
              </a:extLst>
            </p:cNvPr>
            <p:cNvSpPr/>
            <p:nvPr/>
          </p:nvSpPr>
          <p:spPr>
            <a:xfrm flipV="1">
              <a:off x="2508754"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Ligebenet trekant 22">
              <a:extLst>
                <a:ext uri="{FF2B5EF4-FFF2-40B4-BE49-F238E27FC236}">
                  <a16:creationId xmlns:a16="http://schemas.microsoft.com/office/drawing/2014/main" id="{91D1CD83-5381-F506-0FD3-A0F0602C244E}"/>
                </a:ext>
              </a:extLst>
            </p:cNvPr>
            <p:cNvSpPr/>
            <p:nvPr/>
          </p:nvSpPr>
          <p:spPr>
            <a:xfrm flipV="1">
              <a:off x="3358058"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Ligebenet trekant 23">
              <a:extLst>
                <a:ext uri="{FF2B5EF4-FFF2-40B4-BE49-F238E27FC236}">
                  <a16:creationId xmlns:a16="http://schemas.microsoft.com/office/drawing/2014/main" id="{511A00AC-4891-2585-F9DA-448DC352EC5B}"/>
                </a:ext>
              </a:extLst>
            </p:cNvPr>
            <p:cNvSpPr/>
            <p:nvPr/>
          </p:nvSpPr>
          <p:spPr>
            <a:xfrm flipV="1">
              <a:off x="4376044"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Ligebenet trekant 24">
              <a:extLst>
                <a:ext uri="{FF2B5EF4-FFF2-40B4-BE49-F238E27FC236}">
                  <a16:creationId xmlns:a16="http://schemas.microsoft.com/office/drawing/2014/main" id="{DE0D733B-6CAD-E6BF-9AC0-84B047B05F12}"/>
                </a:ext>
              </a:extLst>
            </p:cNvPr>
            <p:cNvSpPr/>
            <p:nvPr/>
          </p:nvSpPr>
          <p:spPr>
            <a:xfrm flipV="1">
              <a:off x="4982695"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Ligebenet trekant 25">
              <a:extLst>
                <a:ext uri="{FF2B5EF4-FFF2-40B4-BE49-F238E27FC236}">
                  <a16:creationId xmlns:a16="http://schemas.microsoft.com/office/drawing/2014/main" id="{23855D4B-FFE8-A77B-BEF3-75945102E4E8}"/>
                </a:ext>
              </a:extLst>
            </p:cNvPr>
            <p:cNvSpPr/>
            <p:nvPr/>
          </p:nvSpPr>
          <p:spPr>
            <a:xfrm flipV="1">
              <a:off x="6234459"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Ligebenet trekant 26">
              <a:extLst>
                <a:ext uri="{FF2B5EF4-FFF2-40B4-BE49-F238E27FC236}">
                  <a16:creationId xmlns:a16="http://schemas.microsoft.com/office/drawing/2014/main" id="{9FD43146-BE5C-9C2E-EF1A-47F51EA1D2E0}"/>
                </a:ext>
              </a:extLst>
            </p:cNvPr>
            <p:cNvSpPr/>
            <p:nvPr/>
          </p:nvSpPr>
          <p:spPr>
            <a:xfrm flipV="1">
              <a:off x="2928967"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Ligebenet trekant 27">
              <a:extLst>
                <a:ext uri="{FF2B5EF4-FFF2-40B4-BE49-F238E27FC236}">
                  <a16:creationId xmlns:a16="http://schemas.microsoft.com/office/drawing/2014/main" id="{33D67F2D-0D25-FC8B-BFE6-E1901E119E1D}"/>
                </a:ext>
              </a:extLst>
            </p:cNvPr>
            <p:cNvSpPr/>
            <p:nvPr/>
          </p:nvSpPr>
          <p:spPr>
            <a:xfrm flipV="1">
              <a:off x="3893685"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Ligebenet trekant 28">
              <a:extLst>
                <a:ext uri="{FF2B5EF4-FFF2-40B4-BE49-F238E27FC236}">
                  <a16:creationId xmlns:a16="http://schemas.microsoft.com/office/drawing/2014/main" id="{25238A25-ABF1-88BD-4835-578116E6239B}"/>
                </a:ext>
              </a:extLst>
            </p:cNvPr>
            <p:cNvSpPr/>
            <p:nvPr/>
          </p:nvSpPr>
          <p:spPr>
            <a:xfrm flipV="1">
              <a:off x="4769623"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Ligebenet trekant 29">
              <a:extLst>
                <a:ext uri="{FF2B5EF4-FFF2-40B4-BE49-F238E27FC236}">
                  <a16:creationId xmlns:a16="http://schemas.microsoft.com/office/drawing/2014/main" id="{041C9562-43C0-3424-F494-ABF396D0E612}"/>
                </a:ext>
              </a:extLst>
            </p:cNvPr>
            <p:cNvSpPr/>
            <p:nvPr/>
          </p:nvSpPr>
          <p:spPr>
            <a:xfrm flipV="1">
              <a:off x="5598224"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Ligebenet trekant 30">
              <a:extLst>
                <a:ext uri="{FF2B5EF4-FFF2-40B4-BE49-F238E27FC236}">
                  <a16:creationId xmlns:a16="http://schemas.microsoft.com/office/drawing/2014/main" id="{C0FF5C8B-CBCF-3490-DD68-CC6BB926DD32}"/>
                </a:ext>
              </a:extLst>
            </p:cNvPr>
            <p:cNvSpPr/>
            <p:nvPr/>
          </p:nvSpPr>
          <p:spPr>
            <a:xfrm flipV="1">
              <a:off x="6367629"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Ligebenet trekant 31">
              <a:extLst>
                <a:ext uri="{FF2B5EF4-FFF2-40B4-BE49-F238E27FC236}">
                  <a16:creationId xmlns:a16="http://schemas.microsoft.com/office/drawing/2014/main" id="{6544E3B8-F9C3-6870-A0AD-0AEAE24C06E9}"/>
                </a:ext>
              </a:extLst>
            </p:cNvPr>
            <p:cNvSpPr/>
            <p:nvPr/>
          </p:nvSpPr>
          <p:spPr>
            <a:xfrm flipV="1">
              <a:off x="3186422"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a:extLst>
                <a:ext uri="{FF2B5EF4-FFF2-40B4-BE49-F238E27FC236}">
                  <a16:creationId xmlns:a16="http://schemas.microsoft.com/office/drawing/2014/main" id="{6E493492-4453-1C80-F3E2-CD051D90DC43}"/>
                </a:ext>
              </a:extLst>
            </p:cNvPr>
            <p:cNvSpPr/>
            <p:nvPr/>
          </p:nvSpPr>
          <p:spPr>
            <a:xfrm flipV="1">
              <a:off x="4022471" y="4085221"/>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a:extLst>
                <a:ext uri="{FF2B5EF4-FFF2-40B4-BE49-F238E27FC236}">
                  <a16:creationId xmlns:a16="http://schemas.microsoft.com/office/drawing/2014/main" id="{0F1EA8F9-D074-C9D8-AA04-8944D47F1359}"/>
                </a:ext>
              </a:extLst>
            </p:cNvPr>
            <p:cNvSpPr/>
            <p:nvPr/>
          </p:nvSpPr>
          <p:spPr>
            <a:xfrm flipV="1">
              <a:off x="4858403"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Ligebenet trekant 34">
              <a:extLst>
                <a:ext uri="{FF2B5EF4-FFF2-40B4-BE49-F238E27FC236}">
                  <a16:creationId xmlns:a16="http://schemas.microsoft.com/office/drawing/2014/main" id="{25F71897-6641-59D1-ABE6-7E17D31D796B}"/>
                </a:ext>
              </a:extLst>
            </p:cNvPr>
            <p:cNvSpPr/>
            <p:nvPr/>
          </p:nvSpPr>
          <p:spPr>
            <a:xfrm flipV="1">
              <a:off x="5689951"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Ligebenet trekant 35">
              <a:extLst>
                <a:ext uri="{FF2B5EF4-FFF2-40B4-BE49-F238E27FC236}">
                  <a16:creationId xmlns:a16="http://schemas.microsoft.com/office/drawing/2014/main" id="{772EAC76-0ABF-0DAA-05DB-CCD590B79553}"/>
                </a:ext>
              </a:extLst>
            </p:cNvPr>
            <p:cNvSpPr/>
            <p:nvPr/>
          </p:nvSpPr>
          <p:spPr>
            <a:xfrm flipV="1">
              <a:off x="6305483"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Ligebenet trekant 36">
              <a:extLst>
                <a:ext uri="{FF2B5EF4-FFF2-40B4-BE49-F238E27FC236}">
                  <a16:creationId xmlns:a16="http://schemas.microsoft.com/office/drawing/2014/main" id="{03B5205F-DC3A-181E-637E-B2C43EE9AF98}"/>
                </a:ext>
              </a:extLst>
            </p:cNvPr>
            <p:cNvSpPr/>
            <p:nvPr/>
          </p:nvSpPr>
          <p:spPr>
            <a:xfrm flipV="1">
              <a:off x="6305483"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B6682F9C-4AA0-B771-8AC3-7B84200AED75}"/>
                </a:ext>
              </a:extLst>
            </p:cNvPr>
            <p:cNvSpPr/>
            <p:nvPr/>
          </p:nvSpPr>
          <p:spPr>
            <a:xfrm>
              <a:off x="2290539" y="2593727"/>
              <a:ext cx="1378757"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1</a:t>
              </a:r>
            </a:p>
          </p:txBody>
        </p:sp>
        <p:sp>
          <p:nvSpPr>
            <p:cNvPr id="39" name="Rektangel 38">
              <a:extLst>
                <a:ext uri="{FF2B5EF4-FFF2-40B4-BE49-F238E27FC236}">
                  <a16:creationId xmlns:a16="http://schemas.microsoft.com/office/drawing/2014/main" id="{4FB091F6-5B48-BAAC-93A1-C77A08AD1E5C}"/>
                </a:ext>
              </a:extLst>
            </p:cNvPr>
            <p:cNvSpPr/>
            <p:nvPr/>
          </p:nvSpPr>
          <p:spPr>
            <a:xfrm>
              <a:off x="3806576" y="2593727"/>
              <a:ext cx="1534186"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2</a:t>
              </a:r>
            </a:p>
          </p:txBody>
        </p:sp>
        <p:sp>
          <p:nvSpPr>
            <p:cNvPr id="40" name="Rektangel 39">
              <a:extLst>
                <a:ext uri="{FF2B5EF4-FFF2-40B4-BE49-F238E27FC236}">
                  <a16:creationId xmlns:a16="http://schemas.microsoft.com/office/drawing/2014/main" id="{49926C67-B99E-7384-0863-8D0716A10D62}"/>
                </a:ext>
              </a:extLst>
            </p:cNvPr>
            <p:cNvSpPr/>
            <p:nvPr/>
          </p:nvSpPr>
          <p:spPr>
            <a:xfrm>
              <a:off x="5464659" y="2593727"/>
              <a:ext cx="1400644"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3</a:t>
              </a:r>
            </a:p>
          </p:txBody>
        </p:sp>
        <p:sp>
          <p:nvSpPr>
            <p:cNvPr id="41" name="Rombe 40">
              <a:extLst>
                <a:ext uri="{FF2B5EF4-FFF2-40B4-BE49-F238E27FC236}">
                  <a16:creationId xmlns:a16="http://schemas.microsoft.com/office/drawing/2014/main" id="{D10D8CE4-AA14-5A17-A1AB-7946B28454DE}"/>
                </a:ext>
              </a:extLst>
            </p:cNvPr>
            <p:cNvSpPr/>
            <p:nvPr/>
          </p:nvSpPr>
          <p:spPr>
            <a:xfrm>
              <a:off x="3559944"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2" name="Rombe 41">
              <a:extLst>
                <a:ext uri="{FF2B5EF4-FFF2-40B4-BE49-F238E27FC236}">
                  <a16:creationId xmlns:a16="http://schemas.microsoft.com/office/drawing/2014/main" id="{E9570F1C-50FC-E391-9A65-635B5185404D}"/>
                </a:ext>
              </a:extLst>
            </p:cNvPr>
            <p:cNvSpPr/>
            <p:nvPr/>
          </p:nvSpPr>
          <p:spPr>
            <a:xfrm>
              <a:off x="6698582"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3" name="Rombe 42">
              <a:extLst>
                <a:ext uri="{FF2B5EF4-FFF2-40B4-BE49-F238E27FC236}">
                  <a16:creationId xmlns:a16="http://schemas.microsoft.com/office/drawing/2014/main" id="{A9282496-F25E-A0B1-F859-6E44B40609FF}"/>
                </a:ext>
              </a:extLst>
            </p:cNvPr>
            <p:cNvSpPr/>
            <p:nvPr/>
          </p:nvSpPr>
          <p:spPr>
            <a:xfrm>
              <a:off x="5231787"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4" name="Rombe 43">
              <a:extLst>
                <a:ext uri="{FF2B5EF4-FFF2-40B4-BE49-F238E27FC236}">
                  <a16:creationId xmlns:a16="http://schemas.microsoft.com/office/drawing/2014/main" id="{C31E373C-66E7-B904-E44B-80C6CF27D398}"/>
                </a:ext>
              </a:extLst>
            </p:cNvPr>
            <p:cNvSpPr/>
            <p:nvPr/>
          </p:nvSpPr>
          <p:spPr>
            <a:xfrm>
              <a:off x="2095335"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5" name="Rombe 44">
              <a:extLst>
                <a:ext uri="{FF2B5EF4-FFF2-40B4-BE49-F238E27FC236}">
                  <a16:creationId xmlns:a16="http://schemas.microsoft.com/office/drawing/2014/main" id="{36F4332C-F8E9-E20E-8552-662E77039AD4}"/>
                </a:ext>
              </a:extLst>
            </p:cNvPr>
            <p:cNvSpPr/>
            <p:nvPr/>
          </p:nvSpPr>
          <p:spPr>
            <a:xfrm>
              <a:off x="8516488"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6" name="Rombe 45">
              <a:extLst>
                <a:ext uri="{FF2B5EF4-FFF2-40B4-BE49-F238E27FC236}">
                  <a16:creationId xmlns:a16="http://schemas.microsoft.com/office/drawing/2014/main" id="{86922C09-D26F-8276-BA8A-FE04C9BDE763}"/>
                </a:ext>
              </a:extLst>
            </p:cNvPr>
            <p:cNvSpPr/>
            <p:nvPr/>
          </p:nvSpPr>
          <p:spPr>
            <a:xfrm>
              <a:off x="9530478"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7" name="Rombe 46">
              <a:extLst>
                <a:ext uri="{FF2B5EF4-FFF2-40B4-BE49-F238E27FC236}">
                  <a16:creationId xmlns:a16="http://schemas.microsoft.com/office/drawing/2014/main" id="{2398C801-292D-8154-C061-5289C0FC7643}"/>
                </a:ext>
              </a:extLst>
            </p:cNvPr>
            <p:cNvSpPr/>
            <p:nvPr/>
          </p:nvSpPr>
          <p:spPr>
            <a:xfrm>
              <a:off x="10483690"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cxnSp>
          <p:nvCxnSpPr>
            <p:cNvPr id="48" name="Lige pilforbindelse 47">
              <a:extLst>
                <a:ext uri="{FF2B5EF4-FFF2-40B4-BE49-F238E27FC236}">
                  <a16:creationId xmlns:a16="http://schemas.microsoft.com/office/drawing/2014/main" id="{965BBC4A-F70F-6EEB-B424-E30D064CD3FA}"/>
                </a:ext>
              </a:extLst>
            </p:cNvPr>
            <p:cNvCxnSpPr>
              <a:stCxn id="23" idx="5"/>
              <a:endCxn id="28" idx="3"/>
            </p:cNvCxnSpPr>
            <p:nvPr/>
          </p:nvCxnSpPr>
          <p:spPr>
            <a:xfrm>
              <a:off x="3611462" y="3244994"/>
              <a:ext cx="451159" cy="3278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E1BD4AB6-DADE-67B3-CAEB-8A261230E03D}"/>
                </a:ext>
              </a:extLst>
            </p:cNvPr>
            <p:cNvCxnSpPr>
              <a:cxnSpLocks/>
              <a:endCxn id="34" idx="1"/>
            </p:cNvCxnSpPr>
            <p:nvPr/>
          </p:nvCxnSpPr>
          <p:spPr>
            <a:xfrm>
              <a:off x="4161424" y="3727837"/>
              <a:ext cx="781447" cy="5073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58612A52-02CF-23FE-B49B-109CAB9DBEBE}"/>
                </a:ext>
              </a:extLst>
            </p:cNvPr>
            <p:cNvCxnSpPr>
              <a:cxnSpLocks/>
              <a:stCxn id="29" idx="5"/>
              <a:endCxn id="26" idx="1"/>
            </p:cNvCxnSpPr>
            <p:nvPr/>
          </p:nvCxnSpPr>
          <p:spPr>
            <a:xfrm flipV="1">
              <a:off x="5023027" y="3244994"/>
              <a:ext cx="1295900" cy="4950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a:extLst>
                <a:ext uri="{FF2B5EF4-FFF2-40B4-BE49-F238E27FC236}">
                  <a16:creationId xmlns:a16="http://schemas.microsoft.com/office/drawing/2014/main" id="{BA215B2F-98EF-2E3C-1AE0-5F080EC99ACF}"/>
                </a:ext>
              </a:extLst>
            </p:cNvPr>
            <p:cNvCxnSpPr>
              <a:cxnSpLocks/>
              <a:stCxn id="53" idx="3"/>
              <a:endCxn id="32" idx="1"/>
            </p:cNvCxnSpPr>
            <p:nvPr/>
          </p:nvCxnSpPr>
          <p:spPr>
            <a:xfrm flipV="1">
              <a:off x="2615544" y="4235186"/>
              <a:ext cx="655346" cy="3278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a:extLst>
                <a:ext uri="{FF2B5EF4-FFF2-40B4-BE49-F238E27FC236}">
                  <a16:creationId xmlns:a16="http://schemas.microsoft.com/office/drawing/2014/main" id="{64CF4C56-17E9-A3DB-4885-B8678557B4CA}"/>
                </a:ext>
              </a:extLst>
            </p:cNvPr>
            <p:cNvCxnSpPr>
              <a:cxnSpLocks/>
            </p:cNvCxnSpPr>
            <p:nvPr/>
          </p:nvCxnSpPr>
          <p:spPr>
            <a:xfrm flipV="1">
              <a:off x="5137635" y="4246845"/>
              <a:ext cx="655346" cy="3278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3" name="Ligebenet trekant 52">
              <a:extLst>
                <a:ext uri="{FF2B5EF4-FFF2-40B4-BE49-F238E27FC236}">
                  <a16:creationId xmlns:a16="http://schemas.microsoft.com/office/drawing/2014/main" id="{DCDF6F56-DD95-644A-B205-4C18555E98F1}"/>
                </a:ext>
              </a:extLst>
            </p:cNvPr>
            <p:cNvSpPr/>
            <p:nvPr/>
          </p:nvSpPr>
          <p:spPr>
            <a:xfrm flipV="1">
              <a:off x="2446608"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016451CA-EC5A-E22F-8EA4-1FD1EE27DE84}"/>
                </a:ext>
              </a:extLst>
            </p:cNvPr>
            <p:cNvSpPr/>
            <p:nvPr/>
          </p:nvSpPr>
          <p:spPr>
            <a:xfrm flipV="1">
              <a:off x="3349180"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8D05CFE6-2998-CA4A-9A78-C0D30A92C2C2}"/>
                </a:ext>
              </a:extLst>
            </p:cNvPr>
            <p:cNvSpPr/>
            <p:nvPr/>
          </p:nvSpPr>
          <p:spPr>
            <a:xfrm flipV="1">
              <a:off x="3840417"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Ligebenet trekant 55">
              <a:extLst>
                <a:ext uri="{FF2B5EF4-FFF2-40B4-BE49-F238E27FC236}">
                  <a16:creationId xmlns:a16="http://schemas.microsoft.com/office/drawing/2014/main" id="{18FB9E65-98A2-4D7D-38C4-DAA975E7BB48}"/>
                </a:ext>
              </a:extLst>
            </p:cNvPr>
            <p:cNvSpPr/>
            <p:nvPr/>
          </p:nvSpPr>
          <p:spPr>
            <a:xfrm flipV="1">
              <a:off x="4376044"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3E5A8869-2F53-68F5-909C-CE312144F2C9}"/>
                </a:ext>
              </a:extLst>
            </p:cNvPr>
            <p:cNvSpPr/>
            <p:nvPr/>
          </p:nvSpPr>
          <p:spPr>
            <a:xfrm flipV="1">
              <a:off x="4947183"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8E715BEF-A3A4-5FB9-0CF7-E53E99E80AEC}"/>
                </a:ext>
              </a:extLst>
            </p:cNvPr>
            <p:cNvSpPr/>
            <p:nvPr/>
          </p:nvSpPr>
          <p:spPr>
            <a:xfrm flipV="1">
              <a:off x="5823121"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Ellipse 58">
              <a:extLst>
                <a:ext uri="{FF2B5EF4-FFF2-40B4-BE49-F238E27FC236}">
                  <a16:creationId xmlns:a16="http://schemas.microsoft.com/office/drawing/2014/main" id="{6C166D47-6877-DC9C-ACA0-AA8ED81EBD3B}"/>
                </a:ext>
              </a:extLst>
            </p:cNvPr>
            <p:cNvSpPr/>
            <p:nvPr/>
          </p:nvSpPr>
          <p:spPr>
            <a:xfrm>
              <a:off x="1431971" y="2726597"/>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60" name="Ellipse 59">
              <a:extLst>
                <a:ext uri="{FF2B5EF4-FFF2-40B4-BE49-F238E27FC236}">
                  <a16:creationId xmlns:a16="http://schemas.microsoft.com/office/drawing/2014/main" id="{08CD417D-0C75-262F-B566-AC16E862C43F}"/>
                </a:ext>
              </a:extLst>
            </p:cNvPr>
            <p:cNvSpPr/>
            <p:nvPr/>
          </p:nvSpPr>
          <p:spPr>
            <a:xfrm>
              <a:off x="3094367" y="3110597"/>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61" name="Ellipse 60">
              <a:extLst>
                <a:ext uri="{FF2B5EF4-FFF2-40B4-BE49-F238E27FC236}">
                  <a16:creationId xmlns:a16="http://schemas.microsoft.com/office/drawing/2014/main" id="{D8078713-C49A-DC6C-1360-CDC8D5576C43}"/>
                </a:ext>
              </a:extLst>
            </p:cNvPr>
            <p:cNvSpPr/>
            <p:nvPr/>
          </p:nvSpPr>
          <p:spPr>
            <a:xfrm>
              <a:off x="4418268" y="3624318"/>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62" name="Ellipse 61">
              <a:extLst>
                <a:ext uri="{FF2B5EF4-FFF2-40B4-BE49-F238E27FC236}">
                  <a16:creationId xmlns:a16="http://schemas.microsoft.com/office/drawing/2014/main" id="{1509030E-6019-9E43-5DB0-37B63530B09C}"/>
                </a:ext>
              </a:extLst>
            </p:cNvPr>
            <p:cNvSpPr/>
            <p:nvPr/>
          </p:nvSpPr>
          <p:spPr>
            <a:xfrm>
              <a:off x="2866729" y="2258455"/>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63" name="Rektangel 62">
              <a:extLst>
                <a:ext uri="{FF2B5EF4-FFF2-40B4-BE49-F238E27FC236}">
                  <a16:creationId xmlns:a16="http://schemas.microsoft.com/office/drawing/2014/main" id="{D0D4B0EB-37CF-7A55-022F-5995F1616167}"/>
                </a:ext>
              </a:extLst>
            </p:cNvPr>
            <p:cNvSpPr/>
            <p:nvPr/>
          </p:nvSpPr>
          <p:spPr>
            <a:xfrm>
              <a:off x="1334495" y="4916178"/>
              <a:ext cx="4988355" cy="478849"/>
            </a:xfrm>
            <a:prstGeom prst="rect">
              <a:avLst/>
            </a:prstGeom>
            <a:ln>
              <a:noFill/>
            </a:ln>
          </p:spPr>
          <p:txBody>
            <a:bodyPr wrap="square">
              <a:spAutoFit/>
            </a:bodyPr>
            <a:lstStyle/>
            <a:p>
              <a:pPr>
                <a:lnSpc>
                  <a:spcPct val="107000"/>
                </a:lnSpc>
                <a:spcAft>
                  <a:spcPts val="0"/>
                </a:spcAft>
              </a:pPr>
              <a:r>
                <a:rPr lang="da-DK" sz="1200" b="1" dirty="0">
                  <a:solidFill>
                    <a:schemeClr val="accent1">
                      <a:lumMod val="50000"/>
                    </a:schemeClr>
                  </a:solidFill>
                  <a:ea typeface="SimSun" panose="02010600030101010101" pitchFamily="2" charset="-122"/>
                </a:rPr>
                <a:t>Indsatsområder                                     Milepæle og afhængigheder</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
          <p:nvSpPr>
            <p:cNvPr id="64" name="Pil: pentagon 63">
              <a:extLst>
                <a:ext uri="{FF2B5EF4-FFF2-40B4-BE49-F238E27FC236}">
                  <a16:creationId xmlns:a16="http://schemas.microsoft.com/office/drawing/2014/main" id="{FE1B5460-ACC2-BC58-D1D9-196D36B1EF9F}"/>
                </a:ext>
              </a:extLst>
            </p:cNvPr>
            <p:cNvSpPr/>
            <p:nvPr/>
          </p:nvSpPr>
          <p:spPr>
            <a:xfrm>
              <a:off x="1431971" y="5451966"/>
              <a:ext cx="5405037" cy="318941"/>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Milepælsplan</a:t>
              </a:r>
            </a:p>
          </p:txBody>
        </p:sp>
        <p:sp>
          <p:nvSpPr>
            <p:cNvPr id="65" name="Pil: pentagon 64">
              <a:extLst>
                <a:ext uri="{FF2B5EF4-FFF2-40B4-BE49-F238E27FC236}">
                  <a16:creationId xmlns:a16="http://schemas.microsoft.com/office/drawing/2014/main" id="{2B86A363-414D-7602-706A-007B8967FA3C}"/>
                </a:ext>
              </a:extLst>
            </p:cNvPr>
            <p:cNvSpPr/>
            <p:nvPr/>
          </p:nvSpPr>
          <p:spPr>
            <a:xfrm>
              <a:off x="6846678" y="5451966"/>
              <a:ext cx="3852879" cy="318941"/>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Målhierarki</a:t>
              </a:r>
            </a:p>
          </p:txBody>
        </p:sp>
      </p:grpSp>
      <p:sp>
        <p:nvSpPr>
          <p:cNvPr id="93" name="Rektangel 92">
            <a:extLst>
              <a:ext uri="{FF2B5EF4-FFF2-40B4-BE49-F238E27FC236}">
                <a16:creationId xmlns:a16="http://schemas.microsoft.com/office/drawing/2014/main" id="{F54AF241-132B-8153-E5E6-813F889B4338}"/>
              </a:ext>
            </a:extLst>
          </p:cNvPr>
          <p:cNvSpPr/>
          <p:nvPr/>
        </p:nvSpPr>
        <p:spPr>
          <a:xfrm>
            <a:off x="1179793" y="1183366"/>
            <a:ext cx="9180737" cy="1169551"/>
          </a:xfrm>
          <a:prstGeom prst="rect">
            <a:avLst/>
          </a:prstGeom>
        </p:spPr>
        <p:txBody>
          <a:bodyPr wrap="square">
            <a:spAutoFit/>
          </a:bodyPr>
          <a:lstStyle/>
          <a:p>
            <a:pPr marL="342900" indent="-342900">
              <a:spcAft>
                <a:spcPts val="0"/>
              </a:spcAft>
              <a:buFont typeface="+mj-lt"/>
              <a:buAutoNum type="arabicPeriod"/>
            </a:pPr>
            <a:r>
              <a:rPr lang="da-DK" sz="1400" dirty="0"/>
              <a:t>Opdel projektet i indsatsområder med udgangspunkt i leverancerne</a:t>
            </a:r>
          </a:p>
          <a:p>
            <a:pPr marL="342900" indent="-342900">
              <a:spcAft>
                <a:spcPts val="0"/>
              </a:spcAft>
              <a:buFont typeface="+mj-lt"/>
              <a:buAutoNum type="arabicPeriod"/>
            </a:pPr>
            <a:r>
              <a:rPr lang="da-DK" sz="1400" dirty="0"/>
              <a:t>Definer milepælene for de enkelte indsatsområder – start bagfra ved at spørge hvordan leverancen opnås</a:t>
            </a:r>
          </a:p>
          <a:p>
            <a:pPr marL="342900" indent="-342900">
              <a:spcAft>
                <a:spcPts val="0"/>
              </a:spcAft>
              <a:buFont typeface="+mj-lt"/>
              <a:buAutoNum type="arabicPeriod"/>
            </a:pPr>
            <a:r>
              <a:rPr lang="da-DK" sz="1400" dirty="0"/>
              <a:t>Indfør afhængigheder og tidsmæssig rækkefølge</a:t>
            </a:r>
          </a:p>
          <a:p>
            <a:pPr marL="342900" indent="-342900">
              <a:spcAft>
                <a:spcPts val="0"/>
              </a:spcAft>
              <a:buFont typeface="+mj-lt"/>
              <a:buAutoNum type="arabicPeriod"/>
              <a:tabLst>
                <a:tab pos="228600" algn="l"/>
                <a:tab pos="828040" algn="l"/>
              </a:tabLst>
            </a:pPr>
            <a:r>
              <a:rPr lang="da-DK" sz="1400" dirty="0"/>
              <a:t>Opdel projektet i faser og de vigtigste beslutningspunkter (Har organisationen en fasemodel eller projektledelsesmodel bortfalder punkt 4).</a:t>
            </a:r>
          </a:p>
        </p:txBody>
      </p:sp>
      <p:sp>
        <p:nvSpPr>
          <p:cNvPr id="5" name="Footer Placeholder 3">
            <a:extLst>
              <a:ext uri="{FF2B5EF4-FFF2-40B4-BE49-F238E27FC236}">
                <a16:creationId xmlns:a16="http://schemas.microsoft.com/office/drawing/2014/main" id="{FEDC2DC4-FB13-DBA9-97D4-177B09E26633}"/>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55028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Opbygges planen med papkort eller post-it lapper ser processen sådan ud  </a:t>
            </a:r>
            <a:endParaRPr lang="da-DK" sz="2400" dirty="0">
              <a:ea typeface="SimSun" panose="02010600030101010101" pitchFamily="2" charset="-122"/>
            </a:endParaRPr>
          </a:p>
          <a:p>
            <a:pPr>
              <a:lnSpc>
                <a:spcPct val="107000"/>
              </a:lnSpc>
              <a:spcAft>
                <a:spcPts val="0"/>
              </a:spcAft>
            </a:pPr>
            <a:endParaRPr lang="da-DK" sz="2400" b="1"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sp>
        <p:nvSpPr>
          <p:cNvPr id="6" name="Rektangel 5">
            <a:extLst>
              <a:ext uri="{FF2B5EF4-FFF2-40B4-BE49-F238E27FC236}">
                <a16:creationId xmlns:a16="http://schemas.microsoft.com/office/drawing/2014/main" id="{86959145-9C4C-5153-19DA-427923D54519}"/>
              </a:ext>
            </a:extLst>
          </p:cNvPr>
          <p:cNvSpPr/>
          <p:nvPr/>
        </p:nvSpPr>
        <p:spPr>
          <a:xfrm>
            <a:off x="1329587" y="1126079"/>
            <a:ext cx="10090888" cy="307777"/>
          </a:xfrm>
          <a:prstGeom prst="rect">
            <a:avLst/>
          </a:prstGeom>
        </p:spPr>
        <p:txBody>
          <a:bodyPr wrap="square">
            <a:spAutoFit/>
          </a:bodyPr>
          <a:lstStyle/>
          <a:p>
            <a:pPr>
              <a:spcAft>
                <a:spcPts val="0"/>
              </a:spcAft>
              <a:tabLst>
                <a:tab pos="228600" algn="l"/>
                <a:tab pos="828040" algn="l"/>
              </a:tabLst>
            </a:pPr>
            <a:r>
              <a:rPr lang="da-DK" sz="1400" dirty="0"/>
              <a:t>I dette eksempel har organisationen en fasemodel, derfor er faser og beslutningspunkter defineret, inden planlægningen starter</a:t>
            </a:r>
          </a:p>
        </p:txBody>
      </p:sp>
      <p:pic>
        <p:nvPicPr>
          <p:cNvPr id="10" name="Billede 9">
            <a:extLst>
              <a:ext uri="{FF2B5EF4-FFF2-40B4-BE49-F238E27FC236}">
                <a16:creationId xmlns:a16="http://schemas.microsoft.com/office/drawing/2014/main" id="{84FC2F98-2715-7B57-86F8-61593971BDDE}"/>
              </a:ext>
            </a:extLst>
          </p:cNvPr>
          <p:cNvPicPr>
            <a:picLocks noChangeAspect="1"/>
          </p:cNvPicPr>
          <p:nvPr/>
        </p:nvPicPr>
        <p:blipFill rotWithShape="1">
          <a:blip r:embed="rId4"/>
          <a:srcRect l="10313" t="21111" r="11875" b="48611"/>
          <a:stretch/>
        </p:blipFill>
        <p:spPr>
          <a:xfrm>
            <a:off x="1257300" y="1447800"/>
            <a:ext cx="9486900" cy="2076450"/>
          </a:xfrm>
          <a:prstGeom prst="rect">
            <a:avLst/>
          </a:prstGeom>
        </p:spPr>
      </p:pic>
      <p:sp>
        <p:nvSpPr>
          <p:cNvPr id="12" name="Rektangel 11">
            <a:extLst>
              <a:ext uri="{FF2B5EF4-FFF2-40B4-BE49-F238E27FC236}">
                <a16:creationId xmlns:a16="http://schemas.microsoft.com/office/drawing/2014/main" id="{2998540B-BF0A-0C9E-70C1-20B1D1C3CAE0}"/>
              </a:ext>
            </a:extLst>
          </p:cNvPr>
          <p:cNvSpPr/>
          <p:nvPr/>
        </p:nvSpPr>
        <p:spPr>
          <a:xfrm>
            <a:off x="1331685" y="3509632"/>
            <a:ext cx="3108447" cy="2123658"/>
          </a:xfrm>
          <a:prstGeom prst="rect">
            <a:avLst/>
          </a:prstGeom>
        </p:spPr>
        <p:txBody>
          <a:bodyPr wrap="square">
            <a:spAutoFit/>
          </a:bodyPr>
          <a:lstStyle/>
          <a:p>
            <a:pPr>
              <a:spcAft>
                <a:spcPts val="0"/>
              </a:spcAft>
            </a:pPr>
            <a:r>
              <a:rPr lang="da-DK" sz="1200" b="1" dirty="0"/>
              <a:t>1. Opdel projektet i indsatsområder </a:t>
            </a:r>
            <a:r>
              <a:rPr lang="da-DK" sz="1200" dirty="0"/>
              <a:t>med udgangspunkt i leverancerne. I dette tilfælde har projektlederen defineret indsatsområderne ud fra leverancerne og beder nu projektdeltagerne finde de nødvendige milepæle.</a:t>
            </a:r>
          </a:p>
          <a:p>
            <a:pPr>
              <a:spcAft>
                <a:spcPts val="0"/>
              </a:spcAft>
            </a:pPr>
            <a:endParaRPr lang="da-DK" sz="1200" dirty="0"/>
          </a:p>
          <a:p>
            <a:pPr>
              <a:spcAft>
                <a:spcPts val="0"/>
              </a:spcAft>
            </a:pPr>
            <a:r>
              <a:rPr lang="da-DK" sz="1200" dirty="0"/>
              <a:t>Planlægnings workshoppen kunne også starte med at det samlede projektteam drøftede opdelingen af projektet i indsatsområder.</a:t>
            </a:r>
          </a:p>
          <a:p>
            <a:pPr>
              <a:spcAft>
                <a:spcPts val="0"/>
              </a:spcAft>
            </a:pPr>
            <a:endParaRPr lang="da-DK" sz="1200" dirty="0"/>
          </a:p>
        </p:txBody>
      </p:sp>
      <p:sp>
        <p:nvSpPr>
          <p:cNvPr id="91" name="Rektangel 90">
            <a:extLst>
              <a:ext uri="{FF2B5EF4-FFF2-40B4-BE49-F238E27FC236}">
                <a16:creationId xmlns:a16="http://schemas.microsoft.com/office/drawing/2014/main" id="{7318B73A-26E9-3F73-021B-B78BDAF9E283}"/>
              </a:ext>
            </a:extLst>
          </p:cNvPr>
          <p:cNvSpPr/>
          <p:nvPr/>
        </p:nvSpPr>
        <p:spPr>
          <a:xfrm>
            <a:off x="4445413" y="3509632"/>
            <a:ext cx="3216016" cy="1754326"/>
          </a:xfrm>
          <a:prstGeom prst="rect">
            <a:avLst/>
          </a:prstGeom>
        </p:spPr>
        <p:txBody>
          <a:bodyPr wrap="square">
            <a:spAutoFit/>
          </a:bodyPr>
          <a:lstStyle/>
          <a:p>
            <a:r>
              <a:rPr lang="da-DK" sz="1200" b="1" dirty="0"/>
              <a:t>2. Definer milepælene </a:t>
            </a:r>
            <a:r>
              <a:rPr lang="da-DK" sz="1200" dirty="0"/>
              <a:t>for de enkelte indsatsområder. Projektdeltagerne finder milepælene for de fagområder de har størst viden indenfor f.eks. IT-løsningen, nye arbejdsgange, træning osv.</a:t>
            </a:r>
          </a:p>
          <a:p>
            <a:endParaRPr lang="da-DK" sz="1200" dirty="0"/>
          </a:p>
          <a:p>
            <a:r>
              <a:rPr lang="da-DK" sz="1200" dirty="0"/>
              <a:t>Drøftelserne i teamet skaber kvalitet i planen, da alles viden anvendes.</a:t>
            </a:r>
          </a:p>
          <a:p>
            <a:pPr>
              <a:spcAft>
                <a:spcPts val="0"/>
              </a:spcAft>
            </a:pPr>
            <a:endParaRPr lang="da-DK" sz="1200" dirty="0"/>
          </a:p>
        </p:txBody>
      </p:sp>
      <p:sp>
        <p:nvSpPr>
          <p:cNvPr id="92" name="Rektangel 91">
            <a:extLst>
              <a:ext uri="{FF2B5EF4-FFF2-40B4-BE49-F238E27FC236}">
                <a16:creationId xmlns:a16="http://schemas.microsoft.com/office/drawing/2014/main" id="{67CF92D0-5877-7579-946C-C4D5D791A3FB}"/>
              </a:ext>
            </a:extLst>
          </p:cNvPr>
          <p:cNvSpPr/>
          <p:nvPr/>
        </p:nvSpPr>
        <p:spPr>
          <a:xfrm>
            <a:off x="7771991" y="3509632"/>
            <a:ext cx="3032883" cy="2308324"/>
          </a:xfrm>
          <a:prstGeom prst="rect">
            <a:avLst/>
          </a:prstGeom>
        </p:spPr>
        <p:txBody>
          <a:bodyPr wrap="square">
            <a:spAutoFit/>
          </a:bodyPr>
          <a:lstStyle/>
          <a:p>
            <a:r>
              <a:rPr lang="da-DK" sz="1200" b="1" dirty="0"/>
              <a:t>3. Indfør afhængigheder </a:t>
            </a:r>
            <a:r>
              <a:rPr lang="da-DK" sz="1200" dirty="0"/>
              <a:t>og tidsmæssig rækkefølge. Som den sidste aktivitet drøftes afhængighederne på tværs af </a:t>
            </a:r>
            <a:r>
              <a:rPr lang="da-DK" sz="1200" dirty="0" err="1"/>
              <a:t>indsats-områderne</a:t>
            </a:r>
            <a:r>
              <a:rPr lang="da-DK" sz="1200" dirty="0"/>
              <a:t>. </a:t>
            </a:r>
          </a:p>
          <a:p>
            <a:r>
              <a:rPr lang="da-DK" sz="1200" dirty="0"/>
              <a:t>Rent praktisk gøres dette ved at afhængighederne markeres med to post-it </a:t>
            </a:r>
            <a:r>
              <a:rPr lang="da-DK" sz="1200" dirty="0" err="1"/>
              <a:t>lappper</a:t>
            </a:r>
            <a:r>
              <a:rPr lang="da-DK" sz="1200" dirty="0"/>
              <a:t>. Hver afhængighed får et nummer. </a:t>
            </a:r>
          </a:p>
          <a:p>
            <a:r>
              <a:rPr lang="da-DK" sz="1200" dirty="0"/>
              <a:t>Den milepæl som er afhængig af en anden milepæl markeres med en post-it lap med teksten IN (og nummer). Den milepæl hvor afhængigheden udgår fra markeres med en post-it lap med teksten OUT (og nummer). </a:t>
            </a:r>
          </a:p>
        </p:txBody>
      </p:sp>
      <p:sp>
        <p:nvSpPr>
          <p:cNvPr id="5" name="Footer Placeholder 3">
            <a:extLst>
              <a:ext uri="{FF2B5EF4-FFF2-40B4-BE49-F238E27FC236}">
                <a16:creationId xmlns:a16="http://schemas.microsoft.com/office/drawing/2014/main" id="{D1B90C6F-FBC3-8C63-B1CF-F03FC612A240}"/>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62123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Milepælsplanen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pic>
        <p:nvPicPr>
          <p:cNvPr id="13" name="Billede 12">
            <a:extLst>
              <a:ext uri="{FF2B5EF4-FFF2-40B4-BE49-F238E27FC236}">
                <a16:creationId xmlns:a16="http://schemas.microsoft.com/office/drawing/2014/main" id="{39BB0103-75E8-99B1-FD1C-0108B421A693}"/>
              </a:ext>
            </a:extLst>
          </p:cNvPr>
          <p:cNvPicPr>
            <a:picLocks noChangeAspect="1"/>
          </p:cNvPicPr>
          <p:nvPr/>
        </p:nvPicPr>
        <p:blipFill>
          <a:blip r:embed="rId4"/>
          <a:stretch>
            <a:fillRect/>
          </a:stretch>
        </p:blipFill>
        <p:spPr>
          <a:xfrm>
            <a:off x="1366394" y="936344"/>
            <a:ext cx="9578340" cy="4953684"/>
          </a:xfrm>
          <a:prstGeom prst="rect">
            <a:avLst/>
          </a:prstGeom>
        </p:spPr>
      </p:pic>
      <p:sp>
        <p:nvSpPr>
          <p:cNvPr id="14" name="Rektangel 13">
            <a:extLst>
              <a:ext uri="{FF2B5EF4-FFF2-40B4-BE49-F238E27FC236}">
                <a16:creationId xmlns:a16="http://schemas.microsoft.com/office/drawing/2014/main" id="{090F81C9-290E-724E-2EC9-D95681041242}"/>
              </a:ext>
            </a:extLst>
          </p:cNvPr>
          <p:cNvSpPr/>
          <p:nvPr/>
        </p:nvSpPr>
        <p:spPr>
          <a:xfrm>
            <a:off x="1319741" y="5815611"/>
            <a:ext cx="9683539" cy="430887"/>
          </a:xfrm>
          <a:prstGeom prst="rect">
            <a:avLst/>
          </a:prstGeom>
        </p:spPr>
        <p:txBody>
          <a:bodyPr wrap="square">
            <a:spAutoFit/>
          </a:bodyPr>
          <a:lstStyle/>
          <a:p>
            <a:pPr>
              <a:spcAft>
                <a:spcPts val="0"/>
              </a:spcAft>
            </a:pPr>
            <a:r>
              <a:rPr lang="da-DK" sz="1100" dirty="0"/>
              <a:t>Milepælsplanen fra væggen kan dokumenteres i </a:t>
            </a:r>
            <a:r>
              <a:rPr lang="en-US" sz="1100" dirty="0"/>
              <a:t>MS-project, </a:t>
            </a:r>
            <a:r>
              <a:rPr lang="da-DK" sz="1100" dirty="0"/>
              <a:t>Excel, Word eller på denne side. Denne side dækker planen de første 15 uger. Indtast betegnelserne </a:t>
            </a:r>
          </a:p>
          <a:p>
            <a:pPr>
              <a:spcAft>
                <a:spcPts val="0"/>
              </a:spcAft>
            </a:pPr>
            <a:r>
              <a:rPr lang="da-DK" sz="1100" dirty="0"/>
              <a:t>på indsatsområderne. Noter milepælene fra væggen og slet de overflødige bokse her på siden. Flyt pilene til de rette placeringer og juster ugenumre og faser.</a:t>
            </a:r>
          </a:p>
        </p:txBody>
      </p:sp>
      <p:sp>
        <p:nvSpPr>
          <p:cNvPr id="5" name="Footer Placeholder 3">
            <a:extLst>
              <a:ext uri="{FF2B5EF4-FFF2-40B4-BE49-F238E27FC236}">
                <a16:creationId xmlns:a16="http://schemas.microsoft.com/office/drawing/2014/main" id="{5A2474E8-FD1D-CEBA-1775-E3D678E1BED0}"/>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97315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Milepælsplanen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sp>
        <p:nvSpPr>
          <p:cNvPr id="14" name="Rektangel 13">
            <a:extLst>
              <a:ext uri="{FF2B5EF4-FFF2-40B4-BE49-F238E27FC236}">
                <a16:creationId xmlns:a16="http://schemas.microsoft.com/office/drawing/2014/main" id="{090F81C9-290E-724E-2EC9-D95681041242}"/>
              </a:ext>
            </a:extLst>
          </p:cNvPr>
          <p:cNvSpPr/>
          <p:nvPr/>
        </p:nvSpPr>
        <p:spPr>
          <a:xfrm>
            <a:off x="1319741" y="5815611"/>
            <a:ext cx="9683539" cy="430887"/>
          </a:xfrm>
          <a:prstGeom prst="rect">
            <a:avLst/>
          </a:prstGeom>
        </p:spPr>
        <p:txBody>
          <a:bodyPr wrap="square">
            <a:spAutoFit/>
          </a:bodyPr>
          <a:lstStyle/>
          <a:p>
            <a:pPr>
              <a:spcAft>
                <a:spcPts val="0"/>
              </a:spcAft>
            </a:pPr>
            <a:r>
              <a:rPr lang="da-DK" sz="1100" dirty="0"/>
              <a:t>Milepælsplanen fra væggen kan dokumenteres i </a:t>
            </a:r>
            <a:r>
              <a:rPr lang="en-US" sz="1100" dirty="0"/>
              <a:t>MS-project, </a:t>
            </a:r>
            <a:r>
              <a:rPr lang="da-DK" sz="1100" dirty="0"/>
              <a:t>Excel, Word eller på denne side. Denne side dækker planen de første 15 uger. Indtast betegnelserne </a:t>
            </a:r>
          </a:p>
          <a:p>
            <a:pPr>
              <a:spcAft>
                <a:spcPts val="0"/>
              </a:spcAft>
            </a:pPr>
            <a:r>
              <a:rPr lang="da-DK" sz="1100" dirty="0"/>
              <a:t>på indsatsområderne. Noter milepælene fra væggen og slet de overflødige bokse her på siden. Flyt pilene til de rette placeringer og juster ugenumre og faser.</a:t>
            </a:r>
          </a:p>
        </p:txBody>
      </p:sp>
      <p:pic>
        <p:nvPicPr>
          <p:cNvPr id="10" name="Billede 9">
            <a:extLst>
              <a:ext uri="{FF2B5EF4-FFF2-40B4-BE49-F238E27FC236}">
                <a16:creationId xmlns:a16="http://schemas.microsoft.com/office/drawing/2014/main" id="{6FBCC6C2-7D1F-DFB4-1480-A02A45C9F793}"/>
              </a:ext>
            </a:extLst>
          </p:cNvPr>
          <p:cNvPicPr>
            <a:picLocks noChangeAspect="1"/>
          </p:cNvPicPr>
          <p:nvPr/>
        </p:nvPicPr>
        <p:blipFill>
          <a:blip r:embed="rId4"/>
          <a:stretch>
            <a:fillRect/>
          </a:stretch>
        </p:blipFill>
        <p:spPr>
          <a:xfrm>
            <a:off x="1285626" y="948634"/>
            <a:ext cx="9620745" cy="4934185"/>
          </a:xfrm>
          <a:prstGeom prst="rect">
            <a:avLst/>
          </a:prstGeom>
        </p:spPr>
      </p:pic>
      <p:sp>
        <p:nvSpPr>
          <p:cNvPr id="5" name="Footer Placeholder 3">
            <a:extLst>
              <a:ext uri="{FF2B5EF4-FFF2-40B4-BE49-F238E27FC236}">
                <a16:creationId xmlns:a16="http://schemas.microsoft.com/office/drawing/2014/main" id="{AB755868-7829-B9AA-CCCC-1A2EB9039FF6}"/>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13852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6" y="466344"/>
            <a:ext cx="9698561"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Milepælsplanen</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220B242C-00A5-0CBD-123E-EFD0951E9A91}"/>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8515B325-6223-7858-E553-D557E65D7C2D}"/>
              </a:ext>
            </a:extLst>
          </p:cNvPr>
          <p:cNvGraphicFramePr>
            <a:graphicFrameLocks noGrp="1"/>
          </p:cNvGraphicFramePr>
          <p:nvPr>
            <p:extLst>
              <p:ext uri="{D42A27DB-BD31-4B8C-83A1-F6EECF244321}">
                <p14:modId xmlns:p14="http://schemas.microsoft.com/office/powerpoint/2010/main" val="3991341130"/>
              </p:ext>
            </p:extLst>
          </p:nvPr>
        </p:nvGraphicFramePr>
        <p:xfrm>
          <a:off x="1423572" y="906604"/>
          <a:ext cx="9436906" cy="3603243"/>
        </p:xfrm>
        <a:graphic>
          <a:graphicData uri="http://schemas.openxmlformats.org/drawingml/2006/table">
            <a:tbl>
              <a:tblPr firstRow="1" firstCol="1" bandRow="1">
                <a:tableStyleId>{5C22544A-7EE6-4342-B048-85BDC9FD1C3A}</a:tableStyleId>
              </a:tblPr>
              <a:tblGrid>
                <a:gridCol w="1887100">
                  <a:extLst>
                    <a:ext uri="{9D8B030D-6E8A-4147-A177-3AD203B41FA5}">
                      <a16:colId xmlns:a16="http://schemas.microsoft.com/office/drawing/2014/main" val="3439625555"/>
                    </a:ext>
                  </a:extLst>
                </a:gridCol>
                <a:gridCol w="377420">
                  <a:extLst>
                    <a:ext uri="{9D8B030D-6E8A-4147-A177-3AD203B41FA5}">
                      <a16:colId xmlns:a16="http://schemas.microsoft.com/office/drawing/2014/main" val="2948238970"/>
                    </a:ext>
                  </a:extLst>
                </a:gridCol>
                <a:gridCol w="377420">
                  <a:extLst>
                    <a:ext uri="{9D8B030D-6E8A-4147-A177-3AD203B41FA5}">
                      <a16:colId xmlns:a16="http://schemas.microsoft.com/office/drawing/2014/main" val="1323346677"/>
                    </a:ext>
                  </a:extLst>
                </a:gridCol>
                <a:gridCol w="377420">
                  <a:extLst>
                    <a:ext uri="{9D8B030D-6E8A-4147-A177-3AD203B41FA5}">
                      <a16:colId xmlns:a16="http://schemas.microsoft.com/office/drawing/2014/main" val="4112326840"/>
                    </a:ext>
                  </a:extLst>
                </a:gridCol>
                <a:gridCol w="377420">
                  <a:extLst>
                    <a:ext uri="{9D8B030D-6E8A-4147-A177-3AD203B41FA5}">
                      <a16:colId xmlns:a16="http://schemas.microsoft.com/office/drawing/2014/main" val="539008526"/>
                    </a:ext>
                  </a:extLst>
                </a:gridCol>
                <a:gridCol w="377420">
                  <a:extLst>
                    <a:ext uri="{9D8B030D-6E8A-4147-A177-3AD203B41FA5}">
                      <a16:colId xmlns:a16="http://schemas.microsoft.com/office/drawing/2014/main" val="57821765"/>
                    </a:ext>
                  </a:extLst>
                </a:gridCol>
                <a:gridCol w="377420">
                  <a:extLst>
                    <a:ext uri="{9D8B030D-6E8A-4147-A177-3AD203B41FA5}">
                      <a16:colId xmlns:a16="http://schemas.microsoft.com/office/drawing/2014/main" val="3645219228"/>
                    </a:ext>
                  </a:extLst>
                </a:gridCol>
                <a:gridCol w="377420">
                  <a:extLst>
                    <a:ext uri="{9D8B030D-6E8A-4147-A177-3AD203B41FA5}">
                      <a16:colId xmlns:a16="http://schemas.microsoft.com/office/drawing/2014/main" val="3276653456"/>
                    </a:ext>
                  </a:extLst>
                </a:gridCol>
                <a:gridCol w="377420">
                  <a:extLst>
                    <a:ext uri="{9D8B030D-6E8A-4147-A177-3AD203B41FA5}">
                      <a16:colId xmlns:a16="http://schemas.microsoft.com/office/drawing/2014/main" val="1482994034"/>
                    </a:ext>
                  </a:extLst>
                </a:gridCol>
                <a:gridCol w="377420">
                  <a:extLst>
                    <a:ext uri="{9D8B030D-6E8A-4147-A177-3AD203B41FA5}">
                      <a16:colId xmlns:a16="http://schemas.microsoft.com/office/drawing/2014/main" val="718822978"/>
                    </a:ext>
                  </a:extLst>
                </a:gridCol>
                <a:gridCol w="377420">
                  <a:extLst>
                    <a:ext uri="{9D8B030D-6E8A-4147-A177-3AD203B41FA5}">
                      <a16:colId xmlns:a16="http://schemas.microsoft.com/office/drawing/2014/main" val="3057814456"/>
                    </a:ext>
                  </a:extLst>
                </a:gridCol>
                <a:gridCol w="377420">
                  <a:extLst>
                    <a:ext uri="{9D8B030D-6E8A-4147-A177-3AD203B41FA5}">
                      <a16:colId xmlns:a16="http://schemas.microsoft.com/office/drawing/2014/main" val="2740479571"/>
                    </a:ext>
                  </a:extLst>
                </a:gridCol>
                <a:gridCol w="377420">
                  <a:extLst>
                    <a:ext uri="{9D8B030D-6E8A-4147-A177-3AD203B41FA5}">
                      <a16:colId xmlns:a16="http://schemas.microsoft.com/office/drawing/2014/main" val="3468625917"/>
                    </a:ext>
                  </a:extLst>
                </a:gridCol>
                <a:gridCol w="377420">
                  <a:extLst>
                    <a:ext uri="{9D8B030D-6E8A-4147-A177-3AD203B41FA5}">
                      <a16:colId xmlns:a16="http://schemas.microsoft.com/office/drawing/2014/main" val="432475740"/>
                    </a:ext>
                  </a:extLst>
                </a:gridCol>
                <a:gridCol w="377420">
                  <a:extLst>
                    <a:ext uri="{9D8B030D-6E8A-4147-A177-3AD203B41FA5}">
                      <a16:colId xmlns:a16="http://schemas.microsoft.com/office/drawing/2014/main" val="4107109643"/>
                    </a:ext>
                  </a:extLst>
                </a:gridCol>
                <a:gridCol w="377420">
                  <a:extLst>
                    <a:ext uri="{9D8B030D-6E8A-4147-A177-3AD203B41FA5}">
                      <a16:colId xmlns:a16="http://schemas.microsoft.com/office/drawing/2014/main" val="2433136072"/>
                    </a:ext>
                  </a:extLst>
                </a:gridCol>
                <a:gridCol w="377420">
                  <a:extLst>
                    <a:ext uri="{9D8B030D-6E8A-4147-A177-3AD203B41FA5}">
                      <a16:colId xmlns:a16="http://schemas.microsoft.com/office/drawing/2014/main" val="2237308527"/>
                    </a:ext>
                  </a:extLst>
                </a:gridCol>
                <a:gridCol w="377420">
                  <a:extLst>
                    <a:ext uri="{9D8B030D-6E8A-4147-A177-3AD203B41FA5}">
                      <a16:colId xmlns:a16="http://schemas.microsoft.com/office/drawing/2014/main" val="470202729"/>
                    </a:ext>
                  </a:extLst>
                </a:gridCol>
                <a:gridCol w="377420">
                  <a:extLst>
                    <a:ext uri="{9D8B030D-6E8A-4147-A177-3AD203B41FA5}">
                      <a16:colId xmlns:a16="http://schemas.microsoft.com/office/drawing/2014/main" val="137040613"/>
                    </a:ext>
                  </a:extLst>
                </a:gridCol>
                <a:gridCol w="378123">
                  <a:extLst>
                    <a:ext uri="{9D8B030D-6E8A-4147-A177-3AD203B41FA5}">
                      <a16:colId xmlns:a16="http://schemas.microsoft.com/office/drawing/2014/main" val="4209411266"/>
                    </a:ext>
                  </a:extLst>
                </a:gridCol>
                <a:gridCol w="378123">
                  <a:extLst>
                    <a:ext uri="{9D8B030D-6E8A-4147-A177-3AD203B41FA5}">
                      <a16:colId xmlns:a16="http://schemas.microsoft.com/office/drawing/2014/main" val="3372466672"/>
                    </a:ext>
                  </a:extLst>
                </a:gridCol>
              </a:tblGrid>
              <a:tr h="379741">
                <a:tc rowSpan="2">
                  <a:txBody>
                    <a:bodyPr/>
                    <a:lstStyle/>
                    <a:p>
                      <a:pPr>
                        <a:lnSpc>
                          <a:spcPct val="107000"/>
                        </a:lnSpc>
                        <a:spcAft>
                          <a:spcPts val="0"/>
                        </a:spcAft>
                      </a:pPr>
                      <a:r>
                        <a:rPr lang="da-DK" sz="1100" dirty="0">
                          <a:solidFill>
                            <a:schemeClr val="tx1"/>
                          </a:solidFill>
                          <a:effectLst/>
                        </a:rPr>
                        <a:t>Indsatsområde</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gridSpan="20">
                  <a:txBody>
                    <a:bodyPr/>
                    <a:lstStyle/>
                    <a:p>
                      <a:pPr>
                        <a:lnSpc>
                          <a:spcPct val="107000"/>
                        </a:lnSpc>
                        <a:spcAft>
                          <a:spcPts val="0"/>
                        </a:spcAft>
                      </a:pPr>
                      <a:r>
                        <a:rPr lang="da-DK" sz="1100" dirty="0">
                          <a:solidFill>
                            <a:schemeClr val="tx1"/>
                          </a:solidFill>
                          <a:effectLst/>
                        </a:rPr>
                        <a:t>Milepæl og ugenummer</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30724974"/>
                  </a:ext>
                </a:extLst>
              </a:tr>
              <a:tr h="185574">
                <a:tc vMerge="1">
                  <a:txBody>
                    <a:bodyPr/>
                    <a:lstStyle/>
                    <a:p>
                      <a:endParaRPr lang="da-DK"/>
                    </a:p>
                  </a:txBody>
                  <a:tcPr/>
                </a:tc>
                <a:tc>
                  <a:txBody>
                    <a:bodyPr/>
                    <a:lstStyle/>
                    <a:p>
                      <a:pPr>
                        <a:lnSpc>
                          <a:spcPct val="107000"/>
                        </a:lnSpc>
                        <a:spcAft>
                          <a:spcPts val="0"/>
                        </a:spcAft>
                      </a:pPr>
                      <a:r>
                        <a:rPr lang="da-DK" sz="1100">
                          <a:effectLst/>
                        </a:rPr>
                        <a:t>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19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828170"/>
                  </a:ext>
                </a:extLst>
              </a:tr>
              <a:tr h="379741">
                <a:tc>
                  <a:txBody>
                    <a:bodyPr/>
                    <a:lstStyle/>
                    <a:p>
                      <a:pPr>
                        <a:lnSpc>
                          <a:spcPct val="107000"/>
                        </a:lnSpc>
                        <a:spcAft>
                          <a:spcPts val="0"/>
                        </a:spcAft>
                      </a:pPr>
                      <a:r>
                        <a:rPr lang="da-DK" sz="1100" dirty="0">
                          <a:solidFill>
                            <a:schemeClr val="tx1"/>
                          </a:solidFill>
                          <a:effectLst/>
                        </a:rPr>
                        <a:t>1.</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163514"/>
                  </a:ext>
                </a:extLst>
              </a:tr>
              <a:tr h="379741">
                <a:tc>
                  <a:txBody>
                    <a:bodyPr/>
                    <a:lstStyle/>
                    <a:p>
                      <a:pPr>
                        <a:lnSpc>
                          <a:spcPct val="107000"/>
                        </a:lnSpc>
                        <a:spcAft>
                          <a:spcPts val="0"/>
                        </a:spcAft>
                      </a:pPr>
                      <a:r>
                        <a:rPr lang="da-DK" sz="1100" dirty="0">
                          <a:solidFill>
                            <a:schemeClr val="tx1"/>
                          </a:solidFill>
                          <a:effectLst/>
                        </a:rPr>
                        <a:t>2.</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674888"/>
                  </a:ext>
                </a:extLst>
              </a:tr>
              <a:tr h="379741">
                <a:tc>
                  <a:txBody>
                    <a:bodyPr/>
                    <a:lstStyle/>
                    <a:p>
                      <a:pPr>
                        <a:lnSpc>
                          <a:spcPct val="107000"/>
                        </a:lnSpc>
                        <a:spcAft>
                          <a:spcPts val="0"/>
                        </a:spcAft>
                      </a:pPr>
                      <a:r>
                        <a:rPr lang="da-DK" sz="1100" dirty="0">
                          <a:solidFill>
                            <a:schemeClr val="tx1"/>
                          </a:solidFill>
                          <a:effectLst/>
                        </a:rPr>
                        <a:t>3.</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486072"/>
                  </a:ext>
                </a:extLst>
              </a:tr>
              <a:tr h="379741">
                <a:tc>
                  <a:txBody>
                    <a:bodyPr/>
                    <a:lstStyle/>
                    <a:p>
                      <a:pPr>
                        <a:lnSpc>
                          <a:spcPct val="107000"/>
                        </a:lnSpc>
                        <a:spcAft>
                          <a:spcPts val="0"/>
                        </a:spcAft>
                      </a:pPr>
                      <a:r>
                        <a:rPr lang="da-DK" sz="1100" dirty="0">
                          <a:solidFill>
                            <a:schemeClr val="tx1"/>
                          </a:solidFill>
                          <a:effectLst/>
                        </a:rPr>
                        <a:t>4.</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792394"/>
                  </a:ext>
                </a:extLst>
              </a:tr>
              <a:tr h="379741">
                <a:tc>
                  <a:txBody>
                    <a:bodyPr/>
                    <a:lstStyle/>
                    <a:p>
                      <a:pPr>
                        <a:lnSpc>
                          <a:spcPct val="107000"/>
                        </a:lnSpc>
                        <a:spcAft>
                          <a:spcPts val="0"/>
                        </a:spcAft>
                      </a:pPr>
                      <a:r>
                        <a:rPr lang="da-DK" sz="1100" dirty="0">
                          <a:solidFill>
                            <a:schemeClr val="tx1"/>
                          </a:solidFill>
                          <a:effectLst/>
                        </a:rPr>
                        <a:t>5.</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40165"/>
                  </a:ext>
                </a:extLst>
              </a:tr>
              <a:tr h="379741">
                <a:tc>
                  <a:txBody>
                    <a:bodyPr/>
                    <a:lstStyle/>
                    <a:p>
                      <a:pPr>
                        <a:lnSpc>
                          <a:spcPct val="107000"/>
                        </a:lnSpc>
                        <a:spcAft>
                          <a:spcPts val="0"/>
                        </a:spcAft>
                      </a:pPr>
                      <a:r>
                        <a:rPr lang="da-DK" sz="1100" dirty="0">
                          <a:solidFill>
                            <a:schemeClr val="tx1"/>
                          </a:solidFill>
                          <a:effectLst/>
                        </a:rPr>
                        <a:t>6.</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814537"/>
                  </a:ext>
                </a:extLst>
              </a:tr>
              <a:tr h="379741">
                <a:tc>
                  <a:txBody>
                    <a:bodyPr/>
                    <a:lstStyle/>
                    <a:p>
                      <a:pPr>
                        <a:lnSpc>
                          <a:spcPct val="107000"/>
                        </a:lnSpc>
                        <a:spcAft>
                          <a:spcPts val="0"/>
                        </a:spcAft>
                      </a:pPr>
                      <a:r>
                        <a:rPr lang="da-DK" sz="1100" dirty="0">
                          <a:solidFill>
                            <a:schemeClr val="tx1"/>
                          </a:solidFill>
                          <a:effectLst/>
                        </a:rPr>
                        <a:t>7.</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9711760"/>
                  </a:ext>
                </a:extLst>
              </a:tr>
              <a:tr h="379741">
                <a:tc>
                  <a:txBody>
                    <a:bodyPr/>
                    <a:lstStyle/>
                    <a:p>
                      <a:pPr>
                        <a:lnSpc>
                          <a:spcPct val="107000"/>
                        </a:lnSpc>
                        <a:spcAft>
                          <a:spcPts val="0"/>
                        </a:spcAft>
                      </a:pPr>
                      <a:r>
                        <a:rPr lang="da-DK" sz="1100" dirty="0">
                          <a:solidFill>
                            <a:schemeClr val="tx1"/>
                          </a:solidFill>
                          <a:effectLst/>
                        </a:rPr>
                        <a:t>8.</a:t>
                      </a:r>
                    </a:p>
                    <a:p>
                      <a:pPr>
                        <a:lnSpc>
                          <a:spcPct val="107000"/>
                        </a:lnSpc>
                        <a:spcAft>
                          <a:spcPts val="0"/>
                        </a:spcAft>
                      </a:pPr>
                      <a:r>
                        <a:rPr lang="da-DK"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2338258"/>
                  </a:ext>
                </a:extLst>
              </a:tr>
            </a:tbl>
          </a:graphicData>
        </a:graphic>
      </p:graphicFrame>
      <p:sp>
        <p:nvSpPr>
          <p:cNvPr id="11" name="Rektangel 10">
            <a:extLst>
              <a:ext uri="{FF2B5EF4-FFF2-40B4-BE49-F238E27FC236}">
                <a16:creationId xmlns:a16="http://schemas.microsoft.com/office/drawing/2014/main" id="{8220EE4D-39CF-BED4-B772-A304F007B157}"/>
              </a:ext>
            </a:extLst>
          </p:cNvPr>
          <p:cNvSpPr/>
          <p:nvPr/>
        </p:nvSpPr>
        <p:spPr>
          <a:xfrm>
            <a:off x="1332339" y="4599719"/>
            <a:ext cx="9683539" cy="276999"/>
          </a:xfrm>
          <a:prstGeom prst="rect">
            <a:avLst/>
          </a:prstGeom>
        </p:spPr>
        <p:txBody>
          <a:bodyPr wrap="square">
            <a:spAutoFit/>
          </a:bodyPr>
          <a:lstStyle/>
          <a:p>
            <a:pPr>
              <a:spcAft>
                <a:spcPts val="0"/>
              </a:spcAft>
            </a:pPr>
            <a:r>
              <a:rPr lang="da-DK" sz="1200" b="1" dirty="0">
                <a:solidFill>
                  <a:srgbClr val="002060"/>
                </a:solidFill>
              </a:rPr>
              <a:t>Beskrivelse af milepæle</a:t>
            </a:r>
          </a:p>
        </p:txBody>
      </p:sp>
      <p:graphicFrame>
        <p:nvGraphicFramePr>
          <p:cNvPr id="12" name="Tabel 11">
            <a:extLst>
              <a:ext uri="{FF2B5EF4-FFF2-40B4-BE49-F238E27FC236}">
                <a16:creationId xmlns:a16="http://schemas.microsoft.com/office/drawing/2014/main" id="{67A9674D-EBC8-C588-664D-5805551F8186}"/>
              </a:ext>
            </a:extLst>
          </p:cNvPr>
          <p:cNvGraphicFramePr>
            <a:graphicFrameLocks noGrp="1"/>
          </p:cNvGraphicFramePr>
          <p:nvPr>
            <p:extLst>
              <p:ext uri="{D42A27DB-BD31-4B8C-83A1-F6EECF244321}">
                <p14:modId xmlns:p14="http://schemas.microsoft.com/office/powerpoint/2010/main" val="2666127281"/>
              </p:ext>
            </p:extLst>
          </p:nvPr>
        </p:nvGraphicFramePr>
        <p:xfrm>
          <a:off x="1423572" y="4869530"/>
          <a:ext cx="9428472" cy="1371600"/>
        </p:xfrm>
        <a:graphic>
          <a:graphicData uri="http://schemas.openxmlformats.org/drawingml/2006/table">
            <a:tbl>
              <a:tblPr firstRow="1" firstCol="1" bandRow="1">
                <a:tableStyleId>{5C22544A-7EE6-4342-B048-85BDC9FD1C3A}</a:tableStyleId>
              </a:tblPr>
              <a:tblGrid>
                <a:gridCol w="2356767">
                  <a:extLst>
                    <a:ext uri="{9D8B030D-6E8A-4147-A177-3AD203B41FA5}">
                      <a16:colId xmlns:a16="http://schemas.microsoft.com/office/drawing/2014/main" val="770893013"/>
                    </a:ext>
                  </a:extLst>
                </a:gridCol>
                <a:gridCol w="2356767">
                  <a:extLst>
                    <a:ext uri="{9D8B030D-6E8A-4147-A177-3AD203B41FA5}">
                      <a16:colId xmlns:a16="http://schemas.microsoft.com/office/drawing/2014/main" val="2199882192"/>
                    </a:ext>
                  </a:extLst>
                </a:gridCol>
                <a:gridCol w="2357469">
                  <a:extLst>
                    <a:ext uri="{9D8B030D-6E8A-4147-A177-3AD203B41FA5}">
                      <a16:colId xmlns:a16="http://schemas.microsoft.com/office/drawing/2014/main" val="3615392935"/>
                    </a:ext>
                  </a:extLst>
                </a:gridCol>
                <a:gridCol w="2357469">
                  <a:extLst>
                    <a:ext uri="{9D8B030D-6E8A-4147-A177-3AD203B41FA5}">
                      <a16:colId xmlns:a16="http://schemas.microsoft.com/office/drawing/2014/main" val="4216441195"/>
                    </a:ext>
                  </a:extLst>
                </a:gridCol>
              </a:tblGrid>
              <a:tr h="0">
                <a:tc>
                  <a:txBody>
                    <a:bodyPr/>
                    <a:lstStyle/>
                    <a:p>
                      <a:pPr>
                        <a:lnSpc>
                          <a:spcPct val="107000"/>
                        </a:lnSpc>
                        <a:spcAft>
                          <a:spcPts val="0"/>
                        </a:spcAft>
                      </a:pPr>
                      <a:r>
                        <a:rPr lang="da-DK" sz="1100" b="0" dirty="0">
                          <a:solidFill>
                            <a:schemeClr val="tx1"/>
                          </a:solidFill>
                          <a:effectLst/>
                        </a:rPr>
                        <a:t>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49711022"/>
                  </a:ext>
                </a:extLst>
              </a:tr>
              <a:tr h="0">
                <a:tc>
                  <a:txBody>
                    <a:bodyPr/>
                    <a:lstStyle/>
                    <a:p>
                      <a:pPr>
                        <a:lnSpc>
                          <a:spcPct val="107000"/>
                        </a:lnSpc>
                        <a:spcAft>
                          <a:spcPts val="0"/>
                        </a:spcAft>
                      </a:pPr>
                      <a:r>
                        <a:rPr lang="da-DK" sz="1100" b="0" dirty="0">
                          <a:solidFill>
                            <a:schemeClr val="tx1"/>
                          </a:solidFill>
                          <a:effectLst/>
                        </a:rPr>
                        <a:t>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18.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76064058"/>
                  </a:ext>
                </a:extLst>
              </a:tr>
              <a:tr h="0">
                <a:tc>
                  <a:txBody>
                    <a:bodyPr/>
                    <a:lstStyle/>
                    <a:p>
                      <a:pPr>
                        <a:lnSpc>
                          <a:spcPct val="107000"/>
                        </a:lnSpc>
                        <a:spcAft>
                          <a:spcPts val="0"/>
                        </a:spcAft>
                      </a:pPr>
                      <a:r>
                        <a:rPr lang="da-DK" sz="1100" b="0" dirty="0">
                          <a:solidFill>
                            <a:schemeClr val="tx1"/>
                          </a:solidFill>
                          <a:effectLst/>
                        </a:rPr>
                        <a:t>3.</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11.</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19.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640806896"/>
                  </a:ext>
                </a:extLst>
              </a:tr>
              <a:tr h="0">
                <a:tc>
                  <a:txBody>
                    <a:bodyPr/>
                    <a:lstStyle/>
                    <a:p>
                      <a:pPr>
                        <a:lnSpc>
                          <a:spcPct val="107000"/>
                        </a:lnSpc>
                        <a:spcAft>
                          <a:spcPts val="0"/>
                        </a:spcAft>
                      </a:pPr>
                      <a:r>
                        <a:rPr lang="da-DK" sz="1100" b="0" dirty="0">
                          <a:solidFill>
                            <a:schemeClr val="tx1"/>
                          </a:solidFill>
                          <a:effectLst/>
                        </a:rPr>
                        <a:t>4.</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12.</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67305010"/>
                  </a:ext>
                </a:extLst>
              </a:tr>
              <a:tr h="0">
                <a:tc>
                  <a:txBody>
                    <a:bodyPr/>
                    <a:lstStyle/>
                    <a:p>
                      <a:pPr>
                        <a:lnSpc>
                          <a:spcPct val="107000"/>
                        </a:lnSpc>
                        <a:spcAft>
                          <a:spcPts val="0"/>
                        </a:spcAft>
                      </a:pPr>
                      <a:r>
                        <a:rPr lang="da-DK" sz="1100" b="0" dirty="0">
                          <a:solidFill>
                            <a:schemeClr val="tx1"/>
                          </a:solidFill>
                          <a:effectLst/>
                        </a:rPr>
                        <a:t>5.</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29.</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49195141"/>
                  </a:ext>
                </a:extLst>
              </a:tr>
              <a:tr h="0">
                <a:tc>
                  <a:txBody>
                    <a:bodyPr/>
                    <a:lstStyle/>
                    <a:p>
                      <a:pPr>
                        <a:lnSpc>
                          <a:spcPct val="107000"/>
                        </a:lnSpc>
                        <a:spcAft>
                          <a:spcPts val="0"/>
                        </a:spcAft>
                      </a:pPr>
                      <a:r>
                        <a:rPr lang="da-DK" sz="1100" b="0" dirty="0">
                          <a:solidFill>
                            <a:schemeClr val="tx1"/>
                          </a:solidFill>
                          <a:effectLst/>
                        </a:rPr>
                        <a:t>6.</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22.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30.</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25538161"/>
                  </a:ext>
                </a:extLst>
              </a:tr>
              <a:tr h="144692">
                <a:tc>
                  <a:txBody>
                    <a:bodyPr/>
                    <a:lstStyle/>
                    <a:p>
                      <a:pPr>
                        <a:lnSpc>
                          <a:spcPct val="107000"/>
                        </a:lnSpc>
                        <a:spcAft>
                          <a:spcPts val="0"/>
                        </a:spcAft>
                      </a:pPr>
                      <a:r>
                        <a:rPr lang="da-DK" sz="1100" b="0" dirty="0">
                          <a:solidFill>
                            <a:schemeClr val="tx1"/>
                          </a:solidFill>
                          <a:effectLst/>
                        </a:rPr>
                        <a:t>7.</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15.</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a:solidFill>
                            <a:schemeClr val="tx1"/>
                          </a:solidFill>
                          <a:effectLst/>
                        </a:rPr>
                        <a:t>23.</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a-DK" sz="1100" b="0" dirty="0">
                          <a:solidFill>
                            <a:schemeClr val="tx1"/>
                          </a:solidFill>
                          <a:effectLst/>
                        </a:rPr>
                        <a:t>31.</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58368612"/>
                  </a:ext>
                </a:extLst>
              </a:tr>
              <a:tr h="0">
                <a:tc>
                  <a:txBody>
                    <a:bodyPr/>
                    <a:lstStyle/>
                    <a:p>
                      <a:pPr>
                        <a:lnSpc>
                          <a:spcPct val="107000"/>
                        </a:lnSpc>
                        <a:spcAft>
                          <a:spcPts val="0"/>
                        </a:spcAft>
                      </a:pPr>
                      <a:r>
                        <a:rPr lang="da-DK" sz="1100" b="0" dirty="0">
                          <a:solidFill>
                            <a:schemeClr val="tx1"/>
                          </a:solidFill>
                          <a:effectLst/>
                        </a:rPr>
                        <a:t>8.</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16.</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a:solidFill>
                            <a:schemeClr val="tx1"/>
                          </a:solidFill>
                          <a:effectLst/>
                        </a:rPr>
                        <a:t>24.</a:t>
                      </a:r>
                      <a:endParaRPr lang="da-DK"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da-DK" sz="1100" b="0" dirty="0">
                          <a:solidFill>
                            <a:schemeClr val="tx1"/>
                          </a:solidFill>
                          <a:effectLst/>
                        </a:rPr>
                        <a:t>32.</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2489232"/>
                  </a:ext>
                </a:extLst>
              </a:tr>
            </a:tbl>
          </a:graphicData>
        </a:graphic>
      </p:graphicFrame>
      <p:sp>
        <p:nvSpPr>
          <p:cNvPr id="5" name="Footer Placeholder 3">
            <a:extLst>
              <a:ext uri="{FF2B5EF4-FFF2-40B4-BE49-F238E27FC236}">
                <a16:creationId xmlns:a16="http://schemas.microsoft.com/office/drawing/2014/main" id="{F57AD1B6-485F-8107-E577-13EE29A89D5C}"/>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13351948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2569</Words>
  <Application>Microsoft Office PowerPoint</Application>
  <PresentationFormat>Widescreen</PresentationFormat>
  <Paragraphs>842</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115</cp:revision>
  <dcterms:created xsi:type="dcterms:W3CDTF">2018-07-25T07:58:36Z</dcterms:created>
  <dcterms:modified xsi:type="dcterms:W3CDTF">2024-07-17T12:15:16Z</dcterms:modified>
</cp:coreProperties>
</file>