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437" r:id="rId3"/>
    <p:sldId id="445" r:id="rId4"/>
    <p:sldId id="438" r:id="rId5"/>
    <p:sldId id="439" r:id="rId6"/>
    <p:sldId id="447" r:id="rId7"/>
    <p:sldId id="448" r:id="rId8"/>
    <p:sldId id="449" r:id="rId9"/>
    <p:sldId id="451" r:id="rId10"/>
    <p:sldId id="450" r:id="rId11"/>
    <p:sldId id="452" r:id="rId12"/>
    <p:sldId id="442" r:id="rId13"/>
    <p:sldId id="453" r:id="rId14"/>
    <p:sldId id="454" r:id="rId15"/>
    <p:sldId id="455" r:id="rId16"/>
    <p:sldId id="457" r:id="rId17"/>
    <p:sldId id="456" r:id="rId18"/>
    <p:sldId id="458" r:id="rId19"/>
    <p:sldId id="459" r:id="rId20"/>
    <p:sldId id="460" r:id="rId21"/>
    <p:sldId id="461" r:id="rId22"/>
    <p:sldId id="443" r:id="rId23"/>
    <p:sldId id="444" r:id="rId24"/>
    <p:sldId id="359" r:id="rId25"/>
    <p:sldId id="360" r:id="rId26"/>
    <p:sldId id="361" r:id="rId27"/>
    <p:sldId id="462" r:id="rId28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18" d="100"/>
          <a:sy n="118" d="100"/>
        </p:scale>
        <p:origin x="10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7AAC22-D85B-470C-9188-321C5B93F96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A15B6FAE-3525-4AC8-B6AA-F4B0BFCCAEA5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da-DK" sz="2800" dirty="0">
              <a:latin typeface="Trebuchet MS" panose="020B0603020202020204" pitchFamily="34" charset="0"/>
            </a:rPr>
            <a:t>Special Purpose </a:t>
          </a:r>
          <a:r>
            <a:rPr lang="da-DK" sz="2800" dirty="0" err="1">
              <a:latin typeface="Trebuchet MS" panose="020B0603020202020204" pitchFamily="34" charset="0"/>
            </a:rPr>
            <a:t>Vehicle</a:t>
          </a:r>
          <a:endParaRPr lang="da-DK" sz="2800" dirty="0">
            <a:latin typeface="Trebuchet MS" panose="020B0603020202020204" pitchFamily="34" charset="0"/>
          </a:endParaRPr>
        </a:p>
      </dgm:t>
    </dgm:pt>
    <dgm:pt modelId="{49ADC03F-5F2A-46A6-93E0-3B44A1CF0B3E}" type="parTrans" cxnId="{B6E0289A-B26D-418B-B69D-355F7CF4644D}">
      <dgm:prSet/>
      <dgm:spPr/>
      <dgm:t>
        <a:bodyPr/>
        <a:lstStyle/>
        <a:p>
          <a:endParaRPr lang="da-DK"/>
        </a:p>
      </dgm:t>
    </dgm:pt>
    <dgm:pt modelId="{E4C5F982-F797-4F65-9824-1D563ADFD22D}" type="sibTrans" cxnId="{B6E0289A-B26D-418B-B69D-355F7CF4644D}">
      <dgm:prSet/>
      <dgm:spPr/>
      <dgm:t>
        <a:bodyPr/>
        <a:lstStyle/>
        <a:p>
          <a:endParaRPr lang="da-DK"/>
        </a:p>
      </dgm:t>
    </dgm:pt>
    <dgm:pt modelId="{B5DCEE7B-8207-4982-B5C9-BD4B9ECFD316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da-DK" sz="2800" dirty="0">
              <a:latin typeface="Trebuchet MS" panose="020B0603020202020204" pitchFamily="34" charset="0"/>
            </a:rPr>
            <a:t>Senior AAA (70%)</a:t>
          </a:r>
        </a:p>
      </dgm:t>
    </dgm:pt>
    <dgm:pt modelId="{DED57099-57A1-44B5-B130-2F6443A28F29}" type="parTrans" cxnId="{E8D9543D-0895-4281-9D74-61E981EFE016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da-DK"/>
        </a:p>
      </dgm:t>
    </dgm:pt>
    <dgm:pt modelId="{2CD911F0-DBAE-421D-BB42-90CA8115CF1B}" type="sibTrans" cxnId="{E8D9543D-0895-4281-9D74-61E981EFE016}">
      <dgm:prSet/>
      <dgm:spPr/>
      <dgm:t>
        <a:bodyPr/>
        <a:lstStyle/>
        <a:p>
          <a:endParaRPr lang="da-DK"/>
        </a:p>
      </dgm:t>
    </dgm:pt>
    <dgm:pt modelId="{932ED216-B268-48A1-8EC0-E198C146DFAF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da-DK" sz="2800" dirty="0">
              <a:latin typeface="Trebuchet MS" panose="020B0603020202020204" pitchFamily="34" charset="0"/>
            </a:rPr>
            <a:t>Mezzanin BBB (20%)</a:t>
          </a:r>
        </a:p>
      </dgm:t>
    </dgm:pt>
    <dgm:pt modelId="{3C680FC9-8498-40FA-A373-D4E3C2D15275}" type="parTrans" cxnId="{7CD25814-D498-4AA1-BFAF-B83A51B5664D}">
      <dgm:prSet/>
      <dgm:spPr/>
      <dgm:t>
        <a:bodyPr/>
        <a:lstStyle/>
        <a:p>
          <a:endParaRPr lang="da-DK"/>
        </a:p>
      </dgm:t>
    </dgm:pt>
    <dgm:pt modelId="{4144D212-0EF8-410E-BF4E-629DDF765A42}" type="sibTrans" cxnId="{7CD25814-D498-4AA1-BFAF-B83A51B5664D}">
      <dgm:prSet/>
      <dgm:spPr/>
      <dgm:t>
        <a:bodyPr/>
        <a:lstStyle/>
        <a:p>
          <a:endParaRPr lang="da-DK"/>
        </a:p>
      </dgm:t>
    </dgm:pt>
    <dgm:pt modelId="{1CB0C592-A14E-4F9D-98D5-1E6433C47716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da-DK" sz="2800" dirty="0">
              <a:latin typeface="Trebuchet MS" panose="020B0603020202020204" pitchFamily="34" charset="0"/>
            </a:rPr>
            <a:t>Equity (10%)</a:t>
          </a:r>
        </a:p>
      </dgm:t>
    </dgm:pt>
    <dgm:pt modelId="{CF71F5C8-DDEE-42F3-8688-D694D5BD2625}" type="parTrans" cxnId="{4A0A57AF-1758-48F1-B741-6E5F93A88750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da-DK"/>
        </a:p>
      </dgm:t>
    </dgm:pt>
    <dgm:pt modelId="{2692FC00-0D77-4AEC-8CFD-2A951BDC5DC0}" type="sibTrans" cxnId="{4A0A57AF-1758-48F1-B741-6E5F93A88750}">
      <dgm:prSet/>
      <dgm:spPr/>
      <dgm:t>
        <a:bodyPr/>
        <a:lstStyle/>
        <a:p>
          <a:endParaRPr lang="da-DK"/>
        </a:p>
      </dgm:t>
    </dgm:pt>
    <dgm:pt modelId="{B2CCDCCD-51B5-467B-8E2B-6CE42C52B214}" type="pres">
      <dgm:prSet presAssocID="{EB7AAC22-D85B-470C-9188-321C5B93F96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7A04E34-5B68-4A88-B984-45EFFD45D501}" type="pres">
      <dgm:prSet presAssocID="{A15B6FAE-3525-4AC8-B6AA-F4B0BFCCAEA5}" presName="root1" presStyleCnt="0"/>
      <dgm:spPr/>
    </dgm:pt>
    <dgm:pt modelId="{9BB9BC84-4793-4123-BF24-42E1680A2ABE}" type="pres">
      <dgm:prSet presAssocID="{A15B6FAE-3525-4AC8-B6AA-F4B0BFCCAEA5}" presName="LevelOneTextNode" presStyleLbl="node0" presStyleIdx="0" presStyleCnt="1" custLinFactNeighborX="4336" custLinFactNeighborY="2160">
        <dgm:presLayoutVars>
          <dgm:chPref val="3"/>
        </dgm:presLayoutVars>
      </dgm:prSet>
      <dgm:spPr/>
    </dgm:pt>
    <dgm:pt modelId="{BF7BCB93-3E94-42A6-8ACA-A8F0778CC4B5}" type="pres">
      <dgm:prSet presAssocID="{A15B6FAE-3525-4AC8-B6AA-F4B0BFCCAEA5}" presName="level2hierChild" presStyleCnt="0"/>
      <dgm:spPr/>
    </dgm:pt>
    <dgm:pt modelId="{2A91A00B-8AEA-42BE-8B37-82BB169412EB}" type="pres">
      <dgm:prSet presAssocID="{DED57099-57A1-44B5-B130-2F6443A28F29}" presName="conn2-1" presStyleLbl="parChTrans1D2" presStyleIdx="0" presStyleCnt="3"/>
      <dgm:spPr/>
    </dgm:pt>
    <dgm:pt modelId="{A27529C2-A0C3-42C7-A5FB-F5D65C383716}" type="pres">
      <dgm:prSet presAssocID="{DED57099-57A1-44B5-B130-2F6443A28F29}" presName="connTx" presStyleLbl="parChTrans1D2" presStyleIdx="0" presStyleCnt="3"/>
      <dgm:spPr/>
    </dgm:pt>
    <dgm:pt modelId="{3CE57425-CB83-473B-8BB6-ACDB33DE8819}" type="pres">
      <dgm:prSet presAssocID="{B5DCEE7B-8207-4982-B5C9-BD4B9ECFD316}" presName="root2" presStyleCnt="0"/>
      <dgm:spPr/>
    </dgm:pt>
    <dgm:pt modelId="{3D5C06E1-CB28-4EE6-A305-FD69414C6BE9}" type="pres">
      <dgm:prSet presAssocID="{B5DCEE7B-8207-4982-B5C9-BD4B9ECFD316}" presName="LevelTwoTextNode" presStyleLbl="node2" presStyleIdx="0" presStyleCnt="3">
        <dgm:presLayoutVars>
          <dgm:chPref val="3"/>
        </dgm:presLayoutVars>
      </dgm:prSet>
      <dgm:spPr/>
    </dgm:pt>
    <dgm:pt modelId="{7FE6FC4D-6CB5-4305-927F-6BB177274175}" type="pres">
      <dgm:prSet presAssocID="{B5DCEE7B-8207-4982-B5C9-BD4B9ECFD316}" presName="level3hierChild" presStyleCnt="0"/>
      <dgm:spPr/>
    </dgm:pt>
    <dgm:pt modelId="{06A10603-854C-4599-919F-4BBCAD515239}" type="pres">
      <dgm:prSet presAssocID="{3C680FC9-8498-40FA-A373-D4E3C2D15275}" presName="conn2-1" presStyleLbl="parChTrans1D2" presStyleIdx="1" presStyleCnt="3"/>
      <dgm:spPr/>
    </dgm:pt>
    <dgm:pt modelId="{81AF4298-646E-4467-B3AE-15A4400FDDC4}" type="pres">
      <dgm:prSet presAssocID="{3C680FC9-8498-40FA-A373-D4E3C2D15275}" presName="connTx" presStyleLbl="parChTrans1D2" presStyleIdx="1" presStyleCnt="3"/>
      <dgm:spPr/>
    </dgm:pt>
    <dgm:pt modelId="{042BC810-5362-4977-BD70-314DD4B5023F}" type="pres">
      <dgm:prSet presAssocID="{932ED216-B268-48A1-8EC0-E198C146DFAF}" presName="root2" presStyleCnt="0"/>
      <dgm:spPr/>
    </dgm:pt>
    <dgm:pt modelId="{50AFD77B-52DE-4F7F-9433-283F34E6B843}" type="pres">
      <dgm:prSet presAssocID="{932ED216-B268-48A1-8EC0-E198C146DFAF}" presName="LevelTwoTextNode" presStyleLbl="node2" presStyleIdx="1" presStyleCnt="3">
        <dgm:presLayoutVars>
          <dgm:chPref val="3"/>
        </dgm:presLayoutVars>
      </dgm:prSet>
      <dgm:spPr/>
    </dgm:pt>
    <dgm:pt modelId="{55B7ED39-5580-4308-86EC-F43871881688}" type="pres">
      <dgm:prSet presAssocID="{932ED216-B268-48A1-8EC0-E198C146DFAF}" presName="level3hierChild" presStyleCnt="0"/>
      <dgm:spPr/>
    </dgm:pt>
    <dgm:pt modelId="{173B00AC-6241-42D4-B7EE-8C18EEB96640}" type="pres">
      <dgm:prSet presAssocID="{CF71F5C8-DDEE-42F3-8688-D694D5BD2625}" presName="conn2-1" presStyleLbl="parChTrans1D2" presStyleIdx="2" presStyleCnt="3"/>
      <dgm:spPr/>
    </dgm:pt>
    <dgm:pt modelId="{560A489D-527F-48C8-8B50-EFB45F7BB0AA}" type="pres">
      <dgm:prSet presAssocID="{CF71F5C8-DDEE-42F3-8688-D694D5BD2625}" presName="connTx" presStyleLbl="parChTrans1D2" presStyleIdx="2" presStyleCnt="3"/>
      <dgm:spPr/>
    </dgm:pt>
    <dgm:pt modelId="{86999597-B2E2-4B6D-92E9-4DD744109594}" type="pres">
      <dgm:prSet presAssocID="{1CB0C592-A14E-4F9D-98D5-1E6433C47716}" presName="root2" presStyleCnt="0"/>
      <dgm:spPr/>
    </dgm:pt>
    <dgm:pt modelId="{1D6B0B15-E68A-4FFB-8E70-0F7453832A5D}" type="pres">
      <dgm:prSet presAssocID="{1CB0C592-A14E-4F9D-98D5-1E6433C47716}" presName="LevelTwoTextNode" presStyleLbl="node2" presStyleIdx="2" presStyleCnt="3">
        <dgm:presLayoutVars>
          <dgm:chPref val="3"/>
        </dgm:presLayoutVars>
      </dgm:prSet>
      <dgm:spPr/>
    </dgm:pt>
    <dgm:pt modelId="{D8531ADE-28AB-42A2-AE06-2FF6C9376367}" type="pres">
      <dgm:prSet presAssocID="{1CB0C592-A14E-4F9D-98D5-1E6433C47716}" presName="level3hierChild" presStyleCnt="0"/>
      <dgm:spPr/>
    </dgm:pt>
  </dgm:ptLst>
  <dgm:cxnLst>
    <dgm:cxn modelId="{2514A106-04A8-4EE7-A731-125FBD713735}" type="presOf" srcId="{932ED216-B268-48A1-8EC0-E198C146DFAF}" destId="{50AFD77B-52DE-4F7F-9433-283F34E6B843}" srcOrd="0" destOrd="0" presId="urn:microsoft.com/office/officeart/2008/layout/HorizontalMultiLevelHierarchy"/>
    <dgm:cxn modelId="{8685EA0B-0E75-40E4-82CD-440769364836}" type="presOf" srcId="{EB7AAC22-D85B-470C-9188-321C5B93F965}" destId="{B2CCDCCD-51B5-467B-8E2B-6CE42C52B214}" srcOrd="0" destOrd="0" presId="urn:microsoft.com/office/officeart/2008/layout/HorizontalMultiLevelHierarchy"/>
    <dgm:cxn modelId="{48291C11-0D6C-4FA9-BCA8-6CCB95B87BEB}" type="presOf" srcId="{DED57099-57A1-44B5-B130-2F6443A28F29}" destId="{A27529C2-A0C3-42C7-A5FB-F5D65C383716}" srcOrd="1" destOrd="0" presId="urn:microsoft.com/office/officeart/2008/layout/HorizontalMultiLevelHierarchy"/>
    <dgm:cxn modelId="{CCE25413-FFF4-4A79-B3AD-3938D862D32F}" type="presOf" srcId="{3C680FC9-8498-40FA-A373-D4E3C2D15275}" destId="{06A10603-854C-4599-919F-4BBCAD515239}" srcOrd="0" destOrd="0" presId="urn:microsoft.com/office/officeart/2008/layout/HorizontalMultiLevelHierarchy"/>
    <dgm:cxn modelId="{7CD25814-D498-4AA1-BFAF-B83A51B5664D}" srcId="{A15B6FAE-3525-4AC8-B6AA-F4B0BFCCAEA5}" destId="{932ED216-B268-48A1-8EC0-E198C146DFAF}" srcOrd="1" destOrd="0" parTransId="{3C680FC9-8498-40FA-A373-D4E3C2D15275}" sibTransId="{4144D212-0EF8-410E-BF4E-629DDF765A42}"/>
    <dgm:cxn modelId="{67760B38-F064-43F4-99FA-7F00EE775C0C}" type="presOf" srcId="{DED57099-57A1-44B5-B130-2F6443A28F29}" destId="{2A91A00B-8AEA-42BE-8B37-82BB169412EB}" srcOrd="0" destOrd="0" presId="urn:microsoft.com/office/officeart/2008/layout/HorizontalMultiLevelHierarchy"/>
    <dgm:cxn modelId="{E8D9543D-0895-4281-9D74-61E981EFE016}" srcId="{A15B6FAE-3525-4AC8-B6AA-F4B0BFCCAEA5}" destId="{B5DCEE7B-8207-4982-B5C9-BD4B9ECFD316}" srcOrd="0" destOrd="0" parTransId="{DED57099-57A1-44B5-B130-2F6443A28F29}" sibTransId="{2CD911F0-DBAE-421D-BB42-90CA8115CF1B}"/>
    <dgm:cxn modelId="{1FC51D44-1568-4C28-B605-D7CDE50515DB}" type="presOf" srcId="{3C680FC9-8498-40FA-A373-D4E3C2D15275}" destId="{81AF4298-646E-4467-B3AE-15A4400FDDC4}" srcOrd="1" destOrd="0" presId="urn:microsoft.com/office/officeart/2008/layout/HorizontalMultiLevelHierarchy"/>
    <dgm:cxn modelId="{2A5F5B4C-85A4-4D8F-88AC-9C61069140A1}" type="presOf" srcId="{CF71F5C8-DDEE-42F3-8688-D694D5BD2625}" destId="{173B00AC-6241-42D4-B7EE-8C18EEB96640}" srcOrd="0" destOrd="0" presId="urn:microsoft.com/office/officeart/2008/layout/HorizontalMultiLevelHierarchy"/>
    <dgm:cxn modelId="{86BCD579-4DBA-413A-9D72-2C6BB7000AF9}" type="presOf" srcId="{1CB0C592-A14E-4F9D-98D5-1E6433C47716}" destId="{1D6B0B15-E68A-4FFB-8E70-0F7453832A5D}" srcOrd="0" destOrd="0" presId="urn:microsoft.com/office/officeart/2008/layout/HorizontalMultiLevelHierarchy"/>
    <dgm:cxn modelId="{01600F83-E640-4DEF-BAEF-7498837B4BF9}" type="presOf" srcId="{B5DCEE7B-8207-4982-B5C9-BD4B9ECFD316}" destId="{3D5C06E1-CB28-4EE6-A305-FD69414C6BE9}" srcOrd="0" destOrd="0" presId="urn:microsoft.com/office/officeart/2008/layout/HorizontalMultiLevelHierarchy"/>
    <dgm:cxn modelId="{B6E0289A-B26D-418B-B69D-355F7CF4644D}" srcId="{EB7AAC22-D85B-470C-9188-321C5B93F965}" destId="{A15B6FAE-3525-4AC8-B6AA-F4B0BFCCAEA5}" srcOrd="0" destOrd="0" parTransId="{49ADC03F-5F2A-46A6-93E0-3B44A1CF0B3E}" sibTransId="{E4C5F982-F797-4F65-9824-1D563ADFD22D}"/>
    <dgm:cxn modelId="{4A0A57AF-1758-48F1-B741-6E5F93A88750}" srcId="{A15B6FAE-3525-4AC8-B6AA-F4B0BFCCAEA5}" destId="{1CB0C592-A14E-4F9D-98D5-1E6433C47716}" srcOrd="2" destOrd="0" parTransId="{CF71F5C8-DDEE-42F3-8688-D694D5BD2625}" sibTransId="{2692FC00-0D77-4AEC-8CFD-2A951BDC5DC0}"/>
    <dgm:cxn modelId="{E8BEEEE0-F4C7-49D8-959F-28DDE30AE9F7}" type="presOf" srcId="{A15B6FAE-3525-4AC8-B6AA-F4B0BFCCAEA5}" destId="{9BB9BC84-4793-4123-BF24-42E1680A2ABE}" srcOrd="0" destOrd="0" presId="urn:microsoft.com/office/officeart/2008/layout/HorizontalMultiLevelHierarchy"/>
    <dgm:cxn modelId="{CD852FF6-0D56-4A1E-AF10-AB848779888F}" type="presOf" srcId="{CF71F5C8-DDEE-42F3-8688-D694D5BD2625}" destId="{560A489D-527F-48C8-8B50-EFB45F7BB0AA}" srcOrd="1" destOrd="0" presId="urn:microsoft.com/office/officeart/2008/layout/HorizontalMultiLevelHierarchy"/>
    <dgm:cxn modelId="{5BED76A0-877B-4FD8-9661-9C1BAC6FFECD}" type="presParOf" srcId="{B2CCDCCD-51B5-467B-8E2B-6CE42C52B214}" destId="{E7A04E34-5B68-4A88-B984-45EFFD45D501}" srcOrd="0" destOrd="0" presId="urn:microsoft.com/office/officeart/2008/layout/HorizontalMultiLevelHierarchy"/>
    <dgm:cxn modelId="{6788A190-163B-48F7-A9AE-D1E01DE91781}" type="presParOf" srcId="{E7A04E34-5B68-4A88-B984-45EFFD45D501}" destId="{9BB9BC84-4793-4123-BF24-42E1680A2ABE}" srcOrd="0" destOrd="0" presId="urn:microsoft.com/office/officeart/2008/layout/HorizontalMultiLevelHierarchy"/>
    <dgm:cxn modelId="{96FA6060-E801-4C87-B150-44923EB9260C}" type="presParOf" srcId="{E7A04E34-5B68-4A88-B984-45EFFD45D501}" destId="{BF7BCB93-3E94-42A6-8ACA-A8F0778CC4B5}" srcOrd="1" destOrd="0" presId="urn:microsoft.com/office/officeart/2008/layout/HorizontalMultiLevelHierarchy"/>
    <dgm:cxn modelId="{424022DD-9CAC-4884-8F89-4C4B77A438E1}" type="presParOf" srcId="{BF7BCB93-3E94-42A6-8ACA-A8F0778CC4B5}" destId="{2A91A00B-8AEA-42BE-8B37-82BB169412EB}" srcOrd="0" destOrd="0" presId="urn:microsoft.com/office/officeart/2008/layout/HorizontalMultiLevelHierarchy"/>
    <dgm:cxn modelId="{588CC060-E5B5-4ACF-8E16-9AD25E08D48B}" type="presParOf" srcId="{2A91A00B-8AEA-42BE-8B37-82BB169412EB}" destId="{A27529C2-A0C3-42C7-A5FB-F5D65C383716}" srcOrd="0" destOrd="0" presId="urn:microsoft.com/office/officeart/2008/layout/HorizontalMultiLevelHierarchy"/>
    <dgm:cxn modelId="{023BF51E-5E4D-49FE-A5F8-7D957A81256B}" type="presParOf" srcId="{BF7BCB93-3E94-42A6-8ACA-A8F0778CC4B5}" destId="{3CE57425-CB83-473B-8BB6-ACDB33DE8819}" srcOrd="1" destOrd="0" presId="urn:microsoft.com/office/officeart/2008/layout/HorizontalMultiLevelHierarchy"/>
    <dgm:cxn modelId="{85E8D4E2-2E49-4F06-877F-E01E07F243C9}" type="presParOf" srcId="{3CE57425-CB83-473B-8BB6-ACDB33DE8819}" destId="{3D5C06E1-CB28-4EE6-A305-FD69414C6BE9}" srcOrd="0" destOrd="0" presId="urn:microsoft.com/office/officeart/2008/layout/HorizontalMultiLevelHierarchy"/>
    <dgm:cxn modelId="{1CC9DCCF-A2A4-494E-A2D0-E2118B15AE5E}" type="presParOf" srcId="{3CE57425-CB83-473B-8BB6-ACDB33DE8819}" destId="{7FE6FC4D-6CB5-4305-927F-6BB177274175}" srcOrd="1" destOrd="0" presId="urn:microsoft.com/office/officeart/2008/layout/HorizontalMultiLevelHierarchy"/>
    <dgm:cxn modelId="{2818355B-7369-409B-8CFB-D68372904BBF}" type="presParOf" srcId="{BF7BCB93-3E94-42A6-8ACA-A8F0778CC4B5}" destId="{06A10603-854C-4599-919F-4BBCAD515239}" srcOrd="2" destOrd="0" presId="urn:microsoft.com/office/officeart/2008/layout/HorizontalMultiLevelHierarchy"/>
    <dgm:cxn modelId="{7072B358-FC88-4D9E-92E3-C9D4B9C6414B}" type="presParOf" srcId="{06A10603-854C-4599-919F-4BBCAD515239}" destId="{81AF4298-646E-4467-B3AE-15A4400FDDC4}" srcOrd="0" destOrd="0" presId="urn:microsoft.com/office/officeart/2008/layout/HorizontalMultiLevelHierarchy"/>
    <dgm:cxn modelId="{578AEA70-745B-4E99-8E30-C5EC68664276}" type="presParOf" srcId="{BF7BCB93-3E94-42A6-8ACA-A8F0778CC4B5}" destId="{042BC810-5362-4977-BD70-314DD4B5023F}" srcOrd="3" destOrd="0" presId="urn:microsoft.com/office/officeart/2008/layout/HorizontalMultiLevelHierarchy"/>
    <dgm:cxn modelId="{E6A593DC-9E5C-476B-80AE-9BB202F2D320}" type="presParOf" srcId="{042BC810-5362-4977-BD70-314DD4B5023F}" destId="{50AFD77B-52DE-4F7F-9433-283F34E6B843}" srcOrd="0" destOrd="0" presId="urn:microsoft.com/office/officeart/2008/layout/HorizontalMultiLevelHierarchy"/>
    <dgm:cxn modelId="{FDBB5E10-E93A-4D98-BE05-41699A9A0F44}" type="presParOf" srcId="{042BC810-5362-4977-BD70-314DD4B5023F}" destId="{55B7ED39-5580-4308-86EC-F43871881688}" srcOrd="1" destOrd="0" presId="urn:microsoft.com/office/officeart/2008/layout/HorizontalMultiLevelHierarchy"/>
    <dgm:cxn modelId="{BE9A557A-8416-4F1B-905A-F0279903223B}" type="presParOf" srcId="{BF7BCB93-3E94-42A6-8ACA-A8F0778CC4B5}" destId="{173B00AC-6241-42D4-B7EE-8C18EEB96640}" srcOrd="4" destOrd="0" presId="urn:microsoft.com/office/officeart/2008/layout/HorizontalMultiLevelHierarchy"/>
    <dgm:cxn modelId="{6F0797B0-7D04-4D9B-A6F8-81ED9EA8D75C}" type="presParOf" srcId="{173B00AC-6241-42D4-B7EE-8C18EEB96640}" destId="{560A489D-527F-48C8-8B50-EFB45F7BB0AA}" srcOrd="0" destOrd="0" presId="urn:microsoft.com/office/officeart/2008/layout/HorizontalMultiLevelHierarchy"/>
    <dgm:cxn modelId="{2DF9D3FF-06D9-4A31-BF1E-F39B7DCDC4E8}" type="presParOf" srcId="{BF7BCB93-3E94-42A6-8ACA-A8F0778CC4B5}" destId="{86999597-B2E2-4B6D-92E9-4DD744109594}" srcOrd="5" destOrd="0" presId="urn:microsoft.com/office/officeart/2008/layout/HorizontalMultiLevelHierarchy"/>
    <dgm:cxn modelId="{8E88657E-BA42-4544-A0A7-34AB51D96872}" type="presParOf" srcId="{86999597-B2E2-4B6D-92E9-4DD744109594}" destId="{1D6B0B15-E68A-4FFB-8E70-0F7453832A5D}" srcOrd="0" destOrd="0" presId="urn:microsoft.com/office/officeart/2008/layout/HorizontalMultiLevelHierarchy"/>
    <dgm:cxn modelId="{F385973A-6E1A-40B7-B728-F1862543A20F}" type="presParOf" srcId="{86999597-B2E2-4B6D-92E9-4DD744109594}" destId="{D8531ADE-28AB-42A2-AE06-2FF6C937636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3B00AC-6241-42D4-B7EE-8C18EEB96640}">
      <dsp:nvSpPr>
        <dsp:cNvPr id="0" name=""/>
        <dsp:cNvSpPr/>
      </dsp:nvSpPr>
      <dsp:spPr>
        <a:xfrm>
          <a:off x="1950097" y="2035966"/>
          <a:ext cx="472132" cy="959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6066" y="0"/>
              </a:lnTo>
              <a:lnTo>
                <a:pt x="236066" y="959348"/>
              </a:lnTo>
              <a:lnTo>
                <a:pt x="472132" y="959348"/>
              </a:lnTo>
            </a:path>
          </a:pathLst>
        </a:custGeom>
        <a:noFill/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2159432" y="2488910"/>
        <a:ext cx="53461" cy="53461"/>
      </dsp:txXfrm>
    </dsp:sp>
    <dsp:sp modelId="{06A10603-854C-4599-919F-4BBCAD515239}">
      <dsp:nvSpPr>
        <dsp:cNvPr id="0" name=""/>
        <dsp:cNvSpPr/>
      </dsp:nvSpPr>
      <dsp:spPr>
        <a:xfrm>
          <a:off x="1950097" y="1986280"/>
          <a:ext cx="47213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9686"/>
              </a:moveTo>
              <a:lnTo>
                <a:pt x="236066" y="49686"/>
              </a:lnTo>
              <a:lnTo>
                <a:pt x="236066" y="45720"/>
              </a:lnTo>
              <a:lnTo>
                <a:pt x="472132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2174360" y="2020196"/>
        <a:ext cx="23607" cy="23607"/>
      </dsp:txXfrm>
    </dsp:sp>
    <dsp:sp modelId="{2A91A00B-8AEA-42BE-8B37-82BB169412EB}">
      <dsp:nvSpPr>
        <dsp:cNvPr id="0" name=""/>
        <dsp:cNvSpPr/>
      </dsp:nvSpPr>
      <dsp:spPr>
        <a:xfrm>
          <a:off x="1950097" y="1068684"/>
          <a:ext cx="472132" cy="967282"/>
        </a:xfrm>
        <a:custGeom>
          <a:avLst/>
          <a:gdLst/>
          <a:ahLst/>
          <a:cxnLst/>
          <a:rect l="0" t="0" r="0" b="0"/>
          <a:pathLst>
            <a:path>
              <a:moveTo>
                <a:pt x="0" y="967282"/>
              </a:moveTo>
              <a:lnTo>
                <a:pt x="236066" y="967282"/>
              </a:lnTo>
              <a:lnTo>
                <a:pt x="236066" y="0"/>
              </a:lnTo>
              <a:lnTo>
                <a:pt x="472132" y="0"/>
              </a:lnTo>
            </a:path>
          </a:pathLst>
        </a:custGeom>
        <a:noFill/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2159254" y="1525416"/>
        <a:ext cx="53817" cy="53817"/>
      </dsp:txXfrm>
    </dsp:sp>
    <dsp:sp modelId="{9BB9BC84-4793-4123-BF24-42E1680A2ABE}">
      <dsp:nvSpPr>
        <dsp:cNvPr id="0" name=""/>
        <dsp:cNvSpPr/>
      </dsp:nvSpPr>
      <dsp:spPr>
        <a:xfrm rot="16200000">
          <a:off x="-463262" y="1650640"/>
          <a:ext cx="4056066" cy="7706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 dirty="0">
              <a:latin typeface="Trebuchet MS" panose="020B0603020202020204" pitchFamily="34" charset="0"/>
            </a:rPr>
            <a:t>Special Purpose </a:t>
          </a:r>
          <a:r>
            <a:rPr lang="da-DK" sz="2800" kern="1200" dirty="0" err="1">
              <a:latin typeface="Trebuchet MS" panose="020B0603020202020204" pitchFamily="34" charset="0"/>
            </a:rPr>
            <a:t>Vehicle</a:t>
          </a:r>
          <a:endParaRPr lang="da-DK" sz="2800" kern="1200" dirty="0">
            <a:latin typeface="Trebuchet MS" panose="020B0603020202020204" pitchFamily="34" charset="0"/>
          </a:endParaRPr>
        </a:p>
      </dsp:txBody>
      <dsp:txXfrm>
        <a:off x="-463262" y="1650640"/>
        <a:ext cx="4056066" cy="770652"/>
      </dsp:txXfrm>
    </dsp:sp>
    <dsp:sp modelId="{3D5C06E1-CB28-4EE6-A305-FD69414C6BE9}">
      <dsp:nvSpPr>
        <dsp:cNvPr id="0" name=""/>
        <dsp:cNvSpPr/>
      </dsp:nvSpPr>
      <dsp:spPr>
        <a:xfrm>
          <a:off x="2422230" y="683357"/>
          <a:ext cx="2527740" cy="7706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 dirty="0">
              <a:latin typeface="Trebuchet MS" panose="020B0603020202020204" pitchFamily="34" charset="0"/>
            </a:rPr>
            <a:t>Senior AAA (70%)</a:t>
          </a:r>
        </a:p>
      </dsp:txBody>
      <dsp:txXfrm>
        <a:off x="2422230" y="683357"/>
        <a:ext cx="2527740" cy="770652"/>
      </dsp:txXfrm>
    </dsp:sp>
    <dsp:sp modelId="{50AFD77B-52DE-4F7F-9433-283F34E6B843}">
      <dsp:nvSpPr>
        <dsp:cNvPr id="0" name=""/>
        <dsp:cNvSpPr/>
      </dsp:nvSpPr>
      <dsp:spPr>
        <a:xfrm>
          <a:off x="2422230" y="1646673"/>
          <a:ext cx="2527740" cy="7706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 dirty="0">
              <a:latin typeface="Trebuchet MS" panose="020B0603020202020204" pitchFamily="34" charset="0"/>
            </a:rPr>
            <a:t>Mezzanin BBB (20%)</a:t>
          </a:r>
        </a:p>
      </dsp:txBody>
      <dsp:txXfrm>
        <a:off x="2422230" y="1646673"/>
        <a:ext cx="2527740" cy="770652"/>
      </dsp:txXfrm>
    </dsp:sp>
    <dsp:sp modelId="{1D6B0B15-E68A-4FFB-8E70-0F7453832A5D}">
      <dsp:nvSpPr>
        <dsp:cNvPr id="0" name=""/>
        <dsp:cNvSpPr/>
      </dsp:nvSpPr>
      <dsp:spPr>
        <a:xfrm>
          <a:off x="2422230" y="2609989"/>
          <a:ext cx="2527740" cy="7706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 dirty="0">
              <a:latin typeface="Trebuchet MS" panose="020B0603020202020204" pitchFamily="34" charset="0"/>
            </a:rPr>
            <a:t>Equity (10%)</a:t>
          </a:r>
        </a:p>
      </dsp:txBody>
      <dsp:txXfrm>
        <a:off x="2422230" y="2609989"/>
        <a:ext cx="2527740" cy="7706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22202DA-A000-A163-4DE4-13FF2AB4E9F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83AC363-D3D4-6F7F-2A72-7865247E844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4FEFB31-F859-E60F-676D-68E6BF257EF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8195F6D0-A17C-7540-7E3C-6FC54CCA22E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55E43126-332E-2FAC-B59E-43A014C2727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DB93D702-D7C3-37D3-EB76-012655EA9C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1168037-F153-4ED1-B65A-9960BA0A9F4B}" type="slidenum">
              <a:rPr lang="en-GB" altLang="en-US"/>
              <a:pPr/>
              <a:t>‹nr.›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CA420F70-0B2D-83CF-52F7-5AAC38BF78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C982F285-AD52-41F0-B3A0-2DBFDF61395A}" type="slidenum">
              <a:rPr lang="en-GB" altLang="da-DK" sz="1200"/>
              <a:pPr/>
              <a:t>4</a:t>
            </a:fld>
            <a:endParaRPr lang="en-GB" altLang="da-DK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9ECFDB2-3F25-3CF1-50DB-DD88FB835B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5263BC8-FA5C-01DD-D951-11417AD923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8212" tIns="44106" rIns="88212" bIns="44106"/>
          <a:lstStyle/>
          <a:p>
            <a:r>
              <a:rPr lang="da-DK" altLang="da-DK" sz="1000"/>
              <a:t>Protection buyer </a:t>
            </a:r>
            <a:r>
              <a:rPr lang="en-GB" altLang="da-DK" sz="1000"/>
              <a:t>pays a fixed </a:t>
            </a:r>
            <a:r>
              <a:rPr lang="da-DK" altLang="da-DK" sz="1000"/>
              <a:t>premium (% of notional amount p.a.)</a:t>
            </a:r>
            <a:r>
              <a:rPr lang="en-GB" altLang="da-DK" sz="1000"/>
              <a:t> until </a:t>
            </a:r>
            <a:r>
              <a:rPr lang="da-DK" altLang="da-DK" sz="1000"/>
              <a:t>”credit event”</a:t>
            </a:r>
            <a:r>
              <a:rPr lang="en-GB" altLang="da-DK" sz="1000"/>
              <a:t> of the reference security or the </a:t>
            </a:r>
            <a:r>
              <a:rPr lang="da-DK" altLang="da-DK" sz="1000"/>
              <a:t>scheduled termination </a:t>
            </a:r>
            <a:r>
              <a:rPr lang="en-GB" altLang="da-DK" sz="1000"/>
              <a:t>date</a:t>
            </a:r>
            <a:r>
              <a:rPr lang="da-DK" altLang="da-DK" sz="1000"/>
              <a:t> STD</a:t>
            </a:r>
            <a:r>
              <a:rPr lang="en-GB" altLang="da-DK" sz="1000"/>
              <a:t> </a:t>
            </a:r>
            <a:r>
              <a:rPr lang="da-DK" altLang="da-DK" sz="1000"/>
              <a:t>(</a:t>
            </a:r>
            <a:r>
              <a:rPr lang="en-GB" altLang="da-DK" sz="1000" i="1"/>
              <a:t>T</a:t>
            </a:r>
            <a:r>
              <a:rPr lang="da-DK" altLang="da-DK" sz="1000" i="1"/>
              <a:t>)</a:t>
            </a:r>
            <a:r>
              <a:rPr lang="en-GB" altLang="da-DK" sz="1000"/>
              <a:t> whichever comes first.</a:t>
            </a:r>
          </a:p>
          <a:p>
            <a:endParaRPr lang="en-US" alt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B6507DEC-4537-725E-758F-EE98403E0D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8440A4D6-5EC8-4F89-ADD2-9ACEF461F871}" type="slidenum">
              <a:rPr lang="en-GB" altLang="da-DK" sz="1200"/>
              <a:pPr/>
              <a:t>5</a:t>
            </a:fld>
            <a:endParaRPr lang="en-GB" altLang="da-DK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95B33306-7DCC-2BB0-9D73-BF80F860FE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5700" cy="3724275"/>
          </a:xfrm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4A9C024A-C94C-B4D8-E77A-ABBED294DD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881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7836" tIns="43918" rIns="87836" bIns="43918"/>
          <a:lstStyle/>
          <a:p>
            <a:r>
              <a:rPr lang="da-DK" altLang="da-DK"/>
              <a:t>Can be used for risk management (lines, capital management, risk reduction) or investment management (leverage)</a:t>
            </a:r>
          </a:p>
          <a:p>
            <a:r>
              <a:rPr lang="da-DK" altLang="da-DK"/>
              <a:t>Varianter: Contingent Credit Swaps (flere triggere før betaling udløses) – billigere – pris afhænger af korrelation mellem triggere</a:t>
            </a:r>
          </a:p>
          <a:p>
            <a:r>
              <a:rPr lang="da-DK" altLang="da-DK"/>
              <a:t>Variation: Dynamic Credit Swap: notional linked to market value of a swap</a:t>
            </a:r>
          </a:p>
          <a:p>
            <a:endParaRPr lang="en-US" alt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219C1441-6EB5-91FF-2739-9B7A3BD3372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77A5251F-3DFE-BC15-CA53-668FC13B9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a-DK" altLang="da-DK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BEFDEFCE-F817-B5B1-AC6C-2147CE7928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84956C56-9416-4E40-9C6A-BBA811D23D55}" type="slidenum">
              <a:rPr lang="en-GB" altLang="da-DK" sz="1200"/>
              <a:pPr/>
              <a:t>6</a:t>
            </a:fld>
            <a:endParaRPr lang="en-GB" altLang="da-DK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152F8A04-08EA-4BFF-793C-223EDB3A70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D9E26E82-5628-03C9-1451-82EB874A8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a-DK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D26AEBF0-57E7-6686-4817-71CA57FBDB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FBFD04AE-E35B-4BFE-A8AA-87651B33C9B5}" type="slidenum">
              <a:rPr lang="en-GB" altLang="en-US" sz="1200"/>
              <a:pPr/>
              <a:t>13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168037-F153-4ED1-B65A-9960BA0A9F4B}" type="slidenum">
              <a:rPr lang="en-GB" altLang="en-US" smtClean="0"/>
              <a:pPr/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8064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2D4AA2-0D32-D65D-BC39-19577E1655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D3AF42-4149-9AFE-2777-66BEF3C79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798996-78E5-3732-DD30-3EA539C76C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BB3287-DF9D-45D7-9E60-E1DD61A6A61A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1269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84A8E1-7BEB-9A00-AFD9-8D96018ECB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93FB8A-D830-42C0-063D-D81E5834D5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E50A13-DB06-068C-8A41-2C9C34D93E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AF596A-3389-435B-9EB3-A2F6DBFB0F72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6385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0DA1B4-2641-6764-3F3A-956C6D4C75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645E35-875E-8266-475D-9663F287D5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736357-1044-560F-4B42-F95BA54215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D9BDAB-460A-460E-A72D-3EF68604D5BF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2640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iagram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da-DK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543B16-957A-537D-B3DB-73B33948FE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E2EE2F-9C92-3985-F4C5-BFE13ECEB1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03E5D-B32F-67C5-D399-A928866A71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8205C7-9C93-4967-BCE5-F86267F98A19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213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FCB3CF-856A-EFA2-209F-7C7394584D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242E3F-146E-C2E4-ABE0-0598137602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06CE6A-19A9-8043-9FAE-07E61CE555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76E1A4-5CC3-4E98-A47A-121033D5A10B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5090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55887D-E2C8-D678-A44C-74848B7330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C3D156-A0B8-E9DD-2426-8FD9FDC893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6F2E3D-ADFB-5681-0388-3D01BA03C4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A8A6C8-D7CA-498B-81CD-42157D17CC8F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1340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B03DEC-F6D1-AC72-C372-A214CCD0F2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57207E-A4FD-3E58-3ACB-3E44EBAFF4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3B6D7B-E64E-1823-5364-63EF357515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F571BB-FE1C-4692-AE03-36DEBC3B4AFA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8868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228C4F0-AF21-024A-ED57-D02A110300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683C362-3577-4983-FA9C-B1D473F1BB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9FAD13B-2BFC-2AC1-17E7-9130CEBF46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8CA3BA-1A65-4F6B-B88F-12767EC007E0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0431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31E00A1-A006-873D-96BF-CD1C823CFC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2C83E4C-2DEB-7394-D523-B1953459AE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3F5AE2B-5EA9-D45D-B8E0-72285F20F3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8C7081-440B-414F-99D3-5533BD2D3883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4725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E9CC493-0D3F-F28D-48EE-2006305217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2823EBE-A38C-913E-A6DD-70689DB64B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8ABAB52-3E82-5576-17B6-18264F9486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560283-834B-46E7-8238-DDBC34E6935C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2116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8EAE8E-A4D9-DD58-7007-F74B4BFA54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746128-CD90-E77E-E2C4-4BEEDA226D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6AF3D9-218E-C7C7-A9BA-B44B6A03D8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210C97-9E66-4863-8EF0-710DC7C3A12A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220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4D3EF8-A9C4-577D-163F-290427BA3A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3FF84D-6709-7D08-0A13-35C1E17DC5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E7BCF6-219D-6CA3-DAA7-0C16AD9BA8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3F9E1B-DF2D-4C2A-8041-746ADEDD508B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7889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4662F5D-0290-BE2A-A7AE-D5EFA93106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a-DK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FAF5E26-563F-CB68-B99E-84087EA843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a-DK"/>
              <a:t>Click to edit Master text styles</a:t>
            </a:r>
          </a:p>
          <a:p>
            <a:pPr lvl="1"/>
            <a:r>
              <a:rPr lang="en-GB" altLang="da-DK"/>
              <a:t>Second level</a:t>
            </a:r>
          </a:p>
          <a:p>
            <a:pPr lvl="2"/>
            <a:r>
              <a:rPr lang="en-GB" altLang="da-DK"/>
              <a:t>Third level</a:t>
            </a:r>
          </a:p>
          <a:p>
            <a:pPr lvl="3"/>
            <a:r>
              <a:rPr lang="en-GB" altLang="da-DK"/>
              <a:t>Fourth level</a:t>
            </a:r>
          </a:p>
          <a:p>
            <a:pPr lvl="4"/>
            <a:r>
              <a:rPr lang="en-GB" altLang="da-DK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6DA9FFA-BA34-01A2-8751-E223F01F30C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9F38AB9-25EF-4AC8-AC3F-05B0F3372E4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8EAF8EF-08FC-22F2-EA0B-D721716BBBA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8C88B3CA-5870-4A76-83A4-B7FCA4839A0F}" type="slidenum">
              <a:rPr lang="en-GB" altLang="en-US"/>
              <a:pPr/>
              <a:t>‹nr.›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A1818E4-1764-3718-35F9-331A82C110D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da-DK">
                <a:latin typeface="Trebuchet MS" panose="020B0603020202020204" pitchFamily="34" charset="0"/>
              </a:rPr>
              <a:t>Kapitel 11</a:t>
            </a:r>
            <a:br>
              <a:rPr lang="en-GB" altLang="da-DK">
                <a:latin typeface="Trebuchet MS" panose="020B0603020202020204" pitchFamily="34" charset="0"/>
              </a:rPr>
            </a:br>
            <a:br>
              <a:rPr lang="en-GB" altLang="da-DK">
                <a:latin typeface="Trebuchet MS" panose="020B0603020202020204" pitchFamily="34" charset="0"/>
              </a:rPr>
            </a:br>
            <a:r>
              <a:rPr lang="en-GB" altLang="da-DK">
                <a:latin typeface="Trebuchet MS" panose="020B0603020202020204" pitchFamily="34" charset="0"/>
              </a:rPr>
              <a:t>Kreditderivater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B8425CA-DBCD-50CB-DF29-4F628FF911D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da-DK" altLang="da-DK"/>
          </a:p>
        </p:txBody>
      </p:sp>
      <p:sp>
        <p:nvSpPr>
          <p:cNvPr id="3076" name="Footer Placeholder 1">
            <a:extLst>
              <a:ext uri="{FF2B5EF4-FFF2-40B4-BE49-F238E27FC236}">
                <a16:creationId xmlns:a16="http://schemas.microsoft.com/office/drawing/2014/main" id="{E94D6CE6-0B57-E670-9034-37E839312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3077" name="Slide Number Placeholder 1">
            <a:extLst>
              <a:ext uri="{FF2B5EF4-FFF2-40B4-BE49-F238E27FC236}">
                <a16:creationId xmlns:a16="http://schemas.microsoft.com/office/drawing/2014/main" id="{B0F92D31-F29B-3D0F-B080-897C435A1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EB6A2B-339F-46F8-9ED7-BB0B9963F32D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da-DK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61C5C02E-A3FF-84D6-C989-404FA2616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Anvendelse, spekulation i ændring af kreditkvalitet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3A37A81A-ECAE-DC59-29C1-D9D5CDEE9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400" y="2060575"/>
            <a:ext cx="7772400" cy="4114800"/>
          </a:xfrm>
        </p:spPr>
        <p:txBody>
          <a:bodyPr/>
          <a:lstStyle/>
          <a:p>
            <a:endParaRPr lang="da-DK" altLang="da-DK"/>
          </a:p>
        </p:txBody>
      </p:sp>
      <p:sp>
        <p:nvSpPr>
          <p:cNvPr id="16388" name="Footer Placeholder 3">
            <a:extLst>
              <a:ext uri="{FF2B5EF4-FFF2-40B4-BE49-F238E27FC236}">
                <a16:creationId xmlns:a16="http://schemas.microsoft.com/office/drawing/2014/main" id="{CA477880-DF67-FE9E-7BC6-BF56B0CE7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16389" name="Slide Number Placeholder 4">
            <a:extLst>
              <a:ext uri="{FF2B5EF4-FFF2-40B4-BE49-F238E27FC236}">
                <a16:creationId xmlns:a16="http://schemas.microsoft.com/office/drawing/2014/main" id="{73F1A893-1329-5F9B-6CA3-E4A108930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380E92F-45D8-4031-924E-CF9C2CF57C87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da-DK" sz="1400"/>
          </a:p>
        </p:txBody>
      </p:sp>
      <p:pic>
        <p:nvPicPr>
          <p:cNvPr id="16390" name="Picture 5">
            <a:extLst>
              <a:ext uri="{FF2B5EF4-FFF2-40B4-BE49-F238E27FC236}">
                <a16:creationId xmlns:a16="http://schemas.microsoft.com/office/drawing/2014/main" id="{9B29A82D-1593-D16E-87E5-94B54EFE2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276475"/>
            <a:ext cx="7704137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74CDF4FB-DC44-EFB5-4C89-F0F69D3CC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sz="3200">
                <a:latin typeface="Trebuchet MS" panose="020B0603020202020204" pitchFamily="34" charset="0"/>
              </a:rPr>
              <a:t>Mål for implicit konkurssandsynlighed</a:t>
            </a:r>
            <a:endParaRPr lang="da-DK" altLang="en-US">
              <a:latin typeface="Trebuchet MS" panose="020B06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8EC3B-E635-D6A5-E74C-B69B2201320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627" r="-863"/>
            </a:stretch>
          </a:blipFill>
        </p:spPr>
        <p:txBody>
          <a:bodyPr/>
          <a:lstStyle/>
          <a:p>
            <a:r>
              <a:rPr lang="da-DK">
                <a:noFill/>
              </a:rPr>
              <a:t> </a:t>
            </a:r>
          </a:p>
        </p:txBody>
      </p:sp>
      <p:sp>
        <p:nvSpPr>
          <p:cNvPr id="17412" name="Footer Placeholder 3">
            <a:extLst>
              <a:ext uri="{FF2B5EF4-FFF2-40B4-BE49-F238E27FC236}">
                <a16:creationId xmlns:a16="http://schemas.microsoft.com/office/drawing/2014/main" id="{A3AF59B9-26CB-F33E-92AE-7A2472812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sp>
        <p:nvSpPr>
          <p:cNvPr id="17413" name="Slide Number Placeholder 4">
            <a:extLst>
              <a:ext uri="{FF2B5EF4-FFF2-40B4-BE49-F238E27FC236}">
                <a16:creationId xmlns:a16="http://schemas.microsoft.com/office/drawing/2014/main" id="{214A09D9-9EA0-3309-BFE7-1EC1EFD0B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D4673752-F1AC-4E36-8B31-A4FD3457C6D8}" type="slidenum">
              <a:rPr lang="en-GB" altLang="en-US" sz="1400"/>
              <a:pPr/>
              <a:t>11</a:t>
            </a:fld>
            <a:endParaRPr lang="en-GB" altLang="en-US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apezoid 10">
            <a:extLst>
              <a:ext uri="{FF2B5EF4-FFF2-40B4-BE49-F238E27FC236}">
                <a16:creationId xmlns:a16="http://schemas.microsoft.com/office/drawing/2014/main" id="{7894AC02-FC6B-458F-8985-06A8253A02E3}"/>
              </a:ext>
            </a:extLst>
          </p:cNvPr>
          <p:cNvSpPr/>
          <p:nvPr/>
        </p:nvSpPr>
        <p:spPr>
          <a:xfrm>
            <a:off x="6011863" y="2816225"/>
            <a:ext cx="2376487" cy="1476375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0" name="Trapezoid 9">
            <a:extLst>
              <a:ext uri="{FF2B5EF4-FFF2-40B4-BE49-F238E27FC236}">
                <a16:creationId xmlns:a16="http://schemas.microsoft.com/office/drawing/2014/main" id="{AFDF15E7-A8C0-AB11-450F-6A8F5F2E9A03}"/>
              </a:ext>
            </a:extLst>
          </p:cNvPr>
          <p:cNvSpPr/>
          <p:nvPr/>
        </p:nvSpPr>
        <p:spPr>
          <a:xfrm>
            <a:off x="539750" y="2781300"/>
            <a:ext cx="2376488" cy="1476375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sz="2000"/>
          </a:p>
        </p:txBody>
      </p:sp>
      <p:sp>
        <p:nvSpPr>
          <p:cNvPr id="18436" name="Title 1">
            <a:extLst>
              <a:ext uri="{FF2B5EF4-FFF2-40B4-BE49-F238E27FC236}">
                <a16:creationId xmlns:a16="http://schemas.microsoft.com/office/drawing/2014/main" id="{C5742802-01EB-5D3F-46A2-609046482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Beregning af CDS-præmie</a:t>
            </a:r>
          </a:p>
        </p:txBody>
      </p:sp>
      <p:sp>
        <p:nvSpPr>
          <p:cNvPr id="6" name="Flowchart: Extract 5">
            <a:extLst>
              <a:ext uri="{FF2B5EF4-FFF2-40B4-BE49-F238E27FC236}">
                <a16:creationId xmlns:a16="http://schemas.microsoft.com/office/drawing/2014/main" id="{F4AA90BF-618E-D596-3A01-59AA601E25A5}"/>
              </a:ext>
            </a:extLst>
          </p:cNvPr>
          <p:cNvSpPr/>
          <p:nvPr/>
        </p:nvSpPr>
        <p:spPr>
          <a:xfrm>
            <a:off x="3708400" y="4437063"/>
            <a:ext cx="1439863" cy="647700"/>
          </a:xfrm>
          <a:prstGeom prst="flowChartExtra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7" name="Minus 6">
            <a:extLst>
              <a:ext uri="{FF2B5EF4-FFF2-40B4-BE49-F238E27FC236}">
                <a16:creationId xmlns:a16="http://schemas.microsoft.com/office/drawing/2014/main" id="{12D03372-CC00-AE80-25F0-AE787F444091}"/>
              </a:ext>
            </a:extLst>
          </p:cNvPr>
          <p:cNvSpPr/>
          <p:nvPr/>
        </p:nvSpPr>
        <p:spPr>
          <a:xfrm>
            <a:off x="-857250" y="4073525"/>
            <a:ext cx="10629900" cy="574675"/>
          </a:xfrm>
          <a:prstGeom prst="mathMinu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8439" name="TextBox 7">
            <a:extLst>
              <a:ext uri="{FF2B5EF4-FFF2-40B4-BE49-F238E27FC236}">
                <a16:creationId xmlns:a16="http://schemas.microsoft.com/office/drawing/2014/main" id="{DD382335-3B8D-D0E7-8005-F89A059F8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3057525"/>
            <a:ext cx="1701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2000">
                <a:latin typeface="Trebuchet MS" panose="020B0603020202020204" pitchFamily="34" charset="0"/>
              </a:rPr>
              <a:t>Forventede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a-DK" altLang="da-DK" sz="2000">
                <a:latin typeface="Trebuchet MS" panose="020B0603020202020204" pitchFamily="34" charset="0"/>
              </a:rPr>
              <a:t>CDS-præmie-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a-DK" altLang="da-DK" sz="2000">
                <a:latin typeface="Trebuchet MS" panose="020B0603020202020204" pitchFamily="34" charset="0"/>
              </a:rPr>
              <a:t>betalinger</a:t>
            </a:r>
          </a:p>
        </p:txBody>
      </p:sp>
      <p:sp>
        <p:nvSpPr>
          <p:cNvPr id="18440" name="TextBox 8">
            <a:extLst>
              <a:ext uri="{FF2B5EF4-FFF2-40B4-BE49-F238E27FC236}">
                <a16:creationId xmlns:a16="http://schemas.microsoft.com/office/drawing/2014/main" id="{EA28D57B-6EB2-6DE0-CCAF-AF595F10A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7150" y="2808288"/>
            <a:ext cx="1733550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2000">
                <a:latin typeface="Trebuchet MS" panose="020B0603020202020204" pitchFamily="34" charset="0"/>
              </a:rPr>
              <a:t>Forventede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a-DK" altLang="da-DK" sz="2000">
                <a:latin typeface="Trebuchet MS" panose="020B0603020202020204" pitchFamily="34" charset="0"/>
              </a:rPr>
              <a:t>udbetalinger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a-DK" altLang="da-DK" sz="2000">
                <a:latin typeface="Trebuchet MS" panose="020B0603020202020204" pitchFamily="34" charset="0"/>
              </a:rPr>
              <a:t>ifbm. kredit-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a-DK" altLang="da-DK" sz="2000">
                <a:latin typeface="Trebuchet MS" panose="020B0603020202020204" pitchFamily="34" charset="0"/>
              </a:rPr>
              <a:t>begivenheder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F65296E8-5241-7A2F-B921-C1A775173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Eksempel, CDS-præmie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B16DA-E724-B6B2-817B-CB8576CBF17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3"/>
            <a:stretch>
              <a:fillRect l="-1176" t="-1185" r="-2196" b="-14370"/>
            </a:stretch>
          </a:blipFill>
        </p:spPr>
        <p:txBody>
          <a:bodyPr/>
          <a:lstStyle/>
          <a:p>
            <a:r>
              <a:rPr lang="da-DK">
                <a:noFill/>
              </a:rPr>
              <a:t> </a:t>
            </a:r>
          </a:p>
        </p:txBody>
      </p:sp>
      <p:sp>
        <p:nvSpPr>
          <p:cNvPr id="19460" name="Footer Placeholder 3">
            <a:extLst>
              <a:ext uri="{FF2B5EF4-FFF2-40B4-BE49-F238E27FC236}">
                <a16:creationId xmlns:a16="http://schemas.microsoft.com/office/drawing/2014/main" id="{3F8A2701-3968-7F33-63DE-5E5316E9B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900" y="6448425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sp>
        <p:nvSpPr>
          <p:cNvPr id="19461" name="Slide Number Placeholder 4">
            <a:extLst>
              <a:ext uri="{FF2B5EF4-FFF2-40B4-BE49-F238E27FC236}">
                <a16:creationId xmlns:a16="http://schemas.microsoft.com/office/drawing/2014/main" id="{8A3FB697-1B96-8D8F-B240-BB668526F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3F0CF824-10AF-42D7-A955-27D21B9884EB}" type="slidenum">
              <a:rPr lang="en-GB" altLang="en-US" sz="1400"/>
              <a:pPr/>
              <a:t>13</a:t>
            </a:fld>
            <a:endParaRPr lang="en-GB" altLang="en-US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8554619D-5A1B-B4E5-9410-68A3C1944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sz="2800" dirty="0">
                <a:latin typeface="Trebuchet MS" panose="020B0603020202020204" pitchFamily="34" charset="0"/>
              </a:rPr>
              <a:t>Samlet CDS-præmie, hvis der </a:t>
            </a:r>
            <a:r>
              <a:rPr lang="da-DK" altLang="en-US" sz="2800" b="1" dirty="0">
                <a:latin typeface="Trebuchet MS" panose="020B0603020202020204" pitchFamily="34" charset="0"/>
              </a:rPr>
              <a:t>ikke</a:t>
            </a:r>
            <a:r>
              <a:rPr lang="da-DK" altLang="en-US" sz="2800" dirty="0">
                <a:latin typeface="Trebuchet MS" panose="020B0603020202020204" pitchFamily="34" charset="0"/>
              </a:rPr>
              <a:t> indtræffer en kreditbegivenhed (rente = 3%)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88CB9BF1-5B70-A1C4-137E-33D9F07EE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altLang="en-US"/>
          </a:p>
        </p:txBody>
      </p:sp>
      <p:sp>
        <p:nvSpPr>
          <p:cNvPr id="21508" name="Footer Placeholder 3">
            <a:extLst>
              <a:ext uri="{FF2B5EF4-FFF2-40B4-BE49-F238E27FC236}">
                <a16:creationId xmlns:a16="http://schemas.microsoft.com/office/drawing/2014/main" id="{FC9C1249-4B56-6B70-8AD5-4464C310B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sp>
        <p:nvSpPr>
          <p:cNvPr id="21509" name="Slide Number Placeholder 4">
            <a:extLst>
              <a:ext uri="{FF2B5EF4-FFF2-40B4-BE49-F238E27FC236}">
                <a16:creationId xmlns:a16="http://schemas.microsoft.com/office/drawing/2014/main" id="{4952883A-6759-C32F-0E7C-904EAA540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4BD41E79-FEA0-4E40-8E7C-CF104CD1A3A9}" type="slidenum">
              <a:rPr lang="en-GB" altLang="en-US" sz="1400"/>
              <a:pPr/>
              <a:t>14</a:t>
            </a:fld>
            <a:endParaRPr lang="en-GB" altLang="en-US" sz="14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894E6CC-BB12-04EC-CC0C-77EB6DBB7B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90" y="2205549"/>
            <a:ext cx="8618219" cy="366610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05B17FFF-59C1-CC53-6771-1762CC2DE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sz="3600" dirty="0">
                <a:latin typeface="Trebuchet MS" panose="020B0603020202020204" pitchFamily="34" charset="0"/>
              </a:rPr>
              <a:t>Samlet CDS-præmie, </a:t>
            </a:r>
            <a:r>
              <a:rPr lang="da-DK" altLang="en-US" sz="3600" b="1" dirty="0">
                <a:latin typeface="Trebuchet MS" panose="020B0603020202020204" pitchFamily="34" charset="0"/>
              </a:rPr>
              <a:t>hvis</a:t>
            </a:r>
            <a:r>
              <a:rPr lang="da-DK" altLang="en-US" sz="3600" dirty="0">
                <a:latin typeface="Trebuchet MS" panose="020B0603020202020204" pitchFamily="34" charset="0"/>
              </a:rPr>
              <a:t> der indtræffer en kreditbegivenhed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1B6283C7-30F2-9CD7-BB34-9EB3F8A31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altLang="en-US"/>
          </a:p>
        </p:txBody>
      </p:sp>
      <p:sp>
        <p:nvSpPr>
          <p:cNvPr id="22532" name="Footer Placeholder 3">
            <a:extLst>
              <a:ext uri="{FF2B5EF4-FFF2-40B4-BE49-F238E27FC236}">
                <a16:creationId xmlns:a16="http://schemas.microsoft.com/office/drawing/2014/main" id="{B7E0F577-E530-FDC8-352E-230014EE3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sp>
        <p:nvSpPr>
          <p:cNvPr id="22533" name="Slide Number Placeholder 4">
            <a:extLst>
              <a:ext uri="{FF2B5EF4-FFF2-40B4-BE49-F238E27FC236}">
                <a16:creationId xmlns:a16="http://schemas.microsoft.com/office/drawing/2014/main" id="{94FE9E2E-C2D4-03DA-7BA2-5CD56364F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7DE17EEA-8613-493E-83BA-6D06C6F91242}" type="slidenum">
              <a:rPr lang="en-GB" altLang="en-US" sz="1400"/>
              <a:pPr/>
              <a:t>15</a:t>
            </a:fld>
            <a:endParaRPr lang="en-GB" altLang="en-US" sz="14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4574E5-72A1-8029-FC00-9CFB044EC0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81200"/>
            <a:ext cx="8312452" cy="353603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F8D15F7F-8494-BEF5-32B1-0A6A62A87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Samlet CDS-præmie</a:t>
            </a:r>
            <a:endParaRPr lang="da-DK" altLang="en-US"/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9B38B11F-DC60-7041-89FD-1BC0D2FE6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en-US" dirty="0">
                <a:latin typeface="Trebuchet MS" panose="020B0603020202020204" pitchFamily="34" charset="0"/>
              </a:rPr>
              <a:t>Samlet CDS-præmie = betaling, hvis der </a:t>
            </a:r>
            <a:r>
              <a:rPr lang="da-DK" altLang="en-US" b="1" dirty="0">
                <a:latin typeface="Trebuchet MS" panose="020B0603020202020204" pitchFamily="34" charset="0"/>
              </a:rPr>
              <a:t>ikke</a:t>
            </a:r>
            <a:r>
              <a:rPr lang="da-DK" altLang="en-US" dirty="0">
                <a:latin typeface="Trebuchet MS" panose="020B0603020202020204" pitchFamily="34" charset="0"/>
              </a:rPr>
              <a:t> indtræffer en kreditbegivenhed + betaling, hvis der </a:t>
            </a:r>
            <a:r>
              <a:rPr lang="da-DK" altLang="en-US" b="1" dirty="0">
                <a:latin typeface="Trebuchet MS" panose="020B0603020202020204" pitchFamily="34" charset="0"/>
              </a:rPr>
              <a:t>indtræffer</a:t>
            </a:r>
            <a:r>
              <a:rPr lang="da-DK" altLang="en-US" dirty="0">
                <a:latin typeface="Trebuchet MS" panose="020B0603020202020204" pitchFamily="34" charset="0"/>
              </a:rPr>
              <a:t> en kreditbegivenhed:</a:t>
            </a:r>
          </a:p>
          <a:p>
            <a:endParaRPr lang="da-DK" altLang="en-US" dirty="0">
              <a:latin typeface="Trebuchet MS" panose="020B0603020202020204" pitchFamily="34" charset="0"/>
            </a:endParaRPr>
          </a:p>
          <a:p>
            <a:r>
              <a:rPr lang="da-DK" altLang="en-US" dirty="0">
                <a:latin typeface="Trebuchet MS" panose="020B0603020202020204" pitchFamily="34" charset="0"/>
              </a:rPr>
              <a:t>4,3173 ∙ s + 0,0447 ∙ s = 4,3620 ∙ s </a:t>
            </a:r>
          </a:p>
        </p:txBody>
      </p:sp>
      <p:sp>
        <p:nvSpPr>
          <p:cNvPr id="23556" name="Footer Placeholder 3">
            <a:extLst>
              <a:ext uri="{FF2B5EF4-FFF2-40B4-BE49-F238E27FC236}">
                <a16:creationId xmlns:a16="http://schemas.microsoft.com/office/drawing/2014/main" id="{FC84BE0A-88C8-4EB4-AD6C-E3092357F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sp>
        <p:nvSpPr>
          <p:cNvPr id="23557" name="Slide Number Placeholder 4">
            <a:extLst>
              <a:ext uri="{FF2B5EF4-FFF2-40B4-BE49-F238E27FC236}">
                <a16:creationId xmlns:a16="http://schemas.microsoft.com/office/drawing/2014/main" id="{0ABDB1A6-D8CA-5835-38C7-0388A44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0FC8C289-9A1E-406F-8ED8-ED9D058B394E}" type="slidenum">
              <a:rPr lang="en-GB" altLang="en-US" sz="1400"/>
              <a:pPr/>
              <a:t>16</a:t>
            </a:fld>
            <a:endParaRPr lang="en-GB" altLang="en-US"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551CA18B-6BD9-6EC5-D0B5-6487A21E0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sz="3600">
                <a:latin typeface="Trebuchet MS" panose="020B0603020202020204" pitchFamily="34" charset="0"/>
              </a:rPr>
              <a:t>Samlede betalinger fra CDS-sælger i forbindelse med kreditbegivenhed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E7B409F3-F263-589A-6983-3FB4CDCA2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altLang="en-US"/>
          </a:p>
        </p:txBody>
      </p:sp>
      <p:sp>
        <p:nvSpPr>
          <p:cNvPr id="24580" name="Footer Placeholder 3">
            <a:extLst>
              <a:ext uri="{FF2B5EF4-FFF2-40B4-BE49-F238E27FC236}">
                <a16:creationId xmlns:a16="http://schemas.microsoft.com/office/drawing/2014/main" id="{0FF2EF4E-F3BE-D7AA-1798-C3E378D44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sp>
        <p:nvSpPr>
          <p:cNvPr id="24581" name="Slide Number Placeholder 4">
            <a:extLst>
              <a:ext uri="{FF2B5EF4-FFF2-40B4-BE49-F238E27FC236}">
                <a16:creationId xmlns:a16="http://schemas.microsoft.com/office/drawing/2014/main" id="{5602AB97-7A23-7B29-294E-0294FDF1A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D1BDB195-BFFE-427D-8BED-DFB4FBA8CAF8}" type="slidenum">
              <a:rPr lang="en-GB" altLang="en-US" sz="1400"/>
              <a:pPr/>
              <a:t>17</a:t>
            </a:fld>
            <a:endParaRPr lang="en-GB" altLang="en-US" sz="14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A054251-1629-F603-E6EB-AA2E6F9C0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73" y="2204864"/>
            <a:ext cx="8210453" cy="3200401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BC3B1894-993C-8C82-2474-8380E571A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CDS-præmien</a:t>
            </a:r>
          </a:p>
        </p:txBody>
      </p:sp>
      <p:sp>
        <p:nvSpPr>
          <p:cNvPr id="25604" name="Footer Placeholder 3">
            <a:extLst>
              <a:ext uri="{FF2B5EF4-FFF2-40B4-BE49-F238E27FC236}">
                <a16:creationId xmlns:a16="http://schemas.microsoft.com/office/drawing/2014/main" id="{349FD01F-A0A1-84B2-B3EF-01EB999FB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7675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sp>
        <p:nvSpPr>
          <p:cNvPr id="25605" name="Slide Number Placeholder 4">
            <a:extLst>
              <a:ext uri="{FF2B5EF4-FFF2-40B4-BE49-F238E27FC236}">
                <a16:creationId xmlns:a16="http://schemas.microsoft.com/office/drawing/2014/main" id="{9FD3FF8C-440E-BAE6-A1CC-897C8D993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5B9F929E-AC65-4C56-AF15-DF569E3CAD37}" type="slidenum">
              <a:rPr lang="en-GB" altLang="en-US" sz="1400"/>
              <a:pPr/>
              <a:t>18</a:t>
            </a:fld>
            <a:endParaRPr lang="en-GB" altLang="en-US" sz="140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15EF22-C3B7-E517-2F77-294F2888B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E6CACA-49F9-BBAC-D70A-5CFA4B9276F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377" t="47899" r="14773" b="15351"/>
          <a:stretch/>
        </p:blipFill>
        <p:spPr>
          <a:xfrm>
            <a:off x="395535" y="1854696"/>
            <a:ext cx="9815589" cy="424130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654E1368-6EB5-ECDB-1D74-4A40CFFA9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Modpartsrisiko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8EF138E3-2C51-2C7D-819A-316C69F71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AIG havde ultimo juni 2008 solgt CDS-kontrakter for USD 446 mia.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Krav om sikkerhedsstillelse for USD 40 mia. i forbindelse med Lehmans Brothers konkurs i september 2008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Amerikanske stat måtte lave redningspakke for USD 150 mia.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Modpartsrisiko =&gt; krav om CCP’er</a:t>
            </a:r>
          </a:p>
        </p:txBody>
      </p:sp>
      <p:sp>
        <p:nvSpPr>
          <p:cNvPr id="26628" name="Footer Placeholder 3">
            <a:extLst>
              <a:ext uri="{FF2B5EF4-FFF2-40B4-BE49-F238E27FC236}">
                <a16:creationId xmlns:a16="http://schemas.microsoft.com/office/drawing/2014/main" id="{A5482CDA-6514-FDBD-14BB-85A015624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sp>
        <p:nvSpPr>
          <p:cNvPr id="26629" name="Slide Number Placeholder 4">
            <a:extLst>
              <a:ext uri="{FF2B5EF4-FFF2-40B4-BE49-F238E27FC236}">
                <a16:creationId xmlns:a16="http://schemas.microsoft.com/office/drawing/2014/main" id="{57E305CF-8601-8D01-8279-96FE0CD49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CEDA60F4-14DB-43C2-AAB5-CB348F5CAE51}" type="slidenum">
              <a:rPr lang="en-GB" altLang="en-US" sz="1400"/>
              <a:pPr/>
              <a:t>19</a:t>
            </a:fld>
            <a:endParaRPr lang="en-GB" alt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550B00BA-C478-E57F-4130-CE211FB44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76250"/>
            <a:ext cx="7772400" cy="1143000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Kreditderivater – adskillelse af penge og kreditrisiko</a:t>
            </a:r>
          </a:p>
        </p:txBody>
      </p:sp>
      <p:sp>
        <p:nvSpPr>
          <p:cNvPr id="4099" name="TextBox 2">
            <a:extLst>
              <a:ext uri="{FF2B5EF4-FFF2-40B4-BE49-F238E27FC236}">
                <a16:creationId xmlns:a16="http://schemas.microsoft.com/office/drawing/2014/main" id="{315BBBA5-6969-464E-8ECB-0F5B92CD6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2366963"/>
            <a:ext cx="172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2400">
                <a:latin typeface="Trebuchet MS" panose="020B0603020202020204" pitchFamily="34" charset="0"/>
              </a:rPr>
              <a:t>Udlån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7D940FA-B899-80FA-F7BD-D578889F64BC}"/>
              </a:ext>
            </a:extLst>
          </p:cNvPr>
          <p:cNvCxnSpPr/>
          <p:nvPr/>
        </p:nvCxnSpPr>
        <p:spPr>
          <a:xfrm flipH="1">
            <a:off x="2843213" y="2828925"/>
            <a:ext cx="1081087" cy="1031875"/>
          </a:xfrm>
          <a:prstGeom prst="straightConnector1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CABF32A-9C2C-14BF-1EC2-3DBCFEA77A27}"/>
              </a:ext>
            </a:extLst>
          </p:cNvPr>
          <p:cNvCxnSpPr/>
          <p:nvPr/>
        </p:nvCxnSpPr>
        <p:spPr>
          <a:xfrm>
            <a:off x="3924300" y="2828925"/>
            <a:ext cx="1368425" cy="1031875"/>
          </a:xfrm>
          <a:prstGeom prst="straightConnector1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2" name="TextBox 10">
            <a:extLst>
              <a:ext uri="{FF2B5EF4-FFF2-40B4-BE49-F238E27FC236}">
                <a16:creationId xmlns:a16="http://schemas.microsoft.com/office/drawing/2014/main" id="{77648103-EFDE-D903-68FF-345BEDC6B9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4032250"/>
            <a:ext cx="378301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2400">
                <a:latin typeface="Trebuchet MS" panose="020B0603020202020204" pitchFamily="34" charset="0"/>
              </a:rPr>
              <a:t>Likviditet                Risiko</a:t>
            </a:r>
          </a:p>
          <a:p>
            <a:pPr>
              <a:spcBef>
                <a:spcPct val="0"/>
              </a:spcBef>
              <a:buFontTx/>
              <a:buNone/>
            </a:pPr>
            <a:endParaRPr lang="da-DK" altLang="da-DK" sz="2400"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da-DK" altLang="da-DK" sz="2400"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a-DK" altLang="da-DK" sz="2400">
                <a:latin typeface="Trebuchet MS" panose="020B0603020202020204" pitchFamily="34" charset="0"/>
              </a:rPr>
              <a:t>                                CDS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3ACACCB-94C1-9C34-881C-038929122631}"/>
              </a:ext>
            </a:extLst>
          </p:cNvPr>
          <p:cNvCxnSpPr/>
          <p:nvPr/>
        </p:nvCxnSpPr>
        <p:spPr>
          <a:xfrm flipV="1">
            <a:off x="5475288" y="4437063"/>
            <a:ext cx="0" cy="649287"/>
          </a:xfrm>
          <a:prstGeom prst="straightConnector1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18B20C91-2255-73D2-6A8B-8B70B6A15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iTraxx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B51D8-1306-80C8-F560-37BEE0339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a-DK" sz="2800" dirty="0">
                <a:latin typeface="Trebuchet MS" panose="020B0603020202020204" pitchFamily="34" charset="0"/>
              </a:rPr>
              <a:t>iTraxx Europe består af 125 europæiske investment grade virksomheder med rating på BBB eller derover.</a:t>
            </a:r>
          </a:p>
          <a:p>
            <a:pPr>
              <a:defRPr/>
            </a:pPr>
            <a:r>
              <a:rPr lang="da-DK" sz="2800" dirty="0">
                <a:latin typeface="Trebuchet MS" panose="020B0603020202020204" pitchFamily="34" charset="0"/>
              </a:rPr>
              <a:t>Udover iTraxx Europe findes en række under-indeks; herunder </a:t>
            </a:r>
          </a:p>
          <a:p>
            <a:pPr lvl="1">
              <a:defRPr/>
            </a:pPr>
            <a:r>
              <a:rPr lang="da-DK" sz="2400" dirty="0">
                <a:latin typeface="Trebuchet MS" panose="020B0603020202020204" pitchFamily="34" charset="0"/>
              </a:rPr>
              <a:t>”Non-Financials”, der består af de 100 ikke-finansielle virksomheder i Itraxx Europe</a:t>
            </a:r>
          </a:p>
          <a:p>
            <a:pPr lvl="1">
              <a:defRPr/>
            </a:pPr>
            <a:r>
              <a:rPr lang="da-DK" sz="2400" dirty="0">
                <a:latin typeface="Trebuchet MS" panose="020B0603020202020204" pitchFamily="34" charset="0"/>
              </a:rPr>
              <a:t>”HiVol”, der består af de 30 virksomheder i Itraxx Europe med højest CDS-spread samt en række andre indeks.</a:t>
            </a:r>
          </a:p>
          <a:p>
            <a:pPr marL="0" indent="0">
              <a:buFontTx/>
              <a:buNone/>
              <a:defRPr/>
            </a:pPr>
            <a:endParaRPr lang="da-DK" dirty="0">
              <a:latin typeface="Trebuchet MS" panose="020B0603020202020204" pitchFamily="34" charset="0"/>
            </a:endParaRPr>
          </a:p>
        </p:txBody>
      </p:sp>
      <p:sp>
        <p:nvSpPr>
          <p:cNvPr id="27652" name="Footer Placeholder 3">
            <a:extLst>
              <a:ext uri="{FF2B5EF4-FFF2-40B4-BE49-F238E27FC236}">
                <a16:creationId xmlns:a16="http://schemas.microsoft.com/office/drawing/2014/main" id="{DC9F3124-30A5-B669-2503-7D9321D7B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sp>
        <p:nvSpPr>
          <p:cNvPr id="27653" name="Slide Number Placeholder 4">
            <a:extLst>
              <a:ext uri="{FF2B5EF4-FFF2-40B4-BE49-F238E27FC236}">
                <a16:creationId xmlns:a16="http://schemas.microsoft.com/office/drawing/2014/main" id="{B8690E67-2B45-C6E6-A8E3-4AA7A7B84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27B6D16C-E5BE-4F49-903E-76BA3E3FE2F8}" type="slidenum">
              <a:rPr lang="en-GB" altLang="en-US" sz="1400"/>
              <a:pPr/>
              <a:t>20</a:t>
            </a:fld>
            <a:endParaRPr lang="en-GB" altLang="en-US" sz="1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94286010-A48F-99BF-96AD-1BCA16A99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/>
              <a:t>iTraxx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469D6-F75D-8750-F23D-46222DCB0E9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784" t="-889" r="-1569"/>
            </a:stretch>
          </a:blipFill>
        </p:spPr>
        <p:txBody>
          <a:bodyPr/>
          <a:lstStyle/>
          <a:p>
            <a:r>
              <a:rPr lang="da-DK">
                <a:noFill/>
              </a:rPr>
              <a:t> </a:t>
            </a:r>
          </a:p>
        </p:txBody>
      </p:sp>
      <p:sp>
        <p:nvSpPr>
          <p:cNvPr id="28676" name="Footer Placeholder 3">
            <a:extLst>
              <a:ext uri="{FF2B5EF4-FFF2-40B4-BE49-F238E27FC236}">
                <a16:creationId xmlns:a16="http://schemas.microsoft.com/office/drawing/2014/main" id="{45C4E7DA-8A1F-C3C7-4B1E-5D9DC4B0E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sp>
        <p:nvSpPr>
          <p:cNvPr id="28677" name="Slide Number Placeholder 4">
            <a:extLst>
              <a:ext uri="{FF2B5EF4-FFF2-40B4-BE49-F238E27FC236}">
                <a16:creationId xmlns:a16="http://schemas.microsoft.com/office/drawing/2014/main" id="{8650A015-3BF6-307E-C0CD-243E41649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75206F25-DEBC-4837-B847-FAA6E7F56AD3}" type="slidenum">
              <a:rPr lang="en-GB" altLang="en-US" sz="1400"/>
              <a:pPr/>
              <a:t>21</a:t>
            </a:fld>
            <a:endParaRPr lang="en-GB" altLang="en-US" sz="1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145A6AE6-2F19-70AE-BC62-C7D753F92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00" y="260350"/>
            <a:ext cx="7772400" cy="1143000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Asset-backed Securities og CDO’er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3BFAE34-FC0E-FF85-B528-8FBC76A7CD98}"/>
              </a:ext>
            </a:extLst>
          </p:cNvPr>
          <p:cNvGraphicFramePr/>
          <p:nvPr/>
        </p:nvGraphicFramePr>
        <p:xfrm>
          <a:off x="3275856" y="1752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AE6F346-51A4-6A6E-016E-C62C819D6E56}"/>
              </a:ext>
            </a:extLst>
          </p:cNvPr>
          <p:cNvGraphicFramePr>
            <a:graphicFrameLocks noGrp="1"/>
          </p:cNvGraphicFramePr>
          <p:nvPr/>
        </p:nvGraphicFramePr>
        <p:xfrm>
          <a:off x="1476375" y="2205038"/>
          <a:ext cx="1535113" cy="3108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5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08325">
                <a:tc>
                  <a:txBody>
                    <a:bodyPr/>
                    <a:lstStyle/>
                    <a:p>
                      <a:r>
                        <a:rPr lang="da-DK" sz="1800" dirty="0">
                          <a:latin typeface="Trebuchet MS" panose="020B0603020202020204" pitchFamily="34" charset="0"/>
                        </a:rPr>
                        <a:t>Lån 1</a:t>
                      </a:r>
                    </a:p>
                    <a:p>
                      <a:r>
                        <a:rPr lang="da-DK" sz="1800" dirty="0">
                          <a:latin typeface="Trebuchet MS" panose="020B0603020202020204" pitchFamily="34" charset="0"/>
                        </a:rPr>
                        <a:t>Lån 2</a:t>
                      </a:r>
                    </a:p>
                    <a:p>
                      <a:r>
                        <a:rPr lang="da-DK" sz="1800" dirty="0">
                          <a:latin typeface="Trebuchet MS" panose="020B0603020202020204" pitchFamily="34" charset="0"/>
                        </a:rPr>
                        <a:t>Lån 3</a:t>
                      </a:r>
                    </a:p>
                    <a:p>
                      <a:r>
                        <a:rPr lang="da-DK" sz="1800" dirty="0">
                          <a:latin typeface="Trebuchet MS" panose="020B0603020202020204" pitchFamily="34" charset="0"/>
                        </a:rPr>
                        <a:t>Lån 4</a:t>
                      </a:r>
                    </a:p>
                    <a:p>
                      <a:endParaRPr lang="da-DK" sz="1800" dirty="0">
                        <a:latin typeface="Trebuchet MS" panose="020B0603020202020204" pitchFamily="34" charset="0"/>
                      </a:endParaRPr>
                    </a:p>
                    <a:p>
                      <a:endParaRPr lang="da-DK" sz="1800" dirty="0">
                        <a:latin typeface="Trebuchet MS" panose="020B0603020202020204" pitchFamily="34" charset="0"/>
                      </a:endParaRPr>
                    </a:p>
                    <a:p>
                      <a:endParaRPr lang="da-DK" sz="1800" dirty="0">
                        <a:latin typeface="Trebuchet MS" panose="020B0603020202020204" pitchFamily="34" charset="0"/>
                      </a:endParaRPr>
                    </a:p>
                    <a:p>
                      <a:endParaRPr lang="da-DK" sz="1800" dirty="0">
                        <a:latin typeface="Trebuchet MS" panose="020B0603020202020204" pitchFamily="34" charset="0"/>
                      </a:endParaRPr>
                    </a:p>
                    <a:p>
                      <a:endParaRPr lang="da-DK" sz="1800" dirty="0">
                        <a:latin typeface="Trebuchet MS" panose="020B0603020202020204" pitchFamily="34" charset="0"/>
                      </a:endParaRPr>
                    </a:p>
                    <a:p>
                      <a:r>
                        <a:rPr lang="da-DK" sz="1800" dirty="0">
                          <a:latin typeface="Trebuchet MS" panose="020B0603020202020204" pitchFamily="34" charset="0"/>
                        </a:rPr>
                        <a:t>…..</a:t>
                      </a:r>
                    </a:p>
                    <a:p>
                      <a:r>
                        <a:rPr lang="da-DK" sz="1800" dirty="0">
                          <a:latin typeface="Trebuchet MS" panose="020B0603020202020204" pitchFamily="34" charset="0"/>
                        </a:rPr>
                        <a:t>Lån n</a:t>
                      </a:r>
                    </a:p>
                  </a:txBody>
                  <a:tcPr marL="91397" marR="91397" marT="45702" marB="45702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ight Brace 5">
            <a:extLst>
              <a:ext uri="{FF2B5EF4-FFF2-40B4-BE49-F238E27FC236}">
                <a16:creationId xmlns:a16="http://schemas.microsoft.com/office/drawing/2014/main" id="{4B68120A-ED51-2A5B-1923-F1B8A86D6801}"/>
              </a:ext>
            </a:extLst>
          </p:cNvPr>
          <p:cNvSpPr/>
          <p:nvPr/>
        </p:nvSpPr>
        <p:spPr>
          <a:xfrm>
            <a:off x="3059113" y="2205038"/>
            <a:ext cx="1296987" cy="3024187"/>
          </a:xfrm>
          <a:prstGeom prst="rightBrac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9707" name="TextBox 1">
            <a:extLst>
              <a:ext uri="{FF2B5EF4-FFF2-40B4-BE49-F238E27FC236}">
                <a16:creationId xmlns:a16="http://schemas.microsoft.com/office/drawing/2014/main" id="{F936194F-BD15-BFD8-F5E4-EB8D4918BD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5876925"/>
            <a:ext cx="79914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>
                <a:latin typeface="Trebuchet MS" panose="020B0603020202020204" pitchFamily="34" charset="0"/>
              </a:rPr>
              <a:t>En Collateralized Debt Obligation (CDO) er en ABS, hvor 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de underliggende aktiver er obligationer.</a:t>
            </a:r>
          </a:p>
          <a:p>
            <a:endParaRPr lang="da-DK" altLang="en-US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6A6FED23-F54F-D89E-60A3-6113274AE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28575"/>
            <a:ext cx="7772400" cy="1143000"/>
          </a:xfrm>
        </p:spPr>
        <p:txBody>
          <a:bodyPr/>
          <a:lstStyle/>
          <a:p>
            <a:pPr algn="l"/>
            <a:r>
              <a:rPr lang="da-DK" altLang="da-DK"/>
              <a:t>Credit-linked Notes</a:t>
            </a:r>
          </a:p>
        </p:txBody>
      </p:sp>
      <p:sp>
        <p:nvSpPr>
          <p:cNvPr id="4" name="Text Box 1028">
            <a:extLst>
              <a:ext uri="{FF2B5EF4-FFF2-40B4-BE49-F238E27FC236}">
                <a16:creationId xmlns:a16="http://schemas.microsoft.com/office/drawing/2014/main" id="{69592681-E7A5-85FB-098B-64805AA119CA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537200" y="5233988"/>
            <a:ext cx="1519238" cy="7191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9933"/>
            </a:extrusionClr>
            <a:contourClr>
              <a:srgbClr val="C00000"/>
            </a:contourClr>
          </a:sp3d>
        </p:spPr>
        <p:txBody>
          <a:bodyPr wrap="none">
            <a:flatTx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GB" altLang="da-DK" dirty="0">
                <a:solidFill>
                  <a:schemeClr val="bg1"/>
                </a:solidFill>
              </a:rPr>
              <a:t>Pensions-</a:t>
            </a:r>
          </a:p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GB" altLang="da-DK" dirty="0" err="1">
                <a:solidFill>
                  <a:schemeClr val="bg1"/>
                </a:solidFill>
              </a:rPr>
              <a:t>kasse</a:t>
            </a:r>
            <a:endParaRPr lang="en-GB" altLang="da-DK" dirty="0">
              <a:solidFill>
                <a:schemeClr val="bg1"/>
              </a:solidFill>
            </a:endParaRPr>
          </a:p>
        </p:txBody>
      </p:sp>
      <p:sp>
        <p:nvSpPr>
          <p:cNvPr id="5" name="Text Box 1029">
            <a:extLst>
              <a:ext uri="{FF2B5EF4-FFF2-40B4-BE49-F238E27FC236}">
                <a16:creationId xmlns:a16="http://schemas.microsoft.com/office/drawing/2014/main" id="{9403F265-AD98-885B-D23B-A1DD517D6AD6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600200" y="5208588"/>
            <a:ext cx="1519238" cy="7191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9933"/>
            </a:extrusionClr>
            <a:contourClr>
              <a:srgbClr val="C00000"/>
            </a:contourClr>
          </a:sp3d>
        </p:spPr>
        <p:txBody>
          <a:bodyPr wrap="none">
            <a:flatTx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GB" altLang="da-DK">
                <a:solidFill>
                  <a:schemeClr val="bg1"/>
                </a:solidFill>
              </a:rPr>
              <a:t>Reference</a:t>
            </a:r>
          </a:p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GB" altLang="da-DK">
                <a:solidFill>
                  <a:schemeClr val="bg1"/>
                </a:solidFill>
              </a:rPr>
              <a:t>kredit</a:t>
            </a:r>
          </a:p>
        </p:txBody>
      </p:sp>
      <p:sp>
        <p:nvSpPr>
          <p:cNvPr id="30725" name="Line 1030">
            <a:extLst>
              <a:ext uri="{FF2B5EF4-FFF2-40B4-BE49-F238E27FC236}">
                <a16:creationId xmlns:a16="http://schemas.microsoft.com/office/drawing/2014/main" id="{E460C3E8-7860-D978-60C1-E742381057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6138" y="5394325"/>
            <a:ext cx="1892300" cy="0"/>
          </a:xfrm>
          <a:prstGeom prst="line">
            <a:avLst/>
          </a:prstGeom>
          <a:noFill/>
          <a:ln w="50800">
            <a:solidFill>
              <a:srgbClr val="FF0000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30726" name="Text Box 1031">
            <a:extLst>
              <a:ext uri="{FF2B5EF4-FFF2-40B4-BE49-F238E27FC236}">
                <a16:creationId xmlns:a16="http://schemas.microsoft.com/office/drawing/2014/main" id="{26E19451-6C70-994F-ADDA-C8F0449DB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0550" y="4979988"/>
            <a:ext cx="201612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>
                <a:latin typeface="TrueFrutiger" pitchFamily="2" charset="0"/>
              </a:rPr>
              <a:t>Syntetisk eksponering</a:t>
            </a:r>
            <a:endParaRPr lang="en-GB" altLang="da-DK" sz="1800">
              <a:latin typeface="TrueFrutiger" pitchFamily="2" charset="0"/>
            </a:endParaRPr>
          </a:p>
        </p:txBody>
      </p:sp>
      <p:sp>
        <p:nvSpPr>
          <p:cNvPr id="30727" name="Text Box 1032">
            <a:extLst>
              <a:ext uri="{FF2B5EF4-FFF2-40B4-BE49-F238E27FC236}">
                <a16:creationId xmlns:a16="http://schemas.microsoft.com/office/drawing/2014/main" id="{57538CBD-1DCE-F003-B9EE-561F099AB3D3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5399882" y="4431506"/>
            <a:ext cx="66198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a-DK" sz="1400">
                <a:latin typeface="TrueFrutiger" pitchFamily="2" charset="0"/>
              </a:rPr>
              <a:t>Beløb</a:t>
            </a:r>
            <a:endParaRPr lang="da-DK" altLang="da-DK" sz="1400">
              <a:latin typeface="TrueFrutiger" pitchFamily="2" charset="0"/>
            </a:endParaRPr>
          </a:p>
        </p:txBody>
      </p:sp>
      <p:sp>
        <p:nvSpPr>
          <p:cNvPr id="30728" name="Line 1033">
            <a:extLst>
              <a:ext uri="{FF2B5EF4-FFF2-40B4-BE49-F238E27FC236}">
                <a16:creationId xmlns:a16="http://schemas.microsoft.com/office/drawing/2014/main" id="{FB168665-8157-94D3-40A4-37D9AF6A4B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4141788"/>
            <a:ext cx="0" cy="914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0" name="Text Box 1034">
            <a:extLst>
              <a:ext uri="{FF2B5EF4-FFF2-40B4-BE49-F238E27FC236}">
                <a16:creationId xmlns:a16="http://schemas.microsoft.com/office/drawing/2014/main" id="{359DCA42-1836-01B3-6C8E-1D84E23B0D3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461000" y="3252788"/>
            <a:ext cx="1519238" cy="7191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9933"/>
            </a:extrusionClr>
            <a:contourClr>
              <a:srgbClr val="C00000"/>
            </a:contourClr>
          </a:sp3d>
        </p:spPr>
        <p:txBody>
          <a:bodyPr wrap="none">
            <a:flatTx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GB" altLang="da-DK">
                <a:solidFill>
                  <a:schemeClr val="bg1"/>
                </a:solidFill>
              </a:rPr>
              <a:t>Udsteder/</a:t>
            </a:r>
          </a:p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GB" altLang="da-DK">
                <a:solidFill>
                  <a:schemeClr val="bg1"/>
                </a:solidFill>
              </a:rPr>
              <a:t>sælger</a:t>
            </a:r>
          </a:p>
        </p:txBody>
      </p:sp>
      <p:sp>
        <p:nvSpPr>
          <p:cNvPr id="11" name="Text Box 1035">
            <a:extLst>
              <a:ext uri="{FF2B5EF4-FFF2-40B4-BE49-F238E27FC236}">
                <a16:creationId xmlns:a16="http://schemas.microsoft.com/office/drawing/2014/main" id="{72E0AC5B-A653-1107-28D9-454A4A42A85C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524000" y="3227388"/>
            <a:ext cx="1519238" cy="7191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9933"/>
            </a:extrusionClr>
            <a:contourClr>
              <a:srgbClr val="C00000"/>
            </a:contourClr>
          </a:sp3d>
        </p:spPr>
        <p:txBody>
          <a:bodyPr wrap="none">
            <a:flatTx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GB" altLang="da-DK">
                <a:solidFill>
                  <a:schemeClr val="bg1"/>
                </a:solidFill>
              </a:rPr>
              <a:t>Protection</a:t>
            </a:r>
          </a:p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GB" altLang="da-DK">
                <a:solidFill>
                  <a:schemeClr val="bg1"/>
                </a:solidFill>
              </a:rPr>
              <a:t>køber</a:t>
            </a:r>
          </a:p>
        </p:txBody>
      </p:sp>
      <p:sp>
        <p:nvSpPr>
          <p:cNvPr id="30731" name="Line 1036">
            <a:extLst>
              <a:ext uri="{FF2B5EF4-FFF2-40B4-BE49-F238E27FC236}">
                <a16:creationId xmlns:a16="http://schemas.microsoft.com/office/drawing/2014/main" id="{032986F9-BEB6-0D02-9219-21E562484E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9938" y="3413125"/>
            <a:ext cx="18923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30732" name="Line 1037">
            <a:extLst>
              <a:ext uri="{FF2B5EF4-FFF2-40B4-BE49-F238E27FC236}">
                <a16:creationId xmlns:a16="http://schemas.microsoft.com/office/drawing/2014/main" id="{FAAC364D-032F-6178-4CFC-8C3893BDEA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9938" y="3832225"/>
            <a:ext cx="1892300" cy="0"/>
          </a:xfrm>
          <a:prstGeom prst="line">
            <a:avLst/>
          </a:prstGeom>
          <a:noFill/>
          <a:ln w="50800">
            <a:solidFill>
              <a:srgbClr val="FF0000"/>
            </a:solidFill>
            <a:prstDash val="dash"/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30733" name="Text Box 1038">
            <a:extLst>
              <a:ext uri="{FF2B5EF4-FFF2-40B4-BE49-F238E27FC236}">
                <a16:creationId xmlns:a16="http://schemas.microsoft.com/office/drawing/2014/main" id="{7D7C83C7-7EEE-073D-D18D-5AFF0197E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4113" y="2998788"/>
            <a:ext cx="127158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>
                <a:latin typeface="TrueFrutiger" pitchFamily="2" charset="0"/>
              </a:rPr>
              <a:t>Præmie (2%)</a:t>
            </a:r>
            <a:endParaRPr lang="en-GB" altLang="da-DK" sz="1800">
              <a:latin typeface="TrueFrutiger" pitchFamily="2" charset="0"/>
            </a:endParaRPr>
          </a:p>
        </p:txBody>
      </p:sp>
      <p:sp>
        <p:nvSpPr>
          <p:cNvPr id="30734" name="Text Box 1039">
            <a:extLst>
              <a:ext uri="{FF2B5EF4-FFF2-40B4-BE49-F238E27FC236}">
                <a16:creationId xmlns:a16="http://schemas.microsoft.com/office/drawing/2014/main" id="{EEF3EACE-2979-6A50-3A8B-D50DE9442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989388"/>
            <a:ext cx="1778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>
                <a:latin typeface="TrueFrutiger" pitchFamily="2" charset="0"/>
              </a:rPr>
              <a:t>Kreditafh. betaling</a:t>
            </a:r>
            <a:endParaRPr lang="da-DK" altLang="da-DK" sz="1400">
              <a:latin typeface="TrueFrutiger" pitchFamily="2" charset="0"/>
            </a:endParaRPr>
          </a:p>
        </p:txBody>
      </p:sp>
      <p:sp>
        <p:nvSpPr>
          <p:cNvPr id="30735" name="Text Box 1040">
            <a:extLst>
              <a:ext uri="{FF2B5EF4-FFF2-40B4-BE49-F238E27FC236}">
                <a16:creationId xmlns:a16="http://schemas.microsoft.com/office/drawing/2014/main" id="{F4047A5C-2362-D59B-49A6-3A0FA04F5D0D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6146007" y="4434681"/>
            <a:ext cx="115093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>
                <a:latin typeface="TrueFrutiger" pitchFamily="2" charset="0"/>
              </a:rPr>
              <a:t>CLN (3,75%</a:t>
            </a:r>
            <a:endParaRPr lang="en-GB" altLang="da-DK" sz="1800">
              <a:latin typeface="TrueFrutiger" pitchFamily="2" charset="0"/>
            </a:endParaRPr>
          </a:p>
        </p:txBody>
      </p:sp>
      <p:sp>
        <p:nvSpPr>
          <p:cNvPr id="17" name="Text Box 1041">
            <a:extLst>
              <a:ext uri="{FF2B5EF4-FFF2-40B4-BE49-F238E27FC236}">
                <a16:creationId xmlns:a16="http://schemas.microsoft.com/office/drawing/2014/main" id="{6F02389D-F481-7161-E40D-BA6B1AAA0A0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487988" y="1225550"/>
            <a:ext cx="1519237" cy="7191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9933"/>
            </a:extrusionClr>
            <a:contourClr>
              <a:srgbClr val="C00000"/>
            </a:contourClr>
          </a:sp3d>
        </p:spPr>
        <p:txBody>
          <a:bodyPr wrap="none">
            <a:flatTx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GB" altLang="da-DK" dirty="0">
                <a:solidFill>
                  <a:schemeClr val="bg1"/>
                </a:solidFill>
              </a:rPr>
              <a:t>AA </a:t>
            </a:r>
          </a:p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GB" altLang="da-DK" dirty="0">
                <a:solidFill>
                  <a:schemeClr val="bg1"/>
                </a:solidFill>
              </a:rPr>
              <a:t>obligation</a:t>
            </a:r>
          </a:p>
        </p:txBody>
      </p:sp>
      <p:sp>
        <p:nvSpPr>
          <p:cNvPr id="30737" name="Line 1042">
            <a:extLst>
              <a:ext uri="{FF2B5EF4-FFF2-40B4-BE49-F238E27FC236}">
                <a16:creationId xmlns:a16="http://schemas.microsoft.com/office/drawing/2014/main" id="{17C61F60-D133-67FC-9447-A5004E43EBD5}"/>
              </a:ext>
            </a:extLst>
          </p:cNvPr>
          <p:cNvSpPr>
            <a:spLocks noChangeShapeType="1"/>
          </p:cNvSpPr>
          <p:nvPr/>
        </p:nvSpPr>
        <p:spPr bwMode="auto">
          <a:xfrm rot="10800000" flipV="1">
            <a:off x="5943600" y="2074863"/>
            <a:ext cx="0" cy="10763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30738" name="Line 1043">
            <a:extLst>
              <a:ext uri="{FF2B5EF4-FFF2-40B4-BE49-F238E27FC236}">
                <a16:creationId xmlns:a16="http://schemas.microsoft.com/office/drawing/2014/main" id="{C69FEAF9-9948-77A6-DFD8-98E4B1CBA97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553200" y="2103438"/>
            <a:ext cx="0" cy="10477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30739" name="Text Box 1044">
            <a:extLst>
              <a:ext uri="{FF2B5EF4-FFF2-40B4-BE49-F238E27FC236}">
                <a16:creationId xmlns:a16="http://schemas.microsoft.com/office/drawing/2014/main" id="{3E1677C1-6868-A5F2-A872-7B44E05F075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5399882" y="2602706"/>
            <a:ext cx="66198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a-DK" sz="1400">
                <a:latin typeface="TrueFrutiger" pitchFamily="2" charset="0"/>
              </a:rPr>
              <a:t>Beløb</a:t>
            </a:r>
            <a:endParaRPr lang="da-DK" altLang="da-DK" sz="1400">
              <a:latin typeface="TrueFrutiger" pitchFamily="2" charset="0"/>
            </a:endParaRPr>
          </a:p>
        </p:txBody>
      </p:sp>
      <p:sp>
        <p:nvSpPr>
          <p:cNvPr id="30740" name="Text Box 1045">
            <a:extLst>
              <a:ext uri="{FF2B5EF4-FFF2-40B4-BE49-F238E27FC236}">
                <a16:creationId xmlns:a16="http://schemas.microsoft.com/office/drawing/2014/main" id="{AD9CF172-E2B3-F264-6296-194B1DEAAFE7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6234113" y="2493963"/>
            <a:ext cx="11715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>
                <a:latin typeface="TrueFrutiger" pitchFamily="2" charset="0"/>
              </a:rPr>
              <a:t>Afkast (2%)</a:t>
            </a:r>
            <a:endParaRPr lang="en-GB" altLang="da-DK" sz="1800">
              <a:latin typeface="TrueFrutiger" pitchFamily="2" charset="0"/>
            </a:endParaRPr>
          </a:p>
        </p:txBody>
      </p:sp>
      <p:sp>
        <p:nvSpPr>
          <p:cNvPr id="30741" name="Line 1046">
            <a:extLst>
              <a:ext uri="{FF2B5EF4-FFF2-40B4-BE49-F238E27FC236}">
                <a16:creationId xmlns:a16="http://schemas.microsoft.com/office/drawing/2014/main" id="{C456B308-6BA7-2C3C-18CA-0A17A1200E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4141788"/>
            <a:ext cx="0" cy="914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30742" name="Line 1047">
            <a:extLst>
              <a:ext uri="{FF2B5EF4-FFF2-40B4-BE49-F238E27FC236}">
                <a16:creationId xmlns:a16="http://schemas.microsoft.com/office/drawing/2014/main" id="{044ED40D-23B2-D0F0-B28A-0192A0DC03C7}"/>
              </a:ext>
            </a:extLst>
          </p:cNvPr>
          <p:cNvSpPr>
            <a:spLocks noChangeShapeType="1"/>
          </p:cNvSpPr>
          <p:nvPr/>
        </p:nvSpPr>
        <p:spPr bwMode="auto">
          <a:xfrm rot="10800000" flipV="1">
            <a:off x="6553200" y="4217988"/>
            <a:ext cx="0" cy="8382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30743" name="AutoShape 1048">
            <a:extLst>
              <a:ext uri="{FF2B5EF4-FFF2-40B4-BE49-F238E27FC236}">
                <a16:creationId xmlns:a16="http://schemas.microsoft.com/office/drawing/2014/main" id="{81433B91-F1ED-EABB-CB77-967A6643A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532188"/>
            <a:ext cx="914400" cy="2514600"/>
          </a:xfrm>
          <a:prstGeom prst="curvedLeftArrow">
            <a:avLst>
              <a:gd name="adj1" fmla="val 55000"/>
              <a:gd name="adj2" fmla="val 110000"/>
              <a:gd name="adj3" fmla="val 33333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>
              <a:solidFill>
                <a:schemeClr val="tx2"/>
              </a:solidFill>
              <a:latin typeface="TrueFrutiger" pitchFamily="2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CD09630-D351-027F-6A4A-29F670079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Tjek spørgsmål 1 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D3175780-6513-FCDB-87A7-7DCC1F5BF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Hvad dækker en CDS-kontrakt typisk?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Hvordan kan man anvende en CDS-kontrakt til at spekulere i forbedret kreditkvalitet?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Hvordan kan man anvende en CDS-kontrakt til at sprede risikoen på låneporteføljen?</a:t>
            </a:r>
          </a:p>
        </p:txBody>
      </p:sp>
      <p:sp>
        <p:nvSpPr>
          <p:cNvPr id="31748" name="Footer Placeholder 3">
            <a:extLst>
              <a:ext uri="{FF2B5EF4-FFF2-40B4-BE49-F238E27FC236}">
                <a16:creationId xmlns:a16="http://schemas.microsoft.com/office/drawing/2014/main" id="{1613213D-45F8-260D-C75F-3A8917A6E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400"/>
              <a:t>Copyright Jørgen Just Andresen</a:t>
            </a:r>
          </a:p>
        </p:txBody>
      </p:sp>
      <p:sp>
        <p:nvSpPr>
          <p:cNvPr id="31749" name="Slide Number Placeholder 4">
            <a:extLst>
              <a:ext uri="{FF2B5EF4-FFF2-40B4-BE49-F238E27FC236}">
                <a16:creationId xmlns:a16="http://schemas.microsoft.com/office/drawing/2014/main" id="{2BD86387-66DD-7AFE-28B1-FC7838EBE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815198E-B007-451D-BD04-516E84CECC53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da-DK" altLang="da-DK" sz="1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958569CA-0E03-75D2-7204-36C38233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Tjek spørgsmål 2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D7DB56B4-5D18-B7C0-E128-0D2A3EB26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2114550"/>
            <a:ext cx="7772400" cy="4114800"/>
          </a:xfrm>
        </p:spPr>
        <p:txBody>
          <a:bodyPr/>
          <a:lstStyle/>
          <a:p>
            <a:endParaRPr lang="da-DK" altLang="da-DK">
              <a:latin typeface="Trebuchet MS" panose="020B0603020202020204" pitchFamily="34" charset="0"/>
            </a:endParaRPr>
          </a:p>
          <a:p>
            <a:endParaRPr lang="da-DK" altLang="da-DK">
              <a:latin typeface="Trebuchet MS" panose="020B0603020202020204" pitchFamily="34" charset="0"/>
            </a:endParaRPr>
          </a:p>
        </p:txBody>
      </p:sp>
      <p:sp>
        <p:nvSpPr>
          <p:cNvPr id="32772" name="Footer Placeholder 3">
            <a:extLst>
              <a:ext uri="{FF2B5EF4-FFF2-40B4-BE49-F238E27FC236}">
                <a16:creationId xmlns:a16="http://schemas.microsoft.com/office/drawing/2014/main" id="{E30EE461-11C6-9BD8-BA4C-05975ECA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400"/>
              <a:t>Copyright Jørgen Just Andresen</a:t>
            </a:r>
          </a:p>
        </p:txBody>
      </p:sp>
      <p:sp>
        <p:nvSpPr>
          <p:cNvPr id="32773" name="Slide Number Placeholder 4">
            <a:extLst>
              <a:ext uri="{FF2B5EF4-FFF2-40B4-BE49-F238E27FC236}">
                <a16:creationId xmlns:a16="http://schemas.microsoft.com/office/drawing/2014/main" id="{39A7E267-1DC9-56AE-D551-C085795AA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9C8807-A262-4BC7-970C-229E6B0A7A11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da-DK" altLang="da-DK" sz="140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E8715B4-CD97-FE58-81BA-9E03E83A4D24}"/>
              </a:ext>
            </a:extLst>
          </p:cNvPr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defRPr/>
            </a:pPr>
            <a:r>
              <a:rPr lang="da-DK" altLang="da-DK" kern="0" dirty="0">
                <a:latin typeface="Trebuchet MS" panose="020B0603020202020204" pitchFamily="34" charset="0"/>
              </a:rPr>
              <a:t>Hvordan kan man anvende en CDS-kontrakt til at sprede risikoen på investeringsporteføljen?</a:t>
            </a:r>
          </a:p>
          <a:p>
            <a:pPr>
              <a:defRPr/>
            </a:pPr>
            <a:r>
              <a:rPr lang="da-DK" altLang="da-DK" kern="0" dirty="0">
                <a:latin typeface="Trebuchet MS" panose="020B0603020202020204" pitchFamily="34" charset="0"/>
              </a:rPr>
              <a:t>Hvorfor er styring af modpartsrisiko afgørende for CDS-kontrakter?</a:t>
            </a:r>
          </a:p>
          <a:p>
            <a:pPr>
              <a:defRPr/>
            </a:pPr>
            <a:r>
              <a:rPr lang="da-DK" altLang="da-DK" kern="0" dirty="0">
                <a:latin typeface="Trebuchet MS" panose="020B0603020202020204" pitchFamily="34" charset="0"/>
              </a:rPr>
              <a:t>På hvilke datoer falder CDS-præmierne og hvorfor?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6264E1A1-8372-2332-E54C-4EE8E87DE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Tjek spørgsmål 3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203546BC-D818-37A0-B47F-8903BEE89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Hvordan udregnes den kompensation man modtager på en CDS?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Hvordan afgøres hvad recovery er?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Hvad er iTraxx og hvordan fungerer den og hvilke anvendelsesmuligheder findes?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Hvad er den implicitte defaultsandsynlighed, hvis CDS-præmien er 1% og recovery 50%?</a:t>
            </a:r>
          </a:p>
          <a:p>
            <a:endParaRPr lang="da-DK" altLang="da-DK">
              <a:latin typeface="Trebuchet MS" panose="020B0603020202020204" pitchFamily="34" charset="0"/>
            </a:endParaRPr>
          </a:p>
          <a:p>
            <a:endParaRPr lang="da-DK" altLang="da-DK">
              <a:latin typeface="Trebuchet MS" panose="020B0603020202020204" pitchFamily="34" charset="0"/>
            </a:endParaRPr>
          </a:p>
          <a:p>
            <a:endParaRPr lang="da-DK" altLang="da-DK">
              <a:latin typeface="Trebuchet MS" panose="020B0603020202020204" pitchFamily="34" charset="0"/>
            </a:endParaRPr>
          </a:p>
        </p:txBody>
      </p:sp>
      <p:sp>
        <p:nvSpPr>
          <p:cNvPr id="33796" name="Footer Placeholder 3">
            <a:extLst>
              <a:ext uri="{FF2B5EF4-FFF2-40B4-BE49-F238E27FC236}">
                <a16:creationId xmlns:a16="http://schemas.microsoft.com/office/drawing/2014/main" id="{3EAF47BC-4700-D65F-E540-FDC24F807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400"/>
              <a:t>Copyright Jørgen Just Andresen</a:t>
            </a:r>
          </a:p>
        </p:txBody>
      </p:sp>
      <p:sp>
        <p:nvSpPr>
          <p:cNvPr id="33797" name="Slide Number Placeholder 4">
            <a:extLst>
              <a:ext uri="{FF2B5EF4-FFF2-40B4-BE49-F238E27FC236}">
                <a16:creationId xmlns:a16="http://schemas.microsoft.com/office/drawing/2014/main" id="{1133E96D-2681-3F25-75C7-8A84B44A5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2E647-B939-4FDD-A26F-2877677656CE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da-DK" altLang="da-DK" sz="1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B07F6820-D8EA-5ACC-06C1-7D8D6A5CD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Tjek spørgsmål 4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FC4A650A-2D9B-B86D-08A1-2F6180D99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Hvad er en Asset-backed Security (ABS) og en Collateralized Debt Obligation (CDO)?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Hvordan fungerer en Credit-linked Note og hvorfor er den interessant?</a:t>
            </a:r>
          </a:p>
          <a:p>
            <a:endParaRPr lang="da-DK" altLang="da-DK">
              <a:latin typeface="Trebuchet MS" panose="020B0603020202020204" pitchFamily="34" charset="0"/>
            </a:endParaRPr>
          </a:p>
          <a:p>
            <a:endParaRPr lang="da-DK" altLang="da-DK">
              <a:latin typeface="Trebuchet MS" panose="020B0603020202020204" pitchFamily="34" charset="0"/>
            </a:endParaRPr>
          </a:p>
        </p:txBody>
      </p:sp>
      <p:sp>
        <p:nvSpPr>
          <p:cNvPr id="34820" name="Footer Placeholder 3">
            <a:extLst>
              <a:ext uri="{FF2B5EF4-FFF2-40B4-BE49-F238E27FC236}">
                <a16:creationId xmlns:a16="http://schemas.microsoft.com/office/drawing/2014/main" id="{EE05D939-519A-8E58-3849-0954DEA6C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400"/>
              <a:t>Copyright Jørgen Just Andresen</a:t>
            </a:r>
          </a:p>
        </p:txBody>
      </p:sp>
      <p:sp>
        <p:nvSpPr>
          <p:cNvPr id="34821" name="Slide Number Placeholder 4">
            <a:extLst>
              <a:ext uri="{FF2B5EF4-FFF2-40B4-BE49-F238E27FC236}">
                <a16:creationId xmlns:a16="http://schemas.microsoft.com/office/drawing/2014/main" id="{A1E9E6F5-7F0E-E1FD-707A-5D408BD41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85629B-F317-4029-9010-3D773C2E8903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da-DK" altLang="da-DK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2BA5F19E-1CA9-67EB-C8AC-23343768A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3200">
                <a:latin typeface="Trebuchet MS" panose="020B0603020202020204" pitchFamily="34" charset="0"/>
              </a:rPr>
              <a:t>Nominelt udestående CDS-kontrakter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0845BF5A-1DAC-C4BE-A1F5-A10DA474E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altLang="da-DK"/>
          </a:p>
        </p:txBody>
      </p:sp>
      <p:sp>
        <p:nvSpPr>
          <p:cNvPr id="5124" name="Footer Placeholder 3">
            <a:extLst>
              <a:ext uri="{FF2B5EF4-FFF2-40B4-BE49-F238E27FC236}">
                <a16:creationId xmlns:a16="http://schemas.microsoft.com/office/drawing/2014/main" id="{2C363DF3-460C-149C-FFE8-8232EA187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5125" name="Slide Number Placeholder 4">
            <a:extLst>
              <a:ext uri="{FF2B5EF4-FFF2-40B4-BE49-F238E27FC236}">
                <a16:creationId xmlns:a16="http://schemas.microsoft.com/office/drawing/2014/main" id="{776D3DCD-3DC3-0FDA-BA80-9078CA075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B06F35-CB1F-490F-8A5A-58E2C02F85B3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da-DK" sz="14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5666CCB-0464-FA83-1656-0586B00EF7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624375"/>
            <a:ext cx="7450326" cy="439691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>
            <a:extLst>
              <a:ext uri="{FF2B5EF4-FFF2-40B4-BE49-F238E27FC236}">
                <a16:creationId xmlns:a16="http://schemas.microsoft.com/office/drawing/2014/main" id="{7C2163B1-36F3-D3FA-56CA-01020BA829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95588" y="3787775"/>
            <a:ext cx="4054475" cy="1588"/>
          </a:xfrm>
          <a:prstGeom prst="line">
            <a:avLst/>
          </a:prstGeom>
          <a:noFill/>
          <a:ln w="9525">
            <a:solidFill>
              <a:srgbClr val="99CC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9E1B143-787D-C03B-8089-2D5A8B621F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altLang="da-DK">
                <a:latin typeface="Trebuchet MS" panose="020B0603020202020204" pitchFamily="34" charset="0"/>
              </a:rPr>
              <a:t>CDS-kontrakt</a:t>
            </a:r>
          </a:p>
        </p:txBody>
      </p:sp>
      <p:sp>
        <p:nvSpPr>
          <p:cNvPr id="6148" name="Text Box 5">
            <a:extLst>
              <a:ext uri="{FF2B5EF4-FFF2-40B4-BE49-F238E27FC236}">
                <a16:creationId xmlns:a16="http://schemas.microsoft.com/office/drawing/2014/main" id="{2B3F04E8-28AC-1C85-C670-DE34CB7C9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1663" y="3787775"/>
            <a:ext cx="3657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400">
                <a:latin typeface="Trebuchet MS" panose="020B0603020202020204" pitchFamily="34" charset="0"/>
              </a:rPr>
              <a:t>Betaling afhængig af kredit begivenhed</a:t>
            </a:r>
          </a:p>
        </p:txBody>
      </p:sp>
      <p:sp>
        <p:nvSpPr>
          <p:cNvPr id="6149" name="Text Box 6">
            <a:extLst>
              <a:ext uri="{FF2B5EF4-FFF2-40B4-BE49-F238E27FC236}">
                <a16:creationId xmlns:a16="http://schemas.microsoft.com/office/drawing/2014/main" id="{F8D7E6E2-96DD-DE56-0F05-32373F1B4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1663" y="3025775"/>
            <a:ext cx="36385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400">
                <a:latin typeface="Trebuchet MS" panose="020B0603020202020204" pitchFamily="34" charset="0"/>
              </a:rPr>
              <a:t>Præmie, x</a:t>
            </a:r>
            <a:r>
              <a:rPr lang="en-GB" altLang="da-DK" sz="1400">
                <a:latin typeface="Trebuchet MS" panose="020B0603020202020204" pitchFamily="34" charset="0"/>
              </a:rPr>
              <a:t> bp</a:t>
            </a:r>
            <a:r>
              <a:rPr lang="da-DK" altLang="da-DK" sz="1400">
                <a:latin typeface="Trebuchet MS" panose="020B0603020202020204" pitchFamily="34" charset="0"/>
              </a:rPr>
              <a:t>s</a:t>
            </a:r>
            <a:r>
              <a:rPr lang="en-GB" altLang="da-DK" sz="1400">
                <a:latin typeface="Trebuchet MS" panose="020B0603020202020204" pitchFamily="34" charset="0"/>
              </a:rPr>
              <a:t> p</a:t>
            </a:r>
            <a:r>
              <a:rPr lang="da-DK" altLang="da-DK" sz="1400">
                <a:latin typeface="Trebuchet MS" panose="020B0603020202020204" pitchFamily="34" charset="0"/>
              </a:rPr>
              <a:t>.</a:t>
            </a:r>
            <a:r>
              <a:rPr lang="en-GB" altLang="da-DK" sz="1400">
                <a:latin typeface="Trebuchet MS" panose="020B0603020202020204" pitchFamily="34" charset="0"/>
              </a:rPr>
              <a:t>a</a:t>
            </a:r>
            <a:r>
              <a:rPr lang="da-DK" altLang="da-DK" sz="1400">
                <a:latin typeface="Trebuchet MS" panose="020B0603020202020204" pitchFamily="34" charset="0"/>
              </a:rPr>
              <a:t>. (kvartårlig betaling)</a:t>
            </a:r>
          </a:p>
        </p:txBody>
      </p:sp>
      <p:sp>
        <p:nvSpPr>
          <p:cNvPr id="6150" name="Line 8">
            <a:extLst>
              <a:ext uri="{FF2B5EF4-FFF2-40B4-BE49-F238E27FC236}">
                <a16:creationId xmlns:a16="http://schemas.microsoft.com/office/drawing/2014/main" id="{7E7B1F0F-DA53-8D97-4E58-9A3B9B6780E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92313" y="3571875"/>
            <a:ext cx="0" cy="91440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51" name="Line 9">
            <a:extLst>
              <a:ext uri="{FF2B5EF4-FFF2-40B4-BE49-F238E27FC236}">
                <a16:creationId xmlns:a16="http://schemas.microsoft.com/office/drawing/2014/main" id="{9E9D3FC0-28FD-BD33-176A-A150F84EA9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790825" y="3330575"/>
            <a:ext cx="4056063" cy="1588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52" name="Rectangle 10">
            <a:extLst>
              <a:ext uri="{FF2B5EF4-FFF2-40B4-BE49-F238E27FC236}">
                <a16:creationId xmlns:a16="http://schemas.microsoft.com/office/drawing/2014/main" id="{4F3AC652-20F3-02E0-82DF-975F6334C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388" y="3025775"/>
            <a:ext cx="1595437" cy="1143000"/>
          </a:xfrm>
          <a:prstGeom prst="rect">
            <a:avLst/>
          </a:prstGeom>
          <a:solidFill>
            <a:srgbClr val="FF9933"/>
          </a:solidFill>
          <a:ln>
            <a:noFill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a-DK" altLang="da-DK" sz="1400">
                <a:latin typeface="Trebuchet MS" panose="020B0603020202020204" pitchFamily="34" charset="0"/>
              </a:rPr>
              <a:t>Køber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a-DK" altLang="da-DK" sz="1400">
                <a:latin typeface="Trebuchet MS" panose="020B0603020202020204" pitchFamily="34" charset="0"/>
              </a:rPr>
              <a:t>(af beskyttelse)</a:t>
            </a:r>
          </a:p>
        </p:txBody>
      </p:sp>
      <p:sp>
        <p:nvSpPr>
          <p:cNvPr id="6153" name="Rectangle 11">
            <a:extLst>
              <a:ext uri="{FF2B5EF4-FFF2-40B4-BE49-F238E27FC236}">
                <a16:creationId xmlns:a16="http://schemas.microsoft.com/office/drawing/2014/main" id="{A29BF418-CA52-B1F9-924C-C4D166638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5300" y="3025775"/>
            <a:ext cx="1595438" cy="1143000"/>
          </a:xfrm>
          <a:prstGeom prst="rect">
            <a:avLst/>
          </a:prstGeom>
          <a:solidFill>
            <a:srgbClr val="99CC00"/>
          </a:solidFill>
          <a:ln>
            <a:noFill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a-DK" altLang="da-DK" sz="1400">
                <a:latin typeface="Trebuchet MS" panose="020B0603020202020204" pitchFamily="34" charset="0"/>
              </a:rPr>
              <a:t>Sælger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a-DK" altLang="da-DK" sz="1400">
                <a:latin typeface="Trebuchet MS" panose="020B0603020202020204" pitchFamily="34" charset="0"/>
              </a:rPr>
              <a:t>(af beskyttelse)</a:t>
            </a:r>
          </a:p>
        </p:txBody>
      </p:sp>
      <p:sp>
        <p:nvSpPr>
          <p:cNvPr id="6154" name="Rectangle 12">
            <a:extLst>
              <a:ext uri="{FF2B5EF4-FFF2-40B4-BE49-F238E27FC236}">
                <a16:creationId xmlns:a16="http://schemas.microsoft.com/office/drawing/2014/main" id="{0B47FB39-516A-4AE5-3A6B-95638F5D1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388" y="4530725"/>
            <a:ext cx="1617662" cy="1085850"/>
          </a:xfrm>
          <a:prstGeom prst="rect">
            <a:avLst/>
          </a:prstGeom>
          <a:solidFill>
            <a:srgbClr val="336699"/>
          </a:solidFill>
          <a:ln>
            <a:noFill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a-DK" altLang="da-DK" sz="1400">
                <a:solidFill>
                  <a:schemeClr val="bg1"/>
                </a:solidFill>
                <a:latin typeface="Trebuchet MS" panose="020B0603020202020204" pitchFamily="34" charset="0"/>
              </a:rPr>
              <a:t>Danske Bank </a:t>
            </a:r>
            <a:br>
              <a:rPr lang="da-DK" altLang="da-DK" sz="140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da-DK" altLang="da-DK" sz="1400">
                <a:solidFill>
                  <a:schemeClr val="bg1"/>
                </a:solidFill>
                <a:latin typeface="Trebuchet MS" panose="020B0603020202020204" pitchFamily="34" charset="0"/>
              </a:rPr>
              <a:t>(Reference-enhed)</a:t>
            </a:r>
          </a:p>
        </p:txBody>
      </p:sp>
      <p:sp>
        <p:nvSpPr>
          <p:cNvPr id="6155" name="AutoShape 13">
            <a:extLst>
              <a:ext uri="{FF2B5EF4-FFF2-40B4-BE49-F238E27FC236}">
                <a16:creationId xmlns:a16="http://schemas.microsoft.com/office/drawing/2014/main" id="{0FAC9988-3421-D2B9-A873-99E4A9E50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0200" y="2492375"/>
            <a:ext cx="4365625" cy="558800"/>
          </a:xfrm>
          <a:prstGeom prst="rightArrow">
            <a:avLst>
              <a:gd name="adj1" fmla="val 50000"/>
              <a:gd name="adj2" fmla="val 191623"/>
            </a:avLst>
          </a:prstGeom>
          <a:solidFill>
            <a:srgbClr val="99CCFF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lIns="107950" tIns="107950" rIns="107950" bIns="107950" anchor="ctr"/>
          <a:lstStyle>
            <a:lvl1pPr defTabSz="12493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12493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12493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12493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12493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1249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1249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1249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1249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a-DK" altLang="da-DK" sz="1400">
                <a:solidFill>
                  <a:schemeClr val="bg1"/>
                </a:solidFill>
                <a:latin typeface="Trebuchet MS" panose="020B0603020202020204" pitchFamily="34" charset="0"/>
              </a:rPr>
              <a:t>Overførsel af k</a:t>
            </a:r>
            <a:r>
              <a:rPr lang="en-GB" altLang="da-DK" sz="1400">
                <a:solidFill>
                  <a:schemeClr val="bg1"/>
                </a:solidFill>
                <a:latin typeface="Trebuchet MS" panose="020B0603020202020204" pitchFamily="34" charset="0"/>
              </a:rPr>
              <a:t>reditris</a:t>
            </a:r>
            <a:r>
              <a:rPr lang="da-DK" altLang="da-DK" sz="1400">
                <a:solidFill>
                  <a:schemeClr val="bg1"/>
                </a:solidFill>
                <a:latin typeface="Trebuchet MS" panose="020B0603020202020204" pitchFamily="34" charset="0"/>
              </a:rPr>
              <a:t>i</a:t>
            </a:r>
            <a:r>
              <a:rPr lang="en-GB" altLang="da-DK" sz="1400">
                <a:solidFill>
                  <a:schemeClr val="bg1"/>
                </a:solidFill>
                <a:latin typeface="Trebuchet MS" panose="020B0603020202020204" pitchFamily="34" charset="0"/>
              </a:rPr>
              <a:t>k</a:t>
            </a:r>
            <a:r>
              <a:rPr lang="da-DK" altLang="da-DK" sz="1400">
                <a:solidFill>
                  <a:schemeClr val="bg1"/>
                </a:solidFill>
                <a:latin typeface="Trebuchet MS" panose="020B0603020202020204" pitchFamily="34" charset="0"/>
              </a:rPr>
              <a:t>o</a:t>
            </a:r>
            <a:endParaRPr lang="en-GB" altLang="da-DK" sz="140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65240F2-3E80-ACC7-75E0-0B41B1A16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altLang="da-DK" sz="4000">
                <a:latin typeface="Trebuchet MS" panose="020B0603020202020204" pitchFamily="34" charset="0"/>
              </a:rPr>
              <a:t>Betalingsprofil for CDS-kontrakt</a:t>
            </a:r>
          </a:p>
        </p:txBody>
      </p:sp>
      <p:sp>
        <p:nvSpPr>
          <p:cNvPr id="9219" name="Line 4">
            <a:extLst>
              <a:ext uri="{FF2B5EF4-FFF2-40B4-BE49-F238E27FC236}">
                <a16:creationId xmlns:a16="http://schemas.microsoft.com/office/drawing/2014/main" id="{EC7F3C4B-A371-1EDB-8FCB-2764AC98A6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63725" y="5500688"/>
            <a:ext cx="55578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B9F7DA12-98C5-9BD3-0F20-DDD733729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6300" y="5497513"/>
            <a:ext cx="184150" cy="523875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a-DK" altLang="da-DK" sz="2800">
              <a:latin typeface="Trebuchet MS" panose="020B0603020202020204" pitchFamily="34" charset="0"/>
            </a:endParaRP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EE9EFADE-3611-0AD3-4129-97F6CB40AB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3325" y="5497513"/>
            <a:ext cx="185738" cy="523875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a-DK" altLang="da-DK" sz="2800">
              <a:latin typeface="Trebuchet MS" panose="020B0603020202020204" pitchFamily="34" charset="0"/>
            </a:endParaRPr>
          </a:p>
        </p:txBody>
      </p:sp>
      <p:sp>
        <p:nvSpPr>
          <p:cNvPr id="9222" name="Rectangle 8">
            <a:extLst>
              <a:ext uri="{FF2B5EF4-FFF2-40B4-BE49-F238E27FC236}">
                <a16:creationId xmlns:a16="http://schemas.microsoft.com/office/drawing/2014/main" id="{F24AC4F5-D329-BC71-FA69-061749108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1938" y="5497513"/>
            <a:ext cx="185737" cy="523875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a-DK" altLang="da-DK" sz="2800">
              <a:latin typeface="Trebuchet MS" panose="020B0603020202020204" pitchFamily="34" charset="0"/>
            </a:endParaRPr>
          </a:p>
        </p:txBody>
      </p:sp>
      <p:sp>
        <p:nvSpPr>
          <p:cNvPr id="9223" name="Rectangle 9">
            <a:extLst>
              <a:ext uri="{FF2B5EF4-FFF2-40B4-BE49-F238E27FC236}">
                <a16:creationId xmlns:a16="http://schemas.microsoft.com/office/drawing/2014/main" id="{705D987F-5377-0549-87D5-E36565193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0550" y="5497513"/>
            <a:ext cx="184150" cy="523875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a-DK" altLang="da-DK" sz="2800">
              <a:latin typeface="Trebuchet MS" panose="020B0603020202020204" pitchFamily="34" charset="0"/>
            </a:endParaRPr>
          </a:p>
        </p:txBody>
      </p:sp>
      <p:sp>
        <p:nvSpPr>
          <p:cNvPr id="9224" name="Rectangle 10">
            <a:extLst>
              <a:ext uri="{FF2B5EF4-FFF2-40B4-BE49-F238E27FC236}">
                <a16:creationId xmlns:a16="http://schemas.microsoft.com/office/drawing/2014/main" id="{AD6582C2-F68B-FCC1-9261-2CD118AB1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238" y="5486400"/>
            <a:ext cx="184150" cy="523875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a-DK" altLang="da-DK" sz="2800">
              <a:latin typeface="Trebuchet MS" panose="020B0603020202020204" pitchFamily="34" charset="0"/>
            </a:endParaRPr>
          </a:p>
        </p:txBody>
      </p:sp>
      <p:sp>
        <p:nvSpPr>
          <p:cNvPr id="9225" name="Line 11">
            <a:extLst>
              <a:ext uri="{FF2B5EF4-FFF2-40B4-BE49-F238E27FC236}">
                <a16:creationId xmlns:a16="http://schemas.microsoft.com/office/drawing/2014/main" id="{5FAF1D1A-25C2-B74F-95E8-EA0CD80328E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78013" y="5429250"/>
            <a:ext cx="0" cy="149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9226" name="Text Box 14">
            <a:extLst>
              <a:ext uri="{FF2B5EF4-FFF2-40B4-BE49-F238E27FC236}">
                <a16:creationId xmlns:a16="http://schemas.microsoft.com/office/drawing/2014/main" id="{4E44F67B-DA4B-BAB6-8D8A-2E6C6103E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3113" y="5410200"/>
            <a:ext cx="29622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2800">
                <a:latin typeface="Trebuchet MS" panose="020B0603020202020204" pitchFamily="34" charset="0"/>
              </a:rPr>
              <a:t>………………………….</a:t>
            </a:r>
          </a:p>
        </p:txBody>
      </p:sp>
      <p:sp>
        <p:nvSpPr>
          <p:cNvPr id="9227" name="Rectangle 17">
            <a:extLst>
              <a:ext uri="{FF2B5EF4-FFF2-40B4-BE49-F238E27FC236}">
                <a16:creationId xmlns:a16="http://schemas.microsoft.com/office/drawing/2014/main" id="{58FA19F9-FA6A-53C5-8D3C-F68B24C9EC42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438650" y="2895600"/>
            <a:ext cx="185738" cy="5238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a-DK" altLang="da-DK" sz="2800">
              <a:latin typeface="Trebuchet MS" panose="020B0603020202020204" pitchFamily="34" charset="0"/>
            </a:endParaRPr>
          </a:p>
        </p:txBody>
      </p:sp>
      <p:sp>
        <p:nvSpPr>
          <p:cNvPr id="9228" name="Line 20">
            <a:extLst>
              <a:ext uri="{FF2B5EF4-FFF2-40B4-BE49-F238E27FC236}">
                <a16:creationId xmlns:a16="http://schemas.microsoft.com/office/drawing/2014/main" id="{9ED4FE52-FFFE-C3D6-9950-FBD293FC6C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6588" y="3419475"/>
            <a:ext cx="5465762" cy="47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9229" name="Line 21">
            <a:extLst>
              <a:ext uri="{FF2B5EF4-FFF2-40B4-BE49-F238E27FC236}">
                <a16:creationId xmlns:a16="http://schemas.microsoft.com/office/drawing/2014/main" id="{E1F1E456-492B-D208-90CA-687F5930448A}"/>
              </a:ext>
            </a:extLst>
          </p:cNvPr>
          <p:cNvSpPr>
            <a:spLocks noChangeShapeType="1"/>
          </p:cNvSpPr>
          <p:nvPr/>
        </p:nvSpPr>
        <p:spPr bwMode="auto">
          <a:xfrm>
            <a:off x="7429500" y="5432425"/>
            <a:ext cx="0" cy="149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9230" name="Rectangle 22">
            <a:extLst>
              <a:ext uri="{FF2B5EF4-FFF2-40B4-BE49-F238E27FC236}">
                <a16:creationId xmlns:a16="http://schemas.microsoft.com/office/drawing/2014/main" id="{D031C10D-E1B4-3FA4-C613-6B7A981EA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7575" y="3421063"/>
            <a:ext cx="185738" cy="523875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a-DK" altLang="da-DK" sz="2800">
              <a:latin typeface="Trebuchet MS" panose="020B0603020202020204" pitchFamily="34" charset="0"/>
            </a:endParaRPr>
          </a:p>
        </p:txBody>
      </p:sp>
      <p:sp>
        <p:nvSpPr>
          <p:cNvPr id="9231" name="Rectangle 23">
            <a:extLst>
              <a:ext uri="{FF2B5EF4-FFF2-40B4-BE49-F238E27FC236}">
                <a16:creationId xmlns:a16="http://schemas.microsoft.com/office/drawing/2014/main" id="{20B1A68D-B7F2-6F5A-DFEB-568C429A0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6188" y="3421063"/>
            <a:ext cx="184150" cy="523875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a-DK" altLang="da-DK" sz="2800">
              <a:latin typeface="Trebuchet MS" panose="020B0603020202020204" pitchFamily="34" charset="0"/>
            </a:endParaRPr>
          </a:p>
        </p:txBody>
      </p:sp>
      <p:sp>
        <p:nvSpPr>
          <p:cNvPr id="9232" name="Rectangle 24">
            <a:extLst>
              <a:ext uri="{FF2B5EF4-FFF2-40B4-BE49-F238E27FC236}">
                <a16:creationId xmlns:a16="http://schemas.microsoft.com/office/drawing/2014/main" id="{E99AD232-FFBF-821F-1C39-E20E9562B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800" y="3421063"/>
            <a:ext cx="184150" cy="523875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a-DK" altLang="da-DK" sz="2800">
              <a:latin typeface="Trebuchet MS" panose="020B0603020202020204" pitchFamily="34" charset="0"/>
            </a:endParaRPr>
          </a:p>
        </p:txBody>
      </p:sp>
      <p:sp>
        <p:nvSpPr>
          <p:cNvPr id="9233" name="Rectangle 25">
            <a:extLst>
              <a:ext uri="{FF2B5EF4-FFF2-40B4-BE49-F238E27FC236}">
                <a16:creationId xmlns:a16="http://schemas.microsoft.com/office/drawing/2014/main" id="{54E2418C-EDCF-8B5D-AAC7-911B3CD94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3413" y="3421063"/>
            <a:ext cx="184150" cy="523875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a-DK" altLang="da-DK" sz="2800">
              <a:latin typeface="Trebuchet MS" panose="020B0603020202020204" pitchFamily="34" charset="0"/>
            </a:endParaRPr>
          </a:p>
        </p:txBody>
      </p:sp>
      <p:sp>
        <p:nvSpPr>
          <p:cNvPr id="9234" name="Rectangle 26">
            <a:extLst>
              <a:ext uri="{FF2B5EF4-FFF2-40B4-BE49-F238E27FC236}">
                <a16:creationId xmlns:a16="http://schemas.microsoft.com/office/drawing/2014/main" id="{DF44734D-8540-B3FA-77F2-EC1377B75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438" y="3421063"/>
            <a:ext cx="185737" cy="523875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a-DK" altLang="da-DK" sz="2800">
              <a:latin typeface="Trebuchet MS" panose="020B0603020202020204" pitchFamily="34" charset="0"/>
            </a:endParaRPr>
          </a:p>
        </p:txBody>
      </p:sp>
      <p:sp>
        <p:nvSpPr>
          <p:cNvPr id="9235" name="Rectangle 27">
            <a:extLst>
              <a:ext uri="{FF2B5EF4-FFF2-40B4-BE49-F238E27FC236}">
                <a16:creationId xmlns:a16="http://schemas.microsoft.com/office/drawing/2014/main" id="{B871232C-D607-B2B5-B491-3964C13509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9050" y="3421063"/>
            <a:ext cx="185738" cy="523875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a-DK" altLang="da-DK" sz="2800">
              <a:latin typeface="Trebuchet MS" panose="020B0603020202020204" pitchFamily="34" charset="0"/>
            </a:endParaRPr>
          </a:p>
        </p:txBody>
      </p:sp>
      <p:sp>
        <p:nvSpPr>
          <p:cNvPr id="9236" name="Rectangle 28">
            <a:extLst>
              <a:ext uri="{FF2B5EF4-FFF2-40B4-BE49-F238E27FC236}">
                <a16:creationId xmlns:a16="http://schemas.microsoft.com/office/drawing/2014/main" id="{91AB8CD1-A065-45EB-A421-769390115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7663" y="3421063"/>
            <a:ext cx="184150" cy="523875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a-DK" altLang="da-DK" sz="2800">
              <a:latin typeface="Trebuchet MS" panose="020B0603020202020204" pitchFamily="34" charset="0"/>
            </a:endParaRPr>
          </a:p>
        </p:txBody>
      </p:sp>
      <p:sp>
        <p:nvSpPr>
          <p:cNvPr id="9237" name="Line 29">
            <a:extLst>
              <a:ext uri="{FF2B5EF4-FFF2-40B4-BE49-F238E27FC236}">
                <a16:creationId xmlns:a16="http://schemas.microsoft.com/office/drawing/2014/main" id="{D54A41D4-58CF-351D-238B-7113CCBA5A6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19288" y="3352800"/>
            <a:ext cx="0" cy="149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9238" name="Text Box 34">
            <a:extLst>
              <a:ext uri="{FF2B5EF4-FFF2-40B4-BE49-F238E27FC236}">
                <a16:creationId xmlns:a16="http://schemas.microsoft.com/office/drawing/2014/main" id="{C3B95D6A-4792-FC3E-9F3D-659431D31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4138" y="2060575"/>
            <a:ext cx="3295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da-DK" altLang="da-DK" sz="2400">
                <a:latin typeface="Trebuchet MS" panose="020B0603020202020204" pitchFamily="34" charset="0"/>
              </a:rPr>
              <a:t>Ved kreditbegivenhed</a:t>
            </a:r>
            <a:endParaRPr lang="en-GB" altLang="da-DK" sz="2400">
              <a:latin typeface="Trebuchet MS" panose="020B0603020202020204" pitchFamily="34" charset="0"/>
            </a:endParaRPr>
          </a:p>
        </p:txBody>
      </p:sp>
      <p:sp>
        <p:nvSpPr>
          <p:cNvPr id="9239" name="Text Box 35">
            <a:extLst>
              <a:ext uri="{FF2B5EF4-FFF2-40B4-BE49-F238E27FC236}">
                <a16:creationId xmlns:a16="http://schemas.microsoft.com/office/drawing/2014/main" id="{D6C5A27A-33D6-1985-7980-7A3DFC097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388" y="4818063"/>
            <a:ext cx="3387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da-DK" altLang="da-DK" sz="2400">
                <a:latin typeface="Trebuchet MS" panose="020B0603020202020204" pitchFamily="34" charset="0"/>
              </a:rPr>
              <a:t>Uden kreditbegivenhed</a:t>
            </a:r>
            <a:endParaRPr lang="en-GB" altLang="da-DK" sz="2400">
              <a:latin typeface="Trebuchet MS" panose="020B0603020202020204" pitchFamily="34" charset="0"/>
            </a:endParaRPr>
          </a:p>
        </p:txBody>
      </p:sp>
      <p:sp>
        <p:nvSpPr>
          <p:cNvPr id="9240" name="Text Box 36">
            <a:extLst>
              <a:ext uri="{FF2B5EF4-FFF2-40B4-BE49-F238E27FC236}">
                <a16:creationId xmlns:a16="http://schemas.microsoft.com/office/drawing/2014/main" id="{D5BC701C-E95D-6CDE-4717-3F7C658E5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1050" y="2879725"/>
            <a:ext cx="2168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2400">
                <a:latin typeface="Trebuchet MS" panose="020B0603020202020204" pitchFamily="34" charset="0"/>
              </a:rPr>
              <a:t>100 - recovery</a:t>
            </a:r>
            <a:endParaRPr lang="en-GB" altLang="da-DK" sz="2400">
              <a:latin typeface="Trebuchet MS" panose="020B0603020202020204" pitchFamily="34" charset="0"/>
            </a:endParaRPr>
          </a:p>
        </p:txBody>
      </p:sp>
      <p:sp>
        <p:nvSpPr>
          <p:cNvPr id="9241" name="Line 21">
            <a:extLst>
              <a:ext uri="{FF2B5EF4-FFF2-40B4-BE49-F238E27FC236}">
                <a16:creationId xmlns:a16="http://schemas.microsoft.com/office/drawing/2014/main" id="{44410CEC-3571-1CEE-2329-C9930D2353F5}"/>
              </a:ext>
            </a:extLst>
          </p:cNvPr>
          <p:cNvSpPr>
            <a:spLocks noChangeShapeType="1"/>
          </p:cNvSpPr>
          <p:nvPr/>
        </p:nvSpPr>
        <p:spPr bwMode="auto">
          <a:xfrm>
            <a:off x="7380288" y="3359150"/>
            <a:ext cx="0" cy="149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9242" name="Text Box 34">
            <a:extLst>
              <a:ext uri="{FF2B5EF4-FFF2-40B4-BE49-F238E27FC236}">
                <a16:creationId xmlns:a16="http://schemas.microsoft.com/office/drawing/2014/main" id="{AA410C23-BADE-7BE1-9324-5F915FF0E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3100" y="6069013"/>
            <a:ext cx="1822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da-DK" altLang="da-DK" sz="1800">
                <a:latin typeface="Trebuchet MS" panose="020B0603020202020204" pitchFamily="34" charset="0"/>
              </a:rPr>
              <a:t>Præmiebetaling</a:t>
            </a:r>
            <a:endParaRPr lang="en-GB" altLang="da-DK" sz="1800">
              <a:latin typeface="Trebuchet MS" panose="020B0603020202020204" pitchFamily="34" charset="0"/>
            </a:endParaRPr>
          </a:p>
        </p:txBody>
      </p:sp>
      <p:sp>
        <p:nvSpPr>
          <p:cNvPr id="9243" name="Text Box 34">
            <a:extLst>
              <a:ext uri="{FF2B5EF4-FFF2-40B4-BE49-F238E27FC236}">
                <a16:creationId xmlns:a16="http://schemas.microsoft.com/office/drawing/2014/main" id="{8F8B4D7F-1DBB-D049-E368-98DB6BBCC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38" y="3944938"/>
            <a:ext cx="1822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da-DK" altLang="da-DK" sz="1800">
                <a:latin typeface="Trebuchet MS" panose="020B0603020202020204" pitchFamily="34" charset="0"/>
              </a:rPr>
              <a:t>Præmiebetaling</a:t>
            </a:r>
            <a:endParaRPr lang="en-GB" altLang="da-DK" sz="1800">
              <a:latin typeface="Trebuchet MS" panose="020B0603020202020204" pitchFamily="34" charset="0"/>
            </a:endParaRPr>
          </a:p>
        </p:txBody>
      </p:sp>
      <p:sp>
        <p:nvSpPr>
          <p:cNvPr id="9244" name="Text Box 34">
            <a:extLst>
              <a:ext uri="{FF2B5EF4-FFF2-40B4-BE49-F238E27FC236}">
                <a16:creationId xmlns:a16="http://schemas.microsoft.com/office/drawing/2014/main" id="{5A28FC71-A74B-661B-9DE0-38449E6E9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041650"/>
            <a:ext cx="784225" cy="103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da-DK" altLang="da-DK" sz="1800">
                <a:latin typeface="Trebuchet MS" panose="020B0603020202020204" pitchFamily="34" charset="0"/>
              </a:rPr>
              <a:t>Tid</a:t>
            </a:r>
          </a:p>
          <a:p>
            <a:pPr>
              <a:buFontTx/>
              <a:buNone/>
            </a:pPr>
            <a:endParaRPr lang="da-DK" altLang="da-DK" sz="1800">
              <a:latin typeface="Trebuchet MS" panose="020B0603020202020204" pitchFamily="34" charset="0"/>
            </a:endParaRPr>
          </a:p>
          <a:p>
            <a:pPr>
              <a:buFontTx/>
              <a:buNone/>
            </a:pPr>
            <a:r>
              <a:rPr lang="da-DK" altLang="da-DK" sz="1800">
                <a:latin typeface="Trebuchet MS" panose="020B0603020202020204" pitchFamily="34" charset="0"/>
              </a:rPr>
              <a:t>Udløb</a:t>
            </a:r>
            <a:endParaRPr lang="en-GB" altLang="da-DK" sz="1800">
              <a:latin typeface="Trebuchet MS" panose="020B0603020202020204" pitchFamily="34" charset="0"/>
            </a:endParaRPr>
          </a:p>
        </p:txBody>
      </p:sp>
      <p:sp>
        <p:nvSpPr>
          <p:cNvPr id="9245" name="Text Box 34">
            <a:extLst>
              <a:ext uri="{FF2B5EF4-FFF2-40B4-BE49-F238E27FC236}">
                <a16:creationId xmlns:a16="http://schemas.microsoft.com/office/drawing/2014/main" id="{D0968383-30FB-E3D8-70EF-3DD76DE4B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8" y="5084763"/>
            <a:ext cx="784225" cy="136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da-DK" altLang="da-DK" sz="1800">
                <a:latin typeface="Trebuchet MS" panose="020B0603020202020204" pitchFamily="34" charset="0"/>
              </a:rPr>
              <a:t>Tid</a:t>
            </a:r>
          </a:p>
          <a:p>
            <a:pPr>
              <a:buFontTx/>
              <a:buNone/>
            </a:pPr>
            <a:endParaRPr lang="da-DK" altLang="da-DK" sz="1800">
              <a:latin typeface="Trebuchet MS" panose="020B0603020202020204" pitchFamily="34" charset="0"/>
            </a:endParaRPr>
          </a:p>
          <a:p>
            <a:pPr>
              <a:buFontTx/>
              <a:buNone/>
            </a:pPr>
            <a:endParaRPr lang="da-DK" altLang="da-DK" sz="1800">
              <a:latin typeface="Trebuchet MS" panose="020B0603020202020204" pitchFamily="34" charset="0"/>
            </a:endParaRPr>
          </a:p>
          <a:p>
            <a:pPr>
              <a:buFontTx/>
              <a:buNone/>
            </a:pPr>
            <a:r>
              <a:rPr lang="da-DK" altLang="da-DK" sz="1800">
                <a:latin typeface="Trebuchet MS" panose="020B0603020202020204" pitchFamily="34" charset="0"/>
              </a:rPr>
              <a:t>Udløb</a:t>
            </a:r>
            <a:endParaRPr lang="en-GB" altLang="da-DK" sz="18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BF7E8008-57E9-7F3C-4172-B1675D854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Afregning af CDS</a:t>
            </a:r>
          </a:p>
        </p:txBody>
      </p:sp>
      <p:sp>
        <p:nvSpPr>
          <p:cNvPr id="11267" name="Content Placeholder 5">
            <a:extLst>
              <a:ext uri="{FF2B5EF4-FFF2-40B4-BE49-F238E27FC236}">
                <a16:creationId xmlns:a16="http://schemas.microsoft.com/office/drawing/2014/main" id="{C3A607B0-9158-ACBC-8AD2-5867A51C3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3644900"/>
            <a:ext cx="7772400" cy="4114800"/>
          </a:xfrm>
        </p:spPr>
        <p:txBody>
          <a:bodyPr/>
          <a:lstStyle/>
          <a:p>
            <a:r>
              <a:rPr lang="da-DK" altLang="da-DK" sz="2000">
                <a:latin typeface="Trebuchet MS" panose="020B0603020202020204" pitchFamily="34" charset="0"/>
              </a:rPr>
              <a:t>De begivenheder, der er dækket af en CDS-aftale kan variere fra kontrakt til kontrakt, men typisk vil nedenstående begivenheder være dækket:</a:t>
            </a:r>
          </a:p>
          <a:p>
            <a:r>
              <a:rPr lang="da-DK" altLang="da-DK" sz="2000">
                <a:latin typeface="Trebuchet MS" panose="020B0603020202020204" pitchFamily="34" charset="0"/>
              </a:rPr>
              <a:t>Konkurs</a:t>
            </a:r>
          </a:p>
          <a:p>
            <a:r>
              <a:rPr lang="da-DK" altLang="da-DK" sz="2000">
                <a:latin typeface="Trebuchet MS" panose="020B0603020202020204" pitchFamily="34" charset="0"/>
              </a:rPr>
              <a:t>Forsinkelse i betalinger. Vil som oftest være aftalt til minimum 3 dage, og et beløb på minimum 1 million dollar</a:t>
            </a:r>
          </a:p>
          <a:p>
            <a:r>
              <a:rPr lang="da-DK" altLang="da-DK" sz="2000">
                <a:latin typeface="Trebuchet MS" panose="020B0603020202020204" pitchFamily="34" charset="0"/>
              </a:rPr>
              <a:t>Restrukturering af gæld, som eksempelvis nedsættelse af kupon eller forlængelse af restløbetiden</a:t>
            </a:r>
          </a:p>
          <a:p>
            <a:endParaRPr lang="da-DK" altLang="da-DK"/>
          </a:p>
        </p:txBody>
      </p:sp>
      <p:sp>
        <p:nvSpPr>
          <p:cNvPr id="11268" name="Footer Placeholder 2">
            <a:extLst>
              <a:ext uri="{FF2B5EF4-FFF2-40B4-BE49-F238E27FC236}">
                <a16:creationId xmlns:a16="http://schemas.microsoft.com/office/drawing/2014/main" id="{D6C84024-A82B-02B8-28F2-247A1C1E0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8335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11269" name="Slide Number Placeholder 3">
            <a:extLst>
              <a:ext uri="{FF2B5EF4-FFF2-40B4-BE49-F238E27FC236}">
                <a16:creationId xmlns:a16="http://schemas.microsoft.com/office/drawing/2014/main" id="{40D00D33-FEC6-9BD5-344D-5A1274841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9A21B3-8B7C-4833-8B1B-21DD8ADAFD88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da-DK" sz="1400"/>
          </a:p>
        </p:txBody>
      </p:sp>
      <p:pic>
        <p:nvPicPr>
          <p:cNvPr id="11270" name="Picture 4">
            <a:extLst>
              <a:ext uri="{FF2B5EF4-FFF2-40B4-BE49-F238E27FC236}">
                <a16:creationId xmlns:a16="http://schemas.microsoft.com/office/drawing/2014/main" id="{A42C4364-033D-C7FB-36BE-17FEFA4E6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655763"/>
            <a:ext cx="8640762" cy="198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C0A9326-98AD-E167-39DE-094AAC2F2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3600">
                <a:latin typeface="Trebuchet MS" panose="020B0603020202020204" pitchFamily="34" charset="0"/>
              </a:rPr>
              <a:t>Auktionsresultater og recovery rates</a:t>
            </a:r>
          </a:p>
        </p:txBody>
      </p:sp>
      <p:sp>
        <p:nvSpPr>
          <p:cNvPr id="13316" name="Footer Placeholder 3">
            <a:extLst>
              <a:ext uri="{FF2B5EF4-FFF2-40B4-BE49-F238E27FC236}">
                <a16:creationId xmlns:a16="http://schemas.microsoft.com/office/drawing/2014/main" id="{2EC5CD3E-341B-94BB-209D-2A055C8FF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13317" name="Slide Number Placeholder 4">
            <a:extLst>
              <a:ext uri="{FF2B5EF4-FFF2-40B4-BE49-F238E27FC236}">
                <a16:creationId xmlns:a16="http://schemas.microsoft.com/office/drawing/2014/main" id="{31926D0C-10F7-BB10-3DB2-2F8EB8C4F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DBA262-0FEA-42CC-B0A7-57A6995B057A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da-DK" sz="140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298B51-F6BD-B6EC-A1F6-525B921AE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0368C9-CBD1-246F-F264-FC45B9B366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500" r="30840"/>
          <a:stretch/>
        </p:blipFill>
        <p:spPr>
          <a:xfrm>
            <a:off x="655215" y="1752516"/>
            <a:ext cx="7401223" cy="477282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2A8EC4E9-4B96-5495-5AE4-C680AA8FA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88" y="11113"/>
            <a:ext cx="7772400" cy="1143000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Case: Grækenland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8F31A5C5-1655-AF10-C41D-F75DB5984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557338"/>
            <a:ext cx="7772400" cy="4114800"/>
          </a:xfrm>
        </p:spPr>
        <p:txBody>
          <a:bodyPr/>
          <a:lstStyle/>
          <a:p>
            <a:r>
              <a:rPr lang="da-DK" altLang="da-DK" sz="1600">
                <a:latin typeface="Trebuchet MS" panose="020B0603020202020204" pitchFamily="34" charset="0"/>
              </a:rPr>
              <a:t>Den </a:t>
            </a:r>
            <a:r>
              <a:rPr lang="da-DK" altLang="da-DK" sz="1600" b="1">
                <a:latin typeface="Trebuchet MS" panose="020B0603020202020204" pitchFamily="34" charset="0"/>
              </a:rPr>
              <a:t>23. februar 2012</a:t>
            </a:r>
            <a:r>
              <a:rPr lang="da-DK" altLang="da-DK" sz="1600">
                <a:latin typeface="Trebuchet MS" panose="020B0603020202020204" pitchFamily="34" charset="0"/>
              </a:rPr>
              <a:t> vedtog det græske parlament en lov, der gav den græske stat mulighed for at anvende såkaldte ”Collective Action Clauses”.</a:t>
            </a:r>
          </a:p>
          <a:p>
            <a:r>
              <a:rPr lang="da-DK" altLang="da-DK" sz="1600">
                <a:latin typeface="Trebuchet MS" panose="020B0603020202020204" pitchFamily="34" charset="0"/>
              </a:rPr>
              <a:t>Ændringen af loven var ikke i sig selv udløsende for en kreditbegivenhed. </a:t>
            </a:r>
          </a:p>
          <a:p>
            <a:r>
              <a:rPr lang="da-DK" altLang="da-DK" sz="1600">
                <a:latin typeface="Trebuchet MS" panose="020B0603020202020204" pitchFamily="34" charset="0"/>
              </a:rPr>
              <a:t>Den græske stat foreslog en omfattende restrukturering af statsgælden. Restrukturering omfattede blandt andet nedskrivning af gæld (53,5% af hovedstolsværdien) og ombytning af eksisterende obligationer til nye obligationer med længere løbetid og lavere kupon. </a:t>
            </a:r>
          </a:p>
          <a:p>
            <a:r>
              <a:rPr lang="da-DK" altLang="da-DK" sz="1600">
                <a:latin typeface="Trebuchet MS" panose="020B0603020202020204" pitchFamily="34" charset="0"/>
              </a:rPr>
              <a:t>Den </a:t>
            </a:r>
            <a:r>
              <a:rPr lang="da-DK" altLang="da-DK" sz="1600" b="1">
                <a:latin typeface="Trebuchet MS" panose="020B0603020202020204" pitchFamily="34" charset="0"/>
              </a:rPr>
              <a:t>9. marts 2012</a:t>
            </a:r>
            <a:r>
              <a:rPr lang="da-DK" altLang="da-DK" sz="1600">
                <a:latin typeface="Trebuchet MS" panose="020B0603020202020204" pitchFamily="34" charset="0"/>
              </a:rPr>
              <a:t> annoncerede EMEAs Determination Committee, at Grækenlands restrukturering af gæld kunne betragtes som en kreditbegivenhed</a:t>
            </a:r>
          </a:p>
          <a:p>
            <a:r>
              <a:rPr lang="da-DK" altLang="da-DK" sz="1600">
                <a:latin typeface="Trebuchet MS" panose="020B0603020202020204" pitchFamily="34" charset="0"/>
              </a:rPr>
              <a:t>EMEAs Determination Committee besluttede samtidig, at en auktion over obligationerne skulle afholdes den 19. marts 2012.</a:t>
            </a:r>
          </a:p>
          <a:p>
            <a:r>
              <a:rPr lang="da-DK" altLang="da-DK" sz="1600">
                <a:latin typeface="Trebuchet MS" panose="020B0603020202020204" pitchFamily="34" charset="0"/>
              </a:rPr>
              <a:t>Den </a:t>
            </a:r>
            <a:r>
              <a:rPr lang="da-DK" altLang="da-DK" sz="1600" b="1">
                <a:latin typeface="Trebuchet MS" panose="020B0603020202020204" pitchFamily="34" charset="0"/>
              </a:rPr>
              <a:t>19. marts 2012</a:t>
            </a:r>
            <a:r>
              <a:rPr lang="da-DK" altLang="da-DK" sz="1600">
                <a:latin typeface="Trebuchet MS" panose="020B0603020202020204" pitchFamily="34" charset="0"/>
              </a:rPr>
              <a:t> afholdt Creditex og Markit en auktion over obligationerne og prisen for disse blev fastsat til 21,5%.</a:t>
            </a:r>
          </a:p>
          <a:p>
            <a:r>
              <a:rPr lang="da-DK" altLang="da-DK" sz="1600">
                <a:latin typeface="Trebuchet MS" panose="020B0603020202020204" pitchFamily="34" charset="0"/>
              </a:rPr>
              <a:t>Den </a:t>
            </a:r>
            <a:r>
              <a:rPr lang="da-DK" altLang="da-DK" sz="1600" b="1">
                <a:latin typeface="Trebuchet MS" panose="020B0603020202020204" pitchFamily="34" charset="0"/>
              </a:rPr>
              <a:t>26. marts 2012</a:t>
            </a:r>
            <a:r>
              <a:rPr lang="da-DK" altLang="da-DK" sz="1600">
                <a:latin typeface="Trebuchet MS" panose="020B0603020202020204" pitchFamily="34" charset="0"/>
              </a:rPr>
              <a:t> overførtes EUR 2,04 mia. fra sælgerne af kontrakterne til køberne, svarende til en samlet nominel mængde CDS-kontrakter på EUR 2,60 mia. (EUR 2,04 mia./78,5% = EUR 2,60 mia.).</a:t>
            </a:r>
          </a:p>
        </p:txBody>
      </p:sp>
      <p:sp>
        <p:nvSpPr>
          <p:cNvPr id="14340" name="Footer Placeholder 3">
            <a:extLst>
              <a:ext uri="{FF2B5EF4-FFF2-40B4-BE49-F238E27FC236}">
                <a16:creationId xmlns:a16="http://schemas.microsoft.com/office/drawing/2014/main" id="{97424CBB-990F-AFCD-BE98-41FF9CB4B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14341" name="Slide Number Placeholder 4">
            <a:extLst>
              <a:ext uri="{FF2B5EF4-FFF2-40B4-BE49-F238E27FC236}">
                <a16:creationId xmlns:a16="http://schemas.microsoft.com/office/drawing/2014/main" id="{EF6343AB-3F7E-F2F0-8335-5A40FBE6B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AFA6CC-9D22-4234-9E32-4E6FDA8199D3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da-DK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7B151104-4943-9CA7-3E86-0115CB497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Anvendelsesmuligheder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C3152AA5-999E-43FC-777E-EB0DF202D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Spekulation i ændring af kreditkvalitet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Lempelse af kapitalkrav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Diversifikation af låneportefølje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Diversifikation af investeringsportefølje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Mål for kreditkvaliteten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Mål for implicit konkurssandsynlighed</a:t>
            </a:r>
          </a:p>
        </p:txBody>
      </p:sp>
      <p:sp>
        <p:nvSpPr>
          <p:cNvPr id="15364" name="Footer Placeholder 3">
            <a:extLst>
              <a:ext uri="{FF2B5EF4-FFF2-40B4-BE49-F238E27FC236}">
                <a16:creationId xmlns:a16="http://schemas.microsoft.com/office/drawing/2014/main" id="{FA7C289F-E613-7758-E991-64C9ADDF1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sp>
        <p:nvSpPr>
          <p:cNvPr id="15365" name="Slide Number Placeholder 4">
            <a:extLst>
              <a:ext uri="{FF2B5EF4-FFF2-40B4-BE49-F238E27FC236}">
                <a16:creationId xmlns:a16="http://schemas.microsoft.com/office/drawing/2014/main" id="{8F17163E-2BEA-A4E1-9228-676A47D9C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ED6D92BA-5F39-4CB3-8EB1-B56826E821F3}" type="slidenum">
              <a:rPr lang="en-GB" altLang="en-US" sz="1400"/>
              <a:pPr/>
              <a:t>9</a:t>
            </a:fld>
            <a:endParaRPr lang="en-GB" alt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3061</TotalTime>
  <Words>978</Words>
  <Application>Microsoft Office PowerPoint</Application>
  <PresentationFormat>Skærmshow (4:3)</PresentationFormat>
  <Paragraphs>189</Paragraphs>
  <Slides>27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27</vt:i4>
      </vt:variant>
    </vt:vector>
  </HeadingPairs>
  <TitlesOfParts>
    <vt:vector size="31" baseType="lpstr">
      <vt:lpstr>Times New Roman</vt:lpstr>
      <vt:lpstr>Trebuchet MS</vt:lpstr>
      <vt:lpstr>TrueFrutiger</vt:lpstr>
      <vt:lpstr>Default Design</vt:lpstr>
      <vt:lpstr>Kapitel 11  Kreditderivater</vt:lpstr>
      <vt:lpstr>Kreditderivater – adskillelse af penge og kreditrisiko</vt:lpstr>
      <vt:lpstr>Nominelt udestående CDS-kontrakter</vt:lpstr>
      <vt:lpstr>CDS-kontrakt</vt:lpstr>
      <vt:lpstr>Betalingsprofil for CDS-kontrakt</vt:lpstr>
      <vt:lpstr>Afregning af CDS</vt:lpstr>
      <vt:lpstr>Auktionsresultater og recovery rates</vt:lpstr>
      <vt:lpstr>Case: Grækenland</vt:lpstr>
      <vt:lpstr>Anvendelsesmuligheder</vt:lpstr>
      <vt:lpstr>Anvendelse, spekulation i ændring af kreditkvalitet</vt:lpstr>
      <vt:lpstr>Mål for implicit konkurssandsynlighed</vt:lpstr>
      <vt:lpstr>Beregning af CDS-præmie</vt:lpstr>
      <vt:lpstr>Eksempel, CDS-præmie</vt:lpstr>
      <vt:lpstr>Samlet CDS-præmie, hvis der ikke indtræffer en kreditbegivenhed (rente = 3%)</vt:lpstr>
      <vt:lpstr>Samlet CDS-præmie, hvis der indtræffer en kreditbegivenhed</vt:lpstr>
      <vt:lpstr>Samlet CDS-præmie</vt:lpstr>
      <vt:lpstr>Samlede betalinger fra CDS-sælger i forbindelse med kreditbegivenhed</vt:lpstr>
      <vt:lpstr>CDS-præmien</vt:lpstr>
      <vt:lpstr>Modpartsrisiko</vt:lpstr>
      <vt:lpstr>iTraxx</vt:lpstr>
      <vt:lpstr>iTraxx</vt:lpstr>
      <vt:lpstr>Asset-backed Securities og CDO’er</vt:lpstr>
      <vt:lpstr>Credit-linked Notes</vt:lpstr>
      <vt:lpstr>Tjek spørgsmål 1 </vt:lpstr>
      <vt:lpstr>Tjek spørgsmål 2</vt:lpstr>
      <vt:lpstr>Tjek spørgsmål 3</vt:lpstr>
      <vt:lpstr>Tjek spørgsmål 4</vt:lpstr>
    </vt:vector>
  </TitlesOfParts>
  <Company>Financial Training Partner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Lektion 1</dc:title>
  <dc:creator>Jørgen</dc:creator>
  <cp:lastModifiedBy>Rasmus Peter Ambrosius Løvgreen</cp:lastModifiedBy>
  <cp:revision>136</cp:revision>
  <dcterms:created xsi:type="dcterms:W3CDTF">2011-01-12T08:43:50Z</dcterms:created>
  <dcterms:modified xsi:type="dcterms:W3CDTF">2024-07-09T09:04:09Z</dcterms:modified>
</cp:coreProperties>
</file>