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4" r:id="rId3"/>
    <p:sldId id="275" r:id="rId4"/>
    <p:sldId id="276" r:id="rId5"/>
    <p:sldId id="277" r:id="rId6"/>
    <p:sldId id="278" r:id="rId7"/>
    <p:sldId id="279" r:id="rId8"/>
    <p:sldId id="286" r:id="rId9"/>
    <p:sldId id="280" r:id="rId10"/>
    <p:sldId id="281" r:id="rId11"/>
    <p:sldId id="282" r:id="rId12"/>
    <p:sldId id="283" r:id="rId13"/>
    <p:sldId id="287" r:id="rId14"/>
    <p:sldId id="288" r:id="rId15"/>
    <p:sldId id="289" r:id="rId16"/>
    <p:sldId id="290" r:id="rId17"/>
    <p:sldId id="273" r:id="rId18"/>
    <p:sldId id="274" r:id="rId19"/>
    <p:sldId id="291" r:id="rId20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B4FA171-A204-0F74-7BFE-D3B5BEB5A1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C726D8A-885A-307C-9C51-FC6123E6C30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E22CA24-0E97-611C-DFC3-80C0DEFD559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CF90360-240B-4295-DDD9-3A16381CCC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B3E84DC5-56D5-7628-00F7-643736A219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23888FE-55B2-BC83-961D-13EB23405A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05E3F53-F757-4D64-841C-0AF3EC53B7CC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8C549A18-78E6-085D-EE4E-FCE02930C7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9386D07-A344-C8F7-42EB-9504DFB15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E5968EE0-5165-AC00-9D70-E59BE2DE48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9F96B8C-A1B6-49EC-8DFA-C0830BFB20EB}" type="slidenum">
              <a:rPr lang="en-GB" altLang="da-DK" sz="1300"/>
              <a:pPr/>
              <a:t>6</a:t>
            </a:fld>
            <a:endParaRPr lang="en-GB" altLang="da-DK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50B62D3-A647-461C-9831-CD7EE22C7F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DC586574-E068-7118-FFC4-C691A63AC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1EB70DAF-9A6F-5E26-FFD9-6A07FBD281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F270ED29-83E9-4CBF-A9B8-F762D2668305}" type="slidenum">
              <a:rPr lang="en-GB" altLang="da-DK" sz="1300"/>
              <a:pPr/>
              <a:t>7</a:t>
            </a:fld>
            <a:endParaRPr lang="en-GB" altLang="da-DK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5E3F53-F757-4D64-841C-0AF3EC53B7CC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0831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874F01-6BF1-AB91-3218-264D1620FD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9DE43E-4259-EA2C-ED73-848825DB3C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0A0A1F-3F33-1A04-3E3A-356EA398CB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05A0E-65E4-48F7-BE77-D06B1FB0228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46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CBCF82-18FC-2DA5-FD41-B224EDA21A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52D236-57B2-D097-5FE7-E5056FBDD3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2DA418-BB50-2FE8-7C82-2C425C70C8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BA696C-CC83-4B3A-9529-D1D2007CF087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77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7E5CB5-562C-BB66-D7CC-3CC253561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16FB41-FCB0-B32B-A827-7927A88ADE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F1A5E5-C222-8FE1-1EC5-A0CD16705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418CF-C394-4F53-8466-C8E03A879421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5874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81F6C1-33DD-D421-DB2D-D097A513F6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870B03-DAAE-A134-4040-A998DE2BAA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62A1E9-AB22-F747-B781-A45DA11356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51D1F6-0206-4B93-BD50-039239DD5A57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973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EE594C-9D88-8662-1AB6-74255B02A7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73819C-8AD7-4919-1F9E-266D8B030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EC038F-F64D-9178-AE9A-7950FF61E3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499EA1-E629-4891-9D75-7CFED4D3697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545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788A5E-65EE-7FDB-5C69-683F887D0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7DD864-B125-5F13-ADFB-E207C1A43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D04E03-A159-740C-A4BA-3E83C60E1B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28AE1F-2611-4BC8-891C-45DF9C4E62C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730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ABA243-B33D-3A67-4621-FE1DB78B95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851ED-AA40-265C-2B70-AF32741D7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3CC1AE-B5BE-D20F-374F-5BC6996593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582BF4-981A-4C8B-B3DE-F090C9FE839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09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99308D-F828-54CE-909D-4A01EEBC13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8E2331-764F-C4F0-0AC4-45E45C1E66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9185D9D-17FD-8577-4A30-A73E4C75A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60F69-EA86-491F-B2C6-4C91ECE3489C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90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CA3A251-38E3-2AE8-3CB7-9F203E7348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C4336E-3053-050E-97DB-FA0962D0FD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2D5133-9289-932A-33C3-A8DFEAA4A7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11D6E1-208F-4061-9F24-0CE0082C2F3D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409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E639DC-A626-D405-325E-ED5B9995AF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AE23D58-33E8-D677-1616-3D439ED67F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BC785A-C0D1-505A-B702-C2F61CDB3C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917FE4-20E5-4F55-B8A6-1CE127374FD4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741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BFC104-50D3-37A0-DDCD-FB08455C93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CD714B-04F2-1DFF-A855-5F7759A060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7D4FB2-A740-D2C9-07F6-AC46127350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ED3F31-A082-4FA0-9047-E6A789E89482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894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95B3EC-C962-BD6B-A352-8F206ADDFE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01F56F-24A1-2115-0F51-D17C253D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9ACB31-A96B-546D-30C0-2798FE1519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B66D9-B73F-42F0-819F-5B6C8A567CE5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60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205730-C7E9-3B20-1333-B0D315D11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8B8373E-2392-B784-D6AC-8ED126E7B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text styles</a:t>
            </a:r>
          </a:p>
          <a:p>
            <a:pPr lvl="1"/>
            <a:r>
              <a:rPr lang="en-GB" altLang="da-DK"/>
              <a:t>Second level</a:t>
            </a:r>
          </a:p>
          <a:p>
            <a:pPr lvl="2"/>
            <a:r>
              <a:rPr lang="en-GB" altLang="da-DK"/>
              <a:t>Third level</a:t>
            </a:r>
          </a:p>
          <a:p>
            <a:pPr lvl="3"/>
            <a:r>
              <a:rPr lang="en-GB" altLang="da-DK"/>
              <a:t>Fourth level</a:t>
            </a:r>
          </a:p>
          <a:p>
            <a:pPr lvl="4"/>
            <a:r>
              <a:rPr lang="en-GB" altLang="da-D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753662F-A8FE-F79C-B084-CA839D9866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2CC3A1E-955B-C1DF-389E-281826A2D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5F17CF-DD7F-F5EE-8BD0-3769AA65D6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BC63FC7-8391-43B4-B573-F5F4588EE258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D4A996B-EE6A-9D60-C084-3742CC80C3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da-DK">
                <a:latin typeface="Trebuchet MS" panose="020B0603020202020204" pitchFamily="34" charset="0"/>
              </a:rPr>
              <a:t>Kapitel 3</a:t>
            </a:r>
            <a:br>
              <a:rPr lang="en-GB" altLang="da-DK">
                <a:latin typeface="Trebuchet MS" panose="020B0603020202020204" pitchFamily="34" charset="0"/>
              </a:rPr>
            </a:br>
            <a:br>
              <a:rPr lang="en-GB" altLang="da-DK">
                <a:latin typeface="Trebuchet MS" panose="020B0603020202020204" pitchFamily="34" charset="0"/>
              </a:rPr>
            </a:br>
            <a:r>
              <a:rPr lang="en-GB" altLang="da-DK">
                <a:latin typeface="Trebuchet MS" panose="020B0603020202020204" pitchFamily="34" charset="0"/>
              </a:rPr>
              <a:t>Rentefutures og FRAs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6F37476-6DB3-A867-C806-7BFD740761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a-DK" altLang="da-DK"/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60B3FB90-23BE-17E5-7ACA-95F8BA6F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9C06456-91D3-C367-38A1-98A704273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6475" y="263525"/>
            <a:ext cx="7848600" cy="422275"/>
          </a:xfrm>
        </p:spPr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Fremtidig Renteaftale (FRA)</a:t>
            </a:r>
          </a:p>
        </p:txBody>
      </p:sp>
      <p:sp>
        <p:nvSpPr>
          <p:cNvPr id="15363" name="Footer Placeholder 1">
            <a:extLst>
              <a:ext uri="{FF2B5EF4-FFF2-40B4-BE49-F238E27FC236}">
                <a16:creationId xmlns:a16="http://schemas.microsoft.com/office/drawing/2014/main" id="{07041094-47DF-B5DE-5CE9-78141CB75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4609CD-1CD2-5260-2423-007A7DCB2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50" y="1392759"/>
            <a:ext cx="8431499" cy="4072481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286D81D-C577-1827-1DEF-1DF98049C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315913"/>
            <a:ext cx="7772400" cy="1143001"/>
          </a:xfrm>
        </p:spPr>
        <p:txBody>
          <a:bodyPr/>
          <a:lstStyle/>
          <a:p>
            <a:r>
              <a:rPr lang="da-DK" altLang="da-DK"/>
              <a:t>Fremtidig renteaftale (FRA)</a:t>
            </a:r>
          </a:p>
        </p:txBody>
      </p:sp>
      <p:sp>
        <p:nvSpPr>
          <p:cNvPr id="16387" name="Footer Placeholder 1">
            <a:extLst>
              <a:ext uri="{FF2B5EF4-FFF2-40B4-BE49-F238E27FC236}">
                <a16:creationId xmlns:a16="http://schemas.microsoft.com/office/drawing/2014/main" id="{A3782DD8-7DC7-F9F2-404D-E02FB0B3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4D41CC-8489-3890-DF2F-EBB2EB55B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1700"/>
            <a:ext cx="9144000" cy="501459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D2C43011-8162-8C5C-033E-ABE7DC5DD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Prissætning af FRAs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823C271-924C-D0D4-6D26-1CB14DED8FFA}"/>
              </a:ext>
            </a:extLst>
          </p:cNvPr>
          <p:cNvCxnSpPr/>
          <p:nvPr/>
        </p:nvCxnSpPr>
        <p:spPr bwMode="auto">
          <a:xfrm>
            <a:off x="3616325" y="2662238"/>
            <a:ext cx="1836738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C2D6C61-1EF4-D5E7-7892-941BEA563D8A}"/>
              </a:ext>
            </a:extLst>
          </p:cNvPr>
          <p:cNvCxnSpPr/>
          <p:nvPr/>
        </p:nvCxnSpPr>
        <p:spPr bwMode="auto">
          <a:xfrm flipV="1">
            <a:off x="3629025" y="2276475"/>
            <a:ext cx="0" cy="396875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9E2B5B9-9054-DC6B-5030-2E342FABC43F}"/>
              </a:ext>
            </a:extLst>
          </p:cNvPr>
          <p:cNvCxnSpPr/>
          <p:nvPr/>
        </p:nvCxnSpPr>
        <p:spPr bwMode="auto">
          <a:xfrm flipV="1">
            <a:off x="5445125" y="2657475"/>
            <a:ext cx="0" cy="396875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FF5C4F9-2196-2F20-586A-A8C893D921BB}"/>
              </a:ext>
            </a:extLst>
          </p:cNvPr>
          <p:cNvCxnSpPr/>
          <p:nvPr/>
        </p:nvCxnSpPr>
        <p:spPr bwMode="auto">
          <a:xfrm>
            <a:off x="5245100" y="3043238"/>
            <a:ext cx="37465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074ACB6-76E2-AAF4-1A81-BDEDFA9752A4}"/>
              </a:ext>
            </a:extLst>
          </p:cNvPr>
          <p:cNvCxnSpPr/>
          <p:nvPr/>
        </p:nvCxnSpPr>
        <p:spPr bwMode="auto">
          <a:xfrm>
            <a:off x="3468688" y="2287588"/>
            <a:ext cx="376237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BA0007D-8313-9535-B5A9-087B7B2B20C1}"/>
              </a:ext>
            </a:extLst>
          </p:cNvPr>
          <p:cNvCxnSpPr/>
          <p:nvPr/>
        </p:nvCxnSpPr>
        <p:spPr bwMode="auto">
          <a:xfrm>
            <a:off x="1774825" y="4165600"/>
            <a:ext cx="3738563" cy="3175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BEFB9F-5E14-D8CF-C0D4-A1D3410276D4}"/>
              </a:ext>
            </a:extLst>
          </p:cNvPr>
          <p:cNvCxnSpPr/>
          <p:nvPr/>
        </p:nvCxnSpPr>
        <p:spPr bwMode="auto">
          <a:xfrm flipV="1">
            <a:off x="1774825" y="3783013"/>
            <a:ext cx="0" cy="396875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0A3438C-5D43-E509-8DBD-3D1F7C8A3BBC}"/>
              </a:ext>
            </a:extLst>
          </p:cNvPr>
          <p:cNvCxnSpPr/>
          <p:nvPr/>
        </p:nvCxnSpPr>
        <p:spPr bwMode="auto">
          <a:xfrm flipV="1">
            <a:off x="5505450" y="4165600"/>
            <a:ext cx="0" cy="396875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66CF5EF-36D2-3551-62AD-69EC2FC1E639}"/>
              </a:ext>
            </a:extLst>
          </p:cNvPr>
          <p:cNvCxnSpPr/>
          <p:nvPr/>
        </p:nvCxnSpPr>
        <p:spPr bwMode="auto">
          <a:xfrm>
            <a:off x="5305425" y="4551363"/>
            <a:ext cx="37465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6064A26-3283-83CA-3875-F13F7F0829FB}"/>
              </a:ext>
            </a:extLst>
          </p:cNvPr>
          <p:cNvCxnSpPr/>
          <p:nvPr/>
        </p:nvCxnSpPr>
        <p:spPr bwMode="auto">
          <a:xfrm>
            <a:off x="1612900" y="3794125"/>
            <a:ext cx="376238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16709DC-DC45-8649-1DD1-3E997E2C705C}"/>
              </a:ext>
            </a:extLst>
          </p:cNvPr>
          <p:cNvCxnSpPr/>
          <p:nvPr/>
        </p:nvCxnSpPr>
        <p:spPr bwMode="auto">
          <a:xfrm rot="10800000">
            <a:off x="1814513" y="5294313"/>
            <a:ext cx="183515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3445086-F60C-4F29-6FE9-3224AD942051}"/>
              </a:ext>
            </a:extLst>
          </p:cNvPr>
          <p:cNvCxnSpPr/>
          <p:nvPr/>
        </p:nvCxnSpPr>
        <p:spPr bwMode="auto">
          <a:xfrm rot="10800000" flipV="1">
            <a:off x="1827213" y="5297488"/>
            <a:ext cx="0" cy="395287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5D46525-0613-4111-04BC-F72C47517B4F}"/>
              </a:ext>
            </a:extLst>
          </p:cNvPr>
          <p:cNvCxnSpPr/>
          <p:nvPr/>
        </p:nvCxnSpPr>
        <p:spPr bwMode="auto">
          <a:xfrm rot="10800000" flipV="1">
            <a:off x="3643313" y="4887913"/>
            <a:ext cx="0" cy="396875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6D8DE7-3581-A43D-D6EF-ECF82F1C212B}"/>
              </a:ext>
            </a:extLst>
          </p:cNvPr>
          <p:cNvCxnSpPr/>
          <p:nvPr/>
        </p:nvCxnSpPr>
        <p:spPr bwMode="auto">
          <a:xfrm rot="10800000">
            <a:off x="3441700" y="4899025"/>
            <a:ext cx="376238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620964E-E79E-2C73-81FC-86392D34F197}"/>
              </a:ext>
            </a:extLst>
          </p:cNvPr>
          <p:cNvCxnSpPr/>
          <p:nvPr/>
        </p:nvCxnSpPr>
        <p:spPr bwMode="auto">
          <a:xfrm rot="10800000">
            <a:off x="1666875" y="5710238"/>
            <a:ext cx="376238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9475" name="TextBox 21">
            <a:extLst>
              <a:ext uri="{FF2B5EF4-FFF2-40B4-BE49-F238E27FC236}">
                <a16:creationId xmlns:a16="http://schemas.microsoft.com/office/drawing/2014/main" id="{D3FD0028-880C-99B8-D06C-4A01CC176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0" y="1630363"/>
            <a:ext cx="7254875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I dag                      3M                          6M             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1662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                              3x6 FRA                      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                                                                          En 3x6 FRA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1662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1662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                                                                                 =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1662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         6-måneders lån                               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                                                              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                                                                         6-måneders lån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1662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3-måneders                                                                  +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placering     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                                                                    3-måneders placering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</a:t>
            </a:r>
          </a:p>
        </p:txBody>
      </p:sp>
      <p:sp>
        <p:nvSpPr>
          <p:cNvPr id="17427" name="Footer Placeholder 1">
            <a:extLst>
              <a:ext uri="{FF2B5EF4-FFF2-40B4-BE49-F238E27FC236}">
                <a16:creationId xmlns:a16="http://schemas.microsoft.com/office/drawing/2014/main" id="{B530C76C-4C8B-3012-070A-7983303D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>
            <a:extLst>
              <a:ext uri="{FF2B5EF4-FFF2-40B4-BE49-F238E27FC236}">
                <a16:creationId xmlns:a16="http://schemas.microsoft.com/office/drawing/2014/main" id="{EEE704A5-0A0B-B317-825E-297C5CB0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Beregning af FRA-rente</a:t>
            </a:r>
          </a:p>
        </p:txBody>
      </p:sp>
      <p:sp>
        <p:nvSpPr>
          <p:cNvPr id="18436" name="Footer Placeholder 2">
            <a:extLst>
              <a:ext uri="{FF2B5EF4-FFF2-40B4-BE49-F238E27FC236}">
                <a16:creationId xmlns:a16="http://schemas.microsoft.com/office/drawing/2014/main" id="{738E702E-C176-DD46-8403-B9EFBA15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C43B26-540C-5598-57E5-7E1DCFF55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747822"/>
            <a:ext cx="6798639" cy="450057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FCD54D4-35B9-746E-88A6-A1D20DFA3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/>
              <a:t>Anvendelse af FRAs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04BA951D-85C0-11CE-9A59-1DC61A576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19460" name="Footer Placeholder 3">
            <a:extLst>
              <a:ext uri="{FF2B5EF4-FFF2-40B4-BE49-F238E27FC236}">
                <a16:creationId xmlns:a16="http://schemas.microsoft.com/office/drawing/2014/main" id="{4E0003CF-6DC2-1AB2-685E-E0C0260A8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30374D69-9711-D28F-34AD-45C0572EA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060575"/>
            <a:ext cx="13244512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B27A68B4-E219-15CE-AB58-45A24AC9A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/>
              <a:t>Deposit futures versus FRAs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48653-FE38-AE12-6D72-02ABC1E4F8D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627" t="-889" r="-549" b="-4444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20484" name="Footer Placeholder 3">
            <a:extLst>
              <a:ext uri="{FF2B5EF4-FFF2-40B4-BE49-F238E27FC236}">
                <a16:creationId xmlns:a16="http://schemas.microsoft.com/office/drawing/2014/main" id="{8BBC6CD7-C373-EB75-F62C-839FAEB1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DE0AC573-2408-4CA8-9254-E80889DE4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Eksempel, Deposit Future</a:t>
            </a:r>
          </a:p>
        </p:txBody>
      </p:sp>
      <p:sp>
        <p:nvSpPr>
          <p:cNvPr id="21507" name="Footer Placeholder 2">
            <a:extLst>
              <a:ext uri="{FF2B5EF4-FFF2-40B4-BE49-F238E27FC236}">
                <a16:creationId xmlns:a16="http://schemas.microsoft.com/office/drawing/2014/main" id="{061CA6B7-C6F9-1A88-94F9-353FF2F2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A8BA5F-B22A-1FBC-F97B-7DE0D33854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580" t="53150" r="25982" b="8888"/>
          <a:stretch/>
        </p:blipFill>
        <p:spPr>
          <a:xfrm>
            <a:off x="179511" y="1484784"/>
            <a:ext cx="8657933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4FF3D466-8FE5-C181-2040-32B401D2A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1</a:t>
            </a:r>
          </a:p>
        </p:txBody>
      </p:sp>
      <p:sp>
        <p:nvSpPr>
          <p:cNvPr id="18435" name="Content Placeholder 3">
            <a:extLst>
              <a:ext uri="{FF2B5EF4-FFF2-40B4-BE49-F238E27FC236}">
                <a16:creationId xmlns:a16="http://schemas.microsoft.com/office/drawing/2014/main" id="{4955E0C3-359D-6342-657F-F5FF7149E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15" y="17526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da-DK" altLang="da-DK" sz="2800" dirty="0">
                <a:latin typeface="Trebuchet MS" panose="020B0603020202020204" pitchFamily="34" charset="0"/>
              </a:rPr>
              <a:t>Hvilke anvendelsesmuligheder er der for</a:t>
            </a:r>
          </a:p>
          <a:p>
            <a:pPr lvl="1">
              <a:defRPr/>
            </a:pPr>
            <a:r>
              <a:rPr lang="da-DK" altLang="da-DK" sz="2400" dirty="0">
                <a:latin typeface="Trebuchet MS" panose="020B0603020202020204" pitchFamily="34" charset="0"/>
              </a:rPr>
              <a:t>Obligationsfutures</a:t>
            </a:r>
          </a:p>
          <a:p>
            <a:pPr lvl="1">
              <a:defRPr/>
            </a:pPr>
            <a:r>
              <a:rPr lang="da-DK" altLang="da-DK" sz="2400" dirty="0">
                <a:latin typeface="Trebuchet MS" panose="020B0603020202020204" pitchFamily="34" charset="0"/>
              </a:rPr>
              <a:t>FRAs</a:t>
            </a:r>
          </a:p>
          <a:p>
            <a:pPr lvl="1">
              <a:defRPr/>
            </a:pPr>
            <a:r>
              <a:rPr lang="da-DK" altLang="da-DK" sz="2400" dirty="0">
                <a:latin typeface="Trebuchet MS" panose="020B0603020202020204" pitchFamily="34" charset="0"/>
              </a:rPr>
              <a:t>Deposit futures</a:t>
            </a:r>
          </a:p>
          <a:p>
            <a:pPr>
              <a:defRPr/>
            </a:pPr>
            <a:r>
              <a:rPr lang="da-DK" altLang="da-DK" sz="2800" dirty="0">
                <a:latin typeface="Trebuchet MS" panose="020B0603020202020204" pitchFamily="34" charset="0"/>
              </a:rPr>
              <a:t>Hvordan vil du med obligationsfutures spekulere i:</a:t>
            </a:r>
          </a:p>
          <a:p>
            <a:pPr lvl="1">
              <a:defRPr/>
            </a:pPr>
            <a:r>
              <a:rPr lang="da-DK" altLang="da-DK" sz="2400" dirty="0">
                <a:latin typeface="Trebuchet MS" panose="020B0603020202020204" pitchFamily="34" charset="0"/>
              </a:rPr>
              <a:t>Generelt stigende renter</a:t>
            </a:r>
          </a:p>
          <a:p>
            <a:pPr lvl="1">
              <a:defRPr/>
            </a:pPr>
            <a:r>
              <a:rPr lang="da-DK" altLang="da-DK" sz="2400" dirty="0">
                <a:latin typeface="Trebuchet MS" panose="020B0603020202020204" pitchFamily="34" charset="0"/>
              </a:rPr>
              <a:t>Fladere rentekurve (10-årige rente ned og 5-årig rente op)</a:t>
            </a:r>
          </a:p>
          <a:p>
            <a:pPr lvl="1">
              <a:defRPr/>
            </a:pPr>
            <a:r>
              <a:rPr lang="da-DK" altLang="da-DK" sz="2400" dirty="0">
                <a:latin typeface="Trebuchet MS" panose="020B0603020202020204" pitchFamily="34" charset="0"/>
              </a:rPr>
              <a:t>Indsnævring af rentespænd mellem DK og Tyskland</a:t>
            </a:r>
          </a:p>
          <a:p>
            <a:pPr marL="457200" lvl="1" indent="0">
              <a:buFontTx/>
              <a:buNone/>
              <a:defRPr/>
            </a:pPr>
            <a:endParaRPr lang="da-DK" altLang="da-DK" dirty="0">
              <a:latin typeface="Trebuchet MS" panose="020B0603020202020204" pitchFamily="34" charset="0"/>
            </a:endParaRPr>
          </a:p>
          <a:p>
            <a:pPr>
              <a:defRPr/>
            </a:pPr>
            <a:endParaRPr lang="da-DK" altLang="da-DK" dirty="0"/>
          </a:p>
        </p:txBody>
      </p:sp>
      <p:sp>
        <p:nvSpPr>
          <p:cNvPr id="22532" name="Footer Placeholder 2">
            <a:extLst>
              <a:ext uri="{FF2B5EF4-FFF2-40B4-BE49-F238E27FC236}">
                <a16:creationId xmlns:a16="http://schemas.microsoft.com/office/drawing/2014/main" id="{80DED293-DC5E-E8F0-6027-457D3658E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F0A3DFF5-64D1-09C2-6D65-283C8F805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2</a:t>
            </a:r>
          </a:p>
        </p:txBody>
      </p:sp>
      <p:sp>
        <p:nvSpPr>
          <p:cNvPr id="23555" name="Content Placeholder 3">
            <a:extLst>
              <a:ext uri="{FF2B5EF4-FFF2-40B4-BE49-F238E27FC236}">
                <a16:creationId xmlns:a16="http://schemas.microsoft.com/office/drawing/2014/main" id="{B250EFF7-D8A1-4270-1176-ED72337D7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>
                <a:latin typeface="Trebuchet MS" panose="020B0603020202020204" pitchFamily="34" charset="0"/>
              </a:rPr>
              <a:t>Forklar begrebet CTD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Hvornår er den korteste obligation CTD og hvornår er den længste obligation CTD – forklar?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Bør du købe eller sælge en FRA, hvis du tror på</a:t>
            </a:r>
          </a:p>
          <a:p>
            <a:pPr lvl="1"/>
            <a:r>
              <a:rPr lang="da-DK" altLang="da-DK" sz="2400">
                <a:latin typeface="Trebuchet MS" panose="020B0603020202020204" pitchFamily="34" charset="0"/>
              </a:rPr>
              <a:t>Faldende renter</a:t>
            </a:r>
          </a:p>
          <a:p>
            <a:pPr lvl="1"/>
            <a:r>
              <a:rPr lang="da-DK" altLang="da-DK" sz="2400">
                <a:latin typeface="Trebuchet MS" panose="020B0603020202020204" pitchFamily="34" charset="0"/>
              </a:rPr>
              <a:t>Stigende renter</a:t>
            </a:r>
          </a:p>
          <a:p>
            <a:pPr lvl="1"/>
            <a:r>
              <a:rPr lang="da-DK" altLang="da-DK" sz="2400">
                <a:latin typeface="Trebuchet MS" panose="020B0603020202020204" pitchFamily="34" charset="0"/>
              </a:rPr>
              <a:t>Stejling af rentekurve</a:t>
            </a:r>
          </a:p>
          <a:p>
            <a:pPr lvl="1"/>
            <a:r>
              <a:rPr lang="da-DK" altLang="da-DK" sz="2400">
                <a:latin typeface="Trebuchet MS" panose="020B0603020202020204" pitchFamily="34" charset="0"/>
              </a:rPr>
              <a:t>Fladning af rentekurve</a:t>
            </a:r>
          </a:p>
          <a:p>
            <a:endParaRPr lang="da-DK" altLang="da-DK" sz="2800">
              <a:latin typeface="Trebuchet MS" panose="020B0603020202020204" pitchFamily="34" charset="0"/>
            </a:endParaRPr>
          </a:p>
          <a:p>
            <a:endParaRPr lang="da-DK" altLang="da-DK"/>
          </a:p>
        </p:txBody>
      </p:sp>
      <p:sp>
        <p:nvSpPr>
          <p:cNvPr id="23556" name="Footer Placeholder 2">
            <a:extLst>
              <a:ext uri="{FF2B5EF4-FFF2-40B4-BE49-F238E27FC236}">
                <a16:creationId xmlns:a16="http://schemas.microsoft.com/office/drawing/2014/main" id="{C852CA40-BF24-3B74-D645-BEF73329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8288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70D8BD33-110F-C707-44E5-E3F193241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3</a:t>
            </a:r>
          </a:p>
        </p:txBody>
      </p:sp>
      <p:sp>
        <p:nvSpPr>
          <p:cNvPr id="24579" name="Content Placeholder 3">
            <a:extLst>
              <a:ext uri="{FF2B5EF4-FFF2-40B4-BE49-F238E27FC236}">
                <a16:creationId xmlns:a16="http://schemas.microsoft.com/office/drawing/2014/main" id="{B14C7B7A-E0E8-2767-07A4-2B61AF654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>
                <a:latin typeface="Trebuchet MS" panose="020B0603020202020204" pitchFamily="34" charset="0"/>
              </a:rPr>
              <a:t>Forklar forskellen mellem en FRA og en Deposit future</a:t>
            </a:r>
          </a:p>
          <a:p>
            <a:endParaRPr lang="da-DK" altLang="da-DK" sz="2800">
              <a:latin typeface="Trebuchet MS" panose="020B0603020202020204" pitchFamily="34" charset="0"/>
            </a:endParaRPr>
          </a:p>
          <a:p>
            <a:endParaRPr lang="da-DK" altLang="da-DK"/>
          </a:p>
        </p:txBody>
      </p:sp>
      <p:sp>
        <p:nvSpPr>
          <p:cNvPr id="24580" name="Footer Placeholder 2">
            <a:extLst>
              <a:ext uri="{FF2B5EF4-FFF2-40B4-BE49-F238E27FC236}">
                <a16:creationId xmlns:a16="http://schemas.microsoft.com/office/drawing/2014/main" id="{019AE4D1-092C-03E2-8025-356E493B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8288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67C4B53-116C-23C2-828E-553702F6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4000">
                <a:latin typeface="Trebuchet MS" panose="020B0603020202020204" pitchFamily="34" charset="0"/>
              </a:rPr>
              <a:t>Anvendelse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525AAE3-DD20-65F2-F372-FCF96D0E9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sz="2800">
                <a:latin typeface="Trebuchet MS" panose="020B0603020202020204" pitchFamily="34" charset="0"/>
              </a:rPr>
              <a:t>Afdækning af korte (deposit futures og FRAs) og lange renter (obligationsfutures)</a:t>
            </a:r>
          </a:p>
          <a:p>
            <a:r>
              <a:rPr lang="da-DK" altLang="en-US" sz="2800">
                <a:latin typeface="Trebuchet MS" panose="020B0603020202020204" pitchFamily="34" charset="0"/>
              </a:rPr>
              <a:t>Gearing af investeringer</a:t>
            </a:r>
          </a:p>
          <a:p>
            <a:r>
              <a:rPr lang="da-DK" altLang="en-US" sz="2800">
                <a:latin typeface="Trebuchet MS" panose="020B0603020202020204" pitchFamily="34" charset="0"/>
              </a:rPr>
              <a:t>Adskillelse af rente- og valutarisiko</a:t>
            </a:r>
          </a:p>
          <a:p>
            <a:r>
              <a:rPr lang="da-DK" altLang="en-US" sz="2800">
                <a:latin typeface="Trebuchet MS" panose="020B0603020202020204" pitchFamily="34" charset="0"/>
              </a:rPr>
              <a:t>Spreadhandler</a:t>
            </a:r>
          </a:p>
          <a:p>
            <a:pPr lvl="1"/>
            <a:r>
              <a:rPr lang="da-DK" altLang="en-US" sz="2400">
                <a:latin typeface="Trebuchet MS" panose="020B0603020202020204" pitchFamily="34" charset="0"/>
              </a:rPr>
              <a:t>Tysk rente versus dansk rente</a:t>
            </a:r>
          </a:p>
          <a:p>
            <a:pPr lvl="1"/>
            <a:r>
              <a:rPr lang="da-DK" altLang="en-US" sz="2400">
                <a:latin typeface="Trebuchet MS" panose="020B0603020202020204" pitchFamily="34" charset="0"/>
              </a:rPr>
              <a:t>Lang rente versus kort rente</a:t>
            </a:r>
          </a:p>
          <a:p>
            <a:pPr lvl="1"/>
            <a:r>
              <a:rPr lang="da-DK" altLang="en-US" sz="2400">
                <a:latin typeface="Trebuchet MS" panose="020B0603020202020204" pitchFamily="34" charset="0"/>
              </a:rPr>
              <a:t>Barbell swaps</a:t>
            </a:r>
          </a:p>
          <a:p>
            <a:pPr lvl="1"/>
            <a:r>
              <a:rPr lang="da-DK" altLang="en-US" sz="2400">
                <a:latin typeface="Trebuchet MS" panose="020B0603020202020204" pitchFamily="34" charset="0"/>
              </a:rPr>
              <a:t>….</a:t>
            </a:r>
          </a:p>
        </p:txBody>
      </p:sp>
      <p:sp>
        <p:nvSpPr>
          <p:cNvPr id="4100" name="Footer Placeholder 3">
            <a:extLst>
              <a:ext uri="{FF2B5EF4-FFF2-40B4-BE49-F238E27FC236}">
                <a16:creationId xmlns:a16="http://schemas.microsoft.com/office/drawing/2014/main" id="{84F217B3-91AA-0786-493B-4C69C8627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AD05D2A-44D4-FF48-00A5-ED7AC1B9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063" y="404813"/>
            <a:ext cx="7848600" cy="422275"/>
          </a:xfrm>
        </p:spPr>
        <p:txBody>
          <a:bodyPr/>
          <a:lstStyle/>
          <a:p>
            <a:r>
              <a:rPr lang="da-DK" altLang="da-DK" sz="4000">
                <a:latin typeface="Trebuchet MS" panose="020B0603020202020204" pitchFamily="34" charset="0"/>
              </a:rPr>
              <a:t>Strategier med obligationsfutures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343B597-BE47-BFAE-176E-BB1FAFF207EC}"/>
              </a:ext>
            </a:extLst>
          </p:cNvPr>
          <p:cNvCxnSpPr/>
          <p:nvPr/>
        </p:nvCxnSpPr>
        <p:spPr bwMode="auto">
          <a:xfrm flipV="1">
            <a:off x="1287463" y="3481388"/>
            <a:ext cx="2874962" cy="14287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2D57EE2-4788-8F52-1269-CF3795786C91}"/>
              </a:ext>
            </a:extLst>
          </p:cNvPr>
          <p:cNvCxnSpPr/>
          <p:nvPr/>
        </p:nvCxnSpPr>
        <p:spPr bwMode="auto">
          <a:xfrm flipH="1" flipV="1">
            <a:off x="1287463" y="1438275"/>
            <a:ext cx="22225" cy="2078038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22" name="TextBox 7">
            <a:extLst>
              <a:ext uri="{FF2B5EF4-FFF2-40B4-BE49-F238E27FC236}">
                <a16:creationId xmlns:a16="http://schemas.microsoft.com/office/drawing/2014/main" id="{58C8124C-658F-FE41-2B16-DD531E272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1160463"/>
            <a:ext cx="29686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Rente   Figur A (kurvehandel)</a:t>
            </a:r>
          </a:p>
        </p:txBody>
      </p:sp>
      <p:sp>
        <p:nvSpPr>
          <p:cNvPr id="9223" name="TextBox 8">
            <a:extLst>
              <a:ext uri="{FF2B5EF4-FFF2-40B4-BE49-F238E27FC236}">
                <a16:creationId xmlns:a16="http://schemas.microsoft.com/office/drawing/2014/main" id="{893C5BDA-E10C-955A-D790-E7B03079C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3595688"/>
            <a:ext cx="254793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5 år       10 år    Tid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CB5A324-97B0-3F3A-C084-8DA831F6058D}"/>
              </a:ext>
            </a:extLst>
          </p:cNvPr>
          <p:cNvSpPr/>
          <p:nvPr/>
        </p:nvSpPr>
        <p:spPr bwMode="auto">
          <a:xfrm rot="20360870">
            <a:off x="1176338" y="2341563"/>
            <a:ext cx="3368675" cy="958850"/>
          </a:xfrm>
          <a:prstGeom prst="arc">
            <a:avLst>
              <a:gd name="adj1" fmla="val 11111799"/>
              <a:gd name="adj2" fmla="val 209304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40FDD6C-F255-4A1B-1B11-817B79151B0A}"/>
              </a:ext>
            </a:extLst>
          </p:cNvPr>
          <p:cNvSpPr/>
          <p:nvPr/>
        </p:nvSpPr>
        <p:spPr bwMode="auto">
          <a:xfrm>
            <a:off x="2976563" y="2097088"/>
            <a:ext cx="249237" cy="2508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9226" name="Oval 11">
            <a:extLst>
              <a:ext uri="{FF2B5EF4-FFF2-40B4-BE49-F238E27FC236}">
                <a16:creationId xmlns:a16="http://schemas.microsoft.com/office/drawing/2014/main" id="{CBFA0FA1-9B54-B7B2-8250-4F7C9DEA4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2422525"/>
            <a:ext cx="250825" cy="25082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2954"/>
          </a:p>
        </p:txBody>
      </p:sp>
      <p:sp>
        <p:nvSpPr>
          <p:cNvPr id="9227" name="TextBox 12">
            <a:extLst>
              <a:ext uri="{FF2B5EF4-FFF2-40B4-BE49-F238E27FC236}">
                <a16:creationId xmlns:a16="http://schemas.microsoft.com/office/drawing/2014/main" id="{73AC5B3B-322F-A035-B2EC-DAB4FFADE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288" y="1749425"/>
            <a:ext cx="193675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Køb 10-årig future</a:t>
            </a:r>
          </a:p>
        </p:txBody>
      </p:sp>
      <p:sp>
        <p:nvSpPr>
          <p:cNvPr id="9228" name="TextBox 13">
            <a:extLst>
              <a:ext uri="{FF2B5EF4-FFF2-40B4-BE49-F238E27FC236}">
                <a16:creationId xmlns:a16="http://schemas.microsoft.com/office/drawing/2014/main" id="{BDDD2BD7-C023-962F-6ED7-E1390552A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3" y="2668588"/>
            <a:ext cx="192405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Sælg 5-årig future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E55C886-254B-621B-F86D-850730609805}"/>
              </a:ext>
            </a:extLst>
          </p:cNvPr>
          <p:cNvCxnSpPr/>
          <p:nvPr/>
        </p:nvCxnSpPr>
        <p:spPr bwMode="auto">
          <a:xfrm flipV="1">
            <a:off x="1296988" y="6313488"/>
            <a:ext cx="2874962" cy="127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FADEB2C-73F1-C929-2BCC-5C1DE7C9E9EA}"/>
              </a:ext>
            </a:extLst>
          </p:cNvPr>
          <p:cNvCxnSpPr/>
          <p:nvPr/>
        </p:nvCxnSpPr>
        <p:spPr bwMode="auto">
          <a:xfrm flipH="1" flipV="1">
            <a:off x="1296988" y="4268788"/>
            <a:ext cx="22225" cy="2079625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31" name="TextBox 18">
            <a:extLst>
              <a:ext uri="{FF2B5EF4-FFF2-40B4-BE49-F238E27FC236}">
                <a16:creationId xmlns:a16="http://schemas.microsoft.com/office/drawing/2014/main" id="{DBBF8E06-8A9F-D5F7-93D7-C393E26B7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0" y="4005263"/>
            <a:ext cx="2563813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 dirty="0">
                <a:latin typeface="Trebuchet MS" panose="020B0603020202020204" pitchFamily="34" charset="0"/>
              </a:rPr>
              <a:t>Rente    Figur C (Barbell)</a:t>
            </a:r>
          </a:p>
        </p:txBody>
      </p:sp>
      <p:sp>
        <p:nvSpPr>
          <p:cNvPr id="9232" name="TextBox 19">
            <a:extLst>
              <a:ext uri="{FF2B5EF4-FFF2-40B4-BE49-F238E27FC236}">
                <a16:creationId xmlns:a16="http://schemas.microsoft.com/office/drawing/2014/main" id="{12BBAD4D-869A-BCD5-3107-BDA6053A3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6063" y="6427788"/>
            <a:ext cx="25495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5 år       10 år    Tid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7A48007-652B-F786-9770-51425B675516}"/>
              </a:ext>
            </a:extLst>
          </p:cNvPr>
          <p:cNvSpPr/>
          <p:nvPr/>
        </p:nvSpPr>
        <p:spPr bwMode="auto">
          <a:xfrm>
            <a:off x="2984500" y="4989513"/>
            <a:ext cx="250825" cy="2508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9234" name="Oval 22">
            <a:extLst>
              <a:ext uri="{FF2B5EF4-FFF2-40B4-BE49-F238E27FC236}">
                <a16:creationId xmlns:a16="http://schemas.microsoft.com/office/drawing/2014/main" id="{281980FB-9154-3DD7-F528-D537B87D8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5400" y="5187950"/>
            <a:ext cx="250825" cy="25082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2954"/>
          </a:p>
        </p:txBody>
      </p:sp>
      <p:sp>
        <p:nvSpPr>
          <p:cNvPr id="9235" name="TextBox 23">
            <a:extLst>
              <a:ext uri="{FF2B5EF4-FFF2-40B4-BE49-F238E27FC236}">
                <a16:creationId xmlns:a16="http://schemas.microsoft.com/office/drawing/2014/main" id="{A30F1145-027C-A439-15CC-291088148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113" y="4581525"/>
            <a:ext cx="24765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Køb 5- og 10-årig future</a:t>
            </a:r>
          </a:p>
        </p:txBody>
      </p:sp>
      <p:sp>
        <p:nvSpPr>
          <p:cNvPr id="9236" name="TextBox 24">
            <a:extLst>
              <a:ext uri="{FF2B5EF4-FFF2-40B4-BE49-F238E27FC236}">
                <a16:creationId xmlns:a16="http://schemas.microsoft.com/office/drawing/2014/main" id="{123A65B0-C59B-63F9-772B-467991F3E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5499100"/>
            <a:ext cx="19240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Sælg 7-årig future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188B0C3-C00D-AC85-9668-D8D7FCAA9630}"/>
              </a:ext>
            </a:extLst>
          </p:cNvPr>
          <p:cNvCxnSpPr/>
          <p:nvPr/>
        </p:nvCxnSpPr>
        <p:spPr bwMode="auto">
          <a:xfrm flipV="1">
            <a:off x="5240338" y="3476625"/>
            <a:ext cx="2874962" cy="14288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F24F724-BE29-483A-A33D-E5D8BE02A806}"/>
              </a:ext>
            </a:extLst>
          </p:cNvPr>
          <p:cNvCxnSpPr/>
          <p:nvPr/>
        </p:nvCxnSpPr>
        <p:spPr bwMode="auto">
          <a:xfrm flipH="1" flipV="1">
            <a:off x="5240338" y="1433513"/>
            <a:ext cx="22225" cy="2079625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39" name="TextBox 27">
            <a:extLst>
              <a:ext uri="{FF2B5EF4-FFF2-40B4-BE49-F238E27FC236}">
                <a16:creationId xmlns:a16="http://schemas.microsoft.com/office/drawing/2014/main" id="{191E8568-DF06-FC77-A362-5C182A77B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275" y="1155700"/>
            <a:ext cx="33670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Rente      Figur B (Spread handel)</a:t>
            </a:r>
          </a:p>
        </p:txBody>
      </p:sp>
      <p:sp>
        <p:nvSpPr>
          <p:cNvPr id="9240" name="TextBox 28">
            <a:extLst>
              <a:ext uri="{FF2B5EF4-FFF2-40B4-BE49-F238E27FC236}">
                <a16:creationId xmlns:a16="http://schemas.microsoft.com/office/drawing/2014/main" id="{87566E5F-FF74-D7B4-DCA7-CEC87BC13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413" y="3590925"/>
            <a:ext cx="254952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5 år       10 år    Tid</a:t>
            </a: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82898096-8233-23AC-61E2-74D217FFDB0D}"/>
              </a:ext>
            </a:extLst>
          </p:cNvPr>
          <p:cNvSpPr/>
          <p:nvPr/>
        </p:nvSpPr>
        <p:spPr bwMode="auto">
          <a:xfrm rot="20360870">
            <a:off x="5129213" y="1757363"/>
            <a:ext cx="3368675" cy="957262"/>
          </a:xfrm>
          <a:prstGeom prst="arc">
            <a:avLst>
              <a:gd name="adj1" fmla="val 11111799"/>
              <a:gd name="adj2" fmla="val 209304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A5025E4-9665-525E-CF14-73AAC6DC5F4C}"/>
              </a:ext>
            </a:extLst>
          </p:cNvPr>
          <p:cNvSpPr/>
          <p:nvPr/>
        </p:nvSpPr>
        <p:spPr bwMode="auto">
          <a:xfrm>
            <a:off x="6927850" y="1538288"/>
            <a:ext cx="250825" cy="2508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9243" name="Oval 31">
            <a:extLst>
              <a:ext uri="{FF2B5EF4-FFF2-40B4-BE49-F238E27FC236}">
                <a16:creationId xmlns:a16="http://schemas.microsoft.com/office/drawing/2014/main" id="{DBED399C-BB55-33E0-D7FE-DFBB0D379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775" y="2273300"/>
            <a:ext cx="250825" cy="25082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2954"/>
          </a:p>
        </p:txBody>
      </p:sp>
      <p:sp>
        <p:nvSpPr>
          <p:cNvPr id="9244" name="TextBox 32">
            <a:extLst>
              <a:ext uri="{FF2B5EF4-FFF2-40B4-BE49-F238E27FC236}">
                <a16:creationId xmlns:a16="http://schemas.microsoft.com/office/drawing/2014/main" id="{98C57C43-C893-A98D-49BB-6AAEE471A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8513" y="1481138"/>
            <a:ext cx="1966912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Køb 10-årig ameri-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kansk future</a:t>
            </a:r>
          </a:p>
        </p:txBody>
      </p:sp>
      <p:sp>
        <p:nvSpPr>
          <p:cNvPr id="9245" name="TextBox 33">
            <a:extLst>
              <a:ext uri="{FF2B5EF4-FFF2-40B4-BE49-F238E27FC236}">
                <a16:creationId xmlns:a16="http://schemas.microsoft.com/office/drawing/2014/main" id="{2070E41A-A227-92CF-1CE2-22A1A0612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6138" y="2268538"/>
            <a:ext cx="188753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 dirty="0">
                <a:latin typeface="Trebuchet MS" panose="020B0603020202020204" pitchFamily="34" charset="0"/>
              </a:rPr>
              <a:t>Sælg 10-årig tysk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 dirty="0">
                <a:latin typeface="Trebuchet MS" panose="020B0603020202020204" pitchFamily="34" charset="0"/>
              </a:rPr>
              <a:t>future</a:t>
            </a: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79F314BF-1785-4CDD-9E57-31CBBE145A7C}"/>
              </a:ext>
            </a:extLst>
          </p:cNvPr>
          <p:cNvSpPr/>
          <p:nvPr/>
        </p:nvSpPr>
        <p:spPr bwMode="auto">
          <a:xfrm rot="20360870">
            <a:off x="5176838" y="2451100"/>
            <a:ext cx="3368675" cy="958850"/>
          </a:xfrm>
          <a:prstGeom prst="arc">
            <a:avLst>
              <a:gd name="adj1" fmla="val 11111799"/>
              <a:gd name="adj2" fmla="val 209304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EF80740-959C-24B3-E55C-124869BEFAC9}"/>
              </a:ext>
            </a:extLst>
          </p:cNvPr>
          <p:cNvCxnSpPr/>
          <p:nvPr/>
        </p:nvCxnSpPr>
        <p:spPr bwMode="auto">
          <a:xfrm flipV="1">
            <a:off x="5262563" y="6308725"/>
            <a:ext cx="2874962" cy="127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162B0A0-E506-B0E1-FD45-37EA26C079ED}"/>
              </a:ext>
            </a:extLst>
          </p:cNvPr>
          <p:cNvCxnSpPr/>
          <p:nvPr/>
        </p:nvCxnSpPr>
        <p:spPr bwMode="auto">
          <a:xfrm flipH="1" flipV="1">
            <a:off x="5262563" y="4264025"/>
            <a:ext cx="20637" cy="2079625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49" name="TextBox 37">
            <a:extLst>
              <a:ext uri="{FF2B5EF4-FFF2-40B4-BE49-F238E27FC236}">
                <a16:creationId xmlns:a16="http://schemas.microsoft.com/office/drawing/2014/main" id="{A4A0618D-4B69-E2B2-DC5D-7FA110137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3987800"/>
            <a:ext cx="32385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Kurs           Figur D (Basis trade)</a:t>
            </a:r>
          </a:p>
        </p:txBody>
      </p:sp>
      <p:sp>
        <p:nvSpPr>
          <p:cNvPr id="9250" name="TextBox 38">
            <a:extLst>
              <a:ext uri="{FF2B5EF4-FFF2-40B4-BE49-F238E27FC236}">
                <a16:creationId xmlns:a16="http://schemas.microsoft.com/office/drawing/2014/main" id="{F742B321-A479-A366-D8F2-9C14480E4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6423025"/>
            <a:ext cx="131603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Udløb</a:t>
            </a:r>
          </a:p>
        </p:txBody>
      </p:sp>
      <p:sp>
        <p:nvSpPr>
          <p:cNvPr id="9251" name="TextBox 43">
            <a:extLst>
              <a:ext uri="{FF2B5EF4-FFF2-40B4-BE49-F238E27FC236}">
                <a16:creationId xmlns:a16="http://schemas.microsoft.com/office/drawing/2014/main" id="{C940530C-6E72-D2D9-11FA-65FEA015F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5762625"/>
            <a:ext cx="40798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96</a:t>
            </a:r>
          </a:p>
        </p:txBody>
      </p:sp>
      <p:sp>
        <p:nvSpPr>
          <p:cNvPr id="9252" name="Freeform 45">
            <a:extLst>
              <a:ext uri="{FF2B5EF4-FFF2-40B4-BE49-F238E27FC236}">
                <a16:creationId xmlns:a16="http://schemas.microsoft.com/office/drawing/2014/main" id="{38BD13B9-05C0-D105-25BC-6DDBBB2E4D3C}"/>
              </a:ext>
            </a:extLst>
          </p:cNvPr>
          <p:cNvSpPr>
            <a:spLocks/>
          </p:cNvSpPr>
          <p:nvPr/>
        </p:nvSpPr>
        <p:spPr bwMode="auto">
          <a:xfrm>
            <a:off x="1327150" y="4519613"/>
            <a:ext cx="2890838" cy="1190625"/>
          </a:xfrm>
          <a:custGeom>
            <a:avLst/>
            <a:gdLst>
              <a:gd name="T0" fmla="*/ 0 w 3132747"/>
              <a:gd name="T1" fmla="*/ 1290762 h 1290607"/>
              <a:gd name="T2" fmla="*/ 813594 w 3132747"/>
              <a:gd name="T3" fmla="*/ 676324 h 1290607"/>
              <a:gd name="T4" fmla="*/ 1570095 w 3132747"/>
              <a:gd name="T5" fmla="*/ 804927 h 1290607"/>
              <a:gd name="T6" fmla="*/ 2911814 w 3132747"/>
              <a:gd name="T7" fmla="*/ 90467 h 1290607"/>
              <a:gd name="T8" fmla="*/ 3111645 w 3132747"/>
              <a:gd name="T9" fmla="*/ 33312 h 12906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32747" h="1290607">
                <a:moveTo>
                  <a:pt x="0" y="1290607"/>
                </a:moveTo>
                <a:cubicBezTo>
                  <a:pt x="276225" y="1023906"/>
                  <a:pt x="552450" y="757206"/>
                  <a:pt x="814387" y="676244"/>
                </a:cubicBezTo>
                <a:cubicBezTo>
                  <a:pt x="1076324" y="595282"/>
                  <a:pt x="1221581" y="902463"/>
                  <a:pt x="1571625" y="804832"/>
                </a:cubicBezTo>
                <a:cubicBezTo>
                  <a:pt x="1921669" y="707201"/>
                  <a:pt x="2657475" y="219044"/>
                  <a:pt x="2914650" y="90457"/>
                </a:cubicBezTo>
                <a:cubicBezTo>
                  <a:pt x="3171825" y="-38130"/>
                  <a:pt x="3143250" y="-2412"/>
                  <a:pt x="3114675" y="333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da-DK" sz="2215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C5B000B-6258-62A7-511E-A4C88DDEC777}"/>
              </a:ext>
            </a:extLst>
          </p:cNvPr>
          <p:cNvSpPr/>
          <p:nvPr/>
        </p:nvSpPr>
        <p:spPr bwMode="auto">
          <a:xfrm>
            <a:off x="2149475" y="5011738"/>
            <a:ext cx="250825" cy="2508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9254" name="Oval 48">
            <a:extLst>
              <a:ext uri="{FF2B5EF4-FFF2-40B4-BE49-F238E27FC236}">
                <a16:creationId xmlns:a16="http://schemas.microsoft.com/office/drawing/2014/main" id="{4FC7AC5A-98A4-167D-BA9C-6E53CE66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210175"/>
            <a:ext cx="250825" cy="250825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2954"/>
          </a:p>
        </p:txBody>
      </p:sp>
      <p:cxnSp>
        <p:nvCxnSpPr>
          <p:cNvPr id="5158" name="Straight Arrow Connector 2">
            <a:extLst>
              <a:ext uri="{FF2B5EF4-FFF2-40B4-BE49-F238E27FC236}">
                <a16:creationId xmlns:a16="http://schemas.microsoft.com/office/drawing/2014/main" id="{74268306-7452-72D4-919C-D99E243936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09913" y="2263775"/>
            <a:ext cx="0" cy="2936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9" name="Straight Arrow Connector 49">
            <a:extLst>
              <a:ext uri="{FF2B5EF4-FFF2-40B4-BE49-F238E27FC236}">
                <a16:creationId xmlns:a16="http://schemas.microsoft.com/office/drawing/2014/main" id="{83CFBBE9-02DD-993E-DCDD-C258DDB5034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227263" y="2200275"/>
            <a:ext cx="0" cy="2921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60" name="Straight Arrow Connector 50">
            <a:extLst>
              <a:ext uri="{FF2B5EF4-FFF2-40B4-BE49-F238E27FC236}">
                <a16:creationId xmlns:a16="http://schemas.microsoft.com/office/drawing/2014/main" id="{7B0876FA-42A9-4012-8A52-2FE97FF5879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62788" y="1731963"/>
            <a:ext cx="0" cy="2921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61" name="Straight Arrow Connector 51">
            <a:extLst>
              <a:ext uri="{FF2B5EF4-FFF2-40B4-BE49-F238E27FC236}">
                <a16:creationId xmlns:a16="http://schemas.microsoft.com/office/drawing/2014/main" id="{77CD1CF8-1FC4-85C0-50FC-53A0D8D3B8C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7089775" y="2051050"/>
            <a:ext cx="0" cy="2921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62" name="Straight Arrow Connector 52">
            <a:extLst>
              <a:ext uri="{FF2B5EF4-FFF2-40B4-BE49-F238E27FC236}">
                <a16:creationId xmlns:a16="http://schemas.microsoft.com/office/drawing/2014/main" id="{82A93963-9117-E512-1DC1-A6A182955A47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684463" y="4941888"/>
            <a:ext cx="0" cy="29051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63" name="Straight Connector 8">
            <a:extLst>
              <a:ext uri="{FF2B5EF4-FFF2-40B4-BE49-F238E27FC236}">
                <a16:creationId xmlns:a16="http://schemas.microsoft.com/office/drawing/2014/main" id="{6AD917B2-27EC-BD99-5E86-50A1CA10CA9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62563" y="4837113"/>
            <a:ext cx="27225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64" name="Straight Connector 54">
            <a:extLst>
              <a:ext uri="{FF2B5EF4-FFF2-40B4-BE49-F238E27FC236}">
                <a16:creationId xmlns:a16="http://schemas.microsoft.com/office/drawing/2014/main" id="{C4508B11-E8F8-F13A-41E2-21189AAFE4B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316538" y="4829175"/>
            <a:ext cx="2624137" cy="13033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2" name="TextBox 43">
            <a:extLst>
              <a:ext uri="{FF2B5EF4-FFF2-40B4-BE49-F238E27FC236}">
                <a16:creationId xmlns:a16="http://schemas.microsoft.com/office/drawing/2014/main" id="{18480CDE-1AA2-ED40-6484-A49FBC1A957A}"/>
              </a:ext>
            </a:extLst>
          </p:cNvPr>
          <p:cNvSpPr txBox="1">
            <a:spLocks noChangeArrowheads="1"/>
          </p:cNvSpPr>
          <p:nvPr/>
        </p:nvSpPr>
        <p:spPr bwMode="auto">
          <a:xfrm rot="-1597294">
            <a:off x="5570538" y="5513388"/>
            <a:ext cx="22558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Teoretisk futures-kurs</a:t>
            </a:r>
          </a:p>
        </p:txBody>
      </p:sp>
      <p:sp>
        <p:nvSpPr>
          <p:cNvPr id="9263" name="TextBox 43">
            <a:extLst>
              <a:ext uri="{FF2B5EF4-FFF2-40B4-BE49-F238E27FC236}">
                <a16:creationId xmlns:a16="http://schemas.microsoft.com/office/drawing/2014/main" id="{9B9E211C-6823-4395-E348-13377404E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75" y="4895850"/>
            <a:ext cx="134143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Faktisk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futures-kurs</a:t>
            </a:r>
          </a:p>
        </p:txBody>
      </p:sp>
      <p:sp>
        <p:nvSpPr>
          <p:cNvPr id="9264" name="TextBox 43">
            <a:extLst>
              <a:ext uri="{FF2B5EF4-FFF2-40B4-BE49-F238E27FC236}">
                <a16:creationId xmlns:a16="http://schemas.microsoft.com/office/drawing/2014/main" id="{8D756738-39D1-E11F-3E10-88053988E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4560888"/>
            <a:ext cx="99853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Spotkurs</a:t>
            </a:r>
          </a:p>
        </p:txBody>
      </p:sp>
      <p:sp>
        <p:nvSpPr>
          <p:cNvPr id="9265" name="TextBox 43">
            <a:extLst>
              <a:ext uri="{FF2B5EF4-FFF2-40B4-BE49-F238E27FC236}">
                <a16:creationId xmlns:a16="http://schemas.microsoft.com/office/drawing/2014/main" id="{C1767E41-69F9-BB91-8832-6BF0B0C75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475" y="5162550"/>
            <a:ext cx="4095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97</a:t>
            </a:r>
          </a:p>
        </p:txBody>
      </p:sp>
      <p:sp>
        <p:nvSpPr>
          <p:cNvPr id="9266" name="TextBox 43">
            <a:extLst>
              <a:ext uri="{FF2B5EF4-FFF2-40B4-BE49-F238E27FC236}">
                <a16:creationId xmlns:a16="http://schemas.microsoft.com/office/drawing/2014/main" id="{00B8F425-712E-9B06-C4D9-D5585AA63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7488" y="4589463"/>
            <a:ext cx="40798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98</a:t>
            </a:r>
          </a:p>
        </p:txBody>
      </p:sp>
      <p:sp>
        <p:nvSpPr>
          <p:cNvPr id="5170" name="Footer Placeholder 1">
            <a:extLst>
              <a:ext uri="{FF2B5EF4-FFF2-40B4-BE49-F238E27FC236}">
                <a16:creationId xmlns:a16="http://schemas.microsoft.com/office/drawing/2014/main" id="{220D1754-E172-6438-AB1F-7AE898C02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78338" y="659765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C866EAB-5E66-E7D4-448D-230BF93D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4000">
                <a:latin typeface="Trebuchet MS" panose="020B0603020202020204" pitchFamily="34" charset="0"/>
              </a:rPr>
              <a:t>Prissætning af obligationsfutures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9E2AD6-4A51-450B-88DE-784B380CAC0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5406" y="2720926"/>
            <a:ext cx="8002328" cy="473621"/>
          </a:xfrm>
          <a:prstGeom prst="rect">
            <a:avLst/>
          </a:prstGeom>
          <a:blipFill rotWithShape="0">
            <a:blip r:embed="rId2"/>
            <a:stretch>
              <a:fillRect l="-1757" b="-4762"/>
            </a:stretch>
          </a:blipFill>
        </p:spPr>
        <p:txBody>
          <a:bodyPr/>
          <a:lstStyle/>
          <a:p>
            <a:pPr>
              <a:defRPr/>
            </a:pPr>
            <a:r>
              <a:rPr lang="da-DK" sz="2215">
                <a:noFill/>
              </a:rPr>
              <a:t> 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28590173-88DF-63F2-3166-EE8F5A7627BA}"/>
              </a:ext>
            </a:extLst>
          </p:cNvPr>
          <p:cNvSpPr/>
          <p:nvPr/>
        </p:nvSpPr>
        <p:spPr bwMode="auto">
          <a:xfrm rot="5400000">
            <a:off x="3812382" y="2688431"/>
            <a:ext cx="722312" cy="1838325"/>
          </a:xfrm>
          <a:prstGeom prst="rightBrace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>
              <a:latin typeface="Trebuchet MS" panose="020B0603020202020204" pitchFamily="34" charset="0"/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EACD45F-71CC-0B6C-B3C8-42C801593696}"/>
              </a:ext>
            </a:extLst>
          </p:cNvPr>
          <p:cNvSpPr/>
          <p:nvPr/>
        </p:nvSpPr>
        <p:spPr bwMode="auto">
          <a:xfrm rot="5400000">
            <a:off x="5392737" y="3286126"/>
            <a:ext cx="722313" cy="684212"/>
          </a:xfrm>
          <a:prstGeom prst="rightBrace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>
              <a:latin typeface="Trebuchet MS" panose="020B0603020202020204" pitchFamily="34" charset="0"/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6965C708-280E-4A64-3D7C-A6DFBC9A9DA8}"/>
              </a:ext>
            </a:extLst>
          </p:cNvPr>
          <p:cNvSpPr/>
          <p:nvPr/>
        </p:nvSpPr>
        <p:spPr bwMode="auto">
          <a:xfrm rot="5400000">
            <a:off x="7165182" y="2412206"/>
            <a:ext cx="722312" cy="2390775"/>
          </a:xfrm>
          <a:prstGeom prst="rightBrace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>
              <a:latin typeface="Trebuchet MS" panose="020B0603020202020204" pitchFamily="34" charset="0"/>
            </a:endParaRP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9FBBA6BF-7807-9EF5-E46E-8FAEB1A83C43}"/>
              </a:ext>
            </a:extLst>
          </p:cNvPr>
          <p:cNvSpPr/>
          <p:nvPr/>
        </p:nvSpPr>
        <p:spPr bwMode="auto">
          <a:xfrm rot="5400000">
            <a:off x="2440781" y="3452019"/>
            <a:ext cx="722313" cy="352425"/>
          </a:xfrm>
          <a:prstGeom prst="rightBrace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>
              <a:latin typeface="Trebuchet MS" panose="020B0603020202020204" pitchFamily="34" charset="0"/>
            </a:endParaRPr>
          </a:p>
        </p:txBody>
      </p:sp>
      <p:sp>
        <p:nvSpPr>
          <p:cNvPr id="10249" name="TextBox 8">
            <a:extLst>
              <a:ext uri="{FF2B5EF4-FFF2-40B4-BE49-F238E27FC236}">
                <a16:creationId xmlns:a16="http://schemas.microsoft.com/office/drawing/2014/main" id="{30982DDA-8E0E-E89F-C28C-4847B241B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613" y="4065588"/>
            <a:ext cx="229076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1) Hvad koster obligationen i dag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CP = Clean Price (kurs uden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vedhængende rente)?</a:t>
            </a:r>
          </a:p>
        </p:txBody>
      </p:sp>
      <p:sp>
        <p:nvSpPr>
          <p:cNvPr id="10250" name="TextBox 9">
            <a:extLst>
              <a:ext uri="{FF2B5EF4-FFF2-40B4-BE49-F238E27FC236}">
                <a16:creationId xmlns:a16="http://schemas.microsoft.com/office/drawing/2014/main" id="{7C1EF071-B8B0-1086-A6A1-A9C67D52B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4645025"/>
            <a:ext cx="188277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2) Hvad koster det at låne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et beløb svarende til kurs+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vedhængende rente?</a:t>
            </a:r>
          </a:p>
        </p:txBody>
      </p:sp>
      <p:sp>
        <p:nvSpPr>
          <p:cNvPr id="10251" name="TextBox 10">
            <a:extLst>
              <a:ext uri="{FF2B5EF4-FFF2-40B4-BE49-F238E27FC236}">
                <a16:creationId xmlns:a16="http://schemas.microsoft.com/office/drawing/2014/main" id="{9D330A5D-ED6A-6E55-4FFD-BB045C892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4010025"/>
            <a:ext cx="1589087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3) Hvor stor er kupon-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Indtægten i perioden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(forøgelsen af den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>
                <a:latin typeface="Trebuchet MS" panose="020B0603020202020204" pitchFamily="34" charset="0"/>
              </a:rPr>
              <a:t>vedhængende rente)?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latin typeface="Trebuchet MS" panose="020B0603020202020204" pitchFamily="34" charset="0"/>
            </a:endParaRPr>
          </a:p>
        </p:txBody>
      </p:sp>
      <p:sp>
        <p:nvSpPr>
          <p:cNvPr id="10252" name="TextBox 11">
            <a:extLst>
              <a:ext uri="{FF2B5EF4-FFF2-40B4-BE49-F238E27FC236}">
                <a16:creationId xmlns:a16="http://schemas.microsoft.com/office/drawing/2014/main" id="{22CA103E-C526-56EB-B190-61B6FB48F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4860925"/>
            <a:ext cx="2836862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 dirty="0">
                <a:latin typeface="Trebuchet MS" panose="020B0603020202020204" pitchFamily="34" charset="0"/>
              </a:rPr>
              <a:t>4) Hvis der falder en kuponbetaling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 dirty="0">
                <a:latin typeface="Trebuchet MS" panose="020B0603020202020204" pitchFamily="34" charset="0"/>
              </a:rPr>
              <a:t>i perioden kan denne geninvesteres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 dirty="0">
                <a:latin typeface="Trebuchet MS" panose="020B0603020202020204" pitchFamily="34" charset="0"/>
              </a:rPr>
              <a:t>og give rentes rente fra udbetalingsdagen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108" dirty="0">
                <a:latin typeface="Trebuchet MS" panose="020B0603020202020204" pitchFamily="34" charset="0"/>
              </a:rPr>
              <a:t>til leveringsdatoen.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 dirty="0">
              <a:latin typeface="Trebuchet MS" panose="020B0603020202020204" pitchFamily="34" charset="0"/>
            </a:endParaRPr>
          </a:p>
        </p:txBody>
      </p:sp>
      <p:sp>
        <p:nvSpPr>
          <p:cNvPr id="7180" name="Footer Placeholder 1">
            <a:extLst>
              <a:ext uri="{FF2B5EF4-FFF2-40B4-BE49-F238E27FC236}">
                <a16:creationId xmlns:a16="http://schemas.microsoft.com/office/drawing/2014/main" id="{20718A17-8D83-E01F-07F4-02B9F508C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0A0C8DD-0734-41D3-31EA-C799376F1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-80963"/>
            <a:ext cx="7772400" cy="1143001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Eksempel - prissætning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1395FF7-7A4E-C0B8-8DC3-A8311F58BA23}"/>
              </a:ext>
            </a:extLst>
          </p:cNvPr>
          <p:cNvCxnSpPr/>
          <p:nvPr/>
        </p:nvCxnSpPr>
        <p:spPr bwMode="auto">
          <a:xfrm>
            <a:off x="722313" y="4325938"/>
            <a:ext cx="7899400" cy="127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28EACCC-A962-D49E-EB18-08771E650DC0}"/>
              </a:ext>
            </a:extLst>
          </p:cNvPr>
          <p:cNvCxnSpPr/>
          <p:nvPr/>
        </p:nvCxnSpPr>
        <p:spPr bwMode="auto">
          <a:xfrm>
            <a:off x="4992688" y="3763963"/>
            <a:ext cx="81915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1F7DE56-48E6-ACA6-C4ED-5DFB74462763}"/>
              </a:ext>
            </a:extLst>
          </p:cNvPr>
          <p:cNvCxnSpPr/>
          <p:nvPr/>
        </p:nvCxnSpPr>
        <p:spPr bwMode="auto">
          <a:xfrm>
            <a:off x="5402263" y="3763963"/>
            <a:ext cx="0" cy="53975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8198" name="TextBox 14">
            <a:extLst>
              <a:ext uri="{FF2B5EF4-FFF2-40B4-BE49-F238E27FC236}">
                <a16:creationId xmlns:a16="http://schemas.microsoft.com/office/drawing/2014/main" id="{5AE0315C-DF86-0A0D-8664-097FEF5EA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5" y="3322638"/>
            <a:ext cx="428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800">
                <a:solidFill>
                  <a:schemeClr val="tx2"/>
                </a:solidFill>
                <a:latin typeface="Trebuchet MS" panose="020B0603020202020204" pitchFamily="34" charset="0"/>
              </a:rPr>
              <a:t>10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354E2DE-2C02-AEE4-E3B5-67A750C89498}"/>
              </a:ext>
            </a:extLst>
          </p:cNvPr>
          <p:cNvCxnSpPr/>
          <p:nvPr/>
        </p:nvCxnSpPr>
        <p:spPr bwMode="auto">
          <a:xfrm>
            <a:off x="5424488" y="2795588"/>
            <a:ext cx="0" cy="52705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59456B7-300A-55E2-1B69-6B8742B503A2}"/>
              </a:ext>
            </a:extLst>
          </p:cNvPr>
          <p:cNvCxnSpPr/>
          <p:nvPr/>
        </p:nvCxnSpPr>
        <p:spPr bwMode="auto">
          <a:xfrm>
            <a:off x="5424488" y="2795588"/>
            <a:ext cx="2671762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01" name="TextBox 20">
            <a:extLst>
              <a:ext uri="{FF2B5EF4-FFF2-40B4-BE49-F238E27FC236}">
                <a16:creationId xmlns:a16="http://schemas.microsoft.com/office/drawing/2014/main" id="{D75AC5D3-1439-0602-1ECA-6EDF4ACDF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1985963"/>
            <a:ext cx="262731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800" dirty="0">
                <a:solidFill>
                  <a:schemeClr val="tx2"/>
                </a:solidFill>
                <a:latin typeface="Trebuchet MS" panose="020B0603020202020204" pitchFamily="34" charset="0"/>
              </a:rPr>
              <a:t>Kupon fremdiskonteres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800" dirty="0">
                <a:solidFill>
                  <a:schemeClr val="tx2"/>
                </a:solidFill>
                <a:latin typeface="Trebuchet MS" panose="020B0603020202020204" pitchFamily="34" charset="0"/>
              </a:rPr>
              <a:t>i 30 dage, rente = 3,1%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266A09F-B390-2581-8F8B-469217FDB0BD}"/>
              </a:ext>
            </a:extLst>
          </p:cNvPr>
          <p:cNvCxnSpPr/>
          <p:nvPr/>
        </p:nvCxnSpPr>
        <p:spPr bwMode="auto">
          <a:xfrm>
            <a:off x="722313" y="4043363"/>
            <a:ext cx="0" cy="52705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2AFA416-F825-4894-FD43-659E575DA7C0}"/>
              </a:ext>
            </a:extLst>
          </p:cNvPr>
          <p:cNvCxnSpPr/>
          <p:nvPr/>
        </p:nvCxnSpPr>
        <p:spPr bwMode="auto">
          <a:xfrm>
            <a:off x="7923213" y="4065588"/>
            <a:ext cx="0" cy="52705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45" name="AutoShape 8">
            <a:extLst>
              <a:ext uri="{FF2B5EF4-FFF2-40B4-BE49-F238E27FC236}">
                <a16:creationId xmlns:a16="http://schemas.microsoft.com/office/drawing/2014/main" id="{9C6F2991-8742-6461-93C2-0DA3AA39BFF3}"/>
              </a:ext>
            </a:extLst>
          </p:cNvPr>
          <p:cNvSpPr>
            <a:spLocks/>
          </p:cNvSpPr>
          <p:nvPr/>
        </p:nvSpPr>
        <p:spPr bwMode="auto">
          <a:xfrm rot="16200000">
            <a:off x="3781425" y="-1793874"/>
            <a:ext cx="828675" cy="7454900"/>
          </a:xfrm>
          <a:prstGeom prst="rightBrace">
            <a:avLst>
              <a:gd name="adj1" fmla="val 35000"/>
              <a:gd name="adj2" fmla="val 50000"/>
            </a:avLst>
          </a:prstGeom>
          <a:noFill/>
          <a:ln w="2857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sz="3200"/>
          </a:p>
        </p:txBody>
      </p:sp>
      <p:sp>
        <p:nvSpPr>
          <p:cNvPr id="8205" name="TextBox 20">
            <a:extLst>
              <a:ext uri="{FF2B5EF4-FFF2-40B4-BE49-F238E27FC236}">
                <a16:creationId xmlns:a16="http://schemas.microsoft.com/office/drawing/2014/main" id="{C1373931-D49C-48C7-204A-86E81D466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188" y="1125538"/>
            <a:ext cx="4339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800" dirty="0">
                <a:solidFill>
                  <a:schemeClr val="tx2"/>
                </a:solidFill>
                <a:latin typeface="Trebuchet MS" panose="020B0603020202020204" pitchFamily="34" charset="0"/>
              </a:rPr>
              <a:t>Futures-periode = 90 dage, rente = 3,1%</a:t>
            </a:r>
          </a:p>
        </p:txBody>
      </p:sp>
      <p:pic>
        <p:nvPicPr>
          <p:cNvPr id="8206" name="Picture 1">
            <a:extLst>
              <a:ext uri="{FF2B5EF4-FFF2-40B4-BE49-F238E27FC236}">
                <a16:creationId xmlns:a16="http://schemas.microsoft.com/office/drawing/2014/main" id="{95805932-4D7F-C124-1805-08CA871F4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64050"/>
            <a:ext cx="84010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8" name="Footer Placeholder 3">
            <a:extLst>
              <a:ext uri="{FF2B5EF4-FFF2-40B4-BE49-F238E27FC236}">
                <a16:creationId xmlns:a16="http://schemas.microsoft.com/office/drawing/2014/main" id="{4367AFDC-E0BC-9695-0C23-BDEEC9B37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70898" y="6548437"/>
            <a:ext cx="2895601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 dirty="0"/>
              <a:t>Copyright Jørgen Just Andresen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8F4E7E-58D6-27F5-BBD6-3E48189188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339" b="30044"/>
          <a:stretch/>
        </p:blipFill>
        <p:spPr>
          <a:xfrm>
            <a:off x="2696198" y="5133974"/>
            <a:ext cx="6385894" cy="134143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820C5D2-C312-49DE-EB1C-E9523504B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3638" y="474663"/>
            <a:ext cx="7173912" cy="492125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Cheapest-to-Deliver (CTD)</a:t>
            </a:r>
          </a:p>
        </p:txBody>
      </p:sp>
      <p:sp>
        <p:nvSpPr>
          <p:cNvPr id="12292" name="Text Box 35">
            <a:extLst>
              <a:ext uri="{FF2B5EF4-FFF2-40B4-BE49-F238E27FC236}">
                <a16:creationId xmlns:a16="http://schemas.microsoft.com/office/drawing/2014/main" id="{CC2D6064-4BE8-331A-B7BB-A4FA15E0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275" y="2084388"/>
            <a:ext cx="1143000" cy="290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Obligation 1</a:t>
            </a:r>
            <a:endParaRPr lang="en-GB" altLang="da-DK" sz="1292">
              <a:latin typeface="Trebuchet MS" panose="020B0603020202020204" pitchFamily="34" charset="0"/>
            </a:endParaRPr>
          </a:p>
        </p:txBody>
      </p:sp>
      <p:sp>
        <p:nvSpPr>
          <p:cNvPr id="12293" name="Text Box 36">
            <a:extLst>
              <a:ext uri="{FF2B5EF4-FFF2-40B4-BE49-F238E27FC236}">
                <a16:creationId xmlns:a16="http://schemas.microsoft.com/office/drawing/2014/main" id="{F73FDA6A-0FF3-42B2-5024-45FC81D71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275" y="2892425"/>
            <a:ext cx="11430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Obligation 2</a:t>
            </a:r>
            <a:endParaRPr lang="en-GB" altLang="da-DK" sz="1292">
              <a:latin typeface="Trebuchet MS" panose="020B0603020202020204" pitchFamily="34" charset="0"/>
            </a:endParaRPr>
          </a:p>
        </p:txBody>
      </p:sp>
      <p:sp>
        <p:nvSpPr>
          <p:cNvPr id="12294" name="Text Box 37">
            <a:extLst>
              <a:ext uri="{FF2B5EF4-FFF2-40B4-BE49-F238E27FC236}">
                <a16:creationId xmlns:a16="http://schemas.microsoft.com/office/drawing/2014/main" id="{6BBEBAD5-8BE3-85B7-4538-91900CD97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275" y="3702050"/>
            <a:ext cx="1143000" cy="290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Obligation n</a:t>
            </a:r>
            <a:endParaRPr lang="en-GB" altLang="da-DK" sz="1292">
              <a:latin typeface="Trebuchet MS" panose="020B0603020202020204" pitchFamily="34" charset="0"/>
            </a:endParaRPr>
          </a:p>
        </p:txBody>
      </p:sp>
      <p:sp>
        <p:nvSpPr>
          <p:cNvPr id="12295" name="Text Box 38">
            <a:extLst>
              <a:ext uri="{FF2B5EF4-FFF2-40B4-BE49-F238E27FC236}">
                <a16:creationId xmlns:a16="http://schemas.microsoft.com/office/drawing/2014/main" id="{9AF74F42-8C9F-CD69-58CE-A650F8703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2451100"/>
            <a:ext cx="1168400" cy="1087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Syntetisk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6%-obligation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med 10 års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løbetid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GB" altLang="da-DK" sz="1292">
              <a:latin typeface="Trebuchet MS" panose="020B0603020202020204" pitchFamily="34" charset="0"/>
            </a:endParaRPr>
          </a:p>
        </p:txBody>
      </p:sp>
      <p:sp>
        <p:nvSpPr>
          <p:cNvPr id="12296" name="Text Box 39">
            <a:extLst>
              <a:ext uri="{FF2B5EF4-FFF2-40B4-BE49-F238E27FC236}">
                <a16:creationId xmlns:a16="http://schemas.microsoft.com/office/drawing/2014/main" id="{AD2ADDDA-C283-7D9B-556D-C1652F325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138" y="2600325"/>
            <a:ext cx="935037" cy="887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Euro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Bund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Future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6% 10-årig</a:t>
            </a:r>
            <a:endParaRPr lang="en-GB" altLang="da-DK" sz="1292">
              <a:latin typeface="Trebuchet MS" panose="020B0603020202020204" pitchFamily="34" charset="0"/>
            </a:endParaRPr>
          </a:p>
        </p:txBody>
      </p:sp>
      <p:sp>
        <p:nvSpPr>
          <p:cNvPr id="28682" name="Line 40">
            <a:extLst>
              <a:ext uri="{FF2B5EF4-FFF2-40B4-BE49-F238E27FC236}">
                <a16:creationId xmlns:a16="http://schemas.microsoft.com/office/drawing/2014/main" id="{4628603D-B5D5-94CF-F8F6-5282850F0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4663" y="2295525"/>
            <a:ext cx="777875" cy="561975"/>
          </a:xfrm>
          <a:prstGeom prst="line">
            <a:avLst/>
          </a:prstGeom>
          <a:noFill/>
          <a:ln w="31750">
            <a:solidFill>
              <a:schemeClr val="bg2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1292">
              <a:latin typeface="Trebuchet MS" panose="020B0603020202020204" pitchFamily="34" charset="0"/>
            </a:endParaRPr>
          </a:p>
        </p:txBody>
      </p:sp>
      <p:sp>
        <p:nvSpPr>
          <p:cNvPr id="12298" name="Line 41">
            <a:extLst>
              <a:ext uri="{FF2B5EF4-FFF2-40B4-BE49-F238E27FC236}">
                <a16:creationId xmlns:a16="http://schemas.microsoft.com/office/drawing/2014/main" id="{06B221FA-DFF4-75ED-AA34-3F2258B7F6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4663" y="3089275"/>
            <a:ext cx="777875" cy="0"/>
          </a:xfrm>
          <a:prstGeom prst="line">
            <a:avLst/>
          </a:prstGeom>
          <a:noFill/>
          <a:ln w="31750">
            <a:solidFill>
              <a:srgbClr val="FF99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28684" name="Line 42">
            <a:extLst>
              <a:ext uri="{FF2B5EF4-FFF2-40B4-BE49-F238E27FC236}">
                <a16:creationId xmlns:a16="http://schemas.microsoft.com/office/drawing/2014/main" id="{FF01590C-F196-9FD3-0128-89FFE9D2BF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14663" y="3349625"/>
            <a:ext cx="777875" cy="563563"/>
          </a:xfrm>
          <a:prstGeom prst="line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1292">
              <a:latin typeface="Trebuchet MS" panose="020B0603020202020204" pitchFamily="34" charset="0"/>
            </a:endParaRPr>
          </a:p>
        </p:txBody>
      </p:sp>
      <p:sp>
        <p:nvSpPr>
          <p:cNvPr id="12300" name="Text Box 43">
            <a:extLst>
              <a:ext uri="{FF2B5EF4-FFF2-40B4-BE49-F238E27FC236}">
                <a16:creationId xmlns:a16="http://schemas.microsoft.com/office/drawing/2014/main" id="{31FE3164-3422-5AEB-6190-AB4155EC1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3138488"/>
            <a:ext cx="24447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GB" altLang="da-DK" sz="1292">
              <a:latin typeface="Trebuchet MS" panose="020B0603020202020204" pitchFamily="34" charset="0"/>
            </a:endParaRPr>
          </a:p>
        </p:txBody>
      </p:sp>
      <p:sp>
        <p:nvSpPr>
          <p:cNvPr id="28686" name="Line 44">
            <a:extLst>
              <a:ext uri="{FF2B5EF4-FFF2-40B4-BE49-F238E27FC236}">
                <a16:creationId xmlns:a16="http://schemas.microsoft.com/office/drawing/2014/main" id="{47F81002-A2E7-DB81-EFEC-8A0CD7ADB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1288" y="3035300"/>
            <a:ext cx="584200" cy="0"/>
          </a:xfrm>
          <a:prstGeom prst="line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1292">
              <a:latin typeface="Trebuchet MS" panose="020B0603020202020204" pitchFamily="34" charset="0"/>
            </a:endParaRPr>
          </a:p>
        </p:txBody>
      </p:sp>
      <p:sp>
        <p:nvSpPr>
          <p:cNvPr id="9229" name="Footer Placeholder 1">
            <a:extLst>
              <a:ext uri="{FF2B5EF4-FFF2-40B4-BE49-F238E27FC236}">
                <a16:creationId xmlns:a16="http://schemas.microsoft.com/office/drawing/2014/main" id="{8B9B1B3E-17B6-E52C-607B-094D41B0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C823D8-E41C-BB00-8E6A-8496EDE5D65D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8" y="4044272"/>
            <a:ext cx="8622704" cy="1977016"/>
          </a:xfrm>
          <a:prstGeom prst="rect">
            <a:avLst/>
          </a:prstGeom>
          <a:blipFill rotWithShape="0">
            <a:blip r:embed="rId3"/>
            <a:stretch>
              <a:fillRect l="-1060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5D8264E-206E-EB87-739D-71F2DF695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300" y="449263"/>
            <a:ext cx="7848600" cy="422275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Hvilken obligation er CTD?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6A85E8E-0C1A-A74F-DCF0-6F7AB67A332D}"/>
              </a:ext>
            </a:extLst>
          </p:cNvPr>
          <p:cNvCxnSpPr/>
          <p:nvPr/>
        </p:nvCxnSpPr>
        <p:spPr bwMode="auto">
          <a:xfrm>
            <a:off x="1582738" y="5678488"/>
            <a:ext cx="4694237" cy="22225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B7D5C5D-D89D-8049-771A-EFB08D12A50A}"/>
              </a:ext>
            </a:extLst>
          </p:cNvPr>
          <p:cNvCxnSpPr/>
          <p:nvPr/>
        </p:nvCxnSpPr>
        <p:spPr bwMode="auto">
          <a:xfrm flipH="1" flipV="1">
            <a:off x="1582738" y="2679700"/>
            <a:ext cx="22225" cy="3021013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341" name="TextBox 7">
            <a:extLst>
              <a:ext uri="{FF2B5EF4-FFF2-40B4-BE49-F238E27FC236}">
                <a16:creationId xmlns:a16="http://schemas.microsoft.com/office/drawing/2014/main" id="{73F855E1-C8FA-D754-0878-EF8B1F5FB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5" y="2763838"/>
            <a:ext cx="652463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Kurs </a:t>
            </a:r>
          </a:p>
        </p:txBody>
      </p:sp>
      <p:sp>
        <p:nvSpPr>
          <p:cNvPr id="14342" name="TextBox 8">
            <a:extLst>
              <a:ext uri="{FF2B5EF4-FFF2-40B4-BE49-F238E27FC236}">
                <a16:creationId xmlns:a16="http://schemas.microsoft.com/office/drawing/2014/main" id="{793DFA09-3BAC-A51C-18F3-F3C2E0699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5780088"/>
            <a:ext cx="47339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                               6%                Markedsrente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431FEF1-F385-2A0C-13ED-EDD69D0BAAC6}"/>
              </a:ext>
            </a:extLst>
          </p:cNvPr>
          <p:cNvCxnSpPr/>
          <p:nvPr/>
        </p:nvCxnSpPr>
        <p:spPr bwMode="auto">
          <a:xfrm>
            <a:off x="2333625" y="3533775"/>
            <a:ext cx="3489325" cy="1793875"/>
          </a:xfrm>
          <a:prstGeom prst="line">
            <a:avLst/>
          </a:pr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272" name="Straight Connector 50">
            <a:extLst>
              <a:ext uri="{FF2B5EF4-FFF2-40B4-BE49-F238E27FC236}">
                <a16:creationId xmlns:a16="http://schemas.microsoft.com/office/drawing/2014/main" id="{D59DC409-C35D-844E-5D1B-5ABE37FE05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66950" y="4010025"/>
            <a:ext cx="3556000" cy="731838"/>
          </a:xfrm>
          <a:prstGeom prst="line">
            <a:avLst/>
          </a:prstGeom>
          <a:noFill/>
          <a:ln w="57150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7CABBEF-79C5-A109-CFCB-C03EC255BACE}"/>
              </a:ext>
            </a:extLst>
          </p:cNvPr>
          <p:cNvCxnSpPr/>
          <p:nvPr/>
        </p:nvCxnSpPr>
        <p:spPr bwMode="auto">
          <a:xfrm>
            <a:off x="3937000" y="5564188"/>
            <a:ext cx="9525" cy="271462"/>
          </a:xfrm>
          <a:prstGeom prst="line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46" name="TextBox 7">
            <a:extLst>
              <a:ext uri="{FF2B5EF4-FFF2-40B4-BE49-F238E27FC236}">
                <a16:creationId xmlns:a16="http://schemas.microsoft.com/office/drawing/2014/main" id="{CB132CFB-569F-5D92-441D-41252EC1E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663" y="5060950"/>
            <a:ext cx="17097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Lang obligation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er CTD</a:t>
            </a:r>
          </a:p>
        </p:txBody>
      </p:sp>
      <p:sp>
        <p:nvSpPr>
          <p:cNvPr id="14347" name="TextBox 7">
            <a:extLst>
              <a:ext uri="{FF2B5EF4-FFF2-40B4-BE49-F238E27FC236}">
                <a16:creationId xmlns:a16="http://schemas.microsoft.com/office/drawing/2014/main" id="{DADFB77F-8917-6170-1F61-F1C3D6E99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825" y="4170363"/>
            <a:ext cx="166370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Kort obligation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er CTD</a:t>
            </a:r>
          </a:p>
        </p:txBody>
      </p:sp>
      <p:sp>
        <p:nvSpPr>
          <p:cNvPr id="11276" name="Footer Placeholder 1">
            <a:extLst>
              <a:ext uri="{FF2B5EF4-FFF2-40B4-BE49-F238E27FC236}">
                <a16:creationId xmlns:a16="http://schemas.microsoft.com/office/drawing/2014/main" id="{F9CC87C2-5B28-76C1-DE40-B9EBCE6C0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2">
            <a:extLst>
              <a:ext uri="{FF2B5EF4-FFF2-40B4-BE49-F238E27FC236}">
                <a16:creationId xmlns:a16="http://schemas.microsoft.com/office/drawing/2014/main" id="{734BB095-B004-DFBC-A484-019B666E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13317" name="TextBox 4">
            <a:extLst>
              <a:ext uri="{FF2B5EF4-FFF2-40B4-BE49-F238E27FC236}">
                <a16:creationId xmlns:a16="http://schemas.microsoft.com/office/drawing/2014/main" id="{3225C8B4-F7B8-5844-4BF1-2F4D2704A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836613"/>
            <a:ext cx="68849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3600">
                <a:latin typeface="Trebuchet MS" panose="020B0603020202020204" pitchFamily="34" charset="0"/>
              </a:rPr>
              <a:t>Eksempel med CTD, Bund future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69D220-5C19-9DE7-4876-2FB2DE4955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1585"/>
          <a:stretch/>
        </p:blipFill>
        <p:spPr>
          <a:xfrm>
            <a:off x="1331640" y="1323673"/>
            <a:ext cx="5967087" cy="2733183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AC6C3BF-4E45-B208-5CD2-A0363053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85C65D-6D61-241C-ABDD-0A3921AC0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5" y="3674268"/>
            <a:ext cx="6927365" cy="257413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D608E09-9C59-65CA-2E53-F5FEFD255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Fremtidig renteaftale (FRA)</a:t>
            </a:r>
          </a:p>
        </p:txBody>
      </p:sp>
      <p:cxnSp>
        <p:nvCxnSpPr>
          <p:cNvPr id="14339" name="Straight Arrow Connector 4">
            <a:extLst>
              <a:ext uri="{FF2B5EF4-FFF2-40B4-BE49-F238E27FC236}">
                <a16:creationId xmlns:a16="http://schemas.microsoft.com/office/drawing/2014/main" id="{B02F1881-4752-789B-BAC5-60CB10CFE09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33513" y="4176713"/>
            <a:ext cx="6859587" cy="254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E5525B3-81A8-EF20-7202-D042ACD44A0D}"/>
              </a:ext>
            </a:extLst>
          </p:cNvPr>
          <p:cNvCxnSpPr/>
          <p:nvPr/>
        </p:nvCxnSpPr>
        <p:spPr bwMode="auto">
          <a:xfrm>
            <a:off x="1835150" y="4202113"/>
            <a:ext cx="5211763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DABC5F0-5E22-7BE7-57B7-1CBB83BD07C5}"/>
              </a:ext>
            </a:extLst>
          </p:cNvPr>
          <p:cNvCxnSpPr/>
          <p:nvPr/>
        </p:nvCxnSpPr>
        <p:spPr bwMode="auto">
          <a:xfrm flipV="1">
            <a:off x="4481513" y="3989388"/>
            <a:ext cx="0" cy="39370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9BFB60-68CC-6DCB-A010-AE8C6DC4DC5E}"/>
              </a:ext>
            </a:extLst>
          </p:cNvPr>
          <p:cNvCxnSpPr/>
          <p:nvPr/>
        </p:nvCxnSpPr>
        <p:spPr bwMode="auto">
          <a:xfrm flipV="1">
            <a:off x="4741863" y="3981450"/>
            <a:ext cx="0" cy="395288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86B3037-B7A3-0E08-4832-09510471C388}"/>
              </a:ext>
            </a:extLst>
          </p:cNvPr>
          <p:cNvCxnSpPr/>
          <p:nvPr/>
        </p:nvCxnSpPr>
        <p:spPr bwMode="auto">
          <a:xfrm flipV="1">
            <a:off x="6543675" y="4014788"/>
            <a:ext cx="0" cy="395287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85DAE94-AC6E-7F9A-1C1C-FC3C3A8D7032}"/>
              </a:ext>
            </a:extLst>
          </p:cNvPr>
          <p:cNvCxnSpPr/>
          <p:nvPr/>
        </p:nvCxnSpPr>
        <p:spPr bwMode="auto">
          <a:xfrm flipV="1">
            <a:off x="1847850" y="4005263"/>
            <a:ext cx="0" cy="395287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3" name="Right Brace 12">
            <a:extLst>
              <a:ext uri="{FF2B5EF4-FFF2-40B4-BE49-F238E27FC236}">
                <a16:creationId xmlns:a16="http://schemas.microsoft.com/office/drawing/2014/main" id="{3CC12A85-E9E3-85D7-BD60-FF46BC3FA919}"/>
              </a:ext>
            </a:extLst>
          </p:cNvPr>
          <p:cNvSpPr/>
          <p:nvPr/>
        </p:nvSpPr>
        <p:spPr bwMode="auto">
          <a:xfrm rot="16200000">
            <a:off x="5352257" y="2440781"/>
            <a:ext cx="482600" cy="1703387"/>
          </a:xfrm>
          <a:prstGeom prst="rightBrace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6395" name="TextBox 13">
            <a:extLst>
              <a:ext uri="{FF2B5EF4-FFF2-40B4-BE49-F238E27FC236}">
                <a16:creationId xmlns:a16="http://schemas.microsoft.com/office/drawing/2014/main" id="{6715D03F-B0EA-EAEE-CDA7-36F393CE9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2300288"/>
            <a:ext cx="2527300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Fremtidig låneperiode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Typisk 3 eller 6 måneder</a:t>
            </a:r>
          </a:p>
        </p:txBody>
      </p:sp>
      <p:sp>
        <p:nvSpPr>
          <p:cNvPr id="16396" name="TextBox 14">
            <a:extLst>
              <a:ext uri="{FF2B5EF4-FFF2-40B4-BE49-F238E27FC236}">
                <a16:creationId xmlns:a16="http://schemas.microsoft.com/office/drawing/2014/main" id="{A98D7F22-2854-573F-6143-1E22422E0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5499100"/>
            <a:ext cx="39560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Syntetisk låneperiode starter og slutter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typisk på en IMM-dag</a:t>
            </a:r>
          </a:p>
        </p:txBody>
      </p:sp>
      <p:sp>
        <p:nvSpPr>
          <p:cNvPr id="16397" name="TextBox 15">
            <a:extLst>
              <a:ext uri="{FF2B5EF4-FFF2-40B4-BE49-F238E27FC236}">
                <a16:creationId xmlns:a16="http://schemas.microsoft.com/office/drawing/2014/main" id="{4B992FF3-986C-2F16-5C1A-A86F25CA0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1566863"/>
            <a:ext cx="25034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I dag: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FRA-aftalen indgåes.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Låneperiode, lånerente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(FRA-rente) og beløb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aftales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6F385D3-B440-0A01-CAED-D8FA05603482}"/>
              </a:ext>
            </a:extLst>
          </p:cNvPr>
          <p:cNvCxnSpPr/>
          <p:nvPr/>
        </p:nvCxnSpPr>
        <p:spPr bwMode="auto">
          <a:xfrm>
            <a:off x="1600200" y="2930525"/>
            <a:ext cx="114300" cy="60325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56B28DD-D2D4-4040-7D26-7FDF9152A162}"/>
              </a:ext>
            </a:extLst>
          </p:cNvPr>
          <p:cNvCxnSpPr/>
          <p:nvPr/>
        </p:nvCxnSpPr>
        <p:spPr bwMode="auto">
          <a:xfrm flipH="1" flipV="1">
            <a:off x="4741863" y="4510088"/>
            <a:ext cx="671512" cy="989012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6AAC14A-BEED-6A11-903A-61E05AA9568F}"/>
              </a:ext>
            </a:extLst>
          </p:cNvPr>
          <p:cNvCxnSpPr/>
          <p:nvPr/>
        </p:nvCxnSpPr>
        <p:spPr bwMode="auto">
          <a:xfrm flipV="1">
            <a:off x="5881688" y="4510088"/>
            <a:ext cx="661987" cy="989012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401" name="TextBox 24">
            <a:extLst>
              <a:ext uri="{FF2B5EF4-FFF2-40B4-BE49-F238E27FC236}">
                <a16:creationId xmlns:a16="http://schemas.microsoft.com/office/drawing/2014/main" id="{472A3704-A531-C78F-4C5C-B757AE686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513" y="4967288"/>
            <a:ext cx="22240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Cibor-rente fixingen 2 bankdage før start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af låneperioden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bruges til beregning af afregningsbeløb 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E747698-A222-4AA9-1EF7-0DC842CB42F3}"/>
              </a:ext>
            </a:extLst>
          </p:cNvPr>
          <p:cNvCxnSpPr/>
          <p:nvPr/>
        </p:nvCxnSpPr>
        <p:spPr bwMode="auto">
          <a:xfrm flipV="1">
            <a:off x="3579813" y="4410075"/>
            <a:ext cx="833437" cy="917575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403" name="TextBox 27">
            <a:extLst>
              <a:ext uri="{FF2B5EF4-FFF2-40B4-BE49-F238E27FC236}">
                <a16:creationId xmlns:a16="http://schemas.microsoft.com/office/drawing/2014/main" id="{21A65A44-4666-D7C9-5339-D2DBA372F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900" y="1266825"/>
            <a:ext cx="1477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Der modtages eller betales afregnings-beløb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63FE8DE-BC6C-FDE6-A2B8-06254FBCBF61}"/>
              </a:ext>
            </a:extLst>
          </p:cNvPr>
          <p:cNvCxnSpPr/>
          <p:nvPr/>
        </p:nvCxnSpPr>
        <p:spPr bwMode="auto">
          <a:xfrm>
            <a:off x="3579813" y="2414588"/>
            <a:ext cx="1152525" cy="1566862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ight Brace 20">
            <a:extLst>
              <a:ext uri="{FF2B5EF4-FFF2-40B4-BE49-F238E27FC236}">
                <a16:creationId xmlns:a16="http://schemas.microsoft.com/office/drawing/2014/main" id="{F79E07CC-2351-ECF8-AF5C-2583E3BE35F5}"/>
              </a:ext>
            </a:extLst>
          </p:cNvPr>
          <p:cNvSpPr/>
          <p:nvPr/>
        </p:nvSpPr>
        <p:spPr bwMode="auto">
          <a:xfrm rot="5400000">
            <a:off x="4469606" y="4671219"/>
            <a:ext cx="242888" cy="247650"/>
          </a:xfrm>
          <a:prstGeom prst="rightBrace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6406" name="TextBox 13">
            <a:extLst>
              <a:ext uri="{FF2B5EF4-FFF2-40B4-BE49-F238E27FC236}">
                <a16:creationId xmlns:a16="http://schemas.microsoft.com/office/drawing/2014/main" id="{E9603A67-8415-A505-8230-BFC09384A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2888" y="4973638"/>
            <a:ext cx="127158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2 bankdage</a:t>
            </a:r>
          </a:p>
        </p:txBody>
      </p:sp>
      <p:sp>
        <p:nvSpPr>
          <p:cNvPr id="14358" name="Footer Placeholder 1">
            <a:extLst>
              <a:ext uri="{FF2B5EF4-FFF2-40B4-BE49-F238E27FC236}">
                <a16:creationId xmlns:a16="http://schemas.microsoft.com/office/drawing/2014/main" id="{6BDACDCD-18CB-6890-6D46-F4DC1AEEE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2444</TotalTime>
  <Words>559</Words>
  <Application>Microsoft Office PowerPoint</Application>
  <PresentationFormat>Skærmshow (4:3)</PresentationFormat>
  <Paragraphs>158</Paragraphs>
  <Slides>19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19</vt:i4>
      </vt:variant>
    </vt:vector>
  </HeadingPairs>
  <TitlesOfParts>
    <vt:vector size="23" baseType="lpstr">
      <vt:lpstr>Times New Roman</vt:lpstr>
      <vt:lpstr>Trebuchet MS</vt:lpstr>
      <vt:lpstr>TrueFrutiger</vt:lpstr>
      <vt:lpstr>Default Design</vt:lpstr>
      <vt:lpstr>Kapitel 3  Rentefutures og FRAs</vt:lpstr>
      <vt:lpstr>Anvendelse</vt:lpstr>
      <vt:lpstr>Strategier med obligationsfutures</vt:lpstr>
      <vt:lpstr>Prissætning af obligationsfutures</vt:lpstr>
      <vt:lpstr>Eksempel - prissætning</vt:lpstr>
      <vt:lpstr>Cheapest-to-Deliver (CTD)</vt:lpstr>
      <vt:lpstr>Hvilken obligation er CTD?</vt:lpstr>
      <vt:lpstr>PowerPoint-præsentation</vt:lpstr>
      <vt:lpstr>Fremtidig renteaftale (FRA)</vt:lpstr>
      <vt:lpstr>Fremtidig Renteaftale (FRA)</vt:lpstr>
      <vt:lpstr>Fremtidig renteaftale (FRA)</vt:lpstr>
      <vt:lpstr>Prissætning af FRAs</vt:lpstr>
      <vt:lpstr>Beregning af FRA-rente</vt:lpstr>
      <vt:lpstr>Anvendelse af FRAs</vt:lpstr>
      <vt:lpstr>Deposit futures versus FRAs</vt:lpstr>
      <vt:lpstr>Eksempel, Deposit Future</vt:lpstr>
      <vt:lpstr>Tjekspørgsmål 1</vt:lpstr>
      <vt:lpstr>Tjekspørgsmål 2</vt:lpstr>
      <vt:lpstr>Tjekspørgsmål 3</vt:lpstr>
    </vt:vector>
  </TitlesOfParts>
  <Company>Financial Training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</dc:title>
  <dc:creator>Jørgen</dc:creator>
  <cp:lastModifiedBy>Rasmus Peter Ambrosius Løvgreen</cp:lastModifiedBy>
  <cp:revision>85</cp:revision>
  <dcterms:created xsi:type="dcterms:W3CDTF">2011-01-12T08:43:50Z</dcterms:created>
  <dcterms:modified xsi:type="dcterms:W3CDTF">2024-07-09T09:03:37Z</dcterms:modified>
</cp:coreProperties>
</file>