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8" r:id="rId4"/>
    <p:sldId id="479" r:id="rId5"/>
    <p:sldId id="480" r:id="rId6"/>
    <p:sldId id="481" r:id="rId7"/>
    <p:sldId id="482" r:id="rId8"/>
    <p:sldId id="483" r:id="rId9"/>
    <p:sldId id="484" r:id="rId10"/>
    <p:sldId id="485" r:id="rId11"/>
    <p:sldId id="486" r:id="rId12"/>
    <p:sldId id="487" r:id="rId13"/>
    <p:sldId id="488" r:id="rId14"/>
    <p:sldId id="489" r:id="rId15"/>
    <p:sldId id="490" r:id="rId16"/>
    <p:sldId id="493" r:id="rId17"/>
    <p:sldId id="492" r:id="rId18"/>
    <p:sldId id="491" r:id="rId19"/>
    <p:sldId id="495" r:id="rId20"/>
    <p:sldId id="494" r:id="rId21"/>
    <p:sldId id="497" r:id="rId22"/>
    <p:sldId id="496" r:id="rId23"/>
    <p:sldId id="498" r:id="rId24"/>
    <p:sldId id="499" r:id="rId25"/>
    <p:sldId id="460"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ehhs.d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2246769"/>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3.3</a:t>
            </a:r>
          </a:p>
          <a:p>
            <a:r>
              <a:rPr lang="da-DK" sz="4000" dirty="0">
                <a:solidFill>
                  <a:srgbClr val="6B9C77"/>
                </a:solidFill>
                <a:latin typeface="HelveticaNeueLT Std Lt Cn" panose="020B0406020202030204" pitchFamily="34" charset="0"/>
                <a:cs typeface="Arial Narrow" panose="020B0604020202020204" pitchFamily="34" charset="0"/>
              </a:rPr>
              <a:t>VURDERING AF BÆREDYGTIGHEDEN I PROJEKTET</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2DA80697-06E8-F5B1-F960-69B2192952BF}"/>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2,2</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E1F57057-B9B3-BB3E-9871-4FBEDF892812}"/>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7C4BC977-E0DE-55FE-1C9F-1BE485A8E633}"/>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72564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Arial" panose="020B0604020202020204" pitchFamily="34" charset="0"/>
              </a:rPr>
              <a:t>Skabelon </a:t>
            </a:r>
            <a:r>
              <a:rPr lang="da-DK" sz="2400" b="1" kern="100" dirty="0">
                <a:ea typeface="Aptos" panose="020B0004020202020204" pitchFamily="34" charset="0"/>
                <a:cs typeface="Arial" panose="020B0604020202020204" pitchFamily="34" charset="0"/>
              </a:rPr>
              <a:t>2</a:t>
            </a:r>
            <a:r>
              <a:rPr lang="da-DK" sz="2400" b="1" kern="100" dirty="0">
                <a:effectLst/>
                <a:ea typeface="Aptos" panose="020B0004020202020204" pitchFamily="34" charset="0"/>
                <a:cs typeface="Arial" panose="020B0604020202020204" pitchFamily="34" charset="0"/>
              </a:rPr>
              <a:t>,3 – Den simple model (detaljeret)</a:t>
            </a:r>
            <a:endParaRPr lang="da-DK" sz="2400" kern="100" dirty="0">
              <a:effectLst/>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E6C592E6-52EA-2F22-7A7E-90065E25472E}"/>
              </a:ext>
            </a:extLst>
          </p:cNvPr>
          <p:cNvGraphicFramePr>
            <a:graphicFrameLocks noGrp="1"/>
          </p:cNvGraphicFramePr>
          <p:nvPr>
            <p:extLst>
              <p:ext uri="{D42A27DB-BD31-4B8C-83A1-F6EECF244321}">
                <p14:modId xmlns:p14="http://schemas.microsoft.com/office/powerpoint/2010/main" val="2112289318"/>
              </p:ext>
            </p:extLst>
          </p:nvPr>
        </p:nvGraphicFramePr>
        <p:xfrm>
          <a:off x="1441328" y="954095"/>
          <a:ext cx="9340470" cy="4772925"/>
        </p:xfrm>
        <a:graphic>
          <a:graphicData uri="http://schemas.openxmlformats.org/drawingml/2006/table">
            <a:tbl>
              <a:tblPr firstRow="1" firstCol="1" bandRow="1">
                <a:tableStyleId>{5C22544A-7EE6-4342-B048-85BDC9FD1C3A}</a:tableStyleId>
              </a:tblPr>
              <a:tblGrid>
                <a:gridCol w="4084272">
                  <a:extLst>
                    <a:ext uri="{9D8B030D-6E8A-4147-A177-3AD203B41FA5}">
                      <a16:colId xmlns:a16="http://schemas.microsoft.com/office/drawing/2014/main" val="418960145"/>
                    </a:ext>
                  </a:extLst>
                </a:gridCol>
                <a:gridCol w="1752066">
                  <a:extLst>
                    <a:ext uri="{9D8B030D-6E8A-4147-A177-3AD203B41FA5}">
                      <a16:colId xmlns:a16="http://schemas.microsoft.com/office/drawing/2014/main" val="3381363636"/>
                    </a:ext>
                  </a:extLst>
                </a:gridCol>
                <a:gridCol w="584022">
                  <a:extLst>
                    <a:ext uri="{9D8B030D-6E8A-4147-A177-3AD203B41FA5}">
                      <a16:colId xmlns:a16="http://schemas.microsoft.com/office/drawing/2014/main" val="1857631722"/>
                    </a:ext>
                  </a:extLst>
                </a:gridCol>
                <a:gridCol w="584022">
                  <a:extLst>
                    <a:ext uri="{9D8B030D-6E8A-4147-A177-3AD203B41FA5}">
                      <a16:colId xmlns:a16="http://schemas.microsoft.com/office/drawing/2014/main" val="3938156640"/>
                    </a:ext>
                  </a:extLst>
                </a:gridCol>
                <a:gridCol w="584022">
                  <a:extLst>
                    <a:ext uri="{9D8B030D-6E8A-4147-A177-3AD203B41FA5}">
                      <a16:colId xmlns:a16="http://schemas.microsoft.com/office/drawing/2014/main" val="891459452"/>
                    </a:ext>
                  </a:extLst>
                </a:gridCol>
                <a:gridCol w="584022">
                  <a:extLst>
                    <a:ext uri="{9D8B030D-6E8A-4147-A177-3AD203B41FA5}">
                      <a16:colId xmlns:a16="http://schemas.microsoft.com/office/drawing/2014/main" val="963791356"/>
                    </a:ext>
                  </a:extLst>
                </a:gridCol>
                <a:gridCol w="584022">
                  <a:extLst>
                    <a:ext uri="{9D8B030D-6E8A-4147-A177-3AD203B41FA5}">
                      <a16:colId xmlns:a16="http://schemas.microsoft.com/office/drawing/2014/main" val="392899427"/>
                    </a:ext>
                  </a:extLst>
                </a:gridCol>
                <a:gridCol w="584022">
                  <a:extLst>
                    <a:ext uri="{9D8B030D-6E8A-4147-A177-3AD203B41FA5}">
                      <a16:colId xmlns:a16="http://schemas.microsoft.com/office/drawing/2014/main" val="654941495"/>
                    </a:ext>
                  </a:extLst>
                </a:gridCol>
              </a:tblGrid>
              <a:tr h="278898">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 Projektets målgruppe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752538138"/>
                  </a:ext>
                </a:extLst>
              </a:tr>
              <a:tr h="278898">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Du tager interessenternes helbred og velbefindende alvorligt under projektet.</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91759976"/>
                  </a:ext>
                </a:extLst>
              </a:tr>
              <a:tr h="28945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96763921"/>
                  </a:ext>
                </a:extLst>
              </a:tr>
              <a:tr h="278898">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I projektperioden sikrer du interessenternes udvikling af de nødvendige kvalifikationer.</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58106940"/>
                  </a:ext>
                </a:extLst>
              </a:tr>
              <a:tr h="278898">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87634499"/>
                  </a:ext>
                </a:extLst>
              </a:tr>
              <a:tr h="278898">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Under projektperioden sikrer du rimelige arbejds- og levevilkår for interessenterne.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67890771"/>
                  </a:ext>
                </a:extLst>
              </a:tr>
              <a:tr h="278898">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70794690"/>
                  </a:ext>
                </a:extLst>
              </a:tr>
              <a:tr h="278898">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Du sikrer lokale brugere af produktet og at det ikke skader helbred og velbefindende.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9720392"/>
                  </a:ext>
                </a:extLst>
              </a:tr>
              <a:tr h="28945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21064001"/>
                  </a:ext>
                </a:extLst>
              </a:tr>
              <a:tr h="278898">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Du sikrer lokale brugere den nødvendige uddannelse i brug og bortskaffelse.</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35111982"/>
                  </a:ext>
                </a:extLst>
              </a:tr>
              <a:tr h="278898">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54824879"/>
                  </a:ext>
                </a:extLst>
              </a:tr>
              <a:tr h="278898">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Du sikrer internationale brugere, at det ikke skader helbred og velbefindende.</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39901198"/>
                  </a:ext>
                </a:extLst>
              </a:tr>
              <a:tr h="28945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06406153"/>
                  </a:ext>
                </a:extLst>
              </a:tr>
              <a:tr h="278898">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Du sikrer internationale brugere uddannelse i brug og bortskaffelse.</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32868843"/>
                  </a:ext>
                </a:extLst>
              </a:tr>
              <a:tr h="278898">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34863568"/>
                  </a:ext>
                </a:extLst>
              </a:tr>
              <a:tr h="278898">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41339913"/>
                  </a:ext>
                </a:extLst>
              </a:tr>
              <a:tr h="278898">
                <a:tc vMerge="1">
                  <a:txBody>
                    <a:bodyPr/>
                    <a:lstStyle/>
                    <a:p>
                      <a:endParaRPr lang="da-DK"/>
                    </a:p>
                  </a:txBody>
                  <a:tcPr/>
                </a:tc>
                <a:tc>
                  <a:txBody>
                    <a:bodyPr/>
                    <a:lstStyle/>
                    <a:p>
                      <a:pPr>
                        <a:lnSpc>
                          <a:spcPct val="107000"/>
                        </a:lnSpc>
                        <a:spcAft>
                          <a:spcPts val="800"/>
                        </a:spcAft>
                      </a:pPr>
                      <a:r>
                        <a:rPr lang="da-DK" sz="1200" kern="100" dirty="0">
                          <a:effectLst/>
                          <a:latin typeface="+mn-lt"/>
                          <a:cs typeface="Arial" panose="020B0604020202020204" pitchFamily="34" charset="0"/>
                        </a:rPr>
                        <a:t>Målsætning</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71179373"/>
                  </a:ext>
                </a:extLst>
              </a:tr>
            </a:tbl>
          </a:graphicData>
        </a:graphic>
      </p:graphicFrame>
      <p:sp>
        <p:nvSpPr>
          <p:cNvPr id="12" name="Tekstfelt 11">
            <a:extLst>
              <a:ext uri="{FF2B5EF4-FFF2-40B4-BE49-F238E27FC236}">
                <a16:creationId xmlns:a16="http://schemas.microsoft.com/office/drawing/2014/main" id="{B62108C2-7A53-B3C0-9514-BF24D875CF33}"/>
              </a:ext>
            </a:extLst>
          </p:cNvPr>
          <p:cNvSpPr txBox="1"/>
          <p:nvPr/>
        </p:nvSpPr>
        <p:spPr>
          <a:xfrm>
            <a:off x="1337339" y="5779223"/>
            <a:ext cx="9598174" cy="479106"/>
          </a:xfrm>
          <a:prstGeom prst="rect">
            <a:avLst/>
          </a:prstGeom>
          <a:noFill/>
        </p:spPr>
        <p:txBody>
          <a:bodyPr wrap="square">
            <a:spAutoFit/>
          </a:bodyPr>
          <a:lstStyle/>
          <a:p>
            <a:pPr>
              <a:lnSpc>
                <a:spcPct val="107000"/>
              </a:lnSpc>
              <a:spcAft>
                <a:spcPts val="800"/>
              </a:spcAft>
            </a:pPr>
            <a:r>
              <a:rPr lang="da-DK" sz="1200" b="1" kern="100" dirty="0">
                <a:effectLst/>
                <a:ea typeface="Aptos" panose="020B0004020202020204" pitchFamily="34" charset="0"/>
                <a:cs typeface="Times New Roman" panose="02020603050405020304" pitchFamily="18" charset="0"/>
              </a:rPr>
              <a:t>Trin 1</a:t>
            </a:r>
            <a:r>
              <a:rPr lang="da-DK" sz="1200" kern="100" dirty="0">
                <a:effectLst/>
                <a:ea typeface="Aptos" panose="020B0004020202020204" pitchFamily="34" charset="0"/>
                <a:cs typeface="Times New Roman" panose="02020603050405020304" pitchFamily="18" charset="0"/>
              </a:rPr>
              <a:t> Vi kender ikke regler og krav - </a:t>
            </a:r>
            <a:r>
              <a:rPr lang="da-DK" sz="1200" b="1" kern="100" dirty="0">
                <a:effectLst/>
                <a:ea typeface="Aptos" panose="020B0004020202020204" pitchFamily="34" charset="0"/>
                <a:cs typeface="Times New Roman" panose="02020603050405020304" pitchFamily="18" charset="0"/>
              </a:rPr>
              <a:t>Trin 2</a:t>
            </a:r>
            <a:r>
              <a:rPr lang="da-DK" sz="1200" kern="100" dirty="0">
                <a:effectLst/>
                <a:ea typeface="Aptos" panose="020B0004020202020204" pitchFamily="34" charset="0"/>
                <a:cs typeface="Times New Roman" panose="02020603050405020304" pitchFamily="18" charset="0"/>
              </a:rPr>
              <a:t> Vi kender regler og krav - </a:t>
            </a:r>
            <a:r>
              <a:rPr lang="da-DK" sz="1200" b="1" kern="100" dirty="0">
                <a:effectLst/>
                <a:ea typeface="Aptos" panose="020B0004020202020204" pitchFamily="34" charset="0"/>
                <a:cs typeface="Times New Roman" panose="02020603050405020304" pitchFamily="18" charset="0"/>
              </a:rPr>
              <a:t>Trin 3</a:t>
            </a:r>
            <a:r>
              <a:rPr lang="da-DK" sz="1200" kern="100" dirty="0">
                <a:effectLst/>
                <a:ea typeface="Aptos" panose="020B0004020202020204" pitchFamily="34" charset="0"/>
                <a:cs typeface="Times New Roman" panose="02020603050405020304" pitchFamily="18" charset="0"/>
              </a:rPr>
              <a:t> Vi følger reglerne - </a:t>
            </a:r>
            <a:r>
              <a:rPr lang="da-DK" sz="1200" b="1" kern="100" dirty="0">
                <a:effectLst/>
                <a:ea typeface="Aptos" panose="020B0004020202020204" pitchFamily="34" charset="0"/>
                <a:cs typeface="Times New Roman" panose="02020603050405020304" pitchFamily="18" charset="0"/>
              </a:rPr>
              <a:t>Trin 4</a:t>
            </a:r>
            <a:r>
              <a:rPr lang="da-DK" sz="1200" kern="100" dirty="0">
                <a:effectLst/>
                <a:ea typeface="Aptos" panose="020B0004020202020204" pitchFamily="34" charset="0"/>
                <a:cs typeface="Times New Roman" panose="02020603050405020304" pitchFamily="18" charset="0"/>
              </a:rPr>
              <a:t> Efterlever reglerne effektivt – </a:t>
            </a:r>
            <a:r>
              <a:rPr lang="da-DK" sz="1200" kern="100" dirty="0">
                <a:ea typeface="Aptos" panose="020B0004020202020204" pitchFamily="34" charset="0"/>
                <a:cs typeface="Times New Roman" panose="02020603050405020304" pitchFamily="18" charset="0"/>
              </a:rPr>
              <a:t>       </a:t>
            </a:r>
            <a:r>
              <a:rPr lang="da-DK" sz="1200" b="1" kern="100" dirty="0">
                <a:effectLst/>
                <a:ea typeface="Aptos" panose="020B0004020202020204" pitchFamily="34" charset="0"/>
                <a:cs typeface="Times New Roman" panose="02020603050405020304" pitchFamily="18" charset="0"/>
              </a:rPr>
              <a:t>Trin 5</a:t>
            </a:r>
            <a:r>
              <a:rPr lang="da-DK" sz="1200" kern="100" dirty="0">
                <a:effectLst/>
                <a:ea typeface="Aptos" panose="020B0004020202020204" pitchFamily="34" charset="0"/>
                <a:cs typeface="Times New Roman" panose="02020603050405020304" pitchFamily="18" charset="0"/>
              </a:rPr>
              <a:t> Vi arbejder holdbart - </a:t>
            </a:r>
            <a:r>
              <a:rPr lang="da-DK" sz="1200" b="1" kern="100" dirty="0">
                <a:effectLst/>
                <a:ea typeface="Aptos" panose="020B0004020202020204" pitchFamily="34" charset="0"/>
                <a:cs typeface="Times New Roman" panose="02020603050405020304" pitchFamily="18" charset="0"/>
              </a:rPr>
              <a:t>Trin 6</a:t>
            </a:r>
            <a:r>
              <a:rPr lang="da-DK" sz="1200" kern="100" dirty="0">
                <a:effectLst/>
                <a:ea typeface="Aptos" panose="020B0004020202020204" pitchFamily="34" charset="0"/>
                <a:cs typeface="Times New Roman" panose="02020603050405020304" pitchFamily="18" charset="0"/>
              </a:rPr>
              <a:t> Vi arbejder bæredygtigt.</a:t>
            </a:r>
          </a:p>
        </p:txBody>
      </p:sp>
      <p:sp>
        <p:nvSpPr>
          <p:cNvPr id="5" name="Footer Placeholder 3">
            <a:extLst>
              <a:ext uri="{FF2B5EF4-FFF2-40B4-BE49-F238E27FC236}">
                <a16:creationId xmlns:a16="http://schemas.microsoft.com/office/drawing/2014/main" id="{172C2E18-9218-F5FA-6D8F-9EB55170441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37186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2,3</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E1F57057-B9B3-BB3E-9871-4FBEDF892812}"/>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A6A4BD6A-427E-2F2D-2635-6BC018150039}"/>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95433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Arial" panose="020B0604020202020204" pitchFamily="34" charset="0"/>
              </a:rPr>
              <a:t>Skabelon 2,4 – Den simple model (detaljeret)</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6E1293CD-BFD9-0E64-2171-AA46370FC525}"/>
              </a:ext>
            </a:extLst>
          </p:cNvPr>
          <p:cNvGraphicFramePr>
            <a:graphicFrameLocks noGrp="1"/>
          </p:cNvGraphicFramePr>
          <p:nvPr>
            <p:extLst>
              <p:ext uri="{D42A27DB-BD31-4B8C-83A1-F6EECF244321}">
                <p14:modId xmlns:p14="http://schemas.microsoft.com/office/powerpoint/2010/main" val="2515318688"/>
              </p:ext>
            </p:extLst>
          </p:nvPr>
        </p:nvGraphicFramePr>
        <p:xfrm>
          <a:off x="1441328" y="953621"/>
          <a:ext cx="9340470" cy="4770102"/>
        </p:xfrm>
        <a:graphic>
          <a:graphicData uri="http://schemas.openxmlformats.org/drawingml/2006/table">
            <a:tbl>
              <a:tblPr firstRow="1" firstCol="1" bandRow="1">
                <a:tableStyleId>{5C22544A-7EE6-4342-B048-85BDC9FD1C3A}</a:tableStyleId>
              </a:tblPr>
              <a:tblGrid>
                <a:gridCol w="4084272">
                  <a:extLst>
                    <a:ext uri="{9D8B030D-6E8A-4147-A177-3AD203B41FA5}">
                      <a16:colId xmlns:a16="http://schemas.microsoft.com/office/drawing/2014/main" val="2820622221"/>
                    </a:ext>
                  </a:extLst>
                </a:gridCol>
                <a:gridCol w="1752066">
                  <a:extLst>
                    <a:ext uri="{9D8B030D-6E8A-4147-A177-3AD203B41FA5}">
                      <a16:colId xmlns:a16="http://schemas.microsoft.com/office/drawing/2014/main" val="4009599000"/>
                    </a:ext>
                  </a:extLst>
                </a:gridCol>
                <a:gridCol w="584022">
                  <a:extLst>
                    <a:ext uri="{9D8B030D-6E8A-4147-A177-3AD203B41FA5}">
                      <a16:colId xmlns:a16="http://schemas.microsoft.com/office/drawing/2014/main" val="2137128169"/>
                    </a:ext>
                  </a:extLst>
                </a:gridCol>
                <a:gridCol w="584022">
                  <a:extLst>
                    <a:ext uri="{9D8B030D-6E8A-4147-A177-3AD203B41FA5}">
                      <a16:colId xmlns:a16="http://schemas.microsoft.com/office/drawing/2014/main" val="602455337"/>
                    </a:ext>
                  </a:extLst>
                </a:gridCol>
                <a:gridCol w="584022">
                  <a:extLst>
                    <a:ext uri="{9D8B030D-6E8A-4147-A177-3AD203B41FA5}">
                      <a16:colId xmlns:a16="http://schemas.microsoft.com/office/drawing/2014/main" val="3595172232"/>
                    </a:ext>
                  </a:extLst>
                </a:gridCol>
                <a:gridCol w="584022">
                  <a:extLst>
                    <a:ext uri="{9D8B030D-6E8A-4147-A177-3AD203B41FA5}">
                      <a16:colId xmlns:a16="http://schemas.microsoft.com/office/drawing/2014/main" val="1779677636"/>
                    </a:ext>
                  </a:extLst>
                </a:gridCol>
                <a:gridCol w="584022">
                  <a:extLst>
                    <a:ext uri="{9D8B030D-6E8A-4147-A177-3AD203B41FA5}">
                      <a16:colId xmlns:a16="http://schemas.microsoft.com/office/drawing/2014/main" val="1210917304"/>
                    </a:ext>
                  </a:extLst>
                </a:gridCol>
                <a:gridCol w="584022">
                  <a:extLst>
                    <a:ext uri="{9D8B030D-6E8A-4147-A177-3AD203B41FA5}">
                      <a16:colId xmlns:a16="http://schemas.microsoft.com/office/drawing/2014/main" val="1831059688"/>
                    </a:ext>
                  </a:extLst>
                </a:gridCol>
              </a:tblGrid>
              <a:tr h="279971">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 Projektproces</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111665295"/>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Alle led i processen har anstændige løn og arbejdsvilkår, der ikke skader helbredet.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96021898"/>
                  </a:ext>
                </a:extLst>
              </a:tr>
              <a:tr h="290566">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70392259"/>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Der anvendes kun certificerede materialer, der fragtes med CO2-neutral transport.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85804128"/>
                  </a:ext>
                </a:extLst>
              </a:tr>
              <a:tr h="27997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81581640"/>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Energiforbrug reduceres løbende og sort energi udskiftes til vedvarende energi.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0466869"/>
                  </a:ext>
                </a:extLst>
              </a:tr>
              <a:tr h="27997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7916937"/>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Vandforbrug reduceres løbende og spildevand reduceres, renses eller genbruges.</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69357338"/>
                  </a:ext>
                </a:extLst>
              </a:tr>
              <a:tr h="27997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27803829"/>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Transport af deltagere og materialer minimeres og foretages CO2-neutralt.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88135629"/>
                  </a:ext>
                </a:extLst>
              </a:tr>
              <a:tr h="27997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75819187"/>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Emissioner følger grænseværdierne. Emissionerne af CO2 er minimeret.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76634788"/>
                  </a:ext>
                </a:extLst>
              </a:tr>
              <a:tr h="27997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68582526"/>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Der anvendes partnerskaber for at reducere miljøpåvirkningen og uddanne partnere.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33784212"/>
                  </a:ext>
                </a:extLst>
              </a:tr>
              <a:tr h="27997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99965519"/>
                  </a:ext>
                </a:extLst>
              </a:tr>
              <a:tr h="27997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42349405"/>
                  </a:ext>
                </a:extLst>
              </a:tr>
              <a:tr h="279971">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86999652"/>
                  </a:ext>
                </a:extLst>
              </a:tr>
            </a:tbl>
          </a:graphicData>
        </a:graphic>
      </p:graphicFrame>
      <p:sp>
        <p:nvSpPr>
          <p:cNvPr id="5" name="Footer Placeholder 3">
            <a:extLst>
              <a:ext uri="{FF2B5EF4-FFF2-40B4-BE49-F238E27FC236}">
                <a16:creationId xmlns:a16="http://schemas.microsoft.com/office/drawing/2014/main" id="{926A4056-ABFE-F9E2-C47D-50CB6AB67D3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99769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2,4</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E1F57057-B9B3-BB3E-9871-4FBEDF892812}"/>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BFE9DEAD-D65D-2BE4-B357-D752730A50B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92542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Arial" panose="020B0604020202020204" pitchFamily="34" charset="0"/>
              </a:rPr>
              <a:t>Skabelon </a:t>
            </a:r>
            <a:r>
              <a:rPr lang="da-DK" sz="2400" b="1" kern="100" dirty="0">
                <a:ea typeface="Aptos" panose="020B0004020202020204" pitchFamily="34" charset="0"/>
                <a:cs typeface="Arial" panose="020B0604020202020204" pitchFamily="34" charset="0"/>
              </a:rPr>
              <a:t>2</a:t>
            </a:r>
            <a:r>
              <a:rPr lang="da-DK" sz="2400" b="1" kern="100" dirty="0">
                <a:effectLst/>
                <a:ea typeface="Aptos" panose="020B0004020202020204" pitchFamily="34" charset="0"/>
                <a:cs typeface="Arial" panose="020B0604020202020204" pitchFamily="34" charset="0"/>
              </a:rPr>
              <a:t>,5 – Den simple model (detaljeret)</a:t>
            </a:r>
            <a:endParaRPr lang="da-DK" sz="2400" kern="100" dirty="0">
              <a:effectLst/>
              <a:ea typeface="Aptos" panose="020B0004020202020204" pitchFamily="34" charset="0"/>
              <a:cs typeface="Arial" panose="020B0604020202020204" pitchFamily="34"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4AF1AABF-C7BD-868C-115C-7E30E705615B}"/>
              </a:ext>
            </a:extLst>
          </p:cNvPr>
          <p:cNvGraphicFramePr>
            <a:graphicFrameLocks noGrp="1"/>
          </p:cNvGraphicFramePr>
          <p:nvPr>
            <p:extLst>
              <p:ext uri="{D42A27DB-BD31-4B8C-83A1-F6EECF244321}">
                <p14:modId xmlns:p14="http://schemas.microsoft.com/office/powerpoint/2010/main" val="2964197"/>
              </p:ext>
            </p:extLst>
          </p:nvPr>
        </p:nvGraphicFramePr>
        <p:xfrm>
          <a:off x="1441328" y="964254"/>
          <a:ext cx="9340470" cy="4739617"/>
        </p:xfrm>
        <a:graphic>
          <a:graphicData uri="http://schemas.openxmlformats.org/drawingml/2006/table">
            <a:tbl>
              <a:tblPr firstRow="1" firstCol="1" bandRow="1">
                <a:tableStyleId>{5C22544A-7EE6-4342-B048-85BDC9FD1C3A}</a:tableStyleId>
              </a:tblPr>
              <a:tblGrid>
                <a:gridCol w="4084272">
                  <a:extLst>
                    <a:ext uri="{9D8B030D-6E8A-4147-A177-3AD203B41FA5}">
                      <a16:colId xmlns:a16="http://schemas.microsoft.com/office/drawing/2014/main" val="2947661157"/>
                    </a:ext>
                  </a:extLst>
                </a:gridCol>
                <a:gridCol w="1752066">
                  <a:extLst>
                    <a:ext uri="{9D8B030D-6E8A-4147-A177-3AD203B41FA5}">
                      <a16:colId xmlns:a16="http://schemas.microsoft.com/office/drawing/2014/main" val="104062552"/>
                    </a:ext>
                  </a:extLst>
                </a:gridCol>
                <a:gridCol w="584022">
                  <a:extLst>
                    <a:ext uri="{9D8B030D-6E8A-4147-A177-3AD203B41FA5}">
                      <a16:colId xmlns:a16="http://schemas.microsoft.com/office/drawing/2014/main" val="2730657791"/>
                    </a:ext>
                  </a:extLst>
                </a:gridCol>
                <a:gridCol w="584022">
                  <a:extLst>
                    <a:ext uri="{9D8B030D-6E8A-4147-A177-3AD203B41FA5}">
                      <a16:colId xmlns:a16="http://schemas.microsoft.com/office/drawing/2014/main" val="4042652197"/>
                    </a:ext>
                  </a:extLst>
                </a:gridCol>
                <a:gridCol w="584022">
                  <a:extLst>
                    <a:ext uri="{9D8B030D-6E8A-4147-A177-3AD203B41FA5}">
                      <a16:colId xmlns:a16="http://schemas.microsoft.com/office/drawing/2014/main" val="993632939"/>
                    </a:ext>
                  </a:extLst>
                </a:gridCol>
                <a:gridCol w="584022">
                  <a:extLst>
                    <a:ext uri="{9D8B030D-6E8A-4147-A177-3AD203B41FA5}">
                      <a16:colId xmlns:a16="http://schemas.microsoft.com/office/drawing/2014/main" val="711554441"/>
                    </a:ext>
                  </a:extLst>
                </a:gridCol>
                <a:gridCol w="584022">
                  <a:extLst>
                    <a:ext uri="{9D8B030D-6E8A-4147-A177-3AD203B41FA5}">
                      <a16:colId xmlns:a16="http://schemas.microsoft.com/office/drawing/2014/main" val="585944727"/>
                    </a:ext>
                  </a:extLst>
                </a:gridCol>
                <a:gridCol w="584022">
                  <a:extLst>
                    <a:ext uri="{9D8B030D-6E8A-4147-A177-3AD203B41FA5}">
                      <a16:colId xmlns:a16="http://schemas.microsoft.com/office/drawing/2014/main" val="1504385010"/>
                    </a:ext>
                  </a:extLst>
                </a:gridCol>
              </a:tblGrid>
              <a:tr h="278801">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 Projektleverance</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866583684"/>
                  </a:ext>
                </a:extLst>
              </a:tr>
              <a:tr h="278801">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Der anvendes kun certificerede materialer, som kan adskilles og genbruges.</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23131518"/>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97017500"/>
                  </a:ext>
                </a:extLst>
              </a:tr>
              <a:tr h="27880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Leverancen er innovativ og sætter en ny standard for bæredygtighed.</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92032719"/>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54824839"/>
                  </a:ext>
                </a:extLst>
              </a:tr>
              <a:tr h="278801">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Kravene til denne nye standard har udviklet samarbejdspartnernes bæredygtighed.</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19933266"/>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32858409"/>
                  </a:ext>
                </a:extLst>
              </a:tr>
              <a:tr h="278801">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Denne nye standard skaber nye forretnings-muligheder for samarbejdspartnerne.</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95410651"/>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85687080"/>
                  </a:ext>
                </a:extLst>
              </a:tr>
              <a:tr h="278801">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Materialerne i leverancen kan adskilles og genbruges.</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45489325"/>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51750630"/>
                  </a:ext>
                </a:extLst>
              </a:tr>
              <a:tr h="278801">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44668359"/>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02556103"/>
                  </a:ext>
                </a:extLst>
              </a:tr>
              <a:tr h="278801">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9963045"/>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65600675"/>
                  </a:ext>
                </a:extLst>
              </a:tr>
              <a:tr h="278801">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85297066"/>
                  </a:ext>
                </a:extLst>
              </a:tr>
              <a:tr h="27880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56867058"/>
                  </a:ext>
                </a:extLst>
              </a:tr>
            </a:tbl>
          </a:graphicData>
        </a:graphic>
      </p:graphicFrame>
      <p:sp>
        <p:nvSpPr>
          <p:cNvPr id="5" name="Footer Placeholder 3">
            <a:extLst>
              <a:ext uri="{FF2B5EF4-FFF2-40B4-BE49-F238E27FC236}">
                <a16:creationId xmlns:a16="http://schemas.microsoft.com/office/drawing/2014/main" id="{04C33231-6A58-4956-0F68-E9396FF5CE1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17844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2,5</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E1F57057-B9B3-BB3E-9871-4FBEDF892812}"/>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8721B782-B010-AF64-78FA-E843C8A00E9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03337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Arial" panose="020B0604020202020204" pitchFamily="34" charset="0"/>
              </a:rPr>
              <a:t>Skabelon </a:t>
            </a:r>
            <a:r>
              <a:rPr lang="da-DK" sz="2400" b="1" kern="100" dirty="0">
                <a:ea typeface="Aptos" panose="020B0004020202020204" pitchFamily="34" charset="0"/>
                <a:cs typeface="Arial" panose="020B0604020202020204" pitchFamily="34" charset="0"/>
              </a:rPr>
              <a:t>2</a:t>
            </a:r>
            <a:r>
              <a:rPr lang="da-DK" sz="2400" b="1" kern="100" dirty="0">
                <a:effectLst/>
                <a:ea typeface="Aptos" panose="020B0004020202020204" pitchFamily="34" charset="0"/>
                <a:cs typeface="Arial" panose="020B0604020202020204" pitchFamily="34" charset="0"/>
              </a:rPr>
              <a:t>,6 – Den simple model (detaljeret)</a:t>
            </a:r>
            <a:endParaRPr lang="da-DK" sz="2400" kern="100" dirty="0">
              <a:effectLst/>
              <a:ea typeface="Aptos" panose="020B0004020202020204" pitchFamily="34" charset="0"/>
              <a:cs typeface="Arial" panose="020B0604020202020204" pitchFamily="34"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03EF256F-9AD2-8385-07B1-CA2E0ABBC4B3}"/>
              </a:ext>
            </a:extLst>
          </p:cNvPr>
          <p:cNvGraphicFramePr>
            <a:graphicFrameLocks noGrp="1"/>
          </p:cNvGraphicFramePr>
          <p:nvPr>
            <p:extLst>
              <p:ext uri="{D42A27DB-BD31-4B8C-83A1-F6EECF244321}">
                <p14:modId xmlns:p14="http://schemas.microsoft.com/office/powerpoint/2010/main" val="4096384719"/>
              </p:ext>
            </p:extLst>
          </p:nvPr>
        </p:nvGraphicFramePr>
        <p:xfrm>
          <a:off x="1441328" y="973471"/>
          <a:ext cx="9428470" cy="4709140"/>
        </p:xfrm>
        <a:graphic>
          <a:graphicData uri="http://schemas.openxmlformats.org/drawingml/2006/table">
            <a:tbl>
              <a:tblPr firstRow="1" firstCol="1" bandRow="1">
                <a:tableStyleId>{5C22544A-7EE6-4342-B048-85BDC9FD1C3A}</a:tableStyleId>
              </a:tblPr>
              <a:tblGrid>
                <a:gridCol w="4122753">
                  <a:extLst>
                    <a:ext uri="{9D8B030D-6E8A-4147-A177-3AD203B41FA5}">
                      <a16:colId xmlns:a16="http://schemas.microsoft.com/office/drawing/2014/main" val="2866132469"/>
                    </a:ext>
                  </a:extLst>
                </a:gridCol>
                <a:gridCol w="1768573">
                  <a:extLst>
                    <a:ext uri="{9D8B030D-6E8A-4147-A177-3AD203B41FA5}">
                      <a16:colId xmlns:a16="http://schemas.microsoft.com/office/drawing/2014/main" val="1799037354"/>
                    </a:ext>
                  </a:extLst>
                </a:gridCol>
                <a:gridCol w="589524">
                  <a:extLst>
                    <a:ext uri="{9D8B030D-6E8A-4147-A177-3AD203B41FA5}">
                      <a16:colId xmlns:a16="http://schemas.microsoft.com/office/drawing/2014/main" val="2762555938"/>
                    </a:ext>
                  </a:extLst>
                </a:gridCol>
                <a:gridCol w="589524">
                  <a:extLst>
                    <a:ext uri="{9D8B030D-6E8A-4147-A177-3AD203B41FA5}">
                      <a16:colId xmlns:a16="http://schemas.microsoft.com/office/drawing/2014/main" val="2563162812"/>
                    </a:ext>
                  </a:extLst>
                </a:gridCol>
                <a:gridCol w="589524">
                  <a:extLst>
                    <a:ext uri="{9D8B030D-6E8A-4147-A177-3AD203B41FA5}">
                      <a16:colId xmlns:a16="http://schemas.microsoft.com/office/drawing/2014/main" val="3867060171"/>
                    </a:ext>
                  </a:extLst>
                </a:gridCol>
                <a:gridCol w="589524">
                  <a:extLst>
                    <a:ext uri="{9D8B030D-6E8A-4147-A177-3AD203B41FA5}">
                      <a16:colId xmlns:a16="http://schemas.microsoft.com/office/drawing/2014/main" val="493075129"/>
                    </a:ext>
                  </a:extLst>
                </a:gridCol>
                <a:gridCol w="589524">
                  <a:extLst>
                    <a:ext uri="{9D8B030D-6E8A-4147-A177-3AD203B41FA5}">
                      <a16:colId xmlns:a16="http://schemas.microsoft.com/office/drawing/2014/main" val="906019740"/>
                    </a:ext>
                  </a:extLst>
                </a:gridCol>
                <a:gridCol w="589524">
                  <a:extLst>
                    <a:ext uri="{9D8B030D-6E8A-4147-A177-3AD203B41FA5}">
                      <a16:colId xmlns:a16="http://schemas.microsoft.com/office/drawing/2014/main" val="253910627"/>
                    </a:ext>
                  </a:extLst>
                </a:gridCol>
              </a:tblGrid>
              <a:tr h="276393">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 Drift og gevinster</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439869950"/>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Driften af produktet vil sikre anstændige lønvilkår og et sundt arbejdsmiljø.</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07295202"/>
                  </a:ext>
                </a:extLst>
              </a:tr>
              <a:tr h="286852">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22098512"/>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Produktet fragtes med CO2-neutral transport og genbrugelig emballage.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29970410"/>
                  </a:ext>
                </a:extLst>
              </a:tr>
              <a:tr h="276393">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15269744"/>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Energiforbruget under drift er minimeret og består af CO2-neutral energi.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52575744"/>
                  </a:ext>
                </a:extLst>
              </a:tr>
              <a:tr h="276393">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21325140"/>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Vandforbrug reduceres og spildevand reduceres, renses eller genbruges.</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02423863"/>
                  </a:ext>
                </a:extLst>
              </a:tr>
              <a:tr h="276393">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12837497"/>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Emissioner følger grænseværdierne. Emissionerne af CO2 er minimeret.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20683266"/>
                  </a:ext>
                </a:extLst>
              </a:tr>
              <a:tr h="276393">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12875229"/>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Anvendelsen vil skabe større bæredygtighed hos brugerne.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44062795"/>
                  </a:ext>
                </a:extLst>
              </a:tr>
              <a:tr h="276393">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52670828"/>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Partnere vil opnå nye kompetencer under brugen af produktet.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87108698"/>
                  </a:ext>
                </a:extLst>
              </a:tr>
              <a:tr h="276393">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739522"/>
                  </a:ext>
                </a:extLst>
              </a:tr>
              <a:tr h="27639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Situationen nu</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62152587"/>
                  </a:ext>
                </a:extLst>
              </a:tr>
              <a:tr h="276393">
                <a:tc vMerge="1">
                  <a:txBody>
                    <a:bodyPr/>
                    <a:lstStyle/>
                    <a:p>
                      <a:endParaRPr lang="da-DK"/>
                    </a:p>
                  </a:txBody>
                  <a:tcPr/>
                </a:tc>
                <a:tc>
                  <a:txBody>
                    <a:bodyPr/>
                    <a:lstStyle/>
                    <a:p>
                      <a:pPr>
                        <a:lnSpc>
                          <a:spcPct val="107000"/>
                        </a:lnSpc>
                        <a:spcAft>
                          <a:spcPts val="800"/>
                        </a:spcAft>
                      </a:pPr>
                      <a:r>
                        <a:rPr lang="da-DK" sz="1200" kern="100">
                          <a:effectLst/>
                          <a:latin typeface="+mn-lt"/>
                          <a:cs typeface="Arial" panose="020B0604020202020204" pitchFamily="34" charset="0"/>
                        </a:rPr>
                        <a:t>Målsætning</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73731997"/>
                  </a:ext>
                </a:extLst>
              </a:tr>
            </a:tbl>
          </a:graphicData>
        </a:graphic>
      </p:graphicFrame>
      <p:sp>
        <p:nvSpPr>
          <p:cNvPr id="12" name="Tekstfelt 11">
            <a:extLst>
              <a:ext uri="{FF2B5EF4-FFF2-40B4-BE49-F238E27FC236}">
                <a16:creationId xmlns:a16="http://schemas.microsoft.com/office/drawing/2014/main" id="{EBB51903-D123-AA3D-4BA3-7420EF88E8E3}"/>
              </a:ext>
            </a:extLst>
          </p:cNvPr>
          <p:cNvSpPr txBox="1"/>
          <p:nvPr/>
        </p:nvSpPr>
        <p:spPr>
          <a:xfrm>
            <a:off x="1337339" y="5779223"/>
            <a:ext cx="9598174" cy="479106"/>
          </a:xfrm>
          <a:prstGeom prst="rect">
            <a:avLst/>
          </a:prstGeom>
          <a:noFill/>
        </p:spPr>
        <p:txBody>
          <a:bodyPr wrap="square">
            <a:spAutoFit/>
          </a:bodyPr>
          <a:lstStyle/>
          <a:p>
            <a:pPr>
              <a:lnSpc>
                <a:spcPct val="107000"/>
              </a:lnSpc>
              <a:spcAft>
                <a:spcPts val="800"/>
              </a:spcAft>
            </a:pPr>
            <a:r>
              <a:rPr lang="da-DK" sz="1200" b="1" kern="100" dirty="0">
                <a:effectLst/>
                <a:ea typeface="Aptos" panose="020B0004020202020204" pitchFamily="34" charset="0"/>
                <a:cs typeface="Times New Roman" panose="02020603050405020304" pitchFamily="18" charset="0"/>
              </a:rPr>
              <a:t>Trin 1</a:t>
            </a:r>
            <a:r>
              <a:rPr lang="da-DK" sz="1200" kern="100" dirty="0">
                <a:effectLst/>
                <a:ea typeface="Aptos" panose="020B0004020202020204" pitchFamily="34" charset="0"/>
                <a:cs typeface="Times New Roman" panose="02020603050405020304" pitchFamily="18" charset="0"/>
              </a:rPr>
              <a:t> Vi kender ikke regler og krav - </a:t>
            </a:r>
            <a:r>
              <a:rPr lang="da-DK" sz="1200" b="1" kern="100" dirty="0">
                <a:effectLst/>
                <a:ea typeface="Aptos" panose="020B0004020202020204" pitchFamily="34" charset="0"/>
                <a:cs typeface="Times New Roman" panose="02020603050405020304" pitchFamily="18" charset="0"/>
              </a:rPr>
              <a:t>Trin 2</a:t>
            </a:r>
            <a:r>
              <a:rPr lang="da-DK" sz="1200" kern="100" dirty="0">
                <a:effectLst/>
                <a:ea typeface="Aptos" panose="020B0004020202020204" pitchFamily="34" charset="0"/>
                <a:cs typeface="Times New Roman" panose="02020603050405020304" pitchFamily="18" charset="0"/>
              </a:rPr>
              <a:t> Vi kender regler og krav - </a:t>
            </a:r>
            <a:r>
              <a:rPr lang="da-DK" sz="1200" b="1" kern="100" dirty="0">
                <a:effectLst/>
                <a:ea typeface="Aptos" panose="020B0004020202020204" pitchFamily="34" charset="0"/>
                <a:cs typeface="Times New Roman" panose="02020603050405020304" pitchFamily="18" charset="0"/>
              </a:rPr>
              <a:t>Trin 3</a:t>
            </a:r>
            <a:r>
              <a:rPr lang="da-DK" sz="1200" kern="100" dirty="0">
                <a:effectLst/>
                <a:ea typeface="Aptos" panose="020B0004020202020204" pitchFamily="34" charset="0"/>
                <a:cs typeface="Times New Roman" panose="02020603050405020304" pitchFamily="18" charset="0"/>
              </a:rPr>
              <a:t> Vi følger reglerne - </a:t>
            </a:r>
            <a:r>
              <a:rPr lang="da-DK" sz="1200" b="1" kern="100" dirty="0">
                <a:effectLst/>
                <a:ea typeface="Aptos" panose="020B0004020202020204" pitchFamily="34" charset="0"/>
                <a:cs typeface="Times New Roman" panose="02020603050405020304" pitchFamily="18" charset="0"/>
              </a:rPr>
              <a:t>Trin 4</a:t>
            </a:r>
            <a:r>
              <a:rPr lang="da-DK" sz="1200" kern="100" dirty="0">
                <a:effectLst/>
                <a:ea typeface="Aptos" panose="020B0004020202020204" pitchFamily="34" charset="0"/>
                <a:cs typeface="Times New Roman" panose="02020603050405020304" pitchFamily="18" charset="0"/>
              </a:rPr>
              <a:t> Efterlever reglerne effektivt – </a:t>
            </a:r>
            <a:r>
              <a:rPr lang="da-DK" sz="1200" kern="100" dirty="0">
                <a:ea typeface="Aptos" panose="020B0004020202020204" pitchFamily="34" charset="0"/>
                <a:cs typeface="Times New Roman" panose="02020603050405020304" pitchFamily="18" charset="0"/>
              </a:rPr>
              <a:t>       </a:t>
            </a:r>
            <a:r>
              <a:rPr lang="da-DK" sz="1200" b="1" kern="100" dirty="0">
                <a:effectLst/>
                <a:ea typeface="Aptos" panose="020B0004020202020204" pitchFamily="34" charset="0"/>
                <a:cs typeface="Times New Roman" panose="02020603050405020304" pitchFamily="18" charset="0"/>
              </a:rPr>
              <a:t>Trin 5</a:t>
            </a:r>
            <a:r>
              <a:rPr lang="da-DK" sz="1200" kern="100" dirty="0">
                <a:effectLst/>
                <a:ea typeface="Aptos" panose="020B0004020202020204" pitchFamily="34" charset="0"/>
                <a:cs typeface="Times New Roman" panose="02020603050405020304" pitchFamily="18" charset="0"/>
              </a:rPr>
              <a:t> Vi arbejder holdbart - </a:t>
            </a:r>
            <a:r>
              <a:rPr lang="da-DK" sz="1200" b="1" kern="100" dirty="0">
                <a:effectLst/>
                <a:ea typeface="Aptos" panose="020B0004020202020204" pitchFamily="34" charset="0"/>
                <a:cs typeface="Times New Roman" panose="02020603050405020304" pitchFamily="18" charset="0"/>
              </a:rPr>
              <a:t>Trin 6</a:t>
            </a:r>
            <a:r>
              <a:rPr lang="da-DK" sz="1200" kern="100" dirty="0">
                <a:effectLst/>
                <a:ea typeface="Aptos" panose="020B0004020202020204" pitchFamily="34" charset="0"/>
                <a:cs typeface="Times New Roman" panose="02020603050405020304" pitchFamily="18" charset="0"/>
              </a:rPr>
              <a:t> Vi arbejder bæredygtigt.</a:t>
            </a:r>
          </a:p>
        </p:txBody>
      </p:sp>
      <p:sp>
        <p:nvSpPr>
          <p:cNvPr id="5" name="Footer Placeholder 3">
            <a:extLst>
              <a:ext uri="{FF2B5EF4-FFF2-40B4-BE49-F238E27FC236}">
                <a16:creationId xmlns:a16="http://schemas.microsoft.com/office/drawing/2014/main" id="{B902B93E-504F-7515-9E03-8CA592733301}"/>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32335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2,6</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E1F57057-B9B3-BB3E-9871-4FBEDF892812}"/>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09D9FAC6-0091-D677-108F-2BAB2D182DF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94874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dirty="0">
                <a:effectLst/>
                <a:ea typeface="Aptos" panose="020B0004020202020204" pitchFamily="34" charset="0"/>
              </a:rPr>
              <a:t>Skabelon 3 – FN’s 5 verdensmål i den simple model</a:t>
            </a:r>
            <a:endParaRPr lang="da-DK" sz="2400" kern="100" dirty="0">
              <a:effectLst/>
              <a:ea typeface="Aptos" panose="020B0004020202020204" pitchFamily="34" charset="0"/>
              <a:cs typeface="Arial" panose="020B0604020202020204" pitchFamily="34"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44422A52-CF47-9101-D995-38424875E844}"/>
              </a:ext>
            </a:extLst>
          </p:cNvPr>
          <p:cNvGraphicFramePr>
            <a:graphicFrameLocks noGrp="1"/>
          </p:cNvGraphicFramePr>
          <p:nvPr>
            <p:extLst>
              <p:ext uri="{D42A27DB-BD31-4B8C-83A1-F6EECF244321}">
                <p14:modId xmlns:p14="http://schemas.microsoft.com/office/powerpoint/2010/main" val="755920182"/>
              </p:ext>
            </p:extLst>
          </p:nvPr>
        </p:nvGraphicFramePr>
        <p:xfrm>
          <a:off x="1441328" y="944087"/>
          <a:ext cx="9361038" cy="4945579"/>
        </p:xfrm>
        <a:graphic>
          <a:graphicData uri="http://schemas.openxmlformats.org/drawingml/2006/table">
            <a:tbl>
              <a:tblPr firstRow="1" firstCol="1" bandRow="1">
                <a:tableStyleId>{5C22544A-7EE6-4342-B048-85BDC9FD1C3A}</a:tableStyleId>
              </a:tblPr>
              <a:tblGrid>
                <a:gridCol w="4093270">
                  <a:extLst>
                    <a:ext uri="{9D8B030D-6E8A-4147-A177-3AD203B41FA5}">
                      <a16:colId xmlns:a16="http://schemas.microsoft.com/office/drawing/2014/main" val="3513791212"/>
                    </a:ext>
                  </a:extLst>
                </a:gridCol>
                <a:gridCol w="1755926">
                  <a:extLst>
                    <a:ext uri="{9D8B030D-6E8A-4147-A177-3AD203B41FA5}">
                      <a16:colId xmlns:a16="http://schemas.microsoft.com/office/drawing/2014/main" val="3714380676"/>
                    </a:ext>
                  </a:extLst>
                </a:gridCol>
                <a:gridCol w="585307">
                  <a:extLst>
                    <a:ext uri="{9D8B030D-6E8A-4147-A177-3AD203B41FA5}">
                      <a16:colId xmlns:a16="http://schemas.microsoft.com/office/drawing/2014/main" val="1330113094"/>
                    </a:ext>
                  </a:extLst>
                </a:gridCol>
                <a:gridCol w="585307">
                  <a:extLst>
                    <a:ext uri="{9D8B030D-6E8A-4147-A177-3AD203B41FA5}">
                      <a16:colId xmlns:a16="http://schemas.microsoft.com/office/drawing/2014/main" val="1324065531"/>
                    </a:ext>
                  </a:extLst>
                </a:gridCol>
                <a:gridCol w="585307">
                  <a:extLst>
                    <a:ext uri="{9D8B030D-6E8A-4147-A177-3AD203B41FA5}">
                      <a16:colId xmlns:a16="http://schemas.microsoft.com/office/drawing/2014/main" val="4103420313"/>
                    </a:ext>
                  </a:extLst>
                </a:gridCol>
                <a:gridCol w="585307">
                  <a:extLst>
                    <a:ext uri="{9D8B030D-6E8A-4147-A177-3AD203B41FA5}">
                      <a16:colId xmlns:a16="http://schemas.microsoft.com/office/drawing/2014/main" val="3413604932"/>
                    </a:ext>
                  </a:extLst>
                </a:gridCol>
                <a:gridCol w="585307">
                  <a:extLst>
                    <a:ext uri="{9D8B030D-6E8A-4147-A177-3AD203B41FA5}">
                      <a16:colId xmlns:a16="http://schemas.microsoft.com/office/drawing/2014/main" val="3480073193"/>
                    </a:ext>
                  </a:extLst>
                </a:gridCol>
                <a:gridCol w="585307">
                  <a:extLst>
                    <a:ext uri="{9D8B030D-6E8A-4147-A177-3AD203B41FA5}">
                      <a16:colId xmlns:a16="http://schemas.microsoft.com/office/drawing/2014/main" val="2901739908"/>
                    </a:ext>
                  </a:extLst>
                </a:gridCol>
              </a:tblGrid>
              <a:tr h="113310">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De 6 parametre</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60000"/>
                        <a:lumOff val="40000"/>
                      </a:schemeClr>
                    </a:solidFill>
                  </a:tcPr>
                </a:tc>
                <a:extLst>
                  <a:ext uri="{0D108BD9-81ED-4DB2-BD59-A6C34878D82A}">
                    <a16:rowId xmlns:a16="http://schemas.microsoft.com/office/drawing/2014/main" val="1264378527"/>
                  </a:ext>
                </a:extLst>
              </a:tr>
              <a:tr h="300340">
                <a:tc rowSpan="2">
                  <a:txBody>
                    <a:bodyPr/>
                    <a:lstStyle/>
                    <a:p>
                      <a:pPr>
                        <a:lnSpc>
                          <a:spcPct val="107000"/>
                        </a:lnSpc>
                        <a:spcAft>
                          <a:spcPts val="800"/>
                        </a:spcAft>
                      </a:pPr>
                      <a:r>
                        <a:rPr lang="da-DK" sz="1100" b="1" kern="100" dirty="0">
                          <a:solidFill>
                            <a:schemeClr val="tx1"/>
                          </a:solidFill>
                          <a:effectLst/>
                          <a:latin typeface="+mn-lt"/>
                          <a:cs typeface="Arial" panose="020B0604020202020204" pitchFamily="34" charset="0"/>
                        </a:rPr>
                        <a:t>Mål 3</a:t>
                      </a:r>
                      <a:r>
                        <a:rPr lang="da-DK" sz="1100" b="0" kern="100" dirty="0">
                          <a:solidFill>
                            <a:schemeClr val="tx1"/>
                          </a:solidFill>
                          <a:effectLst/>
                          <a:latin typeface="+mn-lt"/>
                          <a:cs typeface="Arial" panose="020B0604020202020204" pitchFamily="34" charset="0"/>
                        </a:rPr>
                        <a:t>: Sundhed og trivsel, som bl.a. handler om at øge forebyggelsen af sygdomme samt det generelle sundhedsniveau. </a:t>
                      </a:r>
                      <a:endParaRPr lang="da-DK" sz="1100" b="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p>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3680231818"/>
                  </a:ext>
                </a:extLst>
              </a:tr>
              <a:tr h="300340">
                <a:tc vMerge="1">
                  <a:txBody>
                    <a:bodyPr/>
                    <a:lstStyle/>
                    <a:p>
                      <a:endParaRPr lang="da-DK"/>
                    </a:p>
                  </a:txBody>
                  <a:tcPr/>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Målsætning</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p>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2530899929"/>
                  </a:ext>
                </a:extLst>
              </a:tr>
              <a:tr h="300340">
                <a:tc rowSpan="2">
                  <a:txBody>
                    <a:bodyPr/>
                    <a:lstStyle/>
                    <a:p>
                      <a:pPr>
                        <a:lnSpc>
                          <a:spcPct val="107000"/>
                        </a:lnSpc>
                        <a:spcAft>
                          <a:spcPts val="800"/>
                        </a:spcAft>
                      </a:pPr>
                      <a:r>
                        <a:rPr lang="da-DK" sz="1100" b="1" kern="100" dirty="0">
                          <a:solidFill>
                            <a:schemeClr val="tx1"/>
                          </a:solidFill>
                          <a:effectLst/>
                          <a:latin typeface="+mn-lt"/>
                          <a:cs typeface="Arial" panose="020B0604020202020204" pitchFamily="34" charset="0"/>
                        </a:rPr>
                        <a:t>Mål 4: </a:t>
                      </a:r>
                      <a:r>
                        <a:rPr lang="da-DK" sz="1100" b="0" kern="100" dirty="0">
                          <a:solidFill>
                            <a:schemeClr val="tx1"/>
                          </a:solidFill>
                          <a:effectLst/>
                          <a:latin typeface="+mn-lt"/>
                          <a:cs typeface="Arial" panose="020B0604020202020204" pitchFamily="34" charset="0"/>
                        </a:rPr>
                        <a:t>Kvalitetsuddannelse, der bl.a. fokuserer på at sikre adgang til uddannelse samt information helt generelt. </a:t>
                      </a:r>
                      <a:endParaRPr lang="da-DK" sz="1100" b="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Situationen nu</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p>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2300930902"/>
                  </a:ext>
                </a:extLst>
              </a:tr>
              <a:tr h="300340">
                <a:tc vMerge="1">
                  <a:txBody>
                    <a:bodyPr/>
                    <a:lstStyle/>
                    <a:p>
                      <a:endParaRPr lang="da-DK"/>
                    </a:p>
                  </a:txBody>
                  <a:tcPr/>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Målsætning</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p>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4118026043"/>
                  </a:ext>
                </a:extLst>
              </a:tr>
              <a:tr h="486136">
                <a:tc rowSpan="2">
                  <a:txBody>
                    <a:bodyPr/>
                    <a:lstStyle/>
                    <a:p>
                      <a:pPr>
                        <a:lnSpc>
                          <a:spcPct val="107000"/>
                        </a:lnSpc>
                        <a:spcAft>
                          <a:spcPts val="800"/>
                        </a:spcAft>
                      </a:pPr>
                      <a:r>
                        <a:rPr lang="da-DK" sz="1100" b="1" kern="100" dirty="0">
                          <a:solidFill>
                            <a:schemeClr val="tx1"/>
                          </a:solidFill>
                          <a:effectLst/>
                          <a:latin typeface="+mn-lt"/>
                          <a:cs typeface="Arial" panose="020B0604020202020204" pitchFamily="34" charset="0"/>
                        </a:rPr>
                        <a:t>Mål 8: </a:t>
                      </a:r>
                      <a:r>
                        <a:rPr lang="da-DK" sz="1100" b="0" kern="100" dirty="0">
                          <a:solidFill>
                            <a:schemeClr val="tx1"/>
                          </a:solidFill>
                          <a:effectLst/>
                          <a:latin typeface="+mn-lt"/>
                          <a:cs typeface="Arial" panose="020B0604020202020204" pitchFamily="34" charset="0"/>
                        </a:rPr>
                        <a:t>Anstændige jobs og økonomisk vækst. Målet handler om at fremme økonomisk vækst ved at skabe højere produktivitet og teknologiske gennembrud, skabe beskæftigelse og anstændige jobs.</a:t>
                      </a:r>
                      <a:endParaRPr lang="da-DK" sz="1100" b="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40000"/>
                        <a:lumOff val="60000"/>
                      </a:schemeClr>
                    </a:solidFill>
                  </a:tcPr>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Situationen nu</a:t>
                      </a:r>
                    </a:p>
                    <a:p>
                      <a:pPr>
                        <a:lnSpc>
                          <a:spcPct val="107000"/>
                        </a:lnSpc>
                        <a:spcAft>
                          <a:spcPts val="800"/>
                        </a:spcAft>
                      </a:pPr>
                      <a:r>
                        <a:rPr lang="da-DK" sz="1100" kern="100" dirty="0">
                          <a:solidFill>
                            <a:schemeClr val="tx1"/>
                          </a:solidFill>
                          <a:effectLst/>
                          <a:latin typeface="+mn-lt"/>
                          <a:cs typeface="Arial" panose="020B0604020202020204" pitchFamily="34" charset="0"/>
                        </a:rPr>
                        <a:t> </a:t>
                      </a: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p>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2333433426"/>
                  </a:ext>
                </a:extLst>
              </a:tr>
              <a:tr h="486136">
                <a:tc vMerge="1">
                  <a:txBody>
                    <a:bodyPr/>
                    <a:lstStyle/>
                    <a:p>
                      <a:endParaRPr lang="da-DK"/>
                    </a:p>
                  </a:txBody>
                  <a:tcPr/>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Målsætning</a:t>
                      </a:r>
                    </a:p>
                    <a:p>
                      <a:pPr>
                        <a:lnSpc>
                          <a:spcPct val="107000"/>
                        </a:lnSpc>
                        <a:spcAft>
                          <a:spcPts val="800"/>
                        </a:spcAft>
                      </a:pPr>
                      <a:r>
                        <a:rPr lang="da-DK" sz="1100" kern="100" dirty="0">
                          <a:solidFill>
                            <a:schemeClr val="tx1"/>
                          </a:solidFill>
                          <a:effectLst/>
                          <a:latin typeface="+mn-lt"/>
                          <a:cs typeface="Arial" panose="020B0604020202020204" pitchFamily="34" charset="0"/>
                        </a:rPr>
                        <a:t> </a:t>
                      </a: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924691419"/>
                  </a:ext>
                </a:extLst>
              </a:tr>
              <a:tr h="486136">
                <a:tc rowSpan="2">
                  <a:txBody>
                    <a:bodyPr/>
                    <a:lstStyle/>
                    <a:p>
                      <a:pPr>
                        <a:lnSpc>
                          <a:spcPct val="107000"/>
                        </a:lnSpc>
                        <a:spcAft>
                          <a:spcPts val="800"/>
                        </a:spcAft>
                      </a:pPr>
                      <a:r>
                        <a:rPr lang="da-DK" sz="1100" b="1" kern="100" dirty="0">
                          <a:solidFill>
                            <a:schemeClr val="tx1"/>
                          </a:solidFill>
                          <a:effectLst/>
                          <a:latin typeface="+mn-lt"/>
                          <a:cs typeface="Arial" panose="020B0604020202020204" pitchFamily="34" charset="0"/>
                        </a:rPr>
                        <a:t>Mål 12: </a:t>
                      </a:r>
                      <a:r>
                        <a:rPr lang="da-DK" sz="1100" b="0" kern="100" dirty="0">
                          <a:solidFill>
                            <a:schemeClr val="tx1"/>
                          </a:solidFill>
                          <a:effectLst/>
                          <a:latin typeface="+mn-lt"/>
                          <a:cs typeface="Arial" panose="020B0604020202020204" pitchFamily="34" charset="0"/>
                        </a:rPr>
                        <a:t>Ansvarligt forbrug og produktion. Her er fokus en effektiv styring af vores fælles naturressourcer, måden vi bortskaffer giftigt affald og forurenende stoffer. Tilskynde virksomheder og forbrugere til at genbruge og reducere deres affald. </a:t>
                      </a:r>
                      <a:endParaRPr lang="da-DK" sz="1100" b="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40000"/>
                        <a:lumOff val="60000"/>
                      </a:schemeClr>
                    </a:solidFill>
                  </a:tcPr>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Situationen nu</a:t>
                      </a:r>
                    </a:p>
                    <a:p>
                      <a:pPr>
                        <a:lnSpc>
                          <a:spcPct val="107000"/>
                        </a:lnSpc>
                        <a:spcAft>
                          <a:spcPts val="800"/>
                        </a:spcAft>
                      </a:pPr>
                      <a:r>
                        <a:rPr lang="da-DK" sz="1100" kern="100" dirty="0">
                          <a:solidFill>
                            <a:schemeClr val="tx1"/>
                          </a:solidFill>
                          <a:effectLst/>
                          <a:latin typeface="+mn-lt"/>
                          <a:cs typeface="Arial" panose="020B0604020202020204" pitchFamily="34" charset="0"/>
                        </a:rPr>
                        <a:t> </a:t>
                      </a: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p>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2076408050"/>
                  </a:ext>
                </a:extLst>
              </a:tr>
              <a:tr h="486136">
                <a:tc vMerge="1">
                  <a:txBody>
                    <a:bodyPr/>
                    <a:lstStyle/>
                    <a:p>
                      <a:endParaRPr lang="da-DK"/>
                    </a:p>
                  </a:txBody>
                  <a:tcPr/>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Målsætning</a:t>
                      </a:r>
                    </a:p>
                    <a:p>
                      <a:pPr>
                        <a:lnSpc>
                          <a:spcPct val="107000"/>
                        </a:lnSpc>
                        <a:spcAft>
                          <a:spcPts val="800"/>
                        </a:spcAft>
                      </a:pPr>
                      <a:r>
                        <a:rPr lang="da-DK" sz="1100" kern="100" dirty="0">
                          <a:solidFill>
                            <a:schemeClr val="tx1"/>
                          </a:solidFill>
                          <a:effectLst/>
                          <a:latin typeface="+mn-lt"/>
                          <a:cs typeface="Arial" panose="020B0604020202020204" pitchFamily="34" charset="0"/>
                        </a:rPr>
                        <a:t> </a:t>
                      </a: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3613983567"/>
                  </a:ext>
                </a:extLst>
              </a:tr>
              <a:tr h="486136">
                <a:tc rowSpan="2">
                  <a:txBody>
                    <a:bodyPr/>
                    <a:lstStyle/>
                    <a:p>
                      <a:pPr>
                        <a:lnSpc>
                          <a:spcPct val="107000"/>
                        </a:lnSpc>
                        <a:spcAft>
                          <a:spcPts val="800"/>
                        </a:spcAft>
                      </a:pPr>
                      <a:r>
                        <a:rPr lang="da-DK" sz="1100" b="0" kern="100" dirty="0">
                          <a:solidFill>
                            <a:schemeClr val="tx1"/>
                          </a:solidFill>
                          <a:effectLst/>
                          <a:latin typeface="+mn-lt"/>
                          <a:cs typeface="Arial" panose="020B0604020202020204" pitchFamily="34" charset="0"/>
                        </a:rPr>
                        <a:t>Mål 17: Partnerskaber, der styrker samarbejde på tværs af lande, virksomheder, organisationer og brancher for at lykkes med verdensmålene. Fremme international handel og støtte samhandel med udviklingslandene.</a:t>
                      </a:r>
                      <a:endParaRPr lang="da-DK" sz="1100" b="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solidFill>
                      <a:schemeClr val="accent1">
                        <a:lumMod val="40000"/>
                        <a:lumOff val="60000"/>
                      </a:schemeClr>
                    </a:solidFill>
                  </a:tcPr>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Situationen nu</a:t>
                      </a:r>
                    </a:p>
                    <a:p>
                      <a:pPr>
                        <a:lnSpc>
                          <a:spcPct val="107000"/>
                        </a:lnSpc>
                        <a:spcAft>
                          <a:spcPts val="800"/>
                        </a:spcAft>
                      </a:pPr>
                      <a:r>
                        <a:rPr lang="da-DK" sz="1100" kern="100" dirty="0">
                          <a:solidFill>
                            <a:schemeClr val="tx1"/>
                          </a:solidFill>
                          <a:effectLst/>
                          <a:latin typeface="+mn-lt"/>
                          <a:cs typeface="Arial" panose="020B0604020202020204" pitchFamily="34" charset="0"/>
                        </a:rPr>
                        <a:t> </a:t>
                      </a:r>
                    </a:p>
                  </a:txBody>
                  <a:tcPr marL="45347" marR="45347" marT="0" marB="0"/>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 </a:t>
                      </a:r>
                    </a:p>
                    <a:p>
                      <a:pPr>
                        <a:lnSpc>
                          <a:spcPct val="107000"/>
                        </a:lnSpc>
                        <a:spcAft>
                          <a:spcPts val="800"/>
                        </a:spcAft>
                      </a:pPr>
                      <a:r>
                        <a:rPr lang="da-DK" sz="1100" kern="100" dirty="0">
                          <a:solidFill>
                            <a:schemeClr val="tx1"/>
                          </a:solidFill>
                          <a:effectLst/>
                          <a:latin typeface="+mn-lt"/>
                          <a:cs typeface="Arial" panose="020B0604020202020204" pitchFamily="34" charset="0"/>
                        </a:rPr>
                        <a:t> </a:t>
                      </a:r>
                      <a:endParaRPr lang="da-DK" sz="11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 </a:t>
                      </a:r>
                      <a:endParaRPr lang="da-DK" sz="11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 </a:t>
                      </a:r>
                      <a:endParaRPr lang="da-DK" sz="11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2069975270"/>
                  </a:ext>
                </a:extLst>
              </a:tr>
              <a:tr h="486136">
                <a:tc vMerge="1">
                  <a:txBody>
                    <a:bodyPr/>
                    <a:lstStyle/>
                    <a:p>
                      <a:endParaRPr lang="da-DK"/>
                    </a:p>
                  </a:txBody>
                  <a:tcPr/>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Målsætning</a:t>
                      </a:r>
                    </a:p>
                    <a:p>
                      <a:pPr>
                        <a:lnSpc>
                          <a:spcPct val="107000"/>
                        </a:lnSpc>
                        <a:spcAft>
                          <a:spcPts val="800"/>
                        </a:spcAft>
                      </a:pPr>
                      <a:r>
                        <a:rPr lang="da-DK" sz="1100" kern="100" dirty="0">
                          <a:solidFill>
                            <a:schemeClr val="tx1"/>
                          </a:solidFill>
                          <a:effectLst/>
                          <a:latin typeface="+mn-lt"/>
                          <a:cs typeface="Arial" panose="020B0604020202020204" pitchFamily="34" charset="0"/>
                        </a:rPr>
                        <a:t> </a:t>
                      </a:r>
                      <a:endParaRPr lang="da-DK" sz="11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a:solidFill>
                            <a:schemeClr val="tx1"/>
                          </a:solidFill>
                          <a:effectLst/>
                          <a:latin typeface="+mn-lt"/>
                          <a:cs typeface="Arial" panose="020B0604020202020204" pitchFamily="34" charset="0"/>
                        </a:rPr>
                        <a:t> </a:t>
                      </a:r>
                      <a:endParaRPr lang="da-DK" sz="1100" kern="100">
                        <a:solidFill>
                          <a:schemeClr val="tx1"/>
                        </a:solidFill>
                        <a:effectLst/>
                        <a:latin typeface="+mn-lt"/>
                        <a:ea typeface="Aptos" panose="020B0004020202020204" pitchFamily="34" charset="0"/>
                        <a:cs typeface="Arial" panose="020B0604020202020204" pitchFamily="34" charset="0"/>
                      </a:endParaRPr>
                    </a:p>
                  </a:txBody>
                  <a:tcPr marL="45347" marR="45347" marT="0" marB="0"/>
                </a:tc>
                <a:tc>
                  <a:txBody>
                    <a:bodyPr/>
                    <a:lstStyle/>
                    <a:p>
                      <a:pPr>
                        <a:lnSpc>
                          <a:spcPct val="107000"/>
                        </a:lnSpc>
                        <a:spcAft>
                          <a:spcPts val="800"/>
                        </a:spcAft>
                      </a:pPr>
                      <a:r>
                        <a:rPr lang="da-DK" sz="1100" kern="100" dirty="0">
                          <a:solidFill>
                            <a:schemeClr val="tx1"/>
                          </a:solidFill>
                          <a:effectLst/>
                          <a:latin typeface="+mn-lt"/>
                          <a:cs typeface="Arial" panose="020B0604020202020204" pitchFamily="34" charset="0"/>
                        </a:rPr>
                        <a:t> </a:t>
                      </a:r>
                      <a:endParaRPr lang="da-DK" sz="1100" kern="100" dirty="0">
                        <a:solidFill>
                          <a:schemeClr val="tx1"/>
                        </a:solidFill>
                        <a:effectLst/>
                        <a:latin typeface="+mn-lt"/>
                        <a:ea typeface="Aptos" panose="020B0004020202020204" pitchFamily="34" charset="0"/>
                        <a:cs typeface="Arial" panose="020B0604020202020204" pitchFamily="34" charset="0"/>
                      </a:endParaRPr>
                    </a:p>
                  </a:txBody>
                  <a:tcPr marL="45347" marR="45347" marT="0" marB="0"/>
                </a:tc>
                <a:extLst>
                  <a:ext uri="{0D108BD9-81ED-4DB2-BD59-A6C34878D82A}">
                    <a16:rowId xmlns:a16="http://schemas.microsoft.com/office/drawing/2014/main" val="669023540"/>
                  </a:ext>
                </a:extLst>
              </a:tr>
            </a:tbl>
          </a:graphicData>
        </a:graphic>
      </p:graphicFrame>
      <p:sp>
        <p:nvSpPr>
          <p:cNvPr id="5" name="Footer Placeholder 3">
            <a:extLst>
              <a:ext uri="{FF2B5EF4-FFF2-40B4-BE49-F238E27FC236}">
                <a16:creationId xmlns:a16="http://schemas.microsoft.com/office/drawing/2014/main" id="{8925C7AD-9813-A6A2-0029-9DEFA59DBD9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25836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3.3: Vurdering af bæredygtigheden i projektet</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6" name="Rektangel 5">
            <a:extLst>
              <a:ext uri="{FF2B5EF4-FFF2-40B4-BE49-F238E27FC236}">
                <a16:creationId xmlns:a16="http://schemas.microsoft.com/office/drawing/2014/main" id="{B35A6C2B-7E90-5737-4F49-0CEF28B7CEAA}"/>
              </a:ext>
            </a:extLst>
          </p:cNvPr>
          <p:cNvSpPr/>
          <p:nvPr/>
        </p:nvSpPr>
        <p:spPr>
          <a:xfrm>
            <a:off x="1338893" y="918532"/>
            <a:ext cx="9441962" cy="5339923"/>
          </a:xfrm>
          <a:prstGeom prst="rect">
            <a:avLst/>
          </a:prstGeom>
          <a:noFill/>
          <a:ln>
            <a:noFill/>
          </a:ln>
        </p:spPr>
        <p:txBody>
          <a:bodyPr wrap="square">
            <a:spAutoFit/>
          </a:bodyPr>
          <a:lstStyle/>
          <a:p>
            <a:r>
              <a:rPr lang="da-DK" sz="1100" b="1" dirty="0">
                <a:cs typeface="Arial" panose="020B0604020202020204" pitchFamily="34" charset="0"/>
              </a:rPr>
              <a:t>Formål og udbytte</a:t>
            </a:r>
          </a:p>
          <a:p>
            <a:r>
              <a:rPr lang="da-DK" sz="1100" b="0" i="0" u="none" strike="noStrike" baseline="0" dirty="0">
                <a:cs typeface="Arial" panose="020B0604020202020204" pitchFamily="34" charset="0"/>
              </a:rPr>
              <a:t>Bæredygtighed er et omfattende og kompliceret emne, som kræver dyb indsigt i de konkrete teknologiske muligheder, grænseværdier, standarder for branchen og lovgivningen både lokalt og internationalt. Bæredygtig projektledelse er en kompleks størrelse, hvor bredden af interessenter udvides, den tidsmæssige rækkevidde forstørres, mængden af regler og standarder vokser, og antallet af målepunkter eksploderer. </a:t>
            </a:r>
          </a:p>
          <a:p>
            <a:endParaRPr lang="da-DK" sz="1100" dirty="0">
              <a:cs typeface="Arial" panose="020B0604020202020204" pitchFamily="34" charset="0"/>
            </a:endParaRPr>
          </a:p>
          <a:p>
            <a:r>
              <a:rPr lang="da-DK" sz="1100" b="0" i="0" u="none" strike="noStrike" baseline="0" dirty="0">
                <a:cs typeface="Arial" panose="020B0604020202020204" pitchFamily="34" charset="0"/>
              </a:rPr>
              <a:t>Derfor kan man heller ikke udarbejde et værktøj, som kan ”måle bæredygtigheden” i samtlige projekter i alverdens situationer.</a:t>
            </a:r>
          </a:p>
          <a:p>
            <a:endParaRPr lang="da-DK" sz="1100" dirty="0">
              <a:cs typeface="Arial" panose="020B0604020202020204" pitchFamily="34" charset="0"/>
            </a:endParaRPr>
          </a:p>
          <a:p>
            <a:r>
              <a:rPr lang="da-DK" sz="1100" b="0" i="0" u="none" strike="noStrike" baseline="0" dirty="0">
                <a:cs typeface="Arial" panose="020B0604020202020204" pitchFamily="34" charset="0"/>
              </a:rPr>
              <a:t>Derfor er formålet med dette værktøj:</a:t>
            </a:r>
          </a:p>
          <a:p>
            <a:pPr marL="171450" indent="-171450">
              <a:buFont typeface="Arial" panose="020B0604020202020204" pitchFamily="34" charset="0"/>
              <a:buChar char="•"/>
            </a:pPr>
            <a:r>
              <a:rPr lang="da-DK" sz="1100" dirty="0">
                <a:cs typeface="Arial" panose="020B0604020202020204" pitchFamily="34" charset="0"/>
              </a:rPr>
              <a:t>At give nogle retningslinjer og principper for vurdering af bæredygtigheden i dit projekt.</a:t>
            </a:r>
          </a:p>
          <a:p>
            <a:pPr marL="171450" indent="-171450">
              <a:buFont typeface="Arial" panose="020B0604020202020204" pitchFamily="34" charset="0"/>
              <a:buChar char="•"/>
            </a:pPr>
            <a:r>
              <a:rPr lang="da-DK" sz="1100" b="0" i="0" u="none" strike="noStrike" baseline="0" dirty="0">
                <a:cs typeface="Arial" panose="020B0604020202020204" pitchFamily="34" charset="0"/>
              </a:rPr>
              <a:t>At komme med et par eksempler som du kan arbejde videre med.</a:t>
            </a:r>
          </a:p>
          <a:p>
            <a:pPr marL="171450" indent="-171450">
              <a:buFont typeface="Arial" panose="020B0604020202020204" pitchFamily="34" charset="0"/>
              <a:buChar char="•"/>
            </a:pPr>
            <a:r>
              <a:rPr lang="da-DK" sz="1100" dirty="0">
                <a:cs typeface="Arial" panose="020B0604020202020204" pitchFamily="34" charset="0"/>
              </a:rPr>
              <a:t>At formidle idéer til opbygning af en skala for vurderingerne.</a:t>
            </a:r>
          </a:p>
          <a:p>
            <a:pPr marL="171450" indent="-171450">
              <a:buFont typeface="Arial" panose="020B0604020202020204" pitchFamily="34" charset="0"/>
              <a:buChar char="•"/>
            </a:pPr>
            <a:r>
              <a:rPr lang="da-DK" sz="1100" b="0" i="0" u="none" strike="noStrike" baseline="0" dirty="0">
                <a:cs typeface="Arial" panose="020B0604020202020204" pitchFamily="34" charset="0"/>
              </a:rPr>
              <a:t>At vise et værktøj som kan anvendes til refleksion i projektet og i ledelsen om bæredygtighed.</a:t>
            </a:r>
          </a:p>
          <a:p>
            <a:pPr marL="171450" indent="-171450">
              <a:buFont typeface="Arial" panose="020B0604020202020204" pitchFamily="34" charset="0"/>
              <a:buChar char="•"/>
            </a:pPr>
            <a:r>
              <a:rPr lang="da-DK" sz="1100" dirty="0">
                <a:cs typeface="Arial" panose="020B0604020202020204" pitchFamily="34" charset="0"/>
              </a:rPr>
              <a:t>At give idéer til, hvordan man løbende kan vurdere udviklingen hen imod mere bæredygtig projektledelse.</a:t>
            </a:r>
          </a:p>
          <a:p>
            <a:pPr marL="171450" indent="-171450">
              <a:buFont typeface="Arial" panose="020B0604020202020204" pitchFamily="34" charset="0"/>
              <a:buChar char="•"/>
            </a:pPr>
            <a:endParaRPr lang="da-DK" sz="1100" dirty="0">
              <a:cs typeface="Arial" panose="020B0604020202020204" pitchFamily="34" charset="0"/>
            </a:endParaRPr>
          </a:p>
          <a:p>
            <a:r>
              <a:rPr lang="da-DK" sz="1100" dirty="0">
                <a:cs typeface="Arial" panose="020B0604020202020204" pitchFamily="34" charset="0"/>
              </a:rPr>
              <a:t>Derfor beskriver vi også fire forskellige måder at vurdere bæredygtigheden i dit projekt, skabelonerne 1, 2, 3 og 4.</a:t>
            </a:r>
          </a:p>
          <a:p>
            <a:pPr marL="171450" indent="-171450">
              <a:buFont typeface="Arial" panose="020B0604020202020204" pitchFamily="34" charset="0"/>
              <a:buChar char="•"/>
            </a:pPr>
            <a:endParaRPr lang="da-DK" sz="1100" b="0" i="0" u="none" strike="noStrike" baseline="0" dirty="0">
              <a:cs typeface="Arial" panose="020B0604020202020204" pitchFamily="34" charset="0"/>
            </a:endParaRPr>
          </a:p>
          <a:p>
            <a:r>
              <a:rPr lang="da-DK" sz="1100" b="1" dirty="0">
                <a:cs typeface="Arial" panose="020B0604020202020204" pitchFamily="34" charset="0"/>
              </a:rPr>
              <a:t>Definition af bæredygtighed</a:t>
            </a:r>
            <a:endParaRPr lang="da-DK" sz="1100" b="1" i="0" u="none" strike="noStrike" baseline="0" dirty="0">
              <a:cs typeface="Arial" panose="020B0604020202020204" pitchFamily="34" charset="0"/>
            </a:endParaRPr>
          </a:p>
          <a:p>
            <a:r>
              <a:rPr lang="da-DK" sz="1100" b="0" i="0" u="none" strike="noStrike" baseline="0" dirty="0">
                <a:cs typeface="Arial" panose="020B0604020202020204" pitchFamily="34" charset="0"/>
              </a:rPr>
              <a:t>Første gang, der for alvor blev sat fokus på bæredygtighed, var i Brundtland-rapporten. Rapporten blev lavet af “The World </a:t>
            </a:r>
            <a:r>
              <a:rPr lang="da-DK" sz="1100" b="0" i="0" u="none" strike="noStrike" baseline="0" dirty="0" err="1">
                <a:cs typeface="Arial" panose="020B0604020202020204" pitchFamily="34" charset="0"/>
              </a:rPr>
              <a:t>Commission</a:t>
            </a:r>
            <a:r>
              <a:rPr lang="da-DK" sz="1100" b="0" i="0" u="none" strike="noStrike" baseline="0" dirty="0">
                <a:cs typeface="Arial" panose="020B0604020202020204" pitchFamily="34" charset="0"/>
              </a:rPr>
              <a:t> on Environment and Development” under FN og udkom i oktober 1987. Rapporten definerer bæredygtighed som:</a:t>
            </a:r>
          </a:p>
          <a:p>
            <a:pPr marR="2800" algn="just"/>
            <a:endParaRPr lang="da-DK" sz="1100" b="0" i="0" u="none" strike="noStrike" baseline="0" dirty="0">
              <a:cs typeface="Arial" panose="020B0604020202020204" pitchFamily="34" charset="0"/>
            </a:endParaRPr>
          </a:p>
          <a:p>
            <a:pPr marR="2800" algn="just"/>
            <a:r>
              <a:rPr lang="da-DK" sz="1100" b="1" i="0" u="none" strike="noStrike" baseline="0" dirty="0">
                <a:cs typeface="Arial" panose="020B0604020202020204" pitchFamily="34" charset="0"/>
              </a:rPr>
              <a:t>“En udvikling som opfylder de nuværende generationers behov, </a:t>
            </a:r>
          </a:p>
          <a:p>
            <a:pPr marR="2800" algn="just"/>
            <a:r>
              <a:rPr lang="da-DK" sz="1100" b="1" i="0" u="none" strike="noStrike" baseline="0" dirty="0">
                <a:cs typeface="Arial" panose="020B0604020202020204" pitchFamily="34" charset="0"/>
              </a:rPr>
              <a:t>uden at bringe fremtidige generationers muligheder for at opfylde deres behov i fare”.</a:t>
            </a:r>
          </a:p>
          <a:p>
            <a:pPr algn="just"/>
            <a:endParaRPr lang="da-DK" sz="1100" b="0" i="0" u="none" strike="noStrike" baseline="0" dirty="0">
              <a:cs typeface="Arial" panose="020B0604020202020204" pitchFamily="34" charset="0"/>
            </a:endParaRPr>
          </a:p>
          <a:p>
            <a:pPr algn="just"/>
            <a:r>
              <a:rPr lang="da-DK" sz="1100" b="0" i="0" u="none" strike="noStrike" baseline="0" dirty="0">
                <a:cs typeface="Arial" panose="020B0604020202020204" pitchFamily="34" charset="0"/>
              </a:rPr>
              <a:t>Rapporten inddrog både sociale, økonomiske og miljømæssige aspekter. Dermed udelukker begrebet muligheden for kun at fokusere på en af de tre dimensioner. Senere den 25. september 2015 vedtog FN’s Generalforsamling 17 verdensmål for bæredygtig udvikling (</a:t>
            </a:r>
            <a:r>
              <a:rPr lang="da-DK" sz="1100" b="0" i="0" u="none" strike="noStrike" baseline="0" dirty="0" err="1">
                <a:cs typeface="Arial" panose="020B0604020202020204" pitchFamily="34" charset="0"/>
              </a:rPr>
              <a:t>Substainable</a:t>
            </a:r>
            <a:r>
              <a:rPr lang="da-DK" sz="1100" b="0" i="0" u="none" strike="noStrike" baseline="0" dirty="0">
                <a:cs typeface="Arial" panose="020B0604020202020204" pitchFamily="34" charset="0"/>
              </a:rPr>
              <a:t> Development </a:t>
            </a:r>
            <a:r>
              <a:rPr lang="da-DK" sz="1100" b="0" i="0" u="none" strike="noStrike" baseline="0" dirty="0" err="1">
                <a:cs typeface="Arial" panose="020B0604020202020204" pitchFamily="34" charset="0"/>
              </a:rPr>
              <a:t>Goals</a:t>
            </a:r>
            <a:r>
              <a:rPr lang="da-DK" sz="1100" b="0" i="0" u="none" strike="noStrike" baseline="0" dirty="0">
                <a:cs typeface="Arial" panose="020B0604020202020204" pitchFamily="34" charset="0"/>
              </a:rPr>
              <a:t> – SDG). Alle 193 medlemslande forpligtede sig til at opfylde de 17 mål senest i 2030. </a:t>
            </a:r>
          </a:p>
          <a:p>
            <a:pPr algn="just"/>
            <a:endParaRPr lang="da-DK" sz="1100" dirty="0">
              <a:cs typeface="Arial" panose="020B0604020202020204" pitchFamily="34" charset="0"/>
            </a:endParaRPr>
          </a:p>
          <a:p>
            <a:pPr algn="just"/>
            <a:r>
              <a:rPr lang="da-DK" sz="1100" b="0" i="0" u="none" strike="noStrike" baseline="0" dirty="0">
                <a:cs typeface="Arial" panose="020B0604020202020204" pitchFamily="34" charset="0"/>
              </a:rPr>
              <a:t>I 2019 blev FN’s SDG Ambition lanceret. Ambitionen er at skalere virksomheders globale bæredygtige effekt ved at sikre overholdelse af 10 principper og levere verdensmålene gennem ansvarlig virksomhedsledelse. De 10 principper er et fælles værdigrundlag, som virksomheder skal forholde sig til og efterleve for at demonstrere en ansvarlig virksomhedsførelse. Principperne omfatter menneskerettigheder, arbejdstagerrettigheder, miljø og anti-korruption.  Se skabelon 4</a:t>
            </a:r>
            <a:r>
              <a:rPr lang="da-DK" sz="1100" dirty="0">
                <a:cs typeface="Arial" panose="020B0604020202020204" pitchFamily="34" charset="0"/>
              </a:rPr>
              <a:t>.</a:t>
            </a:r>
            <a:endParaRPr lang="da-DK" sz="1100" dirty="0">
              <a:effectLst/>
              <a:cs typeface="Arial" panose="020B0604020202020204" pitchFamily="34" charset="0"/>
            </a:endParaRPr>
          </a:p>
        </p:txBody>
      </p:sp>
      <p:sp>
        <p:nvSpPr>
          <p:cNvPr id="5" name="Footer Placeholder 3">
            <a:extLst>
              <a:ext uri="{FF2B5EF4-FFF2-40B4-BE49-F238E27FC236}">
                <a16:creationId xmlns:a16="http://schemas.microsoft.com/office/drawing/2014/main" id="{3C05F8E1-6ADE-F436-AF24-CAA66DFA6AA6}"/>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3</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E1F57057-B9B3-BB3E-9871-4FBEDF892812}"/>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562DEA91-077C-0588-9D49-A9BEBBB1937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544095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1249125"/>
          </a:xfrm>
          <a:prstGeom prst="rect">
            <a:avLst/>
          </a:prstGeom>
          <a:ln>
            <a:noFill/>
          </a:ln>
        </p:spPr>
        <p:txBody>
          <a:bodyPr wrap="square">
            <a:spAutoFit/>
          </a:bodyPr>
          <a:lstStyle/>
          <a:p>
            <a:pPr>
              <a:lnSpc>
                <a:spcPct val="107000"/>
              </a:lnSpc>
            </a:pPr>
            <a:r>
              <a:rPr lang="da-DK" sz="2400" b="1" i="0" u="none" strike="noStrike" baseline="0" dirty="0">
                <a:cs typeface="Arial" panose="020B0604020202020204" pitchFamily="34" charset="0"/>
              </a:rPr>
              <a:t>FN’s SDG Ambitions 10 principper til efterlevelse</a:t>
            </a:r>
            <a:r>
              <a:rPr lang="da-DK" sz="2400" b="1" dirty="0">
                <a:ea typeface="SimSun" panose="02010600030101010101" pitchFamily="2" charset="-122"/>
                <a:cs typeface="Arial" panose="020B0604020202020204" pitchFamily="34" charset="0"/>
              </a:rPr>
              <a:t>  </a:t>
            </a:r>
          </a:p>
          <a:p>
            <a:pPr>
              <a:lnSpc>
                <a:spcPct val="107000"/>
              </a:lnSpc>
            </a:pP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11" name="Tekstfelt 10">
            <a:extLst>
              <a:ext uri="{FF2B5EF4-FFF2-40B4-BE49-F238E27FC236}">
                <a16:creationId xmlns:a16="http://schemas.microsoft.com/office/drawing/2014/main" id="{73C0FE68-202B-140C-940A-A908101BCF72}"/>
              </a:ext>
            </a:extLst>
          </p:cNvPr>
          <p:cNvSpPr txBox="1"/>
          <p:nvPr/>
        </p:nvSpPr>
        <p:spPr>
          <a:xfrm>
            <a:off x="1347305" y="962553"/>
            <a:ext cx="10219561" cy="4154984"/>
          </a:xfrm>
          <a:prstGeom prst="rect">
            <a:avLst/>
          </a:prstGeom>
          <a:noFill/>
        </p:spPr>
        <p:txBody>
          <a:bodyPr wrap="square">
            <a:spAutoFit/>
          </a:bodyPr>
          <a:lstStyle/>
          <a:p>
            <a:r>
              <a:rPr lang="da-DK" sz="1200" b="0" i="0" u="none" strike="noStrike" baseline="0" dirty="0">
                <a:cs typeface="Arial" panose="020B0604020202020204" pitchFamily="34" charset="0"/>
              </a:rPr>
              <a:t>De 10 principper er et fælles værdigrundlag, som virksomheder skal forholde sig til og efterleve for at demonstrere en ansvarlig virksomhedsførelse. Principperne omfatter menneskerettigheder, arbejdstagerrettigheder, miljø og antikorruption. </a:t>
            </a:r>
          </a:p>
          <a:p>
            <a:endParaRPr lang="da-DK" sz="1200" dirty="0">
              <a:cs typeface="Arial" panose="020B0604020202020204" pitchFamily="34" charset="0"/>
            </a:endParaRPr>
          </a:p>
          <a:p>
            <a:r>
              <a:rPr lang="da-DK" sz="1200" b="0" i="0" u="none" strike="noStrike" baseline="0" dirty="0">
                <a:cs typeface="Arial" panose="020B0604020202020204" pitchFamily="34" charset="0"/>
              </a:rPr>
              <a:t>De 10 principper omskrevet til dansk lyder:</a:t>
            </a:r>
          </a:p>
          <a:p>
            <a:pPr algn="just"/>
            <a:endParaRPr lang="da-DK" sz="1200" b="0" i="0" u="none" strike="noStrike" baseline="0" dirty="0">
              <a:cs typeface="Arial" panose="020B0604020202020204" pitchFamily="34" charset="0"/>
            </a:endParaRPr>
          </a:p>
          <a:p>
            <a:pPr algn="just"/>
            <a:r>
              <a:rPr lang="da-DK" sz="1200" b="1" i="0" u="none" strike="noStrike" baseline="0" dirty="0">
                <a:cs typeface="Arial" panose="020B0604020202020204" pitchFamily="34" charset="0"/>
              </a:rPr>
              <a:t>Menneskerettigheder</a:t>
            </a:r>
          </a:p>
          <a:p>
            <a:pPr algn="just"/>
            <a:r>
              <a:rPr lang="da-DK" sz="1200" b="0" i="0" u="none" strike="noStrike" baseline="0" dirty="0">
                <a:cs typeface="Arial" panose="020B0604020202020204" pitchFamily="34" charset="0"/>
              </a:rPr>
              <a:t>Princip 1: Virksomheder bør støtte og respektere menneskerettighederne og</a:t>
            </a:r>
          </a:p>
          <a:p>
            <a:pPr algn="just"/>
            <a:r>
              <a:rPr lang="da-DK" sz="1200" b="0" i="0" u="none" strike="noStrike" baseline="0" dirty="0">
                <a:cs typeface="Arial" panose="020B0604020202020204" pitchFamily="34" charset="0"/>
              </a:rPr>
              <a:t>Princip 2: sørge for, at de ikke er medskyldige i krænkelser af menneskerettigheder.</a:t>
            </a:r>
          </a:p>
          <a:p>
            <a:pPr algn="just"/>
            <a:endParaRPr lang="da-DK" sz="1200" b="1" i="0" u="none" strike="noStrike" baseline="0" dirty="0">
              <a:cs typeface="Arial" panose="020B0604020202020204" pitchFamily="34" charset="0"/>
            </a:endParaRPr>
          </a:p>
          <a:p>
            <a:pPr algn="just"/>
            <a:r>
              <a:rPr lang="da-DK" sz="1200" b="1" i="0" u="none" strike="noStrike" baseline="0" dirty="0">
                <a:cs typeface="Arial" panose="020B0604020202020204" pitchFamily="34" charset="0"/>
              </a:rPr>
              <a:t>Arbejdskraft</a:t>
            </a:r>
          </a:p>
          <a:p>
            <a:pPr algn="just"/>
            <a:r>
              <a:rPr lang="da-DK" sz="1200" b="0" i="0" u="none" strike="noStrike" baseline="0" dirty="0">
                <a:cs typeface="Arial" panose="020B0604020202020204" pitchFamily="34" charset="0"/>
              </a:rPr>
              <a:t>Princip 3: Virksomheder bør opretholde foreningsfriheden og retten til kollektive forhandlinger,</a:t>
            </a:r>
          </a:p>
          <a:p>
            <a:pPr algn="just"/>
            <a:r>
              <a:rPr lang="da-DK" sz="1200" b="0" i="0" u="none" strike="noStrike" baseline="0" dirty="0">
                <a:cs typeface="Arial" panose="020B0604020202020204" pitchFamily="34" charset="0"/>
              </a:rPr>
              <a:t>Princip 4: afskaffe alle former for tvang og tvangsarbejde,</a:t>
            </a:r>
          </a:p>
          <a:p>
            <a:pPr algn="just"/>
            <a:r>
              <a:rPr lang="da-DK" sz="1200" b="0" i="0" u="none" strike="noStrike" baseline="0" dirty="0">
                <a:cs typeface="Arial" panose="020B0604020202020204" pitchFamily="34" charset="0"/>
              </a:rPr>
              <a:t>Princip 5: afskaffe børnearbejde og</a:t>
            </a:r>
          </a:p>
          <a:p>
            <a:pPr algn="just"/>
            <a:r>
              <a:rPr lang="da-DK" sz="1200" b="0" i="0" u="none" strike="noStrike" baseline="0" dirty="0">
                <a:cs typeface="Arial" panose="020B0604020202020204" pitchFamily="34" charset="0"/>
              </a:rPr>
              <a:t>Princip 6: afskaffe forskelsbehandling mht. beskæftigelse og erhverv.</a:t>
            </a:r>
          </a:p>
          <a:p>
            <a:pPr algn="just"/>
            <a:endParaRPr lang="da-DK" sz="1200" b="0" i="0" u="none" strike="noStrike" baseline="0" dirty="0">
              <a:cs typeface="Arial" panose="020B0604020202020204" pitchFamily="34" charset="0"/>
            </a:endParaRPr>
          </a:p>
          <a:p>
            <a:pPr algn="just"/>
            <a:r>
              <a:rPr lang="da-DK" sz="1200" b="1" i="0" u="none" strike="noStrike" baseline="0" dirty="0">
                <a:cs typeface="Arial" panose="020B0604020202020204" pitchFamily="34" charset="0"/>
              </a:rPr>
              <a:t>Miljø</a:t>
            </a:r>
          </a:p>
          <a:p>
            <a:pPr algn="just"/>
            <a:r>
              <a:rPr lang="da-DK" sz="1200" b="0" i="0" u="none" strike="noStrike" baseline="0" dirty="0">
                <a:cs typeface="Arial" panose="020B0604020202020204" pitchFamily="34" charset="0"/>
              </a:rPr>
              <a:t>Princip 7: Virksomheder bør støtte en forsigtighedstilgang til miljømæssige udfordringer,</a:t>
            </a:r>
          </a:p>
          <a:p>
            <a:pPr algn="just"/>
            <a:r>
              <a:rPr lang="da-DK" sz="1200" b="0" i="0" u="none" strike="noStrike" baseline="0" dirty="0">
                <a:cs typeface="Arial" panose="020B0604020202020204" pitchFamily="34" charset="0"/>
              </a:rPr>
              <a:t>Princip 8: tage initiativer til at fremme større miljøansvar og</a:t>
            </a:r>
          </a:p>
          <a:p>
            <a:pPr algn="just"/>
            <a:r>
              <a:rPr lang="da-DK" sz="1200" b="0" i="0" u="none" strike="noStrike" baseline="0" dirty="0">
                <a:cs typeface="Arial" panose="020B0604020202020204" pitchFamily="34" charset="0"/>
              </a:rPr>
              <a:t>Princip 9: fremme udvikling og spredning af miljøvenlige teknologier.</a:t>
            </a:r>
          </a:p>
          <a:p>
            <a:pPr algn="just"/>
            <a:endParaRPr lang="da-DK" sz="1200" b="1" i="0" u="none" strike="noStrike" baseline="0" dirty="0">
              <a:cs typeface="Arial" panose="020B0604020202020204" pitchFamily="34" charset="0"/>
            </a:endParaRPr>
          </a:p>
          <a:p>
            <a:pPr algn="just"/>
            <a:r>
              <a:rPr lang="da-DK" sz="1200" b="1" i="0" u="none" strike="noStrike" baseline="0" dirty="0">
                <a:cs typeface="Arial" panose="020B0604020202020204" pitchFamily="34" charset="0"/>
              </a:rPr>
              <a:t>Antikorruption</a:t>
            </a:r>
          </a:p>
          <a:p>
            <a:pPr algn="just"/>
            <a:r>
              <a:rPr lang="da-DK" sz="1200" b="0" i="0" u="none" strike="noStrike" baseline="0" dirty="0">
                <a:cs typeface="Arial" panose="020B0604020202020204" pitchFamily="34" charset="0"/>
              </a:rPr>
              <a:t>Princip 10: Virksomheder bør arbejde imod korruption i alle dens former, herunder afpresning og bestikkelse.</a:t>
            </a:r>
            <a:endParaRPr lang="da-DK" sz="1200" dirty="0">
              <a:cs typeface="Arial" panose="020B0604020202020204" pitchFamily="34" charset="0"/>
            </a:endParaRPr>
          </a:p>
        </p:txBody>
      </p:sp>
      <p:sp>
        <p:nvSpPr>
          <p:cNvPr id="5" name="Footer Placeholder 3">
            <a:extLst>
              <a:ext uri="{FF2B5EF4-FFF2-40B4-BE49-F238E27FC236}">
                <a16:creationId xmlns:a16="http://schemas.microsoft.com/office/drawing/2014/main" id="{87535073-51BD-9CF6-3710-B2F344E870A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78857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Skabelon 4 – FN’s 10 principper</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B0FAE453-ABF6-D35E-24CC-73F792F01216}"/>
              </a:ext>
            </a:extLst>
          </p:cNvPr>
          <p:cNvGraphicFramePr>
            <a:graphicFrameLocks noGrp="1"/>
          </p:cNvGraphicFramePr>
          <p:nvPr>
            <p:extLst>
              <p:ext uri="{D42A27DB-BD31-4B8C-83A1-F6EECF244321}">
                <p14:modId xmlns:p14="http://schemas.microsoft.com/office/powerpoint/2010/main" val="1600338359"/>
              </p:ext>
            </p:extLst>
          </p:nvPr>
        </p:nvGraphicFramePr>
        <p:xfrm>
          <a:off x="1441328" y="954567"/>
          <a:ext cx="9361039" cy="4842219"/>
        </p:xfrm>
        <a:graphic>
          <a:graphicData uri="http://schemas.openxmlformats.org/drawingml/2006/table">
            <a:tbl>
              <a:tblPr firstRow="1" firstCol="1" bandRow="1">
                <a:tableStyleId>{5C22544A-7EE6-4342-B048-85BDC9FD1C3A}</a:tableStyleId>
              </a:tblPr>
              <a:tblGrid>
                <a:gridCol w="4093267">
                  <a:extLst>
                    <a:ext uri="{9D8B030D-6E8A-4147-A177-3AD203B41FA5}">
                      <a16:colId xmlns:a16="http://schemas.microsoft.com/office/drawing/2014/main" val="1706735382"/>
                    </a:ext>
                  </a:extLst>
                </a:gridCol>
                <a:gridCol w="1755924">
                  <a:extLst>
                    <a:ext uri="{9D8B030D-6E8A-4147-A177-3AD203B41FA5}">
                      <a16:colId xmlns:a16="http://schemas.microsoft.com/office/drawing/2014/main" val="593309144"/>
                    </a:ext>
                  </a:extLst>
                </a:gridCol>
                <a:gridCol w="585308">
                  <a:extLst>
                    <a:ext uri="{9D8B030D-6E8A-4147-A177-3AD203B41FA5}">
                      <a16:colId xmlns:a16="http://schemas.microsoft.com/office/drawing/2014/main" val="1441607212"/>
                    </a:ext>
                  </a:extLst>
                </a:gridCol>
                <a:gridCol w="585308">
                  <a:extLst>
                    <a:ext uri="{9D8B030D-6E8A-4147-A177-3AD203B41FA5}">
                      <a16:colId xmlns:a16="http://schemas.microsoft.com/office/drawing/2014/main" val="2543798672"/>
                    </a:ext>
                  </a:extLst>
                </a:gridCol>
                <a:gridCol w="585308">
                  <a:extLst>
                    <a:ext uri="{9D8B030D-6E8A-4147-A177-3AD203B41FA5}">
                      <a16:colId xmlns:a16="http://schemas.microsoft.com/office/drawing/2014/main" val="4205660480"/>
                    </a:ext>
                  </a:extLst>
                </a:gridCol>
                <a:gridCol w="585308">
                  <a:extLst>
                    <a:ext uri="{9D8B030D-6E8A-4147-A177-3AD203B41FA5}">
                      <a16:colId xmlns:a16="http://schemas.microsoft.com/office/drawing/2014/main" val="2854971247"/>
                    </a:ext>
                  </a:extLst>
                </a:gridCol>
                <a:gridCol w="585308">
                  <a:extLst>
                    <a:ext uri="{9D8B030D-6E8A-4147-A177-3AD203B41FA5}">
                      <a16:colId xmlns:a16="http://schemas.microsoft.com/office/drawing/2014/main" val="2055695372"/>
                    </a:ext>
                  </a:extLst>
                </a:gridCol>
                <a:gridCol w="585308">
                  <a:extLst>
                    <a:ext uri="{9D8B030D-6E8A-4147-A177-3AD203B41FA5}">
                      <a16:colId xmlns:a16="http://schemas.microsoft.com/office/drawing/2014/main" val="1710360565"/>
                    </a:ext>
                  </a:extLst>
                </a:gridCol>
              </a:tblGrid>
              <a:tr h="387339">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De 10 principper fra FN’s SDG Ambition</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Skala for bæredygtighed</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1</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2</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3</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4</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5</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6</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621391394"/>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støtter og respekterer menneskerettighederne.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49668528"/>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83037951"/>
                  </a:ext>
                </a:extLst>
              </a:tr>
              <a:tr h="222744">
                <a:tc rowSpan="2">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Vi sørger for, at ingen omkring projektet krænker menneskerettighederne.</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Situationen nu</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97444928"/>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83543566"/>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opretholder foreningsfriheden og retten til kollektive forhandlinger.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36381948"/>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22183784"/>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afskaffer alle former for tvang og tvangsarbejde i og omkring projektet.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43074744"/>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44513655"/>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anvender ikke og arbejder for at afskaffe børnearbejde i og omkring projektet.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02623478"/>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75593924"/>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kæmper for at afskaffe forskelsbehandling mht. beskæftigelse og erhverv.</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03367926"/>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05725143"/>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støtter en forsigtighedstilgang til miljømæssige udfordringer.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80231554"/>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60478629"/>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tager initiativer til at fremme større miljøansvar.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84153959"/>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58284810"/>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fremmer udvikling og spredning af miljøvenlige teknologier.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8245929"/>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54242830"/>
                  </a:ext>
                </a:extLst>
              </a:tr>
              <a:tr h="222744">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Vi arbejder imod korruption i alle dens former, herunder afpresning og bestikkelse.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Situationen nu</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116051477"/>
                  </a:ext>
                </a:extLst>
              </a:tr>
              <a:tr h="222744">
                <a:tc vMerge="1">
                  <a:txBody>
                    <a:bodyPr/>
                    <a:lstStyle/>
                    <a:p>
                      <a:endParaRPr lang="da-DK"/>
                    </a:p>
                  </a:txBody>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Målsætning</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88161311"/>
                  </a:ext>
                </a:extLst>
              </a:tr>
            </a:tbl>
          </a:graphicData>
        </a:graphic>
      </p:graphicFrame>
      <p:sp>
        <p:nvSpPr>
          <p:cNvPr id="5" name="Footer Placeholder 3">
            <a:extLst>
              <a:ext uri="{FF2B5EF4-FFF2-40B4-BE49-F238E27FC236}">
                <a16:creationId xmlns:a16="http://schemas.microsoft.com/office/drawing/2014/main" id="{BB7A7B76-DD2D-0542-D7B3-8EC79759F191}"/>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74520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4</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E1F57057-B9B3-BB3E-9871-4FBEDF892812}"/>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8793CB3C-9092-E1A6-C52A-EA4E8D5057B6}"/>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9135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Referencer og links</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6" name="Rektangel 5">
            <a:extLst>
              <a:ext uri="{FF2B5EF4-FFF2-40B4-BE49-F238E27FC236}">
                <a16:creationId xmlns:a16="http://schemas.microsoft.com/office/drawing/2014/main" id="{02D32399-F63B-F965-A446-F1CA508BDF5D}"/>
              </a:ext>
            </a:extLst>
          </p:cNvPr>
          <p:cNvSpPr/>
          <p:nvPr/>
        </p:nvSpPr>
        <p:spPr>
          <a:xfrm>
            <a:off x="1338144" y="1173700"/>
            <a:ext cx="9441962" cy="4893647"/>
          </a:xfrm>
          <a:prstGeom prst="rect">
            <a:avLst/>
          </a:prstGeom>
          <a:ln>
            <a:noFill/>
          </a:ln>
        </p:spPr>
        <p:txBody>
          <a:bodyPr wrap="square">
            <a:spAutoFit/>
          </a:bodyPr>
          <a:lstStyle/>
          <a:p>
            <a:r>
              <a:rPr lang="da-DK" sz="1200" b="1" dirty="0">
                <a:cs typeface="Arial" panose="020B0604020202020204" pitchFamily="34" charset="0"/>
              </a:rPr>
              <a:t>Forbindelse til andre værktøjer</a:t>
            </a:r>
          </a:p>
          <a:p>
            <a:pPr marL="171450" indent="-171450">
              <a:buFont typeface="Arial" panose="020B0604020202020204" pitchFamily="34" charset="0"/>
              <a:buChar char="•"/>
            </a:pPr>
            <a:endParaRPr lang="da-DK" sz="1200" b="1"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Målhierarkiet eller </a:t>
            </a:r>
            <a:r>
              <a:rPr lang="en-US" sz="1200" b="1" dirty="0">
                <a:cs typeface="Arial" panose="020B0604020202020204" pitchFamily="34" charset="0"/>
              </a:rPr>
              <a:t>Impact</a:t>
            </a:r>
            <a:r>
              <a:rPr lang="da-DK" sz="1200" b="1" dirty="0">
                <a:cs typeface="Arial" panose="020B0604020202020204" pitchFamily="34" charset="0"/>
              </a:rPr>
              <a:t> case: </a:t>
            </a:r>
            <a:r>
              <a:rPr lang="da-DK" sz="1200" dirty="0">
                <a:cs typeface="Arial" panose="020B0604020202020204" pitchFamily="34" charset="0"/>
              </a:rPr>
              <a:t>Beskriver projektopgaven og giver derfor et billede af projektets omfang, leverancer og effekter.</a:t>
            </a:r>
          </a:p>
          <a:p>
            <a:pPr marL="171450" indent="-171450">
              <a:buFont typeface="Arial" panose="020B0604020202020204" pitchFamily="34" charset="0"/>
              <a:buChar char="•"/>
            </a:pPr>
            <a:endParaRPr lang="da-DK" sz="1200" b="1"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Interessentanalyse: </a:t>
            </a:r>
            <a:r>
              <a:rPr lang="da-DK" sz="1200" dirty="0">
                <a:cs typeface="Arial" panose="020B0604020202020204" pitchFamily="34" charset="0"/>
              </a:rPr>
              <a:t>Interessentanalysen beskriver de forskellige interessenter og deres syn på projektet. Dette kan være en væsentlig kilde til at vurdere effekten for interessenterne.</a:t>
            </a:r>
          </a:p>
          <a:p>
            <a:pPr marL="171450" indent="-171450">
              <a:buFont typeface="Arial" panose="020B0604020202020204" pitchFamily="34" charset="0"/>
              <a:buChar char="•"/>
            </a:pPr>
            <a:endParaRPr lang="da-DK" sz="1200"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Projektets organisering: </a:t>
            </a:r>
            <a:r>
              <a:rPr lang="da-DK" sz="1200" dirty="0">
                <a:cs typeface="Arial" panose="020B0604020202020204" pitchFamily="34" charset="0"/>
              </a:rPr>
              <a:t>Organiseringen beskriver, hvem der er allokeret til de forskellige roller i projektet. Det giver et godt billede af, hvem der skal deltage.</a:t>
            </a:r>
          </a:p>
          <a:p>
            <a:pPr marL="171450" lvl="0" indent="-171450">
              <a:buFont typeface="Arial" panose="020B0604020202020204" pitchFamily="34" charset="0"/>
              <a:buChar char="•"/>
            </a:pP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Milepælsplanen: </a:t>
            </a:r>
            <a:r>
              <a:rPr lang="da-DK" sz="1200" dirty="0">
                <a:cs typeface="Arial" panose="020B0604020202020204" pitchFamily="34" charset="0"/>
              </a:rPr>
              <a:t>Planen beskriver, hvem der gør hvad hvornår, samt hvem der har ansvaret for de enkelte indsatsområder og milepæle. Planen beskriver projektets forløb.</a:t>
            </a:r>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Links: </a:t>
            </a:r>
            <a:r>
              <a:rPr lang="da-DK" sz="1200" dirty="0">
                <a:cs typeface="Arial" panose="020B0604020202020204" pitchFamily="34" charset="0"/>
              </a:rPr>
              <a:t>https://airbornleadership.com/</a:t>
            </a:r>
          </a:p>
          <a:p>
            <a:endParaRPr lang="da-DK" sz="1200" b="1" dirty="0">
              <a:cs typeface="Arial" panose="020B0604020202020204" pitchFamily="34" charset="0"/>
            </a:endParaRPr>
          </a:p>
          <a:p>
            <a:r>
              <a:rPr lang="da-DK" sz="1200" b="1" dirty="0">
                <a:cs typeface="Arial" panose="020B0604020202020204" pitchFamily="34" charset="0"/>
              </a:rPr>
              <a:t>Referencer</a:t>
            </a:r>
          </a:p>
          <a:p>
            <a:endParaRPr lang="da-DK" sz="1200" b="1" dirty="0">
              <a:cs typeface="Arial" panose="020B0604020202020204" pitchFamily="34" charset="0"/>
            </a:endParaRPr>
          </a:p>
          <a:p>
            <a:pPr marL="171450" indent="-171450">
              <a:buFont typeface="Arial" panose="020B0604020202020204" pitchFamily="34" charset="0"/>
              <a:buChar char="•"/>
            </a:pPr>
            <a:r>
              <a:rPr lang="da-DK" sz="1200" dirty="0">
                <a:cs typeface="Arial" panose="020B0604020202020204" pitchFamily="34" charset="0"/>
              </a:rPr>
              <a:t>Skala til vurdering af bæredygtighed: </a:t>
            </a:r>
            <a:r>
              <a:rPr lang="da-DK" sz="1200" b="1" dirty="0">
                <a:cs typeface="Arial" panose="020B0604020202020204" pitchFamily="34" charset="0"/>
              </a:rPr>
              <a:t>B</a:t>
            </a:r>
            <a:r>
              <a:rPr lang="da-DK" sz="1200" b="1" u="none" strike="noStrike" baseline="0" dirty="0">
                <a:cs typeface="Arial" panose="020B0604020202020204" pitchFamily="34" charset="0"/>
              </a:rPr>
              <a:t>æredygtighedshjulet og e-bogen </a:t>
            </a:r>
            <a:r>
              <a:rPr lang="da-DK" sz="1200" u="none" strike="noStrike" baseline="0" dirty="0">
                <a:cs typeface="Arial" panose="020B0604020202020204" pitchFamily="34" charset="0"/>
              </a:rPr>
              <a:t>fra Erhvervshus Hovedstaden. </a:t>
            </a:r>
            <a:r>
              <a:rPr lang="da-DK" sz="1200" u="none" strike="noStrike" baseline="0" dirty="0">
                <a:cs typeface="Arial" panose="020B0604020202020204" pitchFamily="34" charset="0"/>
                <a:hlinkClick r:id="rId4"/>
              </a:rPr>
              <a:t>https://ehhs.dk</a:t>
            </a:r>
            <a:r>
              <a:rPr lang="da-DK" sz="1200" u="none" strike="noStrike" baseline="0" dirty="0">
                <a:cs typeface="Arial" panose="020B0604020202020204" pitchFamily="34" charset="0"/>
              </a:rPr>
              <a:t>.</a:t>
            </a:r>
          </a:p>
          <a:p>
            <a:pPr marL="171450" indent="-171450">
              <a:buFont typeface="Arial" panose="020B0604020202020204" pitchFamily="34" charset="0"/>
              <a:buChar char="•"/>
            </a:pPr>
            <a:r>
              <a:rPr lang="da-DK" sz="1200" u="none" strike="noStrike" baseline="0" dirty="0">
                <a:cs typeface="Arial" panose="020B0604020202020204" pitchFamily="34" charset="0"/>
              </a:rPr>
              <a:t>Louise </a:t>
            </a:r>
            <a:r>
              <a:rPr lang="da-DK" sz="1200" u="none" strike="noStrike" baseline="0" dirty="0" err="1">
                <a:cs typeface="Arial" panose="020B0604020202020204" pitchFamily="34" charset="0"/>
              </a:rPr>
              <a:t>Borrits</a:t>
            </a:r>
            <a:r>
              <a:rPr lang="da-DK" sz="1200" u="none" strike="noStrike" baseline="0" dirty="0">
                <a:cs typeface="Arial" panose="020B0604020202020204" pitchFamily="34" charset="0"/>
              </a:rPr>
              <a:t> “</a:t>
            </a:r>
            <a:r>
              <a:rPr lang="da-DK" sz="1200" b="1" u="none" strike="noStrike" baseline="0" dirty="0">
                <a:cs typeface="Arial" panose="020B0604020202020204" pitchFamily="34" charset="0"/>
              </a:rPr>
              <a:t>Simple Model” for bæredygtig projektledelse</a:t>
            </a:r>
            <a:r>
              <a:rPr lang="da-DK" sz="1200" u="none" strike="noStrike" baseline="0" dirty="0">
                <a:cs typeface="Arial" panose="020B0604020202020204" pitchFamily="34" charset="0"/>
              </a:rPr>
              <a:t>. https://louiseborrit.dk/.</a:t>
            </a:r>
            <a:endParaRPr lang="da-DK" sz="1200" dirty="0">
              <a:cs typeface="Arial" panose="020B0604020202020204" pitchFamily="34" charset="0"/>
            </a:endParaRP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Power i projekter og portefølje</a:t>
            </a:r>
            <a:r>
              <a:rPr lang="da-DK" sz="1200" spc="-10" dirty="0">
                <a:effectLst/>
                <a:ea typeface="Calibri" panose="020F0502020204030204" pitchFamily="34" charset="0"/>
                <a:cs typeface="Arial" panose="020B0604020202020204" pitchFamily="34" charset="0"/>
              </a:rPr>
              <a:t> </a:t>
            </a:r>
            <a:r>
              <a:rPr lang="da-DK" sz="1200" spc="-10" dirty="0">
                <a:ea typeface="Calibri" panose="020F0502020204030204" pitchFamily="34" charset="0"/>
                <a:cs typeface="Arial" panose="020B0604020202020204" pitchFamily="34" charset="0"/>
              </a:rPr>
              <a:t>5</a:t>
            </a:r>
            <a:r>
              <a:rPr lang="da-DK" sz="1200" dirty="0">
                <a:cs typeface="Arial" panose="020B0604020202020204" pitchFamily="34" charset="0"/>
              </a:rPr>
              <a:t>. udgave, Djøf Forlag 2024 (om klassisk og agil projektledelse).</a:t>
            </a: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Half Double </a:t>
            </a:r>
            <a:r>
              <a:rPr lang="da-DK" sz="1200" dirty="0">
                <a:cs typeface="Arial" panose="020B0604020202020204" pitchFamily="34" charset="0"/>
              </a:rPr>
              <a:t>1. udgave, Djøf Forlag 2016 (om agil projektledelse).</a:t>
            </a: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Projektledelse, magt og mennesker – Machiavelli for projektledere</a:t>
            </a:r>
            <a:r>
              <a:rPr lang="da-DK" sz="1200" spc="-10" dirty="0">
                <a:effectLst/>
                <a:ea typeface="Calibri" panose="020F0502020204030204" pitchFamily="34" charset="0"/>
                <a:cs typeface="Arial" panose="020B0604020202020204" pitchFamily="34" charset="0"/>
              </a:rPr>
              <a:t> </a:t>
            </a:r>
            <a:r>
              <a:rPr lang="da-DK" sz="1200" dirty="0">
                <a:cs typeface="Arial" panose="020B0604020202020204" pitchFamily="34" charset="0"/>
              </a:rPr>
              <a:t>1. udgave, Djøf Forlag 2022 (om det politiske spil omkring projektet).</a:t>
            </a:r>
          </a:p>
          <a:p>
            <a:pPr marL="171450" indent="-171450">
              <a:buFont typeface="Arial" panose="020B0604020202020204" pitchFamily="34" charset="0"/>
              <a:buChar char="•"/>
            </a:pPr>
            <a:r>
              <a:rPr lang="da-DK" sz="1200" b="1" dirty="0">
                <a:cs typeface="Arial" panose="020B0604020202020204" pitchFamily="34" charset="0"/>
              </a:rPr>
              <a:t>Projektlederskab – effekt til tiden </a:t>
            </a:r>
            <a:r>
              <a:rPr lang="da-DK" sz="1200" dirty="0">
                <a:cs typeface="Arial" panose="020B0604020202020204" pitchFamily="34" charset="0"/>
              </a:rPr>
              <a:t>1. udgave, Djøf Forlag 2016 (om projektlederskabet).</a:t>
            </a:r>
          </a:p>
          <a:p>
            <a:pPr marL="171450" indent="-171450">
              <a:buFont typeface="Arial" panose="020B0604020202020204" pitchFamily="34" charset="0"/>
              <a:buChar char="•"/>
            </a:pPr>
            <a:endParaRPr lang="da-DK"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a-DK" sz="1200" dirty="0">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FD9447F5-D49F-A8ED-410A-90C6AAFD1BB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10482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bøger inden for 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3" name="Footer Placeholder 3">
            <a:extLst>
              <a:ext uri="{FF2B5EF4-FFF2-40B4-BE49-F238E27FC236}">
                <a16:creationId xmlns:a16="http://schemas.microsoft.com/office/drawing/2014/main" id="{71042018-9EEB-68DC-05F6-26C13107AE4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Dit fokus som projektleder</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6" name="Tekstfelt 5">
            <a:extLst>
              <a:ext uri="{FF2B5EF4-FFF2-40B4-BE49-F238E27FC236}">
                <a16:creationId xmlns:a16="http://schemas.microsoft.com/office/drawing/2014/main" id="{10E4624D-FDCB-F807-0C35-D314EBD02495}"/>
              </a:ext>
            </a:extLst>
          </p:cNvPr>
          <p:cNvSpPr txBox="1"/>
          <p:nvPr/>
        </p:nvSpPr>
        <p:spPr>
          <a:xfrm>
            <a:off x="1361818" y="984737"/>
            <a:ext cx="9783926" cy="830997"/>
          </a:xfrm>
          <a:prstGeom prst="rect">
            <a:avLst/>
          </a:prstGeom>
          <a:noFill/>
        </p:spPr>
        <p:txBody>
          <a:bodyPr wrap="square">
            <a:spAutoFit/>
          </a:bodyPr>
          <a:lstStyle/>
          <a:p>
            <a:r>
              <a:rPr lang="da-DK" sz="1200" dirty="0">
                <a:cs typeface="Arial" panose="020B0604020202020204" pitchFamily="34" charset="0"/>
              </a:rPr>
              <a:t>Her </a:t>
            </a:r>
            <a:r>
              <a:rPr lang="da-DK" sz="1200" b="0" i="0" u="none" strike="noStrike" baseline="0" dirty="0">
                <a:cs typeface="Arial" panose="020B0604020202020204" pitchFamily="34" charset="0"/>
              </a:rPr>
              <a:t>vil vi fokusere på nogle opmærksomhedspunkter, som enhver projektleder bør forholde sig til. På det menneskelige plan handler det om projektets ledelse, teamets velbefindende og påvirkningen af projektets målgruppe. Med hensyn til projektet og produktet er fokus på en bæredygtig proces, bæredygtige leverancer, samt den effekt og påvirkning, projektet medfører, og hvordan den efterfølgende drift er tilrettelagt. Vi beskriver en overordnet vurdering på de seks parametre i skabelon 1 og en mere detaljeret vurdering i skabelon 2.</a:t>
            </a:r>
          </a:p>
        </p:txBody>
      </p:sp>
      <p:pic>
        <p:nvPicPr>
          <p:cNvPr id="10" name="Billede 9">
            <a:extLst>
              <a:ext uri="{FF2B5EF4-FFF2-40B4-BE49-F238E27FC236}">
                <a16:creationId xmlns:a16="http://schemas.microsoft.com/office/drawing/2014/main" id="{E379B654-EA17-DF95-525D-068D904468C6}"/>
              </a:ext>
            </a:extLst>
          </p:cNvPr>
          <p:cNvPicPr>
            <a:picLocks noChangeAspect="1"/>
          </p:cNvPicPr>
          <p:nvPr/>
        </p:nvPicPr>
        <p:blipFill rotWithShape="1">
          <a:blip r:embed="rId4"/>
          <a:srcRect l="3074" t="3625" r="21716" b="21481"/>
          <a:stretch/>
        </p:blipFill>
        <p:spPr>
          <a:xfrm>
            <a:off x="6135036" y="2096400"/>
            <a:ext cx="4883484" cy="3728824"/>
          </a:xfrm>
          <a:prstGeom prst="rect">
            <a:avLst/>
          </a:prstGeom>
        </p:spPr>
      </p:pic>
      <p:sp>
        <p:nvSpPr>
          <p:cNvPr id="12" name="Tekstfelt 11">
            <a:extLst>
              <a:ext uri="{FF2B5EF4-FFF2-40B4-BE49-F238E27FC236}">
                <a16:creationId xmlns:a16="http://schemas.microsoft.com/office/drawing/2014/main" id="{2C2D18BB-C9EC-0E42-C483-D41809EC10F8}"/>
              </a:ext>
            </a:extLst>
          </p:cNvPr>
          <p:cNvSpPr txBox="1"/>
          <p:nvPr/>
        </p:nvSpPr>
        <p:spPr>
          <a:xfrm>
            <a:off x="1361818" y="1732645"/>
            <a:ext cx="4925568" cy="4154984"/>
          </a:xfrm>
          <a:prstGeom prst="rect">
            <a:avLst/>
          </a:prstGeom>
          <a:noFill/>
        </p:spPr>
        <p:txBody>
          <a:bodyPr wrap="square">
            <a:spAutoFit/>
          </a:bodyPr>
          <a:lstStyle/>
          <a:p>
            <a:endParaRPr lang="da-DK" sz="1200" b="0" i="0" u="none" strike="noStrike" baseline="0" dirty="0">
              <a:latin typeface="Arial" panose="020B0604020202020204" pitchFamily="34" charset="0"/>
              <a:cs typeface="Arial" panose="020B0604020202020204" pitchFamily="34" charset="0"/>
            </a:endParaRPr>
          </a:p>
          <a:p>
            <a:r>
              <a:rPr lang="da-DK" sz="1200" b="0" i="0" u="none" strike="noStrike" baseline="0" dirty="0">
                <a:cs typeface="Arial" panose="020B0604020202020204" pitchFamily="34" charset="0"/>
              </a:rPr>
              <a:t>Disse seks opmærksomhedspunkter er inspireret af Louise </a:t>
            </a:r>
            <a:r>
              <a:rPr lang="da-DK" sz="1200" b="0" i="0" u="none" strike="noStrike" baseline="0" dirty="0" err="1">
                <a:cs typeface="Arial" panose="020B0604020202020204" pitchFamily="34" charset="0"/>
              </a:rPr>
              <a:t>Borrits</a:t>
            </a:r>
            <a:r>
              <a:rPr lang="da-DK" sz="1200" b="0" i="0" u="none" strike="noStrike" baseline="0" dirty="0">
                <a:cs typeface="Arial" panose="020B0604020202020204" pitchFamily="34" charset="0"/>
              </a:rPr>
              <a:t> “Simple Model” for bæredygtig projektledelse. Modellen involverer fem af FN’s verdensmål. </a:t>
            </a:r>
          </a:p>
          <a:p>
            <a:pPr marL="171450" indent="-171450">
              <a:buFont typeface="Arial" panose="020B0604020202020204" pitchFamily="34" charset="0"/>
              <a:buChar char="•"/>
            </a:pPr>
            <a:r>
              <a:rPr lang="da-DK" sz="1200" b="1" i="0" u="none" strike="noStrike" baseline="0" dirty="0">
                <a:cs typeface="Arial" panose="020B0604020202020204" pitchFamily="34" charset="0"/>
              </a:rPr>
              <a:t>Mål 3: </a:t>
            </a:r>
            <a:r>
              <a:rPr lang="da-DK" sz="1200" b="0" i="0" u="none" strike="noStrike" baseline="0" dirty="0">
                <a:cs typeface="Arial" panose="020B0604020202020204" pitchFamily="34" charset="0"/>
              </a:rPr>
              <a:t>Sundhed og trivsel, som bl.a. handler om at øge forebyggelsen af sygdomme samt det generelle sundhedsniveau. </a:t>
            </a:r>
          </a:p>
          <a:p>
            <a:pPr marL="171450" indent="-171450">
              <a:buFont typeface="Arial" panose="020B0604020202020204" pitchFamily="34" charset="0"/>
              <a:buChar char="•"/>
            </a:pPr>
            <a:r>
              <a:rPr lang="da-DK" sz="1200" b="1" i="0" u="none" strike="noStrike" baseline="0" dirty="0">
                <a:cs typeface="Arial" panose="020B0604020202020204" pitchFamily="34" charset="0"/>
              </a:rPr>
              <a:t>Mål 4: </a:t>
            </a:r>
            <a:r>
              <a:rPr lang="da-DK" sz="1200" b="0" i="0" u="none" strike="noStrike" baseline="0" dirty="0">
                <a:cs typeface="Arial" panose="020B0604020202020204" pitchFamily="34" charset="0"/>
              </a:rPr>
              <a:t>Kvalitetsuddannelse, der bl.a. fokuserer på at sikre adgang til uddannelse samt information helt generelt. </a:t>
            </a:r>
          </a:p>
          <a:p>
            <a:pPr marL="171450" indent="-171450">
              <a:buFont typeface="Arial" panose="020B0604020202020204" pitchFamily="34" charset="0"/>
              <a:buChar char="•"/>
            </a:pPr>
            <a:r>
              <a:rPr lang="da-DK" sz="1200" b="1" i="0" u="none" strike="noStrike" baseline="0" dirty="0">
                <a:cs typeface="Arial" panose="020B0604020202020204" pitchFamily="34" charset="0"/>
              </a:rPr>
              <a:t>Mål 8: </a:t>
            </a:r>
            <a:r>
              <a:rPr lang="da-DK" sz="1200" b="0" i="0" u="none" strike="noStrike" baseline="0" dirty="0">
                <a:cs typeface="Arial" panose="020B0604020202020204" pitchFamily="34" charset="0"/>
              </a:rPr>
              <a:t>Anstændige jobs og økonomisk vækst. Målet handler om at fremme økonomisk vækst ved at skabe højere produktivitet og teknologiske gennembrud samt opnå fuld beskæftigelse og anstændige jobs for alle. </a:t>
            </a:r>
          </a:p>
          <a:p>
            <a:pPr marL="171450" indent="-171450">
              <a:buFont typeface="Arial" panose="020B0604020202020204" pitchFamily="34" charset="0"/>
              <a:buChar char="•"/>
            </a:pPr>
            <a:r>
              <a:rPr lang="da-DK" sz="1200" b="1" i="0" u="none" strike="noStrike" baseline="0" dirty="0">
                <a:cs typeface="Arial" panose="020B0604020202020204" pitchFamily="34" charset="0"/>
              </a:rPr>
              <a:t>Mål 12: </a:t>
            </a:r>
            <a:r>
              <a:rPr lang="da-DK" sz="1200" b="0" i="0" u="none" strike="noStrike" baseline="0" dirty="0">
                <a:cs typeface="Arial" panose="020B0604020202020204" pitchFamily="34" charset="0"/>
              </a:rPr>
              <a:t>Ansvarligt forbrug og produktion. Her er fokus en effektiv styring af vores fælles naturressourcer, måden, vi bortskaffer giftigt affald og forurenende stoffer. Det handler også om at tilskynde virksomheder samt forbrugere til at genbruge og reducere deres affald. </a:t>
            </a:r>
          </a:p>
          <a:p>
            <a:pPr marL="171450" indent="-171450">
              <a:buFont typeface="Arial" panose="020B0604020202020204" pitchFamily="34" charset="0"/>
              <a:buChar char="•"/>
            </a:pPr>
            <a:r>
              <a:rPr lang="da-DK" sz="1200" b="1" i="0" u="none" strike="noStrike" baseline="0" dirty="0">
                <a:cs typeface="Arial" panose="020B0604020202020204" pitchFamily="34" charset="0"/>
              </a:rPr>
              <a:t>Mål 17: </a:t>
            </a:r>
            <a:r>
              <a:rPr lang="da-DK" sz="1200" b="0" i="0" u="none" strike="noStrike" baseline="0" dirty="0">
                <a:cs typeface="Arial" panose="020B0604020202020204" pitchFamily="34" charset="0"/>
              </a:rPr>
              <a:t>Partnerskaber for handling. Målet handler om at styrke samarbejde på tværs af lande, virksomheder, organisationer og brancher for at lykkes med verdensmålene. Formålet er at fremme international handel og støtte samhandel med udviklingslandene.</a:t>
            </a:r>
          </a:p>
          <a:p>
            <a:endParaRPr lang="da-DK" sz="1200" dirty="0">
              <a:cs typeface="Arial" panose="020B0604020202020204" pitchFamily="34" charset="0"/>
            </a:endParaRPr>
          </a:p>
          <a:p>
            <a:r>
              <a:rPr lang="da-DK" sz="1200" i="0" u="none" strike="noStrike" baseline="0" dirty="0">
                <a:cs typeface="Arial" panose="020B0604020202020204" pitchFamily="34" charset="0"/>
              </a:rPr>
              <a:t>De fem verdensmål kan vurderes i skabelon 3.</a:t>
            </a:r>
          </a:p>
        </p:txBody>
      </p:sp>
      <p:sp>
        <p:nvSpPr>
          <p:cNvPr id="5" name="Footer Placeholder 3">
            <a:extLst>
              <a:ext uri="{FF2B5EF4-FFF2-40B4-BE49-F238E27FC236}">
                <a16:creationId xmlns:a16="http://schemas.microsoft.com/office/drawing/2014/main" id="{F82AB966-37BB-0D22-6CBC-6AEB6E26CA36}"/>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45685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En mulig skala til vurdering af bæredygtigheden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5" name="Tekstfelt 4">
            <a:extLst>
              <a:ext uri="{FF2B5EF4-FFF2-40B4-BE49-F238E27FC236}">
                <a16:creationId xmlns:a16="http://schemas.microsoft.com/office/drawing/2014/main" id="{804D8CDF-194F-0C52-BD2C-CFD6D8C51490}"/>
              </a:ext>
            </a:extLst>
          </p:cNvPr>
          <p:cNvSpPr txBox="1"/>
          <p:nvPr/>
        </p:nvSpPr>
        <p:spPr>
          <a:xfrm>
            <a:off x="1339837" y="802772"/>
            <a:ext cx="9441962" cy="5375189"/>
          </a:xfrm>
          <a:prstGeom prst="rect">
            <a:avLst/>
          </a:prstGeom>
          <a:noFill/>
        </p:spPr>
        <p:txBody>
          <a:bodyPr wrap="square">
            <a:spAutoFit/>
          </a:bodyPr>
          <a:lstStyle/>
          <a:p>
            <a:pPr algn="l"/>
            <a:endParaRPr lang="da-DK" sz="1200" b="0" i="0" u="none" strike="noStrike" baseline="0" dirty="0">
              <a:solidFill>
                <a:srgbClr val="000000"/>
              </a:solidFill>
              <a:latin typeface="Arial" panose="020B0604020202020204" pitchFamily="34" charset="0"/>
              <a:cs typeface="Arial" panose="020B0604020202020204" pitchFamily="34" charset="0"/>
            </a:endParaRPr>
          </a:p>
          <a:p>
            <a:pPr algn="just"/>
            <a:r>
              <a:rPr lang="da-DK" sz="1200" b="0" i="0" u="none" strike="noStrike" baseline="0" dirty="0">
                <a:cs typeface="Arial" panose="020B0604020202020204" pitchFamily="34" charset="0"/>
              </a:rPr>
              <a:t>Vurder bæredygtigheden i dit projekt på nedenstående skala, hvor 1 er laveste og 6 højeste niveau. </a:t>
            </a:r>
          </a:p>
          <a:p>
            <a:pPr algn="just"/>
            <a:endParaRPr lang="da-DK" sz="1200" b="0" i="0" u="none" strike="noStrike" baseline="0" dirty="0">
              <a:cs typeface="Arial" panose="020B0604020202020204" pitchFamily="34" charset="0"/>
            </a:endParaRPr>
          </a:p>
          <a:p>
            <a:pPr marL="342900" lvl="0" indent="-342900">
              <a:lnSpc>
                <a:spcPct val="107000"/>
              </a:lnSpc>
              <a:buFont typeface="Symbol" panose="05050102010706020507" pitchFamily="18" charset="2"/>
              <a:buChar char=""/>
            </a:pPr>
            <a:r>
              <a:rPr lang="da-DK" sz="1200" b="1" kern="100" dirty="0">
                <a:effectLst/>
                <a:ea typeface="Aptos" panose="020B0004020202020204" pitchFamily="34" charset="0"/>
                <a:cs typeface="Arial" panose="020B0604020202020204" pitchFamily="34" charset="0"/>
              </a:rPr>
              <a:t>Trin 1 Vi kender ikke regler og krav til det pågældende område</a:t>
            </a:r>
          </a:p>
          <a:p>
            <a:pPr marL="342900" lvl="0" indent="-342900">
              <a:lnSpc>
                <a:spcPct val="107000"/>
              </a:lnSpc>
              <a:buFont typeface="Symbol" panose="05050102010706020507" pitchFamily="18" charset="2"/>
              <a:buChar char=""/>
            </a:pPr>
            <a:endParaRPr lang="da-DK" sz="12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a-DK" sz="1200" b="1" kern="100" dirty="0">
                <a:effectLst/>
                <a:ea typeface="Aptos" panose="020B0004020202020204" pitchFamily="34" charset="0"/>
                <a:cs typeface="Arial" panose="020B0604020202020204" pitchFamily="34" charset="0"/>
              </a:rPr>
              <a:t>Trin 2 Vi kender regler og krav: </a:t>
            </a:r>
            <a:r>
              <a:rPr lang="da-DK" sz="1200" kern="100" dirty="0">
                <a:effectLst/>
                <a:ea typeface="Aptos" panose="020B0004020202020204" pitchFamily="34" charset="0"/>
                <a:cs typeface="Arial" panose="020B0604020202020204" pitchFamily="34" charset="0"/>
              </a:rPr>
              <a:t>Men følger ikke dem alle</a:t>
            </a:r>
          </a:p>
          <a:p>
            <a:pPr marL="342900" lvl="0" indent="-342900">
              <a:lnSpc>
                <a:spcPct val="107000"/>
              </a:lnSpc>
              <a:buFont typeface="Symbol" panose="05050102010706020507" pitchFamily="18" charset="2"/>
              <a:buChar char=""/>
            </a:pPr>
            <a:endParaRPr lang="da-DK" sz="12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a-DK" sz="1200" b="1" kern="100" dirty="0">
                <a:effectLst/>
                <a:ea typeface="Aptos" panose="020B0004020202020204" pitchFamily="34" charset="0"/>
                <a:cs typeface="Arial" panose="020B0604020202020204" pitchFamily="34" charset="0"/>
              </a:rPr>
              <a:t>Trin 3 Vi følger reglerne:</a:t>
            </a:r>
            <a:r>
              <a:rPr lang="da-DK" sz="1200" kern="100" dirty="0">
                <a:effectLst/>
                <a:ea typeface="Aptos" panose="020B0004020202020204" pitchFamily="34" charset="0"/>
                <a:cs typeface="Arial" panose="020B0604020202020204" pitchFamily="34" charset="0"/>
              </a:rPr>
              <a:t> Vi følger lovgivning, standarder, regler og minimumskrav på området. Dermed reducerer </a:t>
            </a:r>
            <a:r>
              <a:rPr lang="da-DK" sz="1200" kern="100" dirty="0">
                <a:ea typeface="Aptos" panose="020B0004020202020204" pitchFamily="34" charset="0"/>
                <a:cs typeface="Arial" panose="020B0604020202020204" pitchFamily="34" charset="0"/>
              </a:rPr>
              <a:t>vi</a:t>
            </a:r>
            <a:r>
              <a:rPr lang="da-DK" sz="1200" kern="100" dirty="0">
                <a:effectLst/>
                <a:ea typeface="Aptos" panose="020B0004020202020204" pitchFamily="34" charset="0"/>
                <a:cs typeface="Arial" panose="020B0604020202020204" pitchFamily="34" charset="0"/>
              </a:rPr>
              <a:t> miljømæssige risici, men fastholder nuværende praksis. </a:t>
            </a:r>
          </a:p>
          <a:p>
            <a:pPr marL="342900" lvl="0" indent="-342900">
              <a:lnSpc>
                <a:spcPct val="107000"/>
              </a:lnSpc>
              <a:buFont typeface="Symbol" panose="05050102010706020507" pitchFamily="18" charset="2"/>
              <a:buChar char=""/>
            </a:pPr>
            <a:endParaRPr lang="da-DK" sz="12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a-DK" sz="1200" b="1" kern="100" dirty="0">
                <a:effectLst/>
                <a:ea typeface="Aptos" panose="020B0004020202020204" pitchFamily="34" charset="0"/>
                <a:cs typeface="Arial" panose="020B0604020202020204" pitchFamily="34" charset="0"/>
              </a:rPr>
              <a:t>Trin 4 Vi efterlever reglerne effektivt:</a:t>
            </a:r>
            <a:r>
              <a:rPr lang="da-DK" sz="1200" kern="100" dirty="0">
                <a:effectLst/>
                <a:ea typeface="Aptos" panose="020B0004020202020204" pitchFamily="34" charset="0"/>
                <a:cs typeface="Arial" panose="020B0604020202020204" pitchFamily="34" charset="0"/>
              </a:rPr>
              <a:t> Ovenstående minimumskrav gennemføres effektivt, det kan give lavere ressourceforbrug, mindre spild og reducerer en negativ påvirkning.</a:t>
            </a:r>
          </a:p>
          <a:p>
            <a:pPr lvl="0">
              <a:lnSpc>
                <a:spcPct val="107000"/>
              </a:lnSpc>
            </a:pPr>
            <a:r>
              <a:rPr lang="da-DK" sz="1200" kern="100" dirty="0">
                <a:effectLst/>
                <a:ea typeface="Aptos" panose="020B000402020202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da-DK" sz="1200" b="1" kern="100" dirty="0">
                <a:effectLst/>
                <a:ea typeface="Aptos" panose="020B0004020202020204" pitchFamily="34" charset="0"/>
                <a:cs typeface="Arial" panose="020B0604020202020204" pitchFamily="34" charset="0"/>
              </a:rPr>
              <a:t>Trin 5 Vi arbejder holdbart:</a:t>
            </a:r>
            <a:r>
              <a:rPr lang="da-DK" sz="1200" kern="100" dirty="0">
                <a:effectLst/>
                <a:ea typeface="Aptos" panose="020B0004020202020204" pitchFamily="34" charset="0"/>
                <a:cs typeface="Arial" panose="020B0604020202020204" pitchFamily="34" charset="0"/>
              </a:rPr>
              <a:t> Vi har sat mål om ikke at gøre skade på miljø, samfund, de involverede i projektet og stræber efter klimaneutralitet. Målet </a:t>
            </a:r>
            <a:r>
              <a:rPr lang="da-DK" sz="1200" kern="100" dirty="0">
                <a:ea typeface="Aptos" panose="020B0004020202020204" pitchFamily="34" charset="0"/>
                <a:cs typeface="Arial" panose="020B0604020202020204" pitchFamily="34" charset="0"/>
              </a:rPr>
              <a:t>har </a:t>
            </a:r>
            <a:r>
              <a:rPr lang="da-DK" sz="1200" kern="100" dirty="0">
                <a:effectLst/>
                <a:ea typeface="Aptos" panose="020B0004020202020204" pitchFamily="34" charset="0"/>
                <a:cs typeface="Arial" panose="020B0604020202020204" pitchFamily="34" charset="0"/>
              </a:rPr>
              <a:t>ingen negativ påvirkning på fremtidige generationer.</a:t>
            </a:r>
          </a:p>
          <a:p>
            <a:pPr marL="342900" lvl="0" indent="-342900">
              <a:lnSpc>
                <a:spcPct val="107000"/>
              </a:lnSpc>
              <a:buFont typeface="Symbol" panose="05050102010706020507" pitchFamily="18" charset="2"/>
              <a:buChar char=""/>
            </a:pPr>
            <a:endParaRPr lang="da-DK" sz="12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da-DK" sz="1200" b="1" kern="100" dirty="0">
                <a:effectLst/>
                <a:ea typeface="Aptos" panose="020B0004020202020204" pitchFamily="34" charset="0"/>
                <a:cs typeface="Arial" panose="020B0604020202020204" pitchFamily="34" charset="0"/>
              </a:rPr>
              <a:t>Trin 6 Vi arbejder bæredygtigt:</a:t>
            </a:r>
            <a:r>
              <a:rPr lang="da-DK" sz="1200" kern="100" dirty="0">
                <a:effectLst/>
                <a:ea typeface="Aptos" panose="020B0004020202020204" pitchFamily="34" charset="0"/>
                <a:cs typeface="Arial" panose="020B0604020202020204" pitchFamily="34" charset="0"/>
              </a:rPr>
              <a:t> Frem for blot at »gøre mindre skade«, bidrager projekterne til at genetablere og forbedre miljøet, samfundet og økonomien. Vi arbejder med bæredygtig risikostyring for at gøre en positiv forskel for fremtidige generationer.</a:t>
            </a:r>
          </a:p>
          <a:p>
            <a:pPr algn="just"/>
            <a:endParaRPr lang="da-DK" sz="1200" b="0" i="1" u="none" strike="noStrike" baseline="0" dirty="0">
              <a:cs typeface="Arial" panose="020B0604020202020204" pitchFamily="34" charset="0"/>
            </a:endParaRPr>
          </a:p>
          <a:p>
            <a:pPr algn="just"/>
            <a:r>
              <a:rPr lang="da-DK" sz="1200" dirty="0">
                <a:cs typeface="Arial" panose="020B0604020202020204" pitchFamily="34" charset="0"/>
              </a:rPr>
              <a:t>Skalaen er opbygget sådan, at du ud for de enkelte udsagn kan score, hvordan situationen ser ud nu efter din opfattelse.  </a:t>
            </a:r>
          </a:p>
          <a:p>
            <a:pPr algn="just"/>
            <a:r>
              <a:rPr lang="da-DK" sz="1200" dirty="0">
                <a:cs typeface="Arial" panose="020B0604020202020204" pitchFamily="34" charset="0"/>
              </a:rPr>
              <a:t>Herunder kan du markere målsætningen for det pågældende udsagn i dette projekt.</a:t>
            </a:r>
          </a:p>
          <a:p>
            <a:pPr algn="just"/>
            <a:endParaRPr lang="da-DK" sz="1200" dirty="0">
              <a:cs typeface="Arial" panose="020B0604020202020204" pitchFamily="34" charset="0"/>
            </a:endParaRPr>
          </a:p>
          <a:p>
            <a:pPr algn="just"/>
            <a:endParaRPr lang="da-DK" sz="1200" dirty="0">
              <a:cs typeface="Arial" panose="020B0604020202020204" pitchFamily="34" charset="0"/>
            </a:endParaRPr>
          </a:p>
          <a:p>
            <a:pPr algn="just"/>
            <a:endParaRPr lang="da-DK" sz="1200" dirty="0">
              <a:cs typeface="Arial" panose="020B0604020202020204" pitchFamily="34" charset="0"/>
            </a:endParaRPr>
          </a:p>
          <a:p>
            <a:pPr algn="just"/>
            <a:endParaRPr lang="da-DK" sz="1200" dirty="0">
              <a:cs typeface="Arial" panose="020B0604020202020204" pitchFamily="34" charset="0"/>
            </a:endParaRPr>
          </a:p>
          <a:p>
            <a:pPr algn="just"/>
            <a:r>
              <a:rPr lang="da-DK" sz="1200" dirty="0">
                <a:cs typeface="Arial" panose="020B0604020202020204" pitchFamily="34" charset="0"/>
              </a:rPr>
              <a:t>Du kan gennem projektforløbet vurdere situationen og se, om I er kommet tættere på målsætningen.</a:t>
            </a:r>
          </a:p>
          <a:p>
            <a:pPr algn="just"/>
            <a:r>
              <a:rPr lang="da-DK" sz="1200" dirty="0">
                <a:cs typeface="Arial" panose="020B0604020202020204" pitchFamily="34" charset="0"/>
              </a:rPr>
              <a:t>I skabelonerne kan du beskrive, hvilke tiltag du iværksætter for at reducere forskellen på den aktuelle score og målsætningen.</a:t>
            </a:r>
          </a:p>
        </p:txBody>
      </p:sp>
      <p:pic>
        <p:nvPicPr>
          <p:cNvPr id="13" name="Billede 12">
            <a:extLst>
              <a:ext uri="{FF2B5EF4-FFF2-40B4-BE49-F238E27FC236}">
                <a16:creationId xmlns:a16="http://schemas.microsoft.com/office/drawing/2014/main" id="{EA998E9C-DC1E-EC9E-1CBE-C8055F7A40A2}"/>
              </a:ext>
            </a:extLst>
          </p:cNvPr>
          <p:cNvPicPr>
            <a:picLocks noChangeAspect="1"/>
          </p:cNvPicPr>
          <p:nvPr/>
        </p:nvPicPr>
        <p:blipFill>
          <a:blip r:embed="rId4"/>
          <a:stretch>
            <a:fillRect/>
          </a:stretch>
        </p:blipFill>
        <p:spPr>
          <a:xfrm>
            <a:off x="1425426" y="4989549"/>
            <a:ext cx="4694327" cy="627942"/>
          </a:xfrm>
          <a:prstGeom prst="rect">
            <a:avLst/>
          </a:prstGeom>
        </p:spPr>
      </p:pic>
      <p:sp>
        <p:nvSpPr>
          <p:cNvPr id="6" name="Footer Placeholder 3">
            <a:extLst>
              <a:ext uri="{FF2B5EF4-FFF2-40B4-BE49-F238E27FC236}">
                <a16:creationId xmlns:a16="http://schemas.microsoft.com/office/drawing/2014/main" id="{407FD60B-4B37-0F0D-75F6-6407F0C66C90}"/>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27074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 Den simple model</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B63F83C1-DB19-2DB0-21C9-519B2F5E52C5}"/>
              </a:ext>
            </a:extLst>
          </p:cNvPr>
          <p:cNvGraphicFramePr>
            <a:graphicFrameLocks noGrp="1"/>
          </p:cNvGraphicFramePr>
          <p:nvPr>
            <p:extLst>
              <p:ext uri="{D42A27DB-BD31-4B8C-83A1-F6EECF244321}">
                <p14:modId xmlns:p14="http://schemas.microsoft.com/office/powerpoint/2010/main" val="2613236306"/>
              </p:ext>
            </p:extLst>
          </p:nvPr>
        </p:nvGraphicFramePr>
        <p:xfrm>
          <a:off x="1441328" y="1006603"/>
          <a:ext cx="9410836" cy="4683002"/>
        </p:xfrm>
        <a:graphic>
          <a:graphicData uri="http://schemas.openxmlformats.org/drawingml/2006/table">
            <a:tbl>
              <a:tblPr firstRow="1" firstCol="1" bandRow="1">
                <a:tableStyleId>{5C22544A-7EE6-4342-B048-85BDC9FD1C3A}</a:tableStyleId>
              </a:tblPr>
              <a:tblGrid>
                <a:gridCol w="4115040">
                  <a:extLst>
                    <a:ext uri="{9D8B030D-6E8A-4147-A177-3AD203B41FA5}">
                      <a16:colId xmlns:a16="http://schemas.microsoft.com/office/drawing/2014/main" val="1577298715"/>
                    </a:ext>
                  </a:extLst>
                </a:gridCol>
                <a:gridCol w="1765264">
                  <a:extLst>
                    <a:ext uri="{9D8B030D-6E8A-4147-A177-3AD203B41FA5}">
                      <a16:colId xmlns:a16="http://schemas.microsoft.com/office/drawing/2014/main" val="454784022"/>
                    </a:ext>
                  </a:extLst>
                </a:gridCol>
                <a:gridCol w="588422">
                  <a:extLst>
                    <a:ext uri="{9D8B030D-6E8A-4147-A177-3AD203B41FA5}">
                      <a16:colId xmlns:a16="http://schemas.microsoft.com/office/drawing/2014/main" val="663367285"/>
                    </a:ext>
                  </a:extLst>
                </a:gridCol>
                <a:gridCol w="588422">
                  <a:extLst>
                    <a:ext uri="{9D8B030D-6E8A-4147-A177-3AD203B41FA5}">
                      <a16:colId xmlns:a16="http://schemas.microsoft.com/office/drawing/2014/main" val="3475745490"/>
                    </a:ext>
                  </a:extLst>
                </a:gridCol>
                <a:gridCol w="588422">
                  <a:extLst>
                    <a:ext uri="{9D8B030D-6E8A-4147-A177-3AD203B41FA5}">
                      <a16:colId xmlns:a16="http://schemas.microsoft.com/office/drawing/2014/main" val="1782265786"/>
                    </a:ext>
                  </a:extLst>
                </a:gridCol>
                <a:gridCol w="588422">
                  <a:extLst>
                    <a:ext uri="{9D8B030D-6E8A-4147-A177-3AD203B41FA5}">
                      <a16:colId xmlns:a16="http://schemas.microsoft.com/office/drawing/2014/main" val="1402149270"/>
                    </a:ext>
                  </a:extLst>
                </a:gridCol>
                <a:gridCol w="588422">
                  <a:extLst>
                    <a:ext uri="{9D8B030D-6E8A-4147-A177-3AD203B41FA5}">
                      <a16:colId xmlns:a16="http://schemas.microsoft.com/office/drawing/2014/main" val="1821803192"/>
                    </a:ext>
                  </a:extLst>
                </a:gridCol>
                <a:gridCol w="588422">
                  <a:extLst>
                    <a:ext uri="{9D8B030D-6E8A-4147-A177-3AD203B41FA5}">
                      <a16:colId xmlns:a16="http://schemas.microsoft.com/office/drawing/2014/main" val="1303474255"/>
                    </a:ext>
                  </a:extLst>
                </a:gridCol>
              </a:tblGrid>
              <a:tr h="529066">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De 6 parametre i den simple model</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039110246"/>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 Projektleder og ledelse</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90623417"/>
                  </a:ext>
                </a:extLst>
              </a:tr>
              <a:tr h="25962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65256818"/>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 Projektteam</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75574560"/>
                  </a:ext>
                </a:extLst>
              </a:tr>
              <a:tr h="25962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88469313"/>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 Projektets målgruppe</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80188373"/>
                  </a:ext>
                </a:extLst>
              </a:tr>
              <a:tr h="25962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03980126"/>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 Projektproces</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46944341"/>
                  </a:ext>
                </a:extLst>
              </a:tr>
              <a:tr h="25962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35261408"/>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 Projektets leverancer</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04577971"/>
                  </a:ext>
                </a:extLst>
              </a:tr>
              <a:tr h="25962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8508322"/>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 Drift og gevinster efter projektet</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00845169"/>
                  </a:ext>
                </a:extLst>
              </a:tr>
              <a:tr h="25962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26401230"/>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8141644"/>
                  </a:ext>
                </a:extLst>
              </a:tr>
              <a:tr h="259621">
                <a:tc vMerge="1">
                  <a:txBody>
                    <a:bodyPr/>
                    <a:lstStyle/>
                    <a:p>
                      <a:endParaRPr lang="da-DK"/>
                    </a:p>
                  </a:txBody>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Målsætning</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18041767"/>
                  </a:ext>
                </a:extLst>
              </a:tr>
              <a:tr h="259621">
                <a:tc rowSpan="2">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Situationen nu</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64720690"/>
                  </a:ext>
                </a:extLst>
              </a:tr>
              <a:tr h="259621">
                <a:tc vMerge="1">
                  <a:txBody>
                    <a:bodyPr/>
                    <a:lstStyle/>
                    <a:p>
                      <a:endParaRPr lang="da-DK"/>
                    </a:p>
                  </a:txBody>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Målsætning</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9858052"/>
                  </a:ext>
                </a:extLst>
              </a:tr>
            </a:tbl>
          </a:graphicData>
        </a:graphic>
      </p:graphicFrame>
      <p:sp>
        <p:nvSpPr>
          <p:cNvPr id="10" name="Tekstfelt 9">
            <a:extLst>
              <a:ext uri="{FF2B5EF4-FFF2-40B4-BE49-F238E27FC236}">
                <a16:creationId xmlns:a16="http://schemas.microsoft.com/office/drawing/2014/main" id="{295D5A01-C0C8-EDE8-45A3-FD58581C1560}"/>
              </a:ext>
            </a:extLst>
          </p:cNvPr>
          <p:cNvSpPr txBox="1"/>
          <p:nvPr/>
        </p:nvSpPr>
        <p:spPr>
          <a:xfrm>
            <a:off x="1337339" y="5779223"/>
            <a:ext cx="9598174" cy="478849"/>
          </a:xfrm>
          <a:prstGeom prst="rect">
            <a:avLst/>
          </a:prstGeom>
          <a:noFill/>
        </p:spPr>
        <p:txBody>
          <a:bodyPr wrap="square">
            <a:spAutoFit/>
          </a:bodyPr>
          <a:lstStyle/>
          <a:p>
            <a:pPr>
              <a:lnSpc>
                <a:spcPct val="107000"/>
              </a:lnSpc>
              <a:spcAft>
                <a:spcPts val="800"/>
              </a:spcAft>
            </a:pPr>
            <a:r>
              <a:rPr lang="da-DK" sz="1200" b="1" kern="100" dirty="0">
                <a:effectLst/>
                <a:ea typeface="Aptos" panose="020B0004020202020204" pitchFamily="34" charset="0"/>
                <a:cs typeface="Times New Roman" panose="02020603050405020304" pitchFamily="18" charset="0"/>
              </a:rPr>
              <a:t>Trin 1</a:t>
            </a:r>
            <a:r>
              <a:rPr lang="da-DK" sz="1200" kern="100" dirty="0">
                <a:effectLst/>
                <a:ea typeface="Aptos" panose="020B0004020202020204" pitchFamily="34" charset="0"/>
                <a:cs typeface="Times New Roman" panose="02020603050405020304" pitchFamily="18" charset="0"/>
              </a:rPr>
              <a:t> Vi kender ikke regler og krav - </a:t>
            </a:r>
            <a:r>
              <a:rPr lang="da-DK" sz="1200" b="1" kern="100" dirty="0">
                <a:effectLst/>
                <a:ea typeface="Aptos" panose="020B0004020202020204" pitchFamily="34" charset="0"/>
                <a:cs typeface="Times New Roman" panose="02020603050405020304" pitchFamily="18" charset="0"/>
              </a:rPr>
              <a:t>Trin 2</a:t>
            </a:r>
            <a:r>
              <a:rPr lang="da-DK" sz="1200" kern="100" dirty="0">
                <a:effectLst/>
                <a:ea typeface="Aptos" panose="020B0004020202020204" pitchFamily="34" charset="0"/>
                <a:cs typeface="Times New Roman" panose="02020603050405020304" pitchFamily="18" charset="0"/>
              </a:rPr>
              <a:t> Vi kender regler og krav - </a:t>
            </a:r>
            <a:r>
              <a:rPr lang="da-DK" sz="1200" b="1" kern="100" dirty="0">
                <a:effectLst/>
                <a:ea typeface="Aptos" panose="020B0004020202020204" pitchFamily="34" charset="0"/>
                <a:cs typeface="Times New Roman" panose="02020603050405020304" pitchFamily="18" charset="0"/>
              </a:rPr>
              <a:t>Trin 3</a:t>
            </a:r>
            <a:r>
              <a:rPr lang="da-DK" sz="1200" kern="100" dirty="0">
                <a:effectLst/>
                <a:ea typeface="Aptos" panose="020B0004020202020204" pitchFamily="34" charset="0"/>
                <a:cs typeface="Times New Roman" panose="02020603050405020304" pitchFamily="18" charset="0"/>
              </a:rPr>
              <a:t> Vi følger reglerne </a:t>
            </a:r>
            <a:r>
              <a:rPr lang="da-DK" sz="1200" kern="100" dirty="0">
                <a:ea typeface="Aptos" panose="020B0004020202020204" pitchFamily="34" charset="0"/>
                <a:cs typeface="Times New Roman" panose="02020603050405020304" pitchFamily="18" charset="0"/>
              </a:rPr>
              <a:t>-</a:t>
            </a:r>
            <a:r>
              <a:rPr lang="da-DK" sz="1200" kern="100" dirty="0">
                <a:effectLst/>
                <a:ea typeface="Aptos" panose="020B0004020202020204" pitchFamily="34" charset="0"/>
                <a:cs typeface="Times New Roman" panose="02020603050405020304" pitchFamily="18" charset="0"/>
              </a:rPr>
              <a:t> </a:t>
            </a:r>
            <a:r>
              <a:rPr lang="da-DK" sz="1200" b="1" kern="100" dirty="0">
                <a:effectLst/>
                <a:ea typeface="Aptos" panose="020B0004020202020204" pitchFamily="34" charset="0"/>
                <a:cs typeface="Times New Roman" panose="02020603050405020304" pitchFamily="18" charset="0"/>
              </a:rPr>
              <a:t>Trin 4</a:t>
            </a:r>
            <a:r>
              <a:rPr lang="da-DK" sz="1200" kern="100" dirty="0">
                <a:effectLst/>
                <a:ea typeface="Aptos" panose="020B0004020202020204" pitchFamily="34" charset="0"/>
                <a:cs typeface="Times New Roman" panose="02020603050405020304" pitchFamily="18" charset="0"/>
              </a:rPr>
              <a:t> Efterlever reglerne effektivt </a:t>
            </a:r>
            <a:r>
              <a:rPr lang="da-DK" sz="1200" kern="100" dirty="0">
                <a:ea typeface="Aptos" panose="020B0004020202020204" pitchFamily="34" charset="0"/>
                <a:cs typeface="Times New Roman" panose="02020603050405020304" pitchFamily="18" charset="0"/>
              </a:rPr>
              <a:t>- </a:t>
            </a:r>
            <a:r>
              <a:rPr lang="da-DK" sz="1200" b="1" kern="100" dirty="0">
                <a:effectLst/>
                <a:ea typeface="Aptos" panose="020B0004020202020204" pitchFamily="34" charset="0"/>
                <a:cs typeface="Times New Roman" panose="02020603050405020304" pitchFamily="18" charset="0"/>
              </a:rPr>
              <a:t>Trin 5</a:t>
            </a:r>
            <a:r>
              <a:rPr lang="da-DK" sz="1200" kern="100" dirty="0">
                <a:effectLst/>
                <a:ea typeface="Aptos" panose="020B0004020202020204" pitchFamily="34" charset="0"/>
                <a:cs typeface="Times New Roman" panose="02020603050405020304" pitchFamily="18" charset="0"/>
              </a:rPr>
              <a:t> Vi arbejder holdbart - </a:t>
            </a:r>
            <a:r>
              <a:rPr lang="da-DK" sz="1200" b="1" kern="100" dirty="0">
                <a:effectLst/>
                <a:ea typeface="Aptos" panose="020B0004020202020204" pitchFamily="34" charset="0"/>
                <a:cs typeface="Times New Roman" panose="02020603050405020304" pitchFamily="18" charset="0"/>
              </a:rPr>
              <a:t>Trin 6</a:t>
            </a:r>
            <a:r>
              <a:rPr lang="da-DK" sz="1200" kern="100" dirty="0">
                <a:effectLst/>
                <a:ea typeface="Aptos" panose="020B0004020202020204" pitchFamily="34" charset="0"/>
                <a:cs typeface="Times New Roman" panose="02020603050405020304" pitchFamily="18" charset="0"/>
              </a:rPr>
              <a:t> Vi arbejder bæredygtigt.</a:t>
            </a:r>
          </a:p>
        </p:txBody>
      </p:sp>
      <p:sp>
        <p:nvSpPr>
          <p:cNvPr id="5" name="Footer Placeholder 3">
            <a:extLst>
              <a:ext uri="{FF2B5EF4-FFF2-40B4-BE49-F238E27FC236}">
                <a16:creationId xmlns:a16="http://schemas.microsoft.com/office/drawing/2014/main" id="{F9710C17-55DB-4FE3-19CA-6EBE5B62E667}"/>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16528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1</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FF687C79-9B1C-16E1-8369-32E7DB88CF38}"/>
              </a:ext>
            </a:extLst>
          </p:cNvPr>
          <p:cNvGraphicFramePr>
            <a:graphicFrameLocks noGrp="1"/>
          </p:cNvGraphicFramePr>
          <p:nvPr>
            <p:extLst>
              <p:ext uri="{D42A27DB-BD31-4B8C-83A1-F6EECF244321}">
                <p14:modId xmlns:p14="http://schemas.microsoft.com/office/powerpoint/2010/main" val="3689149201"/>
              </p:ext>
            </p:extLst>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1608F2CB-B399-8892-AD07-FDC911CDEC7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87970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Arial" panose="020B0604020202020204" pitchFamily="34" charset="0"/>
              </a:rPr>
              <a:t>Skabelon </a:t>
            </a:r>
            <a:r>
              <a:rPr lang="da-DK" sz="2400" b="1" kern="100" dirty="0">
                <a:ea typeface="Aptos" panose="020B0004020202020204" pitchFamily="34" charset="0"/>
                <a:cs typeface="Arial" panose="020B0604020202020204" pitchFamily="34" charset="0"/>
              </a:rPr>
              <a:t>2</a:t>
            </a:r>
            <a:r>
              <a:rPr lang="da-DK" sz="2400" b="1" kern="100" dirty="0">
                <a:effectLst/>
                <a:ea typeface="Aptos" panose="020B0004020202020204" pitchFamily="34" charset="0"/>
                <a:cs typeface="Arial" panose="020B0604020202020204" pitchFamily="34" charset="0"/>
              </a:rPr>
              <a:t>,1 – Den simple model (detaljeret)</a:t>
            </a:r>
            <a:endParaRPr lang="da-DK" sz="2400" kern="100" dirty="0">
              <a:effectLst/>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668EB85E-4CB0-C37E-1D56-CAE000FF1A23}"/>
              </a:ext>
            </a:extLst>
          </p:cNvPr>
          <p:cNvGraphicFramePr>
            <a:graphicFrameLocks noGrp="1"/>
          </p:cNvGraphicFramePr>
          <p:nvPr>
            <p:extLst>
              <p:ext uri="{D42A27DB-BD31-4B8C-83A1-F6EECF244321}">
                <p14:modId xmlns:p14="http://schemas.microsoft.com/office/powerpoint/2010/main" val="621343181"/>
              </p:ext>
            </p:extLst>
          </p:nvPr>
        </p:nvGraphicFramePr>
        <p:xfrm>
          <a:off x="1441328" y="949242"/>
          <a:ext cx="9340470" cy="4753067"/>
        </p:xfrm>
        <a:graphic>
          <a:graphicData uri="http://schemas.openxmlformats.org/drawingml/2006/table">
            <a:tbl>
              <a:tblPr firstRow="1" firstCol="1" bandRow="1">
                <a:tableStyleId>{5C22544A-7EE6-4342-B048-85BDC9FD1C3A}</a:tableStyleId>
              </a:tblPr>
              <a:tblGrid>
                <a:gridCol w="4084272">
                  <a:extLst>
                    <a:ext uri="{9D8B030D-6E8A-4147-A177-3AD203B41FA5}">
                      <a16:colId xmlns:a16="http://schemas.microsoft.com/office/drawing/2014/main" val="1623486222"/>
                    </a:ext>
                  </a:extLst>
                </a:gridCol>
                <a:gridCol w="1752066">
                  <a:extLst>
                    <a:ext uri="{9D8B030D-6E8A-4147-A177-3AD203B41FA5}">
                      <a16:colId xmlns:a16="http://schemas.microsoft.com/office/drawing/2014/main" val="3877429166"/>
                    </a:ext>
                  </a:extLst>
                </a:gridCol>
                <a:gridCol w="584022">
                  <a:extLst>
                    <a:ext uri="{9D8B030D-6E8A-4147-A177-3AD203B41FA5}">
                      <a16:colId xmlns:a16="http://schemas.microsoft.com/office/drawing/2014/main" val="1685154170"/>
                    </a:ext>
                  </a:extLst>
                </a:gridCol>
                <a:gridCol w="584022">
                  <a:extLst>
                    <a:ext uri="{9D8B030D-6E8A-4147-A177-3AD203B41FA5}">
                      <a16:colId xmlns:a16="http://schemas.microsoft.com/office/drawing/2014/main" val="3571116983"/>
                    </a:ext>
                  </a:extLst>
                </a:gridCol>
                <a:gridCol w="584022">
                  <a:extLst>
                    <a:ext uri="{9D8B030D-6E8A-4147-A177-3AD203B41FA5}">
                      <a16:colId xmlns:a16="http://schemas.microsoft.com/office/drawing/2014/main" val="2579476975"/>
                    </a:ext>
                  </a:extLst>
                </a:gridCol>
                <a:gridCol w="584022">
                  <a:extLst>
                    <a:ext uri="{9D8B030D-6E8A-4147-A177-3AD203B41FA5}">
                      <a16:colId xmlns:a16="http://schemas.microsoft.com/office/drawing/2014/main" val="2869139263"/>
                    </a:ext>
                  </a:extLst>
                </a:gridCol>
                <a:gridCol w="584022">
                  <a:extLst>
                    <a:ext uri="{9D8B030D-6E8A-4147-A177-3AD203B41FA5}">
                      <a16:colId xmlns:a16="http://schemas.microsoft.com/office/drawing/2014/main" val="1987887793"/>
                    </a:ext>
                  </a:extLst>
                </a:gridCol>
                <a:gridCol w="584022">
                  <a:extLst>
                    <a:ext uri="{9D8B030D-6E8A-4147-A177-3AD203B41FA5}">
                      <a16:colId xmlns:a16="http://schemas.microsoft.com/office/drawing/2014/main" val="2449206303"/>
                    </a:ext>
                  </a:extLst>
                </a:gridCol>
              </a:tblGrid>
              <a:tr h="278353">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 Projektleder</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861318177"/>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Organisationens ledelse tager dit helbred og velbefindende alvorligt.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1292364"/>
                  </a:ext>
                </a:extLst>
              </a:tr>
              <a:tr h="288886">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3702413"/>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Organisationen understøtter din udvikling af de nødvendige kvalifikationer.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730871"/>
                  </a:ext>
                </a:extLst>
              </a:tr>
              <a:tr h="27835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3106379"/>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Organisationen har skabt rimelige løn- og arbejdsforhold i forhold til dit job.</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188545"/>
                  </a:ext>
                </a:extLst>
              </a:tr>
              <a:tr h="27835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4503312"/>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Projektejer/styregruppe tager dit helbred, velbefindende og arbejdspres alvorligt.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4879296"/>
                  </a:ext>
                </a:extLst>
              </a:tr>
              <a:tr h="288886">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5910876"/>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Projektejer/styregruppe understøtter din udvikling af de nødvendige kvalifikationer.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514791"/>
                  </a:ext>
                </a:extLst>
              </a:tr>
              <a:tr h="27835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0408496"/>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Projektejer/styregruppe støtter din ledelse og skaber gode arbejdsforhold for dig.</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83340"/>
                  </a:ext>
                </a:extLst>
              </a:tr>
              <a:tr h="27835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681261"/>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Din selvledelse giver dig gode arbejdsforhold og en passende udvikling.</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591318"/>
                  </a:ext>
                </a:extLst>
              </a:tr>
              <a:tr h="278353">
                <a:tc vMerge="1">
                  <a:txBody>
                    <a:bodyPr/>
                    <a:lstStyle/>
                    <a:p>
                      <a:endParaRPr lang="da-DK"/>
                    </a:p>
                  </a:txBody>
                  <a:tcPr/>
                </a:tc>
                <a:tc>
                  <a:txBody>
                    <a:bodyPr/>
                    <a:lstStyle/>
                    <a:p>
                      <a:pPr>
                        <a:lnSpc>
                          <a:spcPct val="107000"/>
                        </a:lnSpc>
                        <a:spcAft>
                          <a:spcPts val="800"/>
                        </a:spcAft>
                      </a:pPr>
                      <a:r>
                        <a:rPr lang="da-DK" sz="1100" kern="100" dirty="0">
                          <a:effectLst/>
                          <a:latin typeface="+mn-lt"/>
                        </a:rPr>
                        <a:t>Målsætning</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5966393"/>
                  </a:ext>
                </a:extLst>
              </a:tr>
              <a:tr h="27835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Din selvledelse gør det muligt at sige fra og varetage dit helbred og sikre dig indflydelse.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383678"/>
                  </a:ext>
                </a:extLst>
              </a:tr>
              <a:tr h="27835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693578"/>
                  </a:ext>
                </a:extLst>
              </a:tr>
            </a:tbl>
          </a:graphicData>
        </a:graphic>
      </p:graphicFrame>
      <p:sp>
        <p:nvSpPr>
          <p:cNvPr id="12" name="Tekstfelt 11">
            <a:extLst>
              <a:ext uri="{FF2B5EF4-FFF2-40B4-BE49-F238E27FC236}">
                <a16:creationId xmlns:a16="http://schemas.microsoft.com/office/drawing/2014/main" id="{525882C0-E184-E1E5-6073-F66C0965308C}"/>
              </a:ext>
            </a:extLst>
          </p:cNvPr>
          <p:cNvSpPr txBox="1"/>
          <p:nvPr/>
        </p:nvSpPr>
        <p:spPr>
          <a:xfrm>
            <a:off x="1337339" y="5779223"/>
            <a:ext cx="9598174" cy="479106"/>
          </a:xfrm>
          <a:prstGeom prst="rect">
            <a:avLst/>
          </a:prstGeom>
          <a:noFill/>
        </p:spPr>
        <p:txBody>
          <a:bodyPr wrap="square">
            <a:spAutoFit/>
          </a:bodyPr>
          <a:lstStyle/>
          <a:p>
            <a:pPr>
              <a:lnSpc>
                <a:spcPct val="107000"/>
              </a:lnSpc>
              <a:spcAft>
                <a:spcPts val="800"/>
              </a:spcAft>
            </a:pPr>
            <a:r>
              <a:rPr lang="da-DK" sz="1200" b="1" kern="100" dirty="0">
                <a:effectLst/>
                <a:ea typeface="Aptos" panose="020B0004020202020204" pitchFamily="34" charset="0"/>
                <a:cs typeface="Times New Roman" panose="02020603050405020304" pitchFamily="18" charset="0"/>
              </a:rPr>
              <a:t>Trin 1</a:t>
            </a:r>
            <a:r>
              <a:rPr lang="da-DK" sz="1200" kern="100" dirty="0">
                <a:effectLst/>
                <a:ea typeface="Aptos" panose="020B0004020202020204" pitchFamily="34" charset="0"/>
                <a:cs typeface="Times New Roman" panose="02020603050405020304" pitchFamily="18" charset="0"/>
              </a:rPr>
              <a:t> Vi kender ikke regler og krav - </a:t>
            </a:r>
            <a:r>
              <a:rPr lang="da-DK" sz="1200" b="1" kern="100" dirty="0">
                <a:effectLst/>
                <a:ea typeface="Aptos" panose="020B0004020202020204" pitchFamily="34" charset="0"/>
                <a:cs typeface="Times New Roman" panose="02020603050405020304" pitchFamily="18" charset="0"/>
              </a:rPr>
              <a:t>Trin 2</a:t>
            </a:r>
            <a:r>
              <a:rPr lang="da-DK" sz="1200" kern="100" dirty="0">
                <a:effectLst/>
                <a:ea typeface="Aptos" panose="020B0004020202020204" pitchFamily="34" charset="0"/>
                <a:cs typeface="Times New Roman" panose="02020603050405020304" pitchFamily="18" charset="0"/>
              </a:rPr>
              <a:t> Vi kender regler og krav - </a:t>
            </a:r>
            <a:r>
              <a:rPr lang="da-DK" sz="1200" b="1" kern="100" dirty="0">
                <a:effectLst/>
                <a:ea typeface="Aptos" panose="020B0004020202020204" pitchFamily="34" charset="0"/>
                <a:cs typeface="Times New Roman" panose="02020603050405020304" pitchFamily="18" charset="0"/>
              </a:rPr>
              <a:t>Trin 3</a:t>
            </a:r>
            <a:r>
              <a:rPr lang="da-DK" sz="1200" kern="100" dirty="0">
                <a:effectLst/>
                <a:ea typeface="Aptos" panose="020B0004020202020204" pitchFamily="34" charset="0"/>
                <a:cs typeface="Times New Roman" panose="02020603050405020304" pitchFamily="18" charset="0"/>
              </a:rPr>
              <a:t> Vi følger reglerne - </a:t>
            </a:r>
            <a:r>
              <a:rPr lang="da-DK" sz="1200" b="1" kern="100" dirty="0">
                <a:effectLst/>
                <a:ea typeface="Aptos" panose="020B0004020202020204" pitchFamily="34" charset="0"/>
                <a:cs typeface="Times New Roman" panose="02020603050405020304" pitchFamily="18" charset="0"/>
              </a:rPr>
              <a:t>Trin 4</a:t>
            </a:r>
            <a:r>
              <a:rPr lang="da-DK" sz="1200" kern="100" dirty="0">
                <a:effectLst/>
                <a:ea typeface="Aptos" panose="020B0004020202020204" pitchFamily="34" charset="0"/>
                <a:cs typeface="Times New Roman" panose="02020603050405020304" pitchFamily="18" charset="0"/>
              </a:rPr>
              <a:t> Efterlever reglerne effektivt – </a:t>
            </a:r>
            <a:r>
              <a:rPr lang="da-DK" sz="1200" kern="100" dirty="0">
                <a:ea typeface="Aptos" panose="020B0004020202020204" pitchFamily="34" charset="0"/>
                <a:cs typeface="Times New Roman" panose="02020603050405020304" pitchFamily="18" charset="0"/>
              </a:rPr>
              <a:t>       </a:t>
            </a:r>
            <a:r>
              <a:rPr lang="da-DK" sz="1200" b="1" kern="100" dirty="0">
                <a:effectLst/>
                <a:ea typeface="Aptos" panose="020B0004020202020204" pitchFamily="34" charset="0"/>
                <a:cs typeface="Times New Roman" panose="02020603050405020304" pitchFamily="18" charset="0"/>
              </a:rPr>
              <a:t>Trin 5</a:t>
            </a:r>
            <a:r>
              <a:rPr lang="da-DK" sz="1200" kern="100" dirty="0">
                <a:effectLst/>
                <a:ea typeface="Aptos" panose="020B0004020202020204" pitchFamily="34" charset="0"/>
                <a:cs typeface="Times New Roman" panose="02020603050405020304" pitchFamily="18" charset="0"/>
              </a:rPr>
              <a:t> Vi arbejder holdbart - </a:t>
            </a:r>
            <a:r>
              <a:rPr lang="da-DK" sz="1200" b="1" kern="100" dirty="0">
                <a:effectLst/>
                <a:ea typeface="Aptos" panose="020B0004020202020204" pitchFamily="34" charset="0"/>
                <a:cs typeface="Times New Roman" panose="02020603050405020304" pitchFamily="18" charset="0"/>
              </a:rPr>
              <a:t>Trin 6</a:t>
            </a:r>
            <a:r>
              <a:rPr lang="da-DK" sz="1200" kern="100" dirty="0">
                <a:effectLst/>
                <a:ea typeface="Aptos" panose="020B0004020202020204" pitchFamily="34" charset="0"/>
                <a:cs typeface="Times New Roman" panose="02020603050405020304" pitchFamily="18" charset="0"/>
              </a:rPr>
              <a:t> Vi arbejder bæredygtigt.</a:t>
            </a:r>
          </a:p>
        </p:txBody>
      </p:sp>
      <p:sp>
        <p:nvSpPr>
          <p:cNvPr id="5" name="Footer Placeholder 3">
            <a:extLst>
              <a:ext uri="{FF2B5EF4-FFF2-40B4-BE49-F238E27FC236}">
                <a16:creationId xmlns:a16="http://schemas.microsoft.com/office/drawing/2014/main" id="{75A6DD80-2E27-E4E0-D2B7-AEC569652FE9}"/>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44183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Hvilke tiltag vil du iværksætte pga.</a:t>
            </a:r>
            <a:r>
              <a:rPr lang="da-DK" sz="2400" b="1" kern="100" dirty="0">
                <a:ea typeface="Aptos" panose="020B0004020202020204" pitchFamily="34" charset="0"/>
                <a:cs typeface="Times New Roman" panose="02020603050405020304" pitchFamily="18" charset="0"/>
              </a:rPr>
              <a:t> analysen i skabelon 2,1</a:t>
            </a:r>
            <a:r>
              <a:rPr lang="da-DK" sz="2400" b="1" kern="100" dirty="0">
                <a:effectLst/>
                <a:ea typeface="Aptos" panose="020B0004020202020204" pitchFamily="34" charset="0"/>
                <a:cs typeface="Times New Roman" panose="02020603050405020304" pitchFamily="18" charset="0"/>
              </a:rPr>
              <a:t>?</a:t>
            </a:r>
            <a:endParaRPr lang="da-DK" sz="2400"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FF687C79-9B1C-16E1-8369-32E7DB88CF38}"/>
              </a:ext>
            </a:extLst>
          </p:cNvPr>
          <p:cNvGraphicFramePr>
            <a:graphicFrameLocks noGrp="1"/>
          </p:cNvGraphicFramePr>
          <p:nvPr/>
        </p:nvGraphicFramePr>
        <p:xfrm>
          <a:off x="1441327" y="1005840"/>
          <a:ext cx="9340471" cy="5110480"/>
        </p:xfrm>
        <a:graphic>
          <a:graphicData uri="http://schemas.openxmlformats.org/drawingml/2006/table">
            <a:tbl>
              <a:tblPr firstRow="1" firstCol="1" bandRow="1">
                <a:tableStyleId>{5C22544A-7EE6-4342-B048-85BDC9FD1C3A}</a:tableStyleId>
              </a:tblPr>
              <a:tblGrid>
                <a:gridCol w="9340471">
                  <a:extLst>
                    <a:ext uri="{9D8B030D-6E8A-4147-A177-3AD203B41FA5}">
                      <a16:colId xmlns:a16="http://schemas.microsoft.com/office/drawing/2014/main" val="2839066986"/>
                    </a:ext>
                  </a:extLst>
                </a:gridCol>
              </a:tblGrid>
              <a:tr h="54960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6512850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6874170"/>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8370498"/>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49137"/>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6002264"/>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65426129"/>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36435116"/>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94615711"/>
                  </a:ext>
                </a:extLst>
              </a:tr>
              <a:tr h="570109">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8909488"/>
                  </a:ext>
                </a:extLst>
              </a:tr>
            </a:tbl>
          </a:graphicData>
        </a:graphic>
      </p:graphicFrame>
      <p:sp>
        <p:nvSpPr>
          <p:cNvPr id="6" name="Footer Placeholder 3">
            <a:extLst>
              <a:ext uri="{FF2B5EF4-FFF2-40B4-BE49-F238E27FC236}">
                <a16:creationId xmlns:a16="http://schemas.microsoft.com/office/drawing/2014/main" id="{420D8CF6-3D0B-9F35-DD93-3888A19BE0AB}"/>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41497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Arial" panose="020B0604020202020204" pitchFamily="34" charset="0"/>
              </a:rPr>
              <a:t>Skabelon </a:t>
            </a:r>
            <a:r>
              <a:rPr lang="da-DK" sz="2400" b="1" kern="100" dirty="0">
                <a:ea typeface="Aptos" panose="020B0004020202020204" pitchFamily="34" charset="0"/>
                <a:cs typeface="Arial" panose="020B0604020202020204" pitchFamily="34" charset="0"/>
              </a:rPr>
              <a:t>2</a:t>
            </a:r>
            <a:r>
              <a:rPr lang="da-DK" sz="2400" b="1" kern="100" dirty="0">
                <a:effectLst/>
                <a:ea typeface="Aptos" panose="020B0004020202020204" pitchFamily="34" charset="0"/>
                <a:cs typeface="Arial" panose="020B0604020202020204" pitchFamily="34" charset="0"/>
              </a:rPr>
              <a:t>,2 – Den simple model (detaljeret)</a:t>
            </a:r>
            <a:endParaRPr lang="da-DK" sz="2400" kern="100" dirty="0">
              <a:effectLst/>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B7A00295-4373-BC64-D745-4A026AEBD7CD}"/>
              </a:ext>
            </a:extLst>
          </p:cNvPr>
          <p:cNvGraphicFramePr>
            <a:graphicFrameLocks noGrp="1"/>
          </p:cNvGraphicFramePr>
          <p:nvPr>
            <p:extLst>
              <p:ext uri="{D42A27DB-BD31-4B8C-83A1-F6EECF244321}">
                <p14:modId xmlns:p14="http://schemas.microsoft.com/office/powerpoint/2010/main" val="1889720934"/>
              </p:ext>
            </p:extLst>
          </p:nvPr>
        </p:nvGraphicFramePr>
        <p:xfrm>
          <a:off x="1441327" y="953621"/>
          <a:ext cx="9410837" cy="4762771"/>
        </p:xfrm>
        <a:graphic>
          <a:graphicData uri="http://schemas.openxmlformats.org/drawingml/2006/table">
            <a:tbl>
              <a:tblPr firstRow="1" firstCol="1" bandRow="1">
                <a:tableStyleId>{5C22544A-7EE6-4342-B048-85BDC9FD1C3A}</a:tableStyleId>
              </a:tblPr>
              <a:tblGrid>
                <a:gridCol w="4115040">
                  <a:extLst>
                    <a:ext uri="{9D8B030D-6E8A-4147-A177-3AD203B41FA5}">
                      <a16:colId xmlns:a16="http://schemas.microsoft.com/office/drawing/2014/main" val="2781406675"/>
                    </a:ext>
                  </a:extLst>
                </a:gridCol>
                <a:gridCol w="1765265">
                  <a:extLst>
                    <a:ext uri="{9D8B030D-6E8A-4147-A177-3AD203B41FA5}">
                      <a16:colId xmlns:a16="http://schemas.microsoft.com/office/drawing/2014/main" val="2495003452"/>
                    </a:ext>
                  </a:extLst>
                </a:gridCol>
                <a:gridCol w="588422">
                  <a:extLst>
                    <a:ext uri="{9D8B030D-6E8A-4147-A177-3AD203B41FA5}">
                      <a16:colId xmlns:a16="http://schemas.microsoft.com/office/drawing/2014/main" val="3826093105"/>
                    </a:ext>
                  </a:extLst>
                </a:gridCol>
                <a:gridCol w="588422">
                  <a:extLst>
                    <a:ext uri="{9D8B030D-6E8A-4147-A177-3AD203B41FA5}">
                      <a16:colId xmlns:a16="http://schemas.microsoft.com/office/drawing/2014/main" val="2055396261"/>
                    </a:ext>
                  </a:extLst>
                </a:gridCol>
                <a:gridCol w="588422">
                  <a:extLst>
                    <a:ext uri="{9D8B030D-6E8A-4147-A177-3AD203B41FA5}">
                      <a16:colId xmlns:a16="http://schemas.microsoft.com/office/drawing/2014/main" val="1381446248"/>
                    </a:ext>
                  </a:extLst>
                </a:gridCol>
                <a:gridCol w="588422">
                  <a:extLst>
                    <a:ext uri="{9D8B030D-6E8A-4147-A177-3AD203B41FA5}">
                      <a16:colId xmlns:a16="http://schemas.microsoft.com/office/drawing/2014/main" val="972656725"/>
                    </a:ext>
                  </a:extLst>
                </a:gridCol>
                <a:gridCol w="588422">
                  <a:extLst>
                    <a:ext uri="{9D8B030D-6E8A-4147-A177-3AD203B41FA5}">
                      <a16:colId xmlns:a16="http://schemas.microsoft.com/office/drawing/2014/main" val="2884331549"/>
                    </a:ext>
                  </a:extLst>
                </a:gridCol>
                <a:gridCol w="588422">
                  <a:extLst>
                    <a:ext uri="{9D8B030D-6E8A-4147-A177-3AD203B41FA5}">
                      <a16:colId xmlns:a16="http://schemas.microsoft.com/office/drawing/2014/main" val="4099702764"/>
                    </a:ext>
                  </a:extLst>
                </a:gridCol>
              </a:tblGrid>
              <a:tr h="280163">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 Projektteam</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Skala for bæredygtighed</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1</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2</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3</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4</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5</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6</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192165117"/>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Du har sikret den enkelte rimelige arbejdsforhold i forhold til job og fritid.</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6903632"/>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7507577"/>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Du har sikret, at teamet er mangfoldigt og at alle værdsætter denne diversitet.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7686653"/>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7629167"/>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Du understøtter teammedlemmernes udvikling af de nødvendige kvalifikationer.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1558812"/>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8332711"/>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Du har skabt en projektkultur med anerkendelse, tryghed og tillid.</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dirty="0">
                          <a:effectLst/>
                          <a:latin typeface="+mn-lt"/>
                        </a:rPr>
                        <a:t>Situationen nu</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7477705"/>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56329"/>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Teamet føler sig motiveret, oplever mening, har frihed under ansvar og faglig udvikling.</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957014"/>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8955051"/>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Du tager projektdeltagernes helbred og velbefindende alvorligt.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268994"/>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161842"/>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3142261"/>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4235479"/>
                  </a:ext>
                </a:extLst>
              </a:tr>
              <a:tr h="280163">
                <a:tc rowSpan="2">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kern="100">
                          <a:effectLst/>
                          <a:latin typeface="+mn-lt"/>
                        </a:rPr>
                        <a:t>Situationen nu</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956492"/>
                  </a:ext>
                </a:extLst>
              </a:tr>
              <a:tr h="280163">
                <a:tc vMerge="1">
                  <a:txBody>
                    <a:bodyPr/>
                    <a:lstStyle/>
                    <a:p>
                      <a:endParaRPr lang="da-DK"/>
                    </a:p>
                  </a:txBody>
                  <a:tcPr/>
                </a:tc>
                <a:tc>
                  <a:txBody>
                    <a:bodyPr/>
                    <a:lstStyle/>
                    <a:p>
                      <a:pPr>
                        <a:lnSpc>
                          <a:spcPct val="107000"/>
                        </a:lnSpc>
                        <a:spcAft>
                          <a:spcPts val="800"/>
                        </a:spcAft>
                      </a:pPr>
                      <a:r>
                        <a:rPr lang="da-DK" sz="1100" kern="100">
                          <a:effectLst/>
                          <a:latin typeface="+mn-lt"/>
                        </a:rPr>
                        <a:t>Målsætning</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latin typeface="+mn-lt"/>
                        </a:rPr>
                        <a:t> </a:t>
                      </a:r>
                      <a:endParaRPr lang="da-DK" sz="11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latin typeface="+mn-lt"/>
                        </a:rPr>
                        <a:t> </a:t>
                      </a:r>
                      <a:endParaRPr lang="da-DK" sz="11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916565"/>
                  </a:ext>
                </a:extLst>
              </a:tr>
            </a:tbl>
          </a:graphicData>
        </a:graphic>
      </p:graphicFrame>
      <p:sp>
        <p:nvSpPr>
          <p:cNvPr id="12" name="Tekstfelt 11">
            <a:extLst>
              <a:ext uri="{FF2B5EF4-FFF2-40B4-BE49-F238E27FC236}">
                <a16:creationId xmlns:a16="http://schemas.microsoft.com/office/drawing/2014/main" id="{C02D7A38-FCF4-7117-0F6F-AE7BE63759B1}"/>
              </a:ext>
            </a:extLst>
          </p:cNvPr>
          <p:cNvSpPr txBox="1"/>
          <p:nvPr/>
        </p:nvSpPr>
        <p:spPr>
          <a:xfrm>
            <a:off x="1441327" y="5779682"/>
            <a:ext cx="9598174" cy="479106"/>
          </a:xfrm>
          <a:prstGeom prst="rect">
            <a:avLst/>
          </a:prstGeom>
          <a:noFill/>
        </p:spPr>
        <p:txBody>
          <a:bodyPr wrap="square">
            <a:spAutoFit/>
          </a:bodyPr>
          <a:lstStyle/>
          <a:p>
            <a:pPr>
              <a:lnSpc>
                <a:spcPct val="107000"/>
              </a:lnSpc>
              <a:spcAft>
                <a:spcPts val="800"/>
              </a:spcAft>
            </a:pPr>
            <a:r>
              <a:rPr lang="da-DK" sz="1200" b="1" kern="100" dirty="0">
                <a:effectLst/>
                <a:ea typeface="Aptos" panose="020B0004020202020204" pitchFamily="34" charset="0"/>
                <a:cs typeface="Times New Roman" panose="02020603050405020304" pitchFamily="18" charset="0"/>
              </a:rPr>
              <a:t>Trin 1</a:t>
            </a:r>
            <a:r>
              <a:rPr lang="da-DK" sz="1200" kern="100" dirty="0">
                <a:effectLst/>
                <a:ea typeface="Aptos" panose="020B0004020202020204" pitchFamily="34" charset="0"/>
                <a:cs typeface="Times New Roman" panose="02020603050405020304" pitchFamily="18" charset="0"/>
              </a:rPr>
              <a:t> Vi kender ikke regler og krav - </a:t>
            </a:r>
            <a:r>
              <a:rPr lang="da-DK" sz="1200" b="1" kern="100" dirty="0">
                <a:effectLst/>
                <a:ea typeface="Aptos" panose="020B0004020202020204" pitchFamily="34" charset="0"/>
                <a:cs typeface="Times New Roman" panose="02020603050405020304" pitchFamily="18" charset="0"/>
              </a:rPr>
              <a:t>Trin 2</a:t>
            </a:r>
            <a:r>
              <a:rPr lang="da-DK" sz="1200" kern="100" dirty="0">
                <a:effectLst/>
                <a:ea typeface="Aptos" panose="020B0004020202020204" pitchFamily="34" charset="0"/>
                <a:cs typeface="Times New Roman" panose="02020603050405020304" pitchFamily="18" charset="0"/>
              </a:rPr>
              <a:t> Vi kender regler og krav - </a:t>
            </a:r>
            <a:r>
              <a:rPr lang="da-DK" sz="1200" b="1" kern="100" dirty="0">
                <a:effectLst/>
                <a:ea typeface="Aptos" panose="020B0004020202020204" pitchFamily="34" charset="0"/>
                <a:cs typeface="Times New Roman" panose="02020603050405020304" pitchFamily="18" charset="0"/>
              </a:rPr>
              <a:t>Trin 3</a:t>
            </a:r>
            <a:r>
              <a:rPr lang="da-DK" sz="1200" kern="100" dirty="0">
                <a:effectLst/>
                <a:ea typeface="Aptos" panose="020B0004020202020204" pitchFamily="34" charset="0"/>
                <a:cs typeface="Times New Roman" panose="02020603050405020304" pitchFamily="18" charset="0"/>
              </a:rPr>
              <a:t> Vi følger reglerne - </a:t>
            </a:r>
            <a:r>
              <a:rPr lang="da-DK" sz="1200" b="1" kern="100" dirty="0">
                <a:effectLst/>
                <a:ea typeface="Aptos" panose="020B0004020202020204" pitchFamily="34" charset="0"/>
                <a:cs typeface="Times New Roman" panose="02020603050405020304" pitchFamily="18" charset="0"/>
              </a:rPr>
              <a:t>Trin 4</a:t>
            </a:r>
            <a:r>
              <a:rPr lang="da-DK" sz="1200" kern="100" dirty="0">
                <a:effectLst/>
                <a:ea typeface="Aptos" panose="020B0004020202020204" pitchFamily="34" charset="0"/>
                <a:cs typeface="Times New Roman" panose="02020603050405020304" pitchFamily="18" charset="0"/>
              </a:rPr>
              <a:t> Efterlever reglerne effektivt – </a:t>
            </a:r>
            <a:r>
              <a:rPr lang="da-DK" sz="1200" kern="100" dirty="0">
                <a:ea typeface="Aptos" panose="020B0004020202020204" pitchFamily="34" charset="0"/>
                <a:cs typeface="Times New Roman" panose="02020603050405020304" pitchFamily="18" charset="0"/>
              </a:rPr>
              <a:t>       </a:t>
            </a:r>
            <a:r>
              <a:rPr lang="da-DK" sz="1200" b="1" kern="100" dirty="0">
                <a:effectLst/>
                <a:ea typeface="Aptos" panose="020B0004020202020204" pitchFamily="34" charset="0"/>
                <a:cs typeface="Times New Roman" panose="02020603050405020304" pitchFamily="18" charset="0"/>
              </a:rPr>
              <a:t>Trin 5</a:t>
            </a:r>
            <a:r>
              <a:rPr lang="da-DK" sz="1200" kern="100" dirty="0">
                <a:effectLst/>
                <a:ea typeface="Aptos" panose="020B0004020202020204" pitchFamily="34" charset="0"/>
                <a:cs typeface="Times New Roman" panose="02020603050405020304" pitchFamily="18" charset="0"/>
              </a:rPr>
              <a:t> Vi arbejder holdbart - </a:t>
            </a:r>
            <a:r>
              <a:rPr lang="da-DK" sz="1200" b="1" kern="100" dirty="0">
                <a:effectLst/>
                <a:ea typeface="Aptos" panose="020B0004020202020204" pitchFamily="34" charset="0"/>
                <a:cs typeface="Times New Roman" panose="02020603050405020304" pitchFamily="18" charset="0"/>
              </a:rPr>
              <a:t>Trin 6</a:t>
            </a:r>
            <a:r>
              <a:rPr lang="da-DK" sz="1200" kern="100" dirty="0">
                <a:effectLst/>
                <a:ea typeface="Aptos" panose="020B0004020202020204" pitchFamily="34" charset="0"/>
                <a:cs typeface="Times New Roman" panose="02020603050405020304" pitchFamily="18" charset="0"/>
              </a:rPr>
              <a:t> Vi arbejder bæredygtigt.</a:t>
            </a:r>
          </a:p>
        </p:txBody>
      </p:sp>
      <p:sp>
        <p:nvSpPr>
          <p:cNvPr id="5" name="Footer Placeholder 3">
            <a:extLst>
              <a:ext uri="{FF2B5EF4-FFF2-40B4-BE49-F238E27FC236}">
                <a16:creationId xmlns:a16="http://schemas.microsoft.com/office/drawing/2014/main" id="{8436389B-7E1F-D43A-BB72-2D2CB4CBC46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256331260"/>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4224</Words>
  <Application>Microsoft Office PowerPoint</Application>
  <PresentationFormat>Widescreen</PresentationFormat>
  <Paragraphs>1457</Paragraphs>
  <Slides>25</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25</vt:i4>
      </vt:variant>
    </vt:vector>
  </HeadingPairs>
  <TitlesOfParts>
    <vt:vector size="32" baseType="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116</cp:revision>
  <dcterms:created xsi:type="dcterms:W3CDTF">2018-07-25T07:58:36Z</dcterms:created>
  <dcterms:modified xsi:type="dcterms:W3CDTF">2024-07-17T12:13:34Z</dcterms:modified>
</cp:coreProperties>
</file>