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72" r:id="rId6"/>
    <p:sldId id="466" r:id="rId7"/>
    <p:sldId id="460"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10.10</a:t>
            </a:r>
          </a:p>
          <a:p>
            <a:r>
              <a:rPr lang="da-DK" sz="4000" dirty="0">
                <a:solidFill>
                  <a:srgbClr val="6B9C77"/>
                </a:solidFill>
                <a:latin typeface="HelveticaNeueLT Std Lt Cn" panose="020B0406020202030204" pitchFamily="34" charset="0"/>
                <a:cs typeface="Arial Narrow" panose="020B0604020202020204" pitchFamily="34" charset="0"/>
              </a:rPr>
              <a:t>PROJEKTPIPELINE</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Projektpipeline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ctangle 1">
            <a:extLst>
              <a:ext uri="{FF2B5EF4-FFF2-40B4-BE49-F238E27FC236}">
                <a16:creationId xmlns:a16="http://schemas.microsoft.com/office/drawing/2014/main" id="{B8EC4837-5307-7459-79A0-7179B9F3A882}"/>
              </a:ext>
            </a:extLst>
          </p:cNvPr>
          <p:cNvSpPr>
            <a:spLocks noChangeArrowheads="1"/>
          </p:cNvSpPr>
          <p:nvPr/>
        </p:nvSpPr>
        <p:spPr bwMode="auto">
          <a:xfrm>
            <a:off x="1349886" y="1100494"/>
            <a:ext cx="951211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a-DK" sz="1200" b="1" dirty="0">
                <a:latin typeface="+mn-lt"/>
                <a:cs typeface="Arial" panose="020B0604020202020204" pitchFamily="34" charset="0"/>
              </a:rPr>
              <a:t>Formål</a:t>
            </a:r>
          </a:p>
          <a:p>
            <a:pPr marL="171450" indent="-171450">
              <a:buFont typeface="Arial" panose="020B0604020202020204" pitchFamily="34" charset="0"/>
              <a:buChar char="•"/>
            </a:pPr>
            <a:r>
              <a:rPr lang="da-DK" sz="1200" dirty="0">
                <a:latin typeface="+mn-lt"/>
                <a:cs typeface="Arial" panose="020B0604020202020204" pitchFamily="34" charset="0"/>
              </a:rPr>
              <a:t>At skabe e</a:t>
            </a:r>
            <a:r>
              <a:rPr lang="da-DK" sz="1200" b="0" i="0" u="none" strike="noStrike" baseline="0" dirty="0">
                <a:latin typeface="+mn-lt"/>
                <a:cs typeface="Arial" panose="020B0604020202020204" pitchFamily="34" charset="0"/>
              </a:rPr>
              <a:t>t billede af igangværende og planlagte projekter. </a:t>
            </a:r>
            <a:endParaRPr lang="da-DK" sz="1200" dirty="0">
              <a:latin typeface="+mn-lt"/>
              <a:cs typeface="Arial" panose="020B0604020202020204" pitchFamily="34" charset="0"/>
            </a:endParaRPr>
          </a:p>
          <a:p>
            <a:pPr marL="171450" indent="-171450">
              <a:buFont typeface="Arial" panose="020B0604020202020204" pitchFamily="34" charset="0"/>
              <a:buChar char="•"/>
            </a:pPr>
            <a:r>
              <a:rPr lang="da-DK" sz="1200" dirty="0">
                <a:latin typeface="+mn-lt"/>
                <a:cs typeface="Arial" panose="020B0604020202020204" pitchFamily="34" charset="0"/>
              </a:rPr>
              <a:t>A</a:t>
            </a:r>
            <a:r>
              <a:rPr lang="da-DK" sz="1200" b="0" i="0" u="none" strike="noStrike" baseline="0" dirty="0">
                <a:latin typeface="+mn-lt"/>
                <a:cs typeface="Arial" panose="020B0604020202020204" pitchFamily="34" charset="0"/>
              </a:rPr>
              <a:t>t kunne planlægge, hvor mange projekter der skal gennemføres samtidig.</a:t>
            </a:r>
          </a:p>
          <a:p>
            <a:pPr marL="171450" indent="-171450">
              <a:buFont typeface="Arial" panose="020B0604020202020204" pitchFamily="34" charset="0"/>
              <a:buChar char="•"/>
            </a:pPr>
            <a:r>
              <a:rPr lang="da-DK" sz="1200" dirty="0">
                <a:latin typeface="+mn-lt"/>
                <a:cs typeface="Arial" panose="020B0604020202020204" pitchFamily="34" charset="0"/>
              </a:rPr>
              <a:t>At </a:t>
            </a:r>
            <a:r>
              <a:rPr lang="da-DK" sz="1200" b="0" i="0" u="none" strike="noStrike" baseline="0" dirty="0">
                <a:latin typeface="+mn-lt"/>
                <a:cs typeface="Arial" panose="020B0604020202020204" pitchFamily="34" charset="0"/>
              </a:rPr>
              <a:t>vise, i hvilken rækkefølge projekterne skal effektueres. </a:t>
            </a:r>
          </a:p>
          <a:p>
            <a:pPr marL="171450" indent="-171450">
              <a:buFont typeface="Arial" panose="020B0604020202020204" pitchFamily="34" charset="0"/>
              <a:buChar char="•"/>
            </a:pPr>
            <a:r>
              <a:rPr lang="da-DK" sz="1200" b="0" i="0" u="none" strike="noStrike" baseline="0" dirty="0">
                <a:latin typeface="+mn-lt"/>
                <a:cs typeface="Arial" panose="020B0604020202020204" pitchFamily="34" charset="0"/>
              </a:rPr>
              <a:t>At vise hvilke efterfølgende projekter der kan blive påvirket af en eventuel forsinkelse</a:t>
            </a:r>
            <a:endParaRPr lang="da-DK" sz="1200" b="0" i="0" u="none" strike="noStrike" dirty="0">
              <a:solidFill>
                <a:srgbClr val="212529"/>
              </a:solidFill>
              <a:effectLst/>
              <a:latin typeface="+mn-lt"/>
              <a:cs typeface="Arial" panose="020B0604020202020204" pitchFamily="34" charset="0"/>
            </a:endParaRPr>
          </a:p>
          <a:p>
            <a:pPr algn="l"/>
            <a:endParaRPr lang="da-DK" sz="1200" b="1" kern="0" dirty="0">
              <a:solidFill>
                <a:srgbClr val="212529"/>
              </a:solidFill>
              <a:latin typeface="+mn-lt"/>
              <a:cs typeface="Arial" panose="020B0604020202020204" pitchFamily="34" charset="0"/>
            </a:endParaRPr>
          </a:p>
          <a:p>
            <a:pPr algn="l"/>
            <a:r>
              <a:rPr lang="da-DK" sz="1200" b="1" dirty="0" err="1">
                <a:solidFill>
                  <a:srgbClr val="212529"/>
                </a:solidFill>
                <a:latin typeface="+mn-lt"/>
                <a:cs typeface="Arial" panose="020B0604020202020204" pitchFamily="34" charset="0"/>
              </a:rPr>
              <a:t>Kanban</a:t>
            </a:r>
            <a:r>
              <a:rPr lang="da-DK" sz="1200" b="1" dirty="0">
                <a:solidFill>
                  <a:srgbClr val="212529"/>
                </a:solidFill>
                <a:latin typeface="+mn-lt"/>
                <a:cs typeface="Arial" panose="020B0604020202020204" pitchFamily="34" charset="0"/>
              </a:rPr>
              <a:t>-principperne</a:t>
            </a:r>
            <a:endParaRPr lang="da-DK" sz="1200" b="1" i="0" u="none" strike="noStrike" dirty="0">
              <a:solidFill>
                <a:srgbClr val="212529"/>
              </a:solidFill>
              <a:effectLst/>
              <a:latin typeface="+mn-lt"/>
              <a:cs typeface="Arial" panose="020B0604020202020204" pitchFamily="34" charset="0"/>
            </a:endParaRPr>
          </a:p>
          <a:p>
            <a:r>
              <a:rPr lang="da-DK" sz="1200" dirty="0">
                <a:latin typeface="+mn-lt"/>
                <a:cs typeface="Arial" panose="020B0604020202020204" pitchFamily="34" charset="0"/>
              </a:rPr>
              <a:t>En</a:t>
            </a:r>
            <a:r>
              <a:rPr lang="da-DK" sz="1200" b="0" i="0" u="none" strike="noStrike" baseline="0" dirty="0">
                <a:latin typeface="+mn-lt"/>
                <a:cs typeface="Arial" panose="020B0604020202020204" pitchFamily="34" charset="0"/>
              </a:rPr>
              <a:t> projektpipeline er nødvendig for at kunne planlægge, hvor mange projekter der skal gennemføres samtidig. Dette er ofte et spørgsmål om ressourceallokering. Hvor mange ressourcer har ledelsen afsat til udviklingsopgaver?  Denne oversigt viser, i hvilken rækkefølge projekterne skal effektueres. Den giver også en god fornemmelse af, hvilke efterfølgende projekter der kan blive påvirket af en eventuel forsinkelse. Det giver ledelsen en god fornemmelse af, at der skal prioriteres – man kan ikke igangsætte alle projekter samtidigt. </a:t>
            </a:r>
          </a:p>
          <a:p>
            <a:endParaRPr lang="da-DK" sz="1200" b="0" i="0" u="none" strike="noStrike" baseline="0" dirty="0">
              <a:latin typeface="+mn-lt"/>
              <a:cs typeface="Arial" panose="020B0604020202020204" pitchFamily="34" charset="0"/>
            </a:endParaRPr>
          </a:p>
          <a:p>
            <a:r>
              <a:rPr lang="da-DK" sz="1200" b="0" i="0" u="none" strike="noStrike" baseline="0" dirty="0">
                <a:latin typeface="+mn-lt"/>
                <a:cs typeface="Arial" panose="020B0604020202020204" pitchFamily="34" charset="0"/>
              </a:rPr>
              <a:t>I flere af de agile metoder anvendes et </a:t>
            </a:r>
            <a:r>
              <a:rPr lang="da-DK" sz="1200" b="0" i="0" u="none" strike="noStrike" baseline="0" dirty="0" err="1">
                <a:latin typeface="+mn-lt"/>
                <a:cs typeface="Arial" panose="020B0604020202020204" pitchFamily="34" charset="0"/>
              </a:rPr>
              <a:t>Kanban</a:t>
            </a:r>
            <a:r>
              <a:rPr lang="da-DK" sz="1200" b="0" i="0" u="none" strike="noStrike" baseline="0" dirty="0">
                <a:latin typeface="+mn-lt"/>
                <a:cs typeface="Arial" panose="020B0604020202020204" pitchFamily="34" charset="0"/>
              </a:rPr>
              <a:t>-overblik, som det kendes fra produktionen. </a:t>
            </a:r>
            <a:r>
              <a:rPr lang="da-DK" sz="1200" dirty="0">
                <a:latin typeface="+mn-lt"/>
                <a:cs typeface="Arial" panose="020B0604020202020204" pitchFamily="34" charset="0"/>
              </a:rPr>
              <a:t>På næste slide </a:t>
            </a:r>
            <a:r>
              <a:rPr lang="da-DK" sz="1200" b="0" i="0" u="none" strike="noStrike" baseline="0" dirty="0">
                <a:latin typeface="+mn-lt"/>
                <a:cs typeface="Arial" panose="020B0604020202020204" pitchFamily="34" charset="0"/>
              </a:rPr>
              <a:t>er et eksempel på en sådan projektpipeline udarbejdet efter </a:t>
            </a:r>
            <a:r>
              <a:rPr lang="da-DK" sz="1200" b="0" i="0" u="none" strike="noStrike" baseline="0" dirty="0" err="1">
                <a:latin typeface="+mn-lt"/>
                <a:cs typeface="Arial" panose="020B0604020202020204" pitchFamily="34" charset="0"/>
              </a:rPr>
              <a:t>Kanban</a:t>
            </a:r>
            <a:r>
              <a:rPr lang="da-DK" sz="1200" b="0" i="0" u="none" strike="noStrike" baseline="0" dirty="0">
                <a:latin typeface="+mn-lt"/>
                <a:cs typeface="Arial" panose="020B0604020202020204" pitchFamily="34" charset="0"/>
              </a:rPr>
              <a:t>-principperne. I eksemplet arbejdes der med tre porteføljer, det kunne f.eks. skyldes, at virksomheden både gennemfører kortsigtede produktudviklingsprojekter, langsigtede teknologiprojekter og interne IT-projekter. For hver fase er defineret nogle regler, som skal støtte prioriteringen af projekterne. I den første søjle kunne det være, at der ikke må findes idéer, der er mere end ni måneder gamle. I gennemførelsesfasen kunne reglen være, at man maksimalt gennemfører to samtidige projekter pr. portefølje.</a:t>
            </a:r>
          </a:p>
          <a:p>
            <a:endParaRPr lang="da-DK" sz="1200" dirty="0">
              <a:latin typeface="+mn-lt"/>
              <a:cs typeface="Arial" panose="020B0604020202020204" pitchFamily="34" charset="0"/>
            </a:endParaRPr>
          </a:p>
          <a:p>
            <a:r>
              <a:rPr lang="da-DK" sz="1200" b="1" i="0" u="none" strike="noStrike" baseline="0" dirty="0">
                <a:latin typeface="+mn-lt"/>
                <a:cs typeface="Arial" panose="020B0604020202020204" pitchFamily="34" charset="0"/>
              </a:rPr>
              <a:t>Fremgangsmåde</a:t>
            </a:r>
          </a:p>
          <a:p>
            <a:pPr marL="228600" indent="-228600">
              <a:buFont typeface="+mj-lt"/>
              <a:buAutoNum type="arabicPeriod"/>
            </a:pPr>
            <a:r>
              <a:rPr lang="da-DK" sz="1200" dirty="0">
                <a:latin typeface="+mn-lt"/>
                <a:cs typeface="Arial" panose="020B0604020202020204" pitchFamily="34" charset="0"/>
              </a:rPr>
              <a:t>Definér faserne ud fra projektmodellen, eller beskriv de faser, som er relevante.</a:t>
            </a:r>
          </a:p>
          <a:p>
            <a:pPr marL="228600" indent="-228600">
              <a:buFont typeface="+mj-lt"/>
              <a:buAutoNum type="arabicPeriod"/>
            </a:pPr>
            <a:r>
              <a:rPr lang="da-DK" sz="1200" dirty="0">
                <a:latin typeface="+mn-lt"/>
                <a:cs typeface="Arial" panose="020B0604020202020204" pitchFamily="34" charset="0"/>
              </a:rPr>
              <a:t>Definér gennemløbstiden pr. fase for at skabe rytme i projekterne og porteføljen.</a:t>
            </a:r>
          </a:p>
          <a:p>
            <a:pPr marL="228600" indent="-228600">
              <a:buFont typeface="+mj-lt"/>
              <a:buAutoNum type="arabicPeriod"/>
            </a:pPr>
            <a:r>
              <a:rPr lang="da-DK" sz="1200" b="0" i="0" u="none" strike="noStrike" baseline="0" dirty="0">
                <a:latin typeface="+mn-lt"/>
                <a:cs typeface="Arial" panose="020B0604020202020204" pitchFamily="34" charset="0"/>
              </a:rPr>
              <a:t>Definér antallet af porteføljer og beskriv </a:t>
            </a:r>
            <a:r>
              <a:rPr lang="da-DK" sz="1200" dirty="0">
                <a:latin typeface="+mn-lt"/>
                <a:cs typeface="Arial" panose="020B0604020202020204" pitchFamily="34" charset="0"/>
              </a:rPr>
              <a:t>hvilken type projekter der er tale om i den enkelte portefølje.</a:t>
            </a:r>
          </a:p>
          <a:p>
            <a:pPr marL="228600" indent="-228600">
              <a:buFont typeface="+mj-lt"/>
              <a:buAutoNum type="arabicPeriod"/>
            </a:pPr>
            <a:r>
              <a:rPr lang="da-DK" sz="1200" b="0" i="0" u="none" strike="noStrike" baseline="0" dirty="0">
                <a:latin typeface="+mn-lt"/>
                <a:cs typeface="Arial" panose="020B0604020202020204" pitchFamily="34" charset="0"/>
              </a:rPr>
              <a:t>Beskriv </a:t>
            </a:r>
            <a:r>
              <a:rPr lang="da-DK" sz="1200" dirty="0">
                <a:latin typeface="+mn-lt"/>
                <a:cs typeface="Arial" panose="020B0604020202020204" pitchFamily="34" charset="0"/>
              </a:rPr>
              <a:t>regler for de enkelte faser. Der kan eventuelt være forskel for de forskellige porteføljer.</a:t>
            </a:r>
          </a:p>
          <a:p>
            <a:pPr marL="228600" indent="-228600">
              <a:buFont typeface="+mj-lt"/>
              <a:buAutoNum type="arabicPeriod"/>
            </a:pPr>
            <a:r>
              <a:rPr lang="da-DK" sz="1200" dirty="0">
                <a:latin typeface="+mn-lt"/>
                <a:cs typeface="Arial" panose="020B0604020202020204" pitchFamily="34" charset="0"/>
              </a:rPr>
              <a:t>Udvælg projekter til de forskellige porteføljer vha. værktøjet porteføljevægt.</a:t>
            </a:r>
          </a:p>
          <a:p>
            <a:pPr marL="228600" indent="-228600">
              <a:buFont typeface="+mj-lt"/>
              <a:buAutoNum type="arabicPeriod"/>
            </a:pPr>
            <a:r>
              <a:rPr lang="da-DK" sz="1200" dirty="0">
                <a:latin typeface="+mn-lt"/>
                <a:cs typeface="Arial" panose="020B0604020202020204" pitchFamily="34" charset="0"/>
              </a:rPr>
              <a:t>Drøft planen i porteføljeledelse med projektejerne og projektlederne.</a:t>
            </a:r>
          </a:p>
          <a:p>
            <a:pPr marL="228600" indent="-228600">
              <a:buFont typeface="+mj-lt"/>
              <a:buAutoNum type="arabicPeriod"/>
            </a:pPr>
            <a:r>
              <a:rPr lang="da-DK" sz="1200" dirty="0">
                <a:latin typeface="+mn-lt"/>
                <a:cs typeface="Arial" panose="020B0604020202020204" pitchFamily="34" charset="0"/>
              </a:rPr>
              <a:t>Husk </a:t>
            </a:r>
            <a:r>
              <a:rPr lang="da-DK" sz="1200" dirty="0" err="1">
                <a:latin typeface="+mn-lt"/>
                <a:cs typeface="Arial" panose="020B0604020202020204" pitchFamily="34" charset="0"/>
              </a:rPr>
              <a:t>køteorien</a:t>
            </a:r>
            <a:r>
              <a:rPr lang="da-DK" sz="1200" dirty="0">
                <a:latin typeface="+mn-lt"/>
                <a:cs typeface="Arial" panose="020B0604020202020204" pitchFamily="34" charset="0"/>
              </a:rPr>
              <a:t>: Det handler ikke om at starte mange projekter, men om at afslutte projekter til tiden.</a:t>
            </a: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Projektpipeline opbygget efter </a:t>
            </a:r>
            <a:r>
              <a:rPr lang="da-DK" sz="2400" b="1" dirty="0" err="1">
                <a:ea typeface="SimSun" panose="02010600030101010101" pitchFamily="2" charset="-122"/>
              </a:rPr>
              <a:t>Kanban</a:t>
            </a:r>
            <a:r>
              <a:rPr lang="da-DK" sz="2400" b="1" dirty="0">
                <a:ea typeface="SimSun" panose="02010600030101010101" pitchFamily="2" charset="-122"/>
              </a:rPr>
              <a:t>-principperne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pic>
        <p:nvPicPr>
          <p:cNvPr id="3" name="Billede 2">
            <a:extLst>
              <a:ext uri="{FF2B5EF4-FFF2-40B4-BE49-F238E27FC236}">
                <a16:creationId xmlns:a16="http://schemas.microsoft.com/office/drawing/2014/main" id="{37764AFA-4F0B-FF70-3160-28130A248062}"/>
              </a:ext>
            </a:extLst>
          </p:cNvPr>
          <p:cNvPicPr>
            <a:picLocks noChangeAspect="1"/>
          </p:cNvPicPr>
          <p:nvPr/>
        </p:nvPicPr>
        <p:blipFill rotWithShape="1">
          <a:blip r:embed="rId4"/>
          <a:srcRect b="27990"/>
          <a:stretch/>
        </p:blipFill>
        <p:spPr>
          <a:xfrm>
            <a:off x="565225" y="908720"/>
            <a:ext cx="9342471" cy="4676737"/>
          </a:xfrm>
          <a:prstGeom prst="rect">
            <a:avLst/>
          </a:prstGeom>
        </p:spPr>
      </p:pic>
      <p:sp>
        <p:nvSpPr>
          <p:cNvPr id="6" name="Tekstfelt 5">
            <a:extLst>
              <a:ext uri="{FF2B5EF4-FFF2-40B4-BE49-F238E27FC236}">
                <a16:creationId xmlns:a16="http://schemas.microsoft.com/office/drawing/2014/main" id="{A1E0D976-FB4D-5206-D98C-5C516167AA6B}"/>
              </a:ext>
            </a:extLst>
          </p:cNvPr>
          <p:cNvSpPr txBox="1"/>
          <p:nvPr/>
        </p:nvSpPr>
        <p:spPr>
          <a:xfrm>
            <a:off x="1360202" y="5533884"/>
            <a:ext cx="9361040" cy="646331"/>
          </a:xfrm>
          <a:prstGeom prst="rect">
            <a:avLst/>
          </a:prstGeom>
          <a:noFill/>
        </p:spPr>
        <p:txBody>
          <a:bodyPr wrap="square">
            <a:spAutoFit/>
          </a:bodyPr>
          <a:lstStyle/>
          <a:p>
            <a:r>
              <a:rPr lang="da-DK" sz="1200" b="0" i="0" u="none" strike="noStrike" baseline="0" dirty="0">
                <a:cs typeface="Arial" panose="020B0604020202020204" pitchFamily="34" charset="0"/>
              </a:rPr>
              <a:t>Projektpipeline udarbejdet efter </a:t>
            </a:r>
            <a:r>
              <a:rPr lang="da-DK" sz="1200" b="0" i="0" u="none" strike="noStrike" baseline="0" dirty="0" err="1">
                <a:cs typeface="Arial" panose="020B0604020202020204" pitchFamily="34" charset="0"/>
              </a:rPr>
              <a:t>Kanban</a:t>
            </a:r>
            <a:r>
              <a:rPr lang="da-DK" sz="1200" b="0" i="0" u="none" strike="noStrike" baseline="0" dirty="0">
                <a:cs typeface="Arial" panose="020B0604020202020204" pitchFamily="34" charset="0"/>
              </a:rPr>
              <a:t>-principperne. De enkelte projekter placeres ud fra deres status i projektmodellen. Hver “fase” er sat til tre måneder for at skabe rytme i porteføljen. Gennemførelsesfasen er dog på 2 x 3 måneder. Over hver “fase” er defineret en porteføljeregel. Der er tre forskellige porteføljer i eksemplet.</a:t>
            </a:r>
          </a:p>
        </p:txBody>
      </p:sp>
    </p:spTree>
    <p:extLst>
      <p:ext uri="{BB962C8B-B14F-4D97-AF65-F5344CB8AC3E}">
        <p14:creationId xmlns:p14="http://schemas.microsoft.com/office/powerpoint/2010/main" val="332683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til beskrivelse af projektpipeline</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C8623CE4-AAD5-5E2F-0430-D4F4223302B7}"/>
              </a:ext>
            </a:extLst>
          </p:cNvPr>
          <p:cNvGraphicFramePr>
            <a:graphicFrameLocks noGrp="1"/>
          </p:cNvGraphicFramePr>
          <p:nvPr>
            <p:extLst>
              <p:ext uri="{D42A27DB-BD31-4B8C-83A1-F6EECF244321}">
                <p14:modId xmlns:p14="http://schemas.microsoft.com/office/powerpoint/2010/main" val="1715686519"/>
              </p:ext>
            </p:extLst>
          </p:nvPr>
        </p:nvGraphicFramePr>
        <p:xfrm>
          <a:off x="1441328" y="1006660"/>
          <a:ext cx="9320374" cy="5186232"/>
        </p:xfrm>
        <a:graphic>
          <a:graphicData uri="http://schemas.openxmlformats.org/drawingml/2006/table">
            <a:tbl>
              <a:tblPr firstRow="1" firstCol="1" bandRow="1">
                <a:tableStyleId>{5C22544A-7EE6-4342-B048-85BDC9FD1C3A}</a:tableStyleId>
              </a:tblPr>
              <a:tblGrid>
                <a:gridCol w="1331482">
                  <a:extLst>
                    <a:ext uri="{9D8B030D-6E8A-4147-A177-3AD203B41FA5}">
                      <a16:colId xmlns:a16="http://schemas.microsoft.com/office/drawing/2014/main" val="327357553"/>
                    </a:ext>
                  </a:extLst>
                </a:gridCol>
                <a:gridCol w="1331482">
                  <a:extLst>
                    <a:ext uri="{9D8B030D-6E8A-4147-A177-3AD203B41FA5}">
                      <a16:colId xmlns:a16="http://schemas.microsoft.com/office/drawing/2014/main" val="896736585"/>
                    </a:ext>
                  </a:extLst>
                </a:gridCol>
                <a:gridCol w="1331482">
                  <a:extLst>
                    <a:ext uri="{9D8B030D-6E8A-4147-A177-3AD203B41FA5}">
                      <a16:colId xmlns:a16="http://schemas.microsoft.com/office/drawing/2014/main" val="3089025152"/>
                    </a:ext>
                  </a:extLst>
                </a:gridCol>
                <a:gridCol w="1331482">
                  <a:extLst>
                    <a:ext uri="{9D8B030D-6E8A-4147-A177-3AD203B41FA5}">
                      <a16:colId xmlns:a16="http://schemas.microsoft.com/office/drawing/2014/main" val="2975685685"/>
                    </a:ext>
                  </a:extLst>
                </a:gridCol>
                <a:gridCol w="1331482">
                  <a:extLst>
                    <a:ext uri="{9D8B030D-6E8A-4147-A177-3AD203B41FA5}">
                      <a16:colId xmlns:a16="http://schemas.microsoft.com/office/drawing/2014/main" val="4099405996"/>
                    </a:ext>
                  </a:extLst>
                </a:gridCol>
                <a:gridCol w="1331482">
                  <a:extLst>
                    <a:ext uri="{9D8B030D-6E8A-4147-A177-3AD203B41FA5}">
                      <a16:colId xmlns:a16="http://schemas.microsoft.com/office/drawing/2014/main" val="1758631585"/>
                    </a:ext>
                  </a:extLst>
                </a:gridCol>
                <a:gridCol w="1331482">
                  <a:extLst>
                    <a:ext uri="{9D8B030D-6E8A-4147-A177-3AD203B41FA5}">
                      <a16:colId xmlns:a16="http://schemas.microsoft.com/office/drawing/2014/main" val="285438640"/>
                    </a:ext>
                  </a:extLst>
                </a:gridCol>
              </a:tblGrid>
              <a:tr h="844497">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Regler og gennemløbstid for fase</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75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extLst>
                  <a:ext uri="{0D108BD9-81ED-4DB2-BD59-A6C34878D82A}">
                    <a16:rowId xmlns:a16="http://schemas.microsoft.com/office/drawing/2014/main" val="565066586"/>
                  </a:ext>
                </a:extLst>
              </a:tr>
              <a:tr h="521014">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Fase</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75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extLst>
                  <a:ext uri="{0D108BD9-81ED-4DB2-BD59-A6C34878D82A}">
                    <a16:rowId xmlns:a16="http://schemas.microsoft.com/office/drawing/2014/main" val="668918685"/>
                  </a:ext>
                </a:extLst>
              </a:tr>
              <a:tr h="521014">
                <a:tc>
                  <a:txBody>
                    <a:bodyPr/>
                    <a:lstStyle/>
                    <a:p>
                      <a:pPr>
                        <a:lnSpc>
                          <a:spcPct val="107000"/>
                        </a:lnSpc>
                        <a:spcAft>
                          <a:spcPts val="800"/>
                        </a:spcAft>
                      </a:pPr>
                      <a:r>
                        <a:rPr lang="da-DK" sz="1200">
                          <a:effectLst/>
                          <a:latin typeface="Arial" panose="020B0604020202020204" pitchFamily="34" charset="0"/>
                          <a:cs typeface="Arial" panose="020B0604020202020204" pitchFamily="34" charset="0"/>
                        </a:rPr>
                        <a:t> </a:t>
                      </a:r>
                      <a:endParaRPr lang="da-DK" sz="12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75000"/>
                      </a:schemeClr>
                    </a:solidFill>
                  </a:tcPr>
                </a:tc>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Projekter i fasen</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Projekter i fasen</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200">
                          <a:effectLst/>
                          <a:latin typeface="Arial" panose="020B0604020202020204" pitchFamily="34" charset="0"/>
                          <a:cs typeface="Arial" panose="020B0604020202020204" pitchFamily="34" charset="0"/>
                        </a:rPr>
                        <a:t>Projekter i fasen</a:t>
                      </a:r>
                      <a:endParaRPr lang="da-DK" sz="12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200">
                          <a:effectLst/>
                          <a:latin typeface="Arial" panose="020B0604020202020204" pitchFamily="34" charset="0"/>
                          <a:cs typeface="Arial" panose="020B0604020202020204" pitchFamily="34" charset="0"/>
                        </a:rPr>
                        <a:t>Projekter i fasen</a:t>
                      </a:r>
                      <a:endParaRPr lang="da-DK" sz="12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200">
                          <a:effectLst/>
                          <a:latin typeface="Arial" panose="020B0604020202020204" pitchFamily="34" charset="0"/>
                          <a:cs typeface="Arial" panose="020B0604020202020204" pitchFamily="34" charset="0"/>
                        </a:rPr>
                        <a:t>Projekter i fasen</a:t>
                      </a:r>
                      <a:endParaRPr lang="da-DK" sz="12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Projekter i fasen</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extLst>
                  <a:ext uri="{0D108BD9-81ED-4DB2-BD59-A6C34878D82A}">
                    <a16:rowId xmlns:a16="http://schemas.microsoft.com/office/drawing/2014/main" val="2568866978"/>
                  </a:ext>
                </a:extLst>
              </a:tr>
              <a:tr h="792471">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Portefølje 1</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75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cs typeface="Arial" panose="020B0604020202020204" pitchFamily="34" charset="0"/>
                      </a:endParaRPr>
                    </a:p>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cs typeface="Arial" panose="020B0604020202020204" pitchFamily="34" charset="0"/>
                      </a:endParaRPr>
                    </a:p>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extLst>
                  <a:ext uri="{0D108BD9-81ED-4DB2-BD59-A6C34878D82A}">
                    <a16:rowId xmlns:a16="http://schemas.microsoft.com/office/drawing/2014/main" val="5665138"/>
                  </a:ext>
                </a:extLst>
              </a:tr>
              <a:tr h="844497">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Portefølje 2</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75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extLst>
                  <a:ext uri="{0D108BD9-81ED-4DB2-BD59-A6C34878D82A}">
                    <a16:rowId xmlns:a16="http://schemas.microsoft.com/office/drawing/2014/main" val="1570910581"/>
                  </a:ext>
                </a:extLst>
              </a:tr>
              <a:tr h="844497">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Portefølje 3</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75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cs typeface="Arial" panose="020B0604020202020204" pitchFamily="34" charset="0"/>
                      </a:endParaRPr>
                    </a:p>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cs typeface="Arial" panose="020B0604020202020204" pitchFamily="34" charset="0"/>
                      </a:endParaRPr>
                    </a:p>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extLst>
                  <a:ext uri="{0D108BD9-81ED-4DB2-BD59-A6C34878D82A}">
                    <a16:rowId xmlns:a16="http://schemas.microsoft.com/office/drawing/2014/main" val="2750232227"/>
                  </a:ext>
                </a:extLst>
              </a:tr>
              <a:tr h="792471">
                <a:tc>
                  <a:txBody>
                    <a:bodyPr/>
                    <a:lstStyle/>
                    <a:p>
                      <a:pPr>
                        <a:lnSpc>
                          <a:spcPct val="107000"/>
                        </a:lnSpc>
                        <a:spcAft>
                          <a:spcPts val="800"/>
                        </a:spcAft>
                      </a:pPr>
                      <a:r>
                        <a:rPr lang="da-DK" sz="1200" dirty="0">
                          <a:effectLst/>
                          <a:latin typeface="Arial" panose="020B0604020202020204" pitchFamily="34" charset="0"/>
                          <a:cs typeface="Arial" panose="020B0604020202020204" pitchFamily="34" charset="0"/>
                        </a:rPr>
                        <a:t>Portefølje 4</a:t>
                      </a:r>
                    </a:p>
                    <a:p>
                      <a:pPr>
                        <a:lnSpc>
                          <a:spcPct val="107000"/>
                        </a:lnSpc>
                        <a:spcAft>
                          <a:spcPts val="800"/>
                        </a:spcAft>
                      </a:pPr>
                      <a:r>
                        <a:rPr lang="da-DK" sz="1200" dirty="0">
                          <a:effectLst/>
                          <a:latin typeface="Arial" panose="020B060402020202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75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cs typeface="Arial" panose="020B0604020202020204" pitchFamily="34" charset="0"/>
                      </a:endParaRPr>
                    </a:p>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cs typeface="Arial" panose="020B0604020202020204" pitchFamily="34" charset="0"/>
                      </a:endParaRPr>
                    </a:p>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tc>
                  <a:txBody>
                    <a:bodyPr/>
                    <a:lstStyle/>
                    <a:p>
                      <a:pPr>
                        <a:lnSpc>
                          <a:spcPct val="107000"/>
                        </a:lnSpc>
                        <a:spcAft>
                          <a:spcPts val="800"/>
                        </a:spcAft>
                      </a:pPr>
                      <a:r>
                        <a:rPr lang="da-DK" sz="11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20000"/>
                        <a:lumOff val="80000"/>
                      </a:schemeClr>
                    </a:solidFill>
                  </a:tcPr>
                </a:tc>
                <a:tc>
                  <a:txBody>
                    <a:bodyPr/>
                    <a:lstStyle/>
                    <a:p>
                      <a:pPr>
                        <a:lnSpc>
                          <a:spcPct val="107000"/>
                        </a:lnSpc>
                        <a:spcAft>
                          <a:spcPts val="800"/>
                        </a:spcAft>
                      </a:pPr>
                      <a:r>
                        <a:rPr lang="da-DK" sz="11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Calibri" panose="020F0502020204030204" pitchFamily="34" charset="0"/>
                        <a:cs typeface="Arial" panose="020B0604020202020204" pitchFamily="34" charset="0"/>
                      </a:endParaRPr>
                    </a:p>
                  </a:txBody>
                  <a:tcPr marL="61695" marR="61695" marT="0" marB="0">
                    <a:solidFill>
                      <a:schemeClr val="accent1">
                        <a:lumMod val="40000"/>
                        <a:lumOff val="60000"/>
                      </a:schemeClr>
                    </a:solidFill>
                  </a:tcPr>
                </a:tc>
                <a:extLst>
                  <a:ext uri="{0D108BD9-81ED-4DB2-BD59-A6C34878D82A}">
                    <a16:rowId xmlns:a16="http://schemas.microsoft.com/office/drawing/2014/main" val="540563488"/>
                  </a:ext>
                </a:extLst>
              </a:tr>
            </a:tbl>
          </a:graphicData>
        </a:graphic>
      </p:graphicFrame>
    </p:spTree>
    <p:extLst>
      <p:ext uri="{BB962C8B-B14F-4D97-AF65-F5344CB8AC3E}">
        <p14:creationId xmlns:p14="http://schemas.microsoft.com/office/powerpoint/2010/main" val="406427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i="0" u="none" strike="noStrike" baseline="0" dirty="0">
                <a:cs typeface="Arial" panose="020B0604020202020204" pitchFamily="34" charset="0"/>
              </a:rPr>
              <a:t>Allokér aldrig mere end 85 % af ressourcerne</a:t>
            </a:r>
            <a:r>
              <a:rPr lang="da-DK" sz="2400" b="1" dirty="0">
                <a:ea typeface="SimSun" panose="02010600030101010101" pitchFamily="2" charset="-122"/>
                <a:cs typeface="Arial" panose="020B0604020202020204" pitchFamily="34" charset="0"/>
              </a:rPr>
              <a:t>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E6AF63D7-9851-020C-6AD6-E881A300C304}"/>
              </a:ext>
            </a:extLst>
          </p:cNvPr>
          <p:cNvSpPr txBox="1"/>
          <p:nvPr/>
        </p:nvSpPr>
        <p:spPr>
          <a:xfrm>
            <a:off x="1319741" y="1069796"/>
            <a:ext cx="4186979" cy="4154984"/>
          </a:xfrm>
          <a:prstGeom prst="rect">
            <a:avLst/>
          </a:prstGeom>
          <a:noFill/>
        </p:spPr>
        <p:txBody>
          <a:bodyPr wrap="square">
            <a:spAutoFit/>
          </a:bodyPr>
          <a:lstStyle/>
          <a:p>
            <a:r>
              <a:rPr lang="da-DK" sz="1200" b="0" i="0" u="none" strike="noStrike" baseline="0" dirty="0">
                <a:cs typeface="Arial" panose="020B0604020202020204" pitchFamily="34" charset="0"/>
              </a:rPr>
              <a:t>Det kan virke paradoksalt, at vi skal have ressourcer tilovers, men tingene går ikke altid som planlagt. Derfor skal vi have en buffer til at håndtere uventede udfordringer. </a:t>
            </a:r>
            <a:r>
              <a:rPr lang="da-DK" sz="1200" dirty="0">
                <a:cs typeface="Arial" panose="020B0604020202020204" pitchFamily="34" charset="0"/>
              </a:rPr>
              <a:t>F</a:t>
            </a:r>
            <a:r>
              <a:rPr lang="da-DK" sz="1200" b="0" i="0" u="none" strike="noStrike" baseline="0" dirty="0">
                <a:cs typeface="Arial" panose="020B0604020202020204" pitchFamily="34" charset="0"/>
              </a:rPr>
              <a:t>iguren her viser, hvordan en lille ekstra belastning af ressourcerne kan få katastrofale konsekvenser for ventetider og dermed gennemløbstiden. </a:t>
            </a:r>
            <a:r>
              <a:rPr lang="da-DK" sz="1200" dirty="0" err="1">
                <a:cs typeface="Arial" panose="020B0604020202020204" pitchFamily="34" charset="0"/>
              </a:rPr>
              <a:t>S</a:t>
            </a:r>
            <a:r>
              <a:rPr lang="da-DK" sz="1200" b="0" i="0" u="none" strike="noStrike" baseline="0" dirty="0" err="1">
                <a:cs typeface="Arial" panose="020B0604020202020204" pitchFamily="34" charset="0"/>
              </a:rPr>
              <a:t>vartider</a:t>
            </a:r>
            <a:r>
              <a:rPr lang="da-DK" sz="1200" b="0" i="0" u="none" strike="noStrike" baseline="0" dirty="0">
                <a:cs typeface="Arial" panose="020B0604020202020204" pitchFamily="34" charset="0"/>
              </a:rPr>
              <a:t> vil blive forøget for samtlige projekter i porteføljen. </a:t>
            </a:r>
            <a:r>
              <a:rPr lang="da-DK" sz="1200" b="0" i="0" u="none" strike="noStrike" baseline="0" dirty="0" err="1">
                <a:cs typeface="Arial" panose="020B0604020202020204" pitchFamily="34" charset="0"/>
              </a:rPr>
              <a:t>Svartider</a:t>
            </a:r>
            <a:r>
              <a:rPr lang="da-DK" sz="1200" b="0" i="0" u="none" strike="noStrike" baseline="0" dirty="0">
                <a:cs typeface="Arial" panose="020B0604020202020204" pitchFamily="34" charset="0"/>
              </a:rPr>
              <a:t> gælder ikke kun hjælp fra kollegaer, men også fælles brug af udstyr, testfaciliteter, ledelsesforespørgsler osv.</a:t>
            </a:r>
          </a:p>
          <a:p>
            <a:endParaRPr lang="da-DK" sz="1200" b="0" i="0" u="none" strike="noStrike" baseline="0" dirty="0">
              <a:cs typeface="Arial" panose="020B0604020202020204" pitchFamily="34" charset="0"/>
            </a:endParaRPr>
          </a:p>
          <a:p>
            <a:r>
              <a:rPr lang="da-DK" sz="1200" b="0" i="0" u="none" strike="noStrike" baseline="0" dirty="0">
                <a:cs typeface="Arial" panose="020B0604020202020204" pitchFamily="34" charset="0"/>
              </a:rPr>
              <a:t>Dette problem forværres, hvis vi anvender tynde og lange projekter, da der er flere ressourcemæssige afhængigheder på tværs af projekterne. Hvis vores portefølje belaster 85 % af vores kapacitet, så virker det naturstridigt, at det er problematisk at iværksætte et ekstra projekt.</a:t>
            </a:r>
          </a:p>
          <a:p>
            <a:endParaRPr lang="da-DK" sz="1200" dirty="0">
              <a:cs typeface="Arial" panose="020B0604020202020204" pitchFamily="34" charset="0"/>
            </a:endParaRPr>
          </a:p>
          <a:p>
            <a:r>
              <a:rPr lang="da-DK" sz="1200" b="0" i="0" u="none" strike="noStrike" baseline="0" dirty="0" err="1">
                <a:cs typeface="Arial" panose="020B0604020202020204" pitchFamily="34" charset="0"/>
              </a:rPr>
              <a:t>Køteori</a:t>
            </a:r>
            <a:r>
              <a:rPr lang="da-DK" sz="1200" b="0" i="0" u="none" strike="noStrike" baseline="0" dirty="0">
                <a:cs typeface="Arial" panose="020B0604020202020204" pitchFamily="34" charset="0"/>
              </a:rPr>
              <a:t> viser sammenhæng mellem belastning og ventetid, hvor der er mange, som samtidig ønsker at bruge fælles ressourcer. Det er ikke sikkert, at din portefølje lever op til betingelserne for figuren her, men du kan være sikker på, at en overskridelse af 85% belastningen vil skabe dønninger i hele porteføljen, hvis I trækker på fælles ressourcer. </a:t>
            </a:r>
          </a:p>
        </p:txBody>
      </p:sp>
      <p:pic>
        <p:nvPicPr>
          <p:cNvPr id="6" name="Billede 5">
            <a:extLst>
              <a:ext uri="{FF2B5EF4-FFF2-40B4-BE49-F238E27FC236}">
                <a16:creationId xmlns:a16="http://schemas.microsoft.com/office/drawing/2014/main" id="{C7F61601-1322-50F9-6A51-046712C4C34E}"/>
              </a:ext>
            </a:extLst>
          </p:cNvPr>
          <p:cNvPicPr>
            <a:picLocks noChangeAspect="1"/>
          </p:cNvPicPr>
          <p:nvPr/>
        </p:nvPicPr>
        <p:blipFill rotWithShape="1">
          <a:blip r:embed="rId4"/>
          <a:srcRect l="25453" t="5233" r="2647" b="3903"/>
          <a:stretch/>
        </p:blipFill>
        <p:spPr>
          <a:xfrm>
            <a:off x="5506720" y="1031008"/>
            <a:ext cx="5595395" cy="4339649"/>
          </a:xfrm>
          <a:prstGeom prst="rect">
            <a:avLst/>
          </a:prstGeom>
        </p:spPr>
      </p:pic>
      <p:sp>
        <p:nvSpPr>
          <p:cNvPr id="10" name="Tekstfelt 9">
            <a:extLst>
              <a:ext uri="{FF2B5EF4-FFF2-40B4-BE49-F238E27FC236}">
                <a16:creationId xmlns:a16="http://schemas.microsoft.com/office/drawing/2014/main" id="{0B912CE2-5DFD-10A0-B961-7131671597CA}"/>
              </a:ext>
            </a:extLst>
          </p:cNvPr>
          <p:cNvSpPr txBox="1"/>
          <p:nvPr/>
        </p:nvSpPr>
        <p:spPr>
          <a:xfrm>
            <a:off x="5349467" y="5333703"/>
            <a:ext cx="5436996" cy="276999"/>
          </a:xfrm>
          <a:prstGeom prst="rect">
            <a:avLst/>
          </a:prstGeom>
          <a:noFill/>
        </p:spPr>
        <p:txBody>
          <a:bodyPr wrap="square">
            <a:spAutoFit/>
          </a:bodyPr>
          <a:lstStyle/>
          <a:p>
            <a:pPr lvl="0"/>
            <a:r>
              <a:rPr lang="en-US" sz="1200" dirty="0">
                <a:effectLst/>
                <a:latin typeface="Arial" panose="020B0604020202020204" pitchFamily="34" charset="0"/>
                <a:ea typeface="Calibri" panose="020F0502020204030204" pitchFamily="34" charset="0"/>
                <a:cs typeface="Arial" panose="020B0604020202020204" pitchFamily="34" charset="0"/>
              </a:rPr>
              <a:t>Kilde: </a:t>
            </a:r>
            <a:r>
              <a:rPr lang="da-DK" sz="1200" i="1" dirty="0">
                <a:effectLst/>
                <a:latin typeface="Arial" panose="020B0604020202020204" pitchFamily="34" charset="0"/>
                <a:ea typeface="Calibri" panose="020F0502020204030204" pitchFamily="34" charset="0"/>
                <a:cs typeface="Arial" panose="020B0604020202020204" pitchFamily="34" charset="0"/>
              </a:rPr>
              <a:t>Power i projekter og portefølje, 5. udgave. </a:t>
            </a:r>
            <a:r>
              <a:rPr lang="en-US" sz="1200" i="1" dirty="0" err="1">
                <a:effectLst/>
                <a:latin typeface="Arial" panose="020B0604020202020204" pitchFamily="34" charset="0"/>
                <a:ea typeface="Calibri" panose="020F0502020204030204" pitchFamily="34" charset="0"/>
                <a:cs typeface="Arial" panose="020B0604020202020204" pitchFamily="34" charset="0"/>
              </a:rPr>
              <a:t>Djøf</a:t>
            </a:r>
            <a:r>
              <a:rPr lang="en-US" sz="1200" i="1" dirty="0">
                <a:effectLst/>
                <a:latin typeface="Arial" panose="020B0604020202020204" pitchFamily="34" charset="0"/>
                <a:ea typeface="Calibri" panose="020F0502020204030204" pitchFamily="34" charset="0"/>
                <a:cs typeface="Arial" panose="020B0604020202020204" pitchFamily="34" charset="0"/>
              </a:rPr>
              <a:t> Forlag, 2024. </a:t>
            </a:r>
            <a:endParaRPr lang="da-DK" sz="12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229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DB5623B7-9460-4708-DE13-8540A34A9787}"/>
              </a:ext>
            </a:extLst>
          </p:cNvPr>
          <p:cNvSpPr/>
          <p:nvPr/>
        </p:nvSpPr>
        <p:spPr>
          <a:xfrm>
            <a:off x="1358937" y="1185752"/>
            <a:ext cx="9441962" cy="4226157"/>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800"/>
              </a:spcAft>
              <a:buFont typeface="Arial" panose="020B0604020202020204" pitchFamily="34" charset="0"/>
              <a:buChar char="•"/>
              <a:tabLst>
                <a:tab pos="450215" algn="l"/>
              </a:tabLst>
            </a:pPr>
            <a:r>
              <a:rPr lang="da-DK" sz="1200" b="1" kern="100" dirty="0">
                <a:ea typeface="Aptos" panose="020B0004020202020204" pitchFamily="34" charset="0"/>
                <a:cs typeface="Arial" panose="020B0604020202020204" pitchFamily="34" charset="0"/>
              </a:rPr>
              <a:t>5</a:t>
            </a:r>
            <a:r>
              <a:rPr lang="da-DK" sz="1200" b="1" kern="100" dirty="0">
                <a:effectLst/>
                <a:ea typeface="Aptos" panose="020B0004020202020204" pitchFamily="34" charset="0"/>
                <a:cs typeface="Arial" panose="020B0604020202020204" pitchFamily="34" charset="0"/>
              </a:rPr>
              <a:t>.1   Milepælsplanen: </a:t>
            </a:r>
            <a:r>
              <a:rPr lang="da-DK" sz="1200" kern="100" dirty="0">
                <a:effectLst/>
                <a:ea typeface="Aptos" panose="020B0004020202020204" pitchFamily="34" charset="0"/>
                <a:cs typeface="Arial" panose="020B0604020202020204" pitchFamily="34" charset="0"/>
              </a:rPr>
              <a:t>Rækkefølgen i projektpipeline har indflydelse på de enkelte projekters milepælsplaner.</a:t>
            </a:r>
          </a:p>
          <a:p>
            <a:pPr marL="171450" indent="-171450">
              <a:lnSpc>
                <a:spcPct val="107000"/>
              </a:lnSpc>
              <a:spcAft>
                <a:spcPts val="800"/>
              </a:spcAft>
              <a:buFont typeface="Arial" panose="020B0604020202020204" pitchFamily="34" charset="0"/>
              <a:buChar char="•"/>
              <a:tabLst>
                <a:tab pos="450215" algn="l"/>
              </a:tabLst>
            </a:pPr>
            <a:r>
              <a:rPr lang="da-DK" sz="1200" b="1" kern="100" dirty="0">
                <a:ea typeface="Aptos" panose="020B0004020202020204" pitchFamily="34" charset="0"/>
                <a:cs typeface="Arial" panose="020B0604020202020204" pitchFamily="34" charset="0"/>
              </a:rPr>
              <a:t>6.3   Ressourcekontrakten: </a:t>
            </a:r>
            <a:r>
              <a:rPr lang="da-DK" sz="1200" kern="100" dirty="0">
                <a:effectLst/>
                <a:ea typeface="Aptos" panose="020B0004020202020204" pitchFamily="34" charset="0"/>
                <a:cs typeface="Arial" panose="020B0604020202020204" pitchFamily="34" charset="0"/>
              </a:rPr>
              <a:t>Rækkefølgen i projektpipeline har indflydelse på de enkelte medarbejderes ressourcekontrakter.</a:t>
            </a:r>
            <a:endParaRPr lang="da-DK" sz="1200" b="1" kern="100" dirty="0">
              <a:effectLst/>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tabLst>
                <a:tab pos="450215" algn="l"/>
              </a:tabLst>
            </a:pPr>
            <a:r>
              <a:rPr lang="da-DK" sz="1200" b="1" kern="100" dirty="0">
                <a:effectLst/>
                <a:ea typeface="Aptos" panose="020B0004020202020204" pitchFamily="34" charset="0"/>
                <a:cs typeface="Arial" panose="020B0604020202020204" pitchFamily="34" charset="0"/>
              </a:rPr>
              <a:t>10.1 Projektlisten</a:t>
            </a:r>
            <a:r>
              <a:rPr lang="da-DK" sz="1200" b="1" kern="100" dirty="0">
                <a:ea typeface="Aptos" panose="020B0004020202020204" pitchFamily="34" charset="0"/>
                <a:cs typeface="Arial" panose="020B0604020202020204" pitchFamily="34" charset="0"/>
              </a:rPr>
              <a:t>:</a:t>
            </a:r>
            <a:r>
              <a:rPr lang="da-DK" sz="1200" b="1" kern="100" dirty="0">
                <a:effectLst/>
                <a:ea typeface="Aptos" panose="020B0004020202020204" pitchFamily="34" charset="0"/>
                <a:cs typeface="Arial" panose="020B0604020202020204" pitchFamily="34" charset="0"/>
              </a:rPr>
              <a:t> </a:t>
            </a:r>
            <a:r>
              <a:rPr lang="da-DK" sz="1200" kern="100" dirty="0">
                <a:effectLst/>
                <a:ea typeface="Aptos" panose="020B0004020202020204" pitchFamily="34" charset="0"/>
                <a:cs typeface="Arial" panose="020B0604020202020204" pitchFamily="34" charset="0"/>
              </a:rPr>
              <a:t>Når projekterne er vurderet </a:t>
            </a:r>
            <a:r>
              <a:rPr lang="da-DK" sz="1200" kern="100" dirty="0">
                <a:ea typeface="Aptos" panose="020B0004020202020204" pitchFamily="34" charset="0"/>
                <a:cs typeface="Arial" panose="020B0604020202020204" pitchFamily="34" charset="0"/>
              </a:rPr>
              <a:t>vha. porteføljevægten, så overføres de til projektlisten og derfra til projektpipelinen.</a:t>
            </a:r>
          </a:p>
          <a:p>
            <a:pPr marL="171450" indent="-171450">
              <a:lnSpc>
                <a:spcPct val="107000"/>
              </a:lnSpc>
              <a:spcAft>
                <a:spcPts val="800"/>
              </a:spcAft>
              <a:buFont typeface="Arial" panose="020B0604020202020204" pitchFamily="34" charset="0"/>
              <a:buChar char="•"/>
              <a:tabLst>
                <a:tab pos="450215" algn="l"/>
              </a:tabLst>
            </a:pPr>
            <a:r>
              <a:rPr lang="da-DK" sz="1200" b="1" kern="100" dirty="0">
                <a:ea typeface="SimSun" panose="02010600030101010101" pitchFamily="2" charset="-122"/>
                <a:cs typeface="Arial" panose="020B0604020202020204" pitchFamily="34" charset="0"/>
              </a:rPr>
              <a:t>10.6 Porteføljevægt: </a:t>
            </a:r>
            <a:r>
              <a:rPr lang="da-DK" sz="1200" kern="100" dirty="0">
                <a:ea typeface="SimSun" panose="02010600030101010101" pitchFamily="2" charset="-122"/>
                <a:cs typeface="Arial" panose="020B0604020202020204" pitchFamily="34" charset="0"/>
              </a:rPr>
              <a:t>Porteføljevægten prioriterer, hvilke projekter der er vigtigst at gennemføre.</a:t>
            </a:r>
            <a:endParaRPr lang="da-DK" sz="1200" kern="100" dirty="0">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tabLst>
                <a:tab pos="450215" algn="l"/>
              </a:tabLst>
            </a:pPr>
            <a:r>
              <a:rPr lang="da-DK" sz="1200" b="1" kern="100" dirty="0">
                <a:ea typeface="SimSun" panose="02010600030101010101" pitchFamily="2" charset="-122"/>
                <a:cs typeface="Arial" panose="020B0604020202020204" pitchFamily="34" charset="0"/>
              </a:rPr>
              <a:t>10.7 Projektmodellen: </a:t>
            </a:r>
            <a:r>
              <a:rPr lang="da-DK" sz="1200" kern="100" dirty="0">
                <a:ea typeface="SimSun" panose="02010600030101010101" pitchFamily="2" charset="-122"/>
                <a:cs typeface="Arial" panose="020B0604020202020204" pitchFamily="34" charset="0"/>
              </a:rPr>
              <a:t>Projektmodellen definerer faserne </a:t>
            </a:r>
            <a:r>
              <a:rPr lang="da-DK" sz="1200" kern="100">
                <a:ea typeface="SimSun" panose="02010600030101010101" pitchFamily="2" charset="-122"/>
                <a:cs typeface="Arial" panose="020B0604020202020204" pitchFamily="34" charset="0"/>
              </a:rPr>
              <a:t>i projektpipeline.</a:t>
            </a:r>
            <a:endParaRPr lang="da-DK" sz="1200" kern="100" dirty="0">
              <a:ea typeface="SimSun" panose="02010600030101010101" pitchFamily="2" charset="-122"/>
              <a:cs typeface="Arial" panose="020B0604020202020204" pitchFamily="34" charset="0"/>
            </a:endParaRPr>
          </a:p>
          <a:p>
            <a:pPr marL="171450" indent="-171450">
              <a:lnSpc>
                <a:spcPct val="107000"/>
              </a:lnSpc>
              <a:spcAft>
                <a:spcPts val="800"/>
              </a:spcAft>
              <a:buFont typeface="Arial" panose="020B0604020202020204" pitchFamily="34" charset="0"/>
              <a:buChar char="•"/>
              <a:tabLst>
                <a:tab pos="450215" algn="l"/>
              </a:tabLst>
            </a:pPr>
            <a:r>
              <a:rPr lang="da-DK" sz="1200" b="1" kern="100" dirty="0">
                <a:ea typeface="SimSun" panose="02010600030101010101" pitchFamily="2" charset="-122"/>
                <a:cs typeface="Arial" panose="020B0604020202020204" pitchFamily="34" charset="0"/>
              </a:rPr>
              <a:t>10.8 Projektbeskrivelse: </a:t>
            </a:r>
            <a:r>
              <a:rPr lang="da-DK" sz="1200" kern="100" dirty="0">
                <a:ea typeface="SimSun" panose="02010600030101010101" pitchFamily="2" charset="-122"/>
                <a:cs typeface="Arial" panose="020B0604020202020204" pitchFamily="34" charset="0"/>
              </a:rPr>
              <a:t>Når projektet er beskrevet, kan det danne grundlag for en vurdering vha. porteføljevægten og dermed prioriteringen i projektpipeline. Projektets placeringen i projektpipeline har indflydelse på starttidspunkt og deadline i projektbeskrivelsen.</a:t>
            </a:r>
          </a:p>
          <a:p>
            <a:pPr algn="l"/>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0" i="0" u="none" strike="noStrike" baseline="0" dirty="0">
              <a:solidFill>
                <a:srgbClr val="000000"/>
              </a:solidFill>
              <a:cs typeface="Arial" panose="020B0604020202020204" pitchFamily="34" charset="0"/>
            </a:endParaRPr>
          </a:p>
          <a:p>
            <a:pPr marL="171450" indent="-171450">
              <a:buFont typeface="Arial" panose="020B0604020202020204" pitchFamily="34" charset="0"/>
              <a:buChar char="•"/>
            </a:pPr>
            <a:r>
              <a:rPr lang="da-DK" sz="1200" b="1" u="none" strike="noStrike" baseline="0" dirty="0">
                <a:cs typeface="Arial" panose="020B0604020202020204" pitchFamily="34" charset="0"/>
              </a:rPr>
              <a:t>Half Double</a:t>
            </a:r>
            <a:r>
              <a:rPr lang="da-DK" sz="1200" b="1" i="0" u="none" strike="noStrike" baseline="0" dirty="0">
                <a:cs typeface="Arial" panose="020B0604020202020204" pitchFamily="34" charset="0"/>
              </a:rPr>
              <a:t>. </a:t>
            </a:r>
            <a:r>
              <a:rPr lang="da-DK" sz="1200" i="0" u="none" strike="noStrike" baseline="0" dirty="0">
                <a:ea typeface="Calibri" panose="020F0502020204030204" pitchFamily="34" charset="0"/>
                <a:cs typeface="Arial" panose="020B0604020202020204" pitchFamily="34" charset="0"/>
              </a:rPr>
              <a:t>1</a:t>
            </a:r>
            <a:r>
              <a:rPr lang="da-DK" sz="1200" dirty="0">
                <a:effectLst/>
                <a:ea typeface="Calibri" panose="020F0502020204030204" pitchFamily="34" charset="0"/>
                <a:cs typeface="Arial" panose="020B0604020202020204" pitchFamily="34" charset="0"/>
              </a:rPr>
              <a:t>.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2019.</a:t>
            </a:r>
            <a:endParaRPr lang="da-DK" sz="1200" dirty="0">
              <a:effectLst/>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da-DK"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1003</Words>
  <Application>Microsoft Office PowerPoint</Application>
  <PresentationFormat>Widescreen</PresentationFormat>
  <Paragraphs>122</Paragraphs>
  <Slides>7</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7</vt:i4>
      </vt:variant>
    </vt:vector>
  </HeadingPairs>
  <TitlesOfParts>
    <vt:vector size="13"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128</cp:revision>
  <dcterms:created xsi:type="dcterms:W3CDTF">2018-07-25T07:58:36Z</dcterms:created>
  <dcterms:modified xsi:type="dcterms:W3CDTF">2024-07-17T12:06:42Z</dcterms:modified>
</cp:coreProperties>
</file>