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459" r:id="rId2"/>
    <p:sldId id="500" r:id="rId3"/>
    <p:sldId id="501" r:id="rId4"/>
    <p:sldId id="502" r:id="rId5"/>
    <p:sldId id="503" r:id="rId6"/>
    <p:sldId id="499" r:id="rId7"/>
    <p:sldId id="460" r:id="rId8"/>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E5C29"/>
    <a:srgbClr val="6B9C7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llemlayout 2 - Marker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1" autoAdjust="0"/>
    <p:restoredTop sz="94660"/>
  </p:normalViewPr>
  <p:slideViewPr>
    <p:cSldViewPr snapToGrid="0">
      <p:cViewPr varScale="1">
        <p:scale>
          <a:sx n="105" d="100"/>
          <a:sy n="105" d="100"/>
        </p:scale>
        <p:origin x="120" y="21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EBB2575-EAF0-493C-A293-6651C70BD955}"/>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DDA8A9F0-AFAC-41E6-8512-C44024AD500E}"/>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480944EB-FF11-4858-92BE-9F7329C1D1F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39C344EF-402E-4F29-9F15-52F0788F0EA4}"/>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07E55141-ACE7-4DC4-9810-076419BCD81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87067886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E2682D-7456-407A-9E2D-700A1D7C9597}"/>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163E7762-1C57-44AB-B1FF-827739D2D409}"/>
              </a:ext>
            </a:extLst>
          </p:cNvPr>
          <p:cNvSpPr>
            <a:spLocks noGrp="1"/>
          </p:cNvSpPr>
          <p:nvPr>
            <p:ph type="body" orient="vert" idx="1"/>
          </p:nvPr>
        </p:nvSpPr>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EAAD3C3B-A83A-410F-BE84-37DF554B3BD8}"/>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8045FD8B-0EAF-4587-8D90-5B3626A7F4C3}"/>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ADBA64E6-8F62-47E8-8BBA-F1F553D69BA7}"/>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341991928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2B2B531E-7927-403E-A019-9A0EBCE483A6}"/>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73241D12-2F0B-4862-973E-E2AFB93E9334}"/>
              </a:ext>
            </a:extLst>
          </p:cNvPr>
          <p:cNvSpPr>
            <a:spLocks noGrp="1"/>
          </p:cNvSpPr>
          <p:nvPr>
            <p:ph type="body" orient="vert" idx="1"/>
          </p:nvPr>
        </p:nvSpPr>
        <p:spPr>
          <a:xfrm>
            <a:off x="838200" y="365125"/>
            <a:ext cx="7734300" cy="5811838"/>
          </a:xfrm>
        </p:spPr>
        <p:txBody>
          <a:bodyPr vert="eaVert"/>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ACB70B56-0C05-4DE3-82D2-9303B9555B61}"/>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40DD3BE1-FBA8-44A4-991F-8EE01BAADA56}"/>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1BF77A7A-DA4C-43E3-AFD0-99E8032CDCE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0899722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5E4DA3-5A08-4F07-850F-1221C66E0DFD}"/>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31261B50-306A-413A-879E-F1ACB35B868A}"/>
              </a:ext>
            </a:extLst>
          </p:cNvPr>
          <p:cNvSpPr>
            <a:spLocks noGrp="1"/>
          </p:cNvSpPr>
          <p:nvPr>
            <p:ph idx="1"/>
          </p:nvPr>
        </p:nvSpPr>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4C03236A-7D4F-4C23-A74E-C98E068B0C3B}"/>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C519432E-DAF2-4368-A653-F954ED547370}"/>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8D7830DA-F17F-4A5C-A6EF-4567545F7DF1}"/>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48743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4D3E154-C326-4116-AF3D-DC8DDFB9C5F4}"/>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32319CCD-F2E5-43BB-8826-ACE1B6FA1F3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Rediger teksttypografien i masteren</a:t>
            </a:r>
          </a:p>
        </p:txBody>
      </p:sp>
      <p:sp>
        <p:nvSpPr>
          <p:cNvPr id="4" name="Pladsholder til dato 3">
            <a:extLst>
              <a:ext uri="{FF2B5EF4-FFF2-40B4-BE49-F238E27FC236}">
                <a16:creationId xmlns:a16="http://schemas.microsoft.com/office/drawing/2014/main" id="{A8947508-DBE9-4C27-9FE4-AFD4CC3D5575}"/>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EB8C9D96-6DB4-47A3-9788-489913655607}"/>
              </a:ext>
            </a:extLst>
          </p:cNvPr>
          <p:cNvSpPr>
            <a:spLocks noGrp="1"/>
          </p:cNvSpPr>
          <p:nvPr>
            <p:ph type="ftr" sz="quarter" idx="11"/>
          </p:nvPr>
        </p:nvSpPr>
        <p:spPr/>
        <p:txBody>
          <a:bodyPr/>
          <a:lstStyle/>
          <a:p>
            <a:endParaRPr lang="da-DK"/>
          </a:p>
        </p:txBody>
      </p:sp>
      <p:sp>
        <p:nvSpPr>
          <p:cNvPr id="6" name="Pladsholder til slidenummer 5">
            <a:extLst>
              <a:ext uri="{FF2B5EF4-FFF2-40B4-BE49-F238E27FC236}">
                <a16:creationId xmlns:a16="http://schemas.microsoft.com/office/drawing/2014/main" id="{EA5300A8-7439-4D2B-BA3E-4BF11EFC9F3F}"/>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499590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B87E137-0FF2-4384-92E5-8EE84CF0C5C0}"/>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6BEC333A-8354-43ED-A7B0-8848D50D95D9}"/>
              </a:ext>
            </a:extLst>
          </p:cNvPr>
          <p:cNvSpPr>
            <a:spLocks noGrp="1"/>
          </p:cNvSpPr>
          <p:nvPr>
            <p:ph sz="half" idx="1"/>
          </p:nvPr>
        </p:nvSpPr>
        <p:spPr>
          <a:xfrm>
            <a:off x="838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9FB412EB-C7F8-4E80-AD2D-38F6D9DE33F8}"/>
              </a:ext>
            </a:extLst>
          </p:cNvPr>
          <p:cNvSpPr>
            <a:spLocks noGrp="1"/>
          </p:cNvSpPr>
          <p:nvPr>
            <p:ph sz="half" idx="2"/>
          </p:nvPr>
        </p:nvSpPr>
        <p:spPr>
          <a:xfrm>
            <a:off x="6172200" y="1825625"/>
            <a:ext cx="5181600" cy="435133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3211F561-99A2-41BC-A3DF-8D259832BF3F}"/>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3F7A447C-67B0-473C-8ABF-F0C3C7386991}"/>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68B25796-E3DE-4DF0-8928-A68F8C239808}"/>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41613566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826231-CF2D-4294-BB39-AB41E530EF80}"/>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291A74C-EF9E-4C23-B447-E872DB0299A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4" name="Pladsholder til indhold 3">
            <a:extLst>
              <a:ext uri="{FF2B5EF4-FFF2-40B4-BE49-F238E27FC236}">
                <a16:creationId xmlns:a16="http://schemas.microsoft.com/office/drawing/2014/main" id="{B15E1EC1-2538-4E73-AA19-062098BF31BF}"/>
              </a:ext>
            </a:extLst>
          </p:cNvPr>
          <p:cNvSpPr>
            <a:spLocks noGrp="1"/>
          </p:cNvSpPr>
          <p:nvPr>
            <p:ph sz="half" idx="2"/>
          </p:nvPr>
        </p:nvSpPr>
        <p:spPr>
          <a:xfrm>
            <a:off x="839788" y="2505075"/>
            <a:ext cx="5157787"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E6DF3485-3679-4359-98F2-17140C9B72D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Rediger teksttypografien i masteren</a:t>
            </a:r>
          </a:p>
        </p:txBody>
      </p:sp>
      <p:sp>
        <p:nvSpPr>
          <p:cNvPr id="6" name="Pladsholder til indhold 5">
            <a:extLst>
              <a:ext uri="{FF2B5EF4-FFF2-40B4-BE49-F238E27FC236}">
                <a16:creationId xmlns:a16="http://schemas.microsoft.com/office/drawing/2014/main" id="{D728A950-B30E-4F15-8D81-A4A383DC465A}"/>
              </a:ext>
            </a:extLst>
          </p:cNvPr>
          <p:cNvSpPr>
            <a:spLocks noGrp="1"/>
          </p:cNvSpPr>
          <p:nvPr>
            <p:ph sz="quarter" idx="4"/>
          </p:nvPr>
        </p:nvSpPr>
        <p:spPr>
          <a:xfrm>
            <a:off x="6172200" y="2505075"/>
            <a:ext cx="5183188" cy="3684588"/>
          </a:xfrm>
        </p:spPr>
        <p:txBody>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B3EF756F-C07A-45F3-98EE-DB6502A9D68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8" name="Pladsholder til sidefod 7">
            <a:extLst>
              <a:ext uri="{FF2B5EF4-FFF2-40B4-BE49-F238E27FC236}">
                <a16:creationId xmlns:a16="http://schemas.microsoft.com/office/drawing/2014/main" id="{BCAA3813-75FD-496E-8C23-81169E7F1398}"/>
              </a:ext>
            </a:extLst>
          </p:cNvPr>
          <p:cNvSpPr>
            <a:spLocks noGrp="1"/>
          </p:cNvSpPr>
          <p:nvPr>
            <p:ph type="ftr" sz="quarter" idx="11"/>
          </p:nvPr>
        </p:nvSpPr>
        <p:spPr/>
        <p:txBody>
          <a:bodyPr/>
          <a:lstStyle/>
          <a:p>
            <a:endParaRPr lang="da-DK"/>
          </a:p>
        </p:txBody>
      </p:sp>
      <p:sp>
        <p:nvSpPr>
          <p:cNvPr id="9" name="Pladsholder til slidenummer 8">
            <a:extLst>
              <a:ext uri="{FF2B5EF4-FFF2-40B4-BE49-F238E27FC236}">
                <a16:creationId xmlns:a16="http://schemas.microsoft.com/office/drawing/2014/main" id="{07F8E9AC-2F81-46ED-AC7D-FEFA53080C94}"/>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2928278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6F97D6-C063-49E6-BEE2-9024149FEF1A}"/>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106DC790-8C19-4A2E-8ABB-DED69EFC887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4" name="Pladsholder til sidefod 3">
            <a:extLst>
              <a:ext uri="{FF2B5EF4-FFF2-40B4-BE49-F238E27FC236}">
                <a16:creationId xmlns:a16="http://schemas.microsoft.com/office/drawing/2014/main" id="{A98FD671-E2D3-4341-B3AE-F8BE31A3480C}"/>
              </a:ext>
            </a:extLst>
          </p:cNvPr>
          <p:cNvSpPr>
            <a:spLocks noGrp="1"/>
          </p:cNvSpPr>
          <p:nvPr>
            <p:ph type="ftr" sz="quarter" idx="11"/>
          </p:nvPr>
        </p:nvSpPr>
        <p:spPr/>
        <p:txBody>
          <a:bodyPr/>
          <a:lstStyle/>
          <a:p>
            <a:endParaRPr lang="da-DK"/>
          </a:p>
        </p:txBody>
      </p:sp>
      <p:sp>
        <p:nvSpPr>
          <p:cNvPr id="5" name="Pladsholder til slidenummer 4">
            <a:extLst>
              <a:ext uri="{FF2B5EF4-FFF2-40B4-BE49-F238E27FC236}">
                <a16:creationId xmlns:a16="http://schemas.microsoft.com/office/drawing/2014/main" id="{0396A34E-30F7-4305-82E2-EDD07CF7703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3841688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E248E65D-F4D2-4866-ACA6-2E584A900BD2}"/>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3" name="Pladsholder til sidefod 2">
            <a:extLst>
              <a:ext uri="{FF2B5EF4-FFF2-40B4-BE49-F238E27FC236}">
                <a16:creationId xmlns:a16="http://schemas.microsoft.com/office/drawing/2014/main" id="{7DCADBE5-7734-4B7D-B482-0F877A263AD0}"/>
              </a:ext>
            </a:extLst>
          </p:cNvPr>
          <p:cNvSpPr>
            <a:spLocks noGrp="1"/>
          </p:cNvSpPr>
          <p:nvPr>
            <p:ph type="ftr" sz="quarter" idx="11"/>
          </p:nvPr>
        </p:nvSpPr>
        <p:spPr/>
        <p:txBody>
          <a:bodyPr/>
          <a:lstStyle/>
          <a:p>
            <a:endParaRPr lang="da-DK"/>
          </a:p>
        </p:txBody>
      </p:sp>
      <p:sp>
        <p:nvSpPr>
          <p:cNvPr id="4" name="Pladsholder til slidenummer 3">
            <a:extLst>
              <a:ext uri="{FF2B5EF4-FFF2-40B4-BE49-F238E27FC236}">
                <a16:creationId xmlns:a16="http://schemas.microsoft.com/office/drawing/2014/main" id="{3121604C-D5C7-418B-A260-F9E4ABE51922}"/>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632872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62B1670-0DC6-4753-831F-525F931D334C}"/>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336F3830-BF5E-43E7-A467-D29C158AE32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10D90D2C-FE87-4C16-B9C7-42839C50EE8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A5B3ED12-2C0F-4056-8797-88EBC97CAE4D}"/>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0C012003-2BD0-4FA9-9FD3-9C4AF35A4379}"/>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E8354774-D84F-431D-A0CC-A2DA169840C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184821981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607176C-C9BA-4E60-858D-D05BCA9E3E89}"/>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8BC15471-E093-4A60-A8BD-DEC8E1E904A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a:p>
        </p:txBody>
      </p:sp>
      <p:sp>
        <p:nvSpPr>
          <p:cNvPr id="4" name="Pladsholder til tekst 3">
            <a:extLst>
              <a:ext uri="{FF2B5EF4-FFF2-40B4-BE49-F238E27FC236}">
                <a16:creationId xmlns:a16="http://schemas.microsoft.com/office/drawing/2014/main" id="{C91F6B37-209D-4BFC-9246-41036A3E9D6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Rediger teksttypografien i masteren</a:t>
            </a:r>
          </a:p>
        </p:txBody>
      </p:sp>
      <p:sp>
        <p:nvSpPr>
          <p:cNvPr id="5" name="Pladsholder til dato 4">
            <a:extLst>
              <a:ext uri="{FF2B5EF4-FFF2-40B4-BE49-F238E27FC236}">
                <a16:creationId xmlns:a16="http://schemas.microsoft.com/office/drawing/2014/main" id="{4A833D4C-5AC0-4C2B-B201-F9AEE7FA91AE}"/>
              </a:ext>
            </a:extLst>
          </p:cNvPr>
          <p:cNvSpPr>
            <a:spLocks noGrp="1"/>
          </p:cNvSpPr>
          <p:nvPr>
            <p:ph type="dt" sz="half" idx="10"/>
          </p:nvPr>
        </p:nvSpPr>
        <p:spPr/>
        <p:txBody>
          <a:bodyPr/>
          <a:lstStyle/>
          <a:p>
            <a:fld id="{0A83021A-3B5D-43DD-A13B-941C8C26F390}" type="datetimeFigureOut">
              <a:rPr lang="da-DK" smtClean="0"/>
              <a:t>17-07-2024</a:t>
            </a:fld>
            <a:endParaRPr lang="da-DK"/>
          </a:p>
        </p:txBody>
      </p:sp>
      <p:sp>
        <p:nvSpPr>
          <p:cNvPr id="6" name="Pladsholder til sidefod 5">
            <a:extLst>
              <a:ext uri="{FF2B5EF4-FFF2-40B4-BE49-F238E27FC236}">
                <a16:creationId xmlns:a16="http://schemas.microsoft.com/office/drawing/2014/main" id="{99D14B68-CD02-4838-ACC1-B56B044F9D4E}"/>
              </a:ext>
            </a:extLst>
          </p:cNvPr>
          <p:cNvSpPr>
            <a:spLocks noGrp="1"/>
          </p:cNvSpPr>
          <p:nvPr>
            <p:ph type="ftr" sz="quarter" idx="11"/>
          </p:nvPr>
        </p:nvSpPr>
        <p:spPr/>
        <p:txBody>
          <a:bodyPr/>
          <a:lstStyle/>
          <a:p>
            <a:endParaRPr lang="da-DK"/>
          </a:p>
        </p:txBody>
      </p:sp>
      <p:sp>
        <p:nvSpPr>
          <p:cNvPr id="7" name="Pladsholder til slidenummer 6">
            <a:extLst>
              <a:ext uri="{FF2B5EF4-FFF2-40B4-BE49-F238E27FC236}">
                <a16:creationId xmlns:a16="http://schemas.microsoft.com/office/drawing/2014/main" id="{79023A6B-2BB8-4695-AA0C-16899D3B4D4A}"/>
              </a:ext>
            </a:extLst>
          </p:cNvPr>
          <p:cNvSpPr>
            <a:spLocks noGrp="1"/>
          </p:cNvSpPr>
          <p:nvPr>
            <p:ph type="sldNum" sz="quarter" idx="12"/>
          </p:nvPr>
        </p:nvSpPr>
        <p:spPr/>
        <p:txBody>
          <a:bodyPr/>
          <a:lstStyle/>
          <a:p>
            <a:fld id="{90EF02EE-831B-42A6-A19F-62E06C7D193D}" type="slidenum">
              <a:rPr lang="da-DK" smtClean="0"/>
              <a:t>‹nr.›</a:t>
            </a:fld>
            <a:endParaRPr lang="da-DK"/>
          </a:p>
        </p:txBody>
      </p:sp>
    </p:spTree>
    <p:extLst>
      <p:ext uri="{BB962C8B-B14F-4D97-AF65-F5344CB8AC3E}">
        <p14:creationId xmlns:p14="http://schemas.microsoft.com/office/powerpoint/2010/main" val="25810211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1055685F-AFB9-4A8D-936E-C1560070C6A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50C0C1ED-53F4-45B2-B03E-5FC2850C48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Rediger teksttypografien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68E75D30-D621-4C72-B710-B741F545912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A83021A-3B5D-43DD-A13B-941C8C26F390}" type="datetimeFigureOut">
              <a:rPr lang="da-DK" smtClean="0"/>
              <a:t>17-07-2024</a:t>
            </a:fld>
            <a:endParaRPr lang="da-DK"/>
          </a:p>
        </p:txBody>
      </p:sp>
      <p:sp>
        <p:nvSpPr>
          <p:cNvPr id="5" name="Pladsholder til sidefod 4">
            <a:extLst>
              <a:ext uri="{FF2B5EF4-FFF2-40B4-BE49-F238E27FC236}">
                <a16:creationId xmlns:a16="http://schemas.microsoft.com/office/drawing/2014/main" id="{7729E81C-661C-467B-BE8F-7DEF18247A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a:p>
        </p:txBody>
      </p:sp>
      <p:sp>
        <p:nvSpPr>
          <p:cNvPr id="6" name="Pladsholder til slidenummer 5">
            <a:extLst>
              <a:ext uri="{FF2B5EF4-FFF2-40B4-BE49-F238E27FC236}">
                <a16:creationId xmlns:a16="http://schemas.microsoft.com/office/drawing/2014/main" id="{40E7ADC0-6CEF-4F7F-A606-E9CA33D716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0EF02EE-831B-42A6-A19F-62E06C7D193D}" type="slidenum">
              <a:rPr lang="da-DK" smtClean="0"/>
              <a:t>‹nr.›</a:t>
            </a:fld>
            <a:endParaRPr lang="da-DK"/>
          </a:p>
        </p:txBody>
      </p:sp>
    </p:spTree>
    <p:extLst>
      <p:ext uri="{BB962C8B-B14F-4D97-AF65-F5344CB8AC3E}">
        <p14:creationId xmlns:p14="http://schemas.microsoft.com/office/powerpoint/2010/main" val="242988011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e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8.png"/><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ktangel 5">
            <a:extLst>
              <a:ext uri="{FF2B5EF4-FFF2-40B4-BE49-F238E27FC236}">
                <a16:creationId xmlns:a16="http://schemas.microsoft.com/office/drawing/2014/main" id="{BE2B8202-5A18-BE40-91F9-B064E1D47FB4}"/>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7" name="Tekstfelt 6">
            <a:extLst>
              <a:ext uri="{FF2B5EF4-FFF2-40B4-BE49-F238E27FC236}">
                <a16:creationId xmlns:a16="http://schemas.microsoft.com/office/drawing/2014/main" id="{C51BECD1-ACAB-FB46-B5B9-4AAA9F022596}"/>
              </a:ext>
            </a:extLst>
          </p:cNvPr>
          <p:cNvSpPr txBox="1"/>
          <p:nvPr/>
        </p:nvSpPr>
        <p:spPr>
          <a:xfrm>
            <a:off x="3117890" y="2462005"/>
            <a:ext cx="8390747" cy="1015663"/>
          </a:xfrm>
          <a:prstGeom prst="rect">
            <a:avLst/>
          </a:prstGeom>
          <a:noFill/>
        </p:spPr>
        <p:txBody>
          <a:bodyPr wrap="square" rtlCol="0">
            <a:spAutoFit/>
          </a:bodyPr>
          <a:lstStyle/>
          <a:p>
            <a:r>
              <a:rPr lang="da-DK" sz="2000" spc="100" dirty="0">
                <a:solidFill>
                  <a:srgbClr val="CE5C29"/>
                </a:solidFill>
                <a:latin typeface="HelveticaNeueLT Std Cn" panose="020B0506030502030204" pitchFamily="34" charset="0"/>
                <a:cs typeface="Arial Narrow" panose="020B0604020202020204" pitchFamily="34" charset="0"/>
              </a:rPr>
              <a:t>VÆRKTØJ 5.2</a:t>
            </a:r>
          </a:p>
          <a:p>
            <a:r>
              <a:rPr lang="da-DK" sz="4000" dirty="0">
                <a:solidFill>
                  <a:srgbClr val="6B9C77"/>
                </a:solidFill>
                <a:latin typeface="HelveticaNeueLT Std Lt Cn" panose="020B0406020202030204" pitchFamily="34" charset="0"/>
                <a:cs typeface="Arial Narrow" panose="020B0604020202020204" pitchFamily="34" charset="0"/>
              </a:rPr>
              <a:t>AKTIVITETSBESKRIVELSER</a:t>
            </a:r>
          </a:p>
        </p:txBody>
      </p:sp>
      <p:pic>
        <p:nvPicPr>
          <p:cNvPr id="8" name="Billede 7">
            <a:extLst>
              <a:ext uri="{FF2B5EF4-FFF2-40B4-BE49-F238E27FC236}">
                <a16:creationId xmlns:a16="http://schemas.microsoft.com/office/drawing/2014/main" id="{FB8432F9-F1C0-9946-A1AC-00C433C5ED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98327" y="1568341"/>
            <a:ext cx="1459789" cy="2168070"/>
          </a:xfrm>
          <a:prstGeom prst="rect">
            <a:avLst/>
          </a:prstGeom>
        </p:spPr>
      </p:pic>
      <p:pic>
        <p:nvPicPr>
          <p:cNvPr id="13" name="Billede 12">
            <a:extLst>
              <a:ext uri="{FF2B5EF4-FFF2-40B4-BE49-F238E27FC236}">
                <a16:creationId xmlns:a16="http://schemas.microsoft.com/office/drawing/2014/main" id="{2EAEEC95-E4C9-7147-A0AA-CAF6D33C82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3" name="Billede 2">
            <a:extLst>
              <a:ext uri="{FF2B5EF4-FFF2-40B4-BE49-F238E27FC236}">
                <a16:creationId xmlns:a16="http://schemas.microsoft.com/office/drawing/2014/main" id="{0FFDEBBB-766A-61B5-3F31-0A56508AACEF}"/>
              </a:ext>
            </a:extLst>
          </p:cNvPr>
          <p:cNvPicPr>
            <a:picLocks noChangeAspect="1"/>
          </p:cNvPicPr>
          <p:nvPr/>
        </p:nvPicPr>
        <p:blipFill>
          <a:blip r:embed="rId4"/>
          <a:stretch>
            <a:fillRect/>
          </a:stretch>
        </p:blipFill>
        <p:spPr>
          <a:xfrm>
            <a:off x="0" y="0"/>
            <a:ext cx="504265" cy="6858000"/>
          </a:xfrm>
          <a:prstGeom prst="rect">
            <a:avLst/>
          </a:prstGeom>
        </p:spPr>
      </p:pic>
      <p:sp>
        <p:nvSpPr>
          <p:cNvPr id="2" name="Footer Placeholder 3">
            <a:extLst>
              <a:ext uri="{FF2B5EF4-FFF2-40B4-BE49-F238E27FC236}">
                <a16:creationId xmlns:a16="http://schemas.microsoft.com/office/drawing/2014/main" id="{EDE5B25C-964C-7249-8139-3775A03F7968}"/>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6268876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ea typeface="SimSun" panose="02010600030101010101" pitchFamily="2" charset="-122"/>
              </a:rPr>
              <a:t>Værktøj: Vurdering af bæredygtigheden i projektet</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CBA555E4-8FA8-E5F7-CB04-08E38283932C}"/>
              </a:ext>
            </a:extLst>
          </p:cNvPr>
          <p:cNvSpPr/>
          <p:nvPr/>
        </p:nvSpPr>
        <p:spPr>
          <a:xfrm>
            <a:off x="1351640" y="998445"/>
            <a:ext cx="9441962" cy="5097934"/>
          </a:xfrm>
          <a:prstGeom prst="rect">
            <a:avLst/>
          </a:prstGeom>
          <a:ln>
            <a:noFill/>
          </a:ln>
        </p:spPr>
        <p:txBody>
          <a:bodyPr wrap="square">
            <a:spAutoFit/>
          </a:bodyPr>
          <a:lstStyle/>
          <a:p>
            <a:r>
              <a:rPr lang="da-DK" sz="1200" b="1" dirty="0">
                <a:cs typeface="Arial" panose="020B0604020202020204" pitchFamily="34" charset="0"/>
              </a:rPr>
              <a:t>Formål og udbytte</a:t>
            </a:r>
          </a:p>
          <a:p>
            <a:r>
              <a:rPr lang="da-DK" sz="1200" kern="0" dirty="0">
                <a:effectLst/>
                <a:ea typeface="Times New Roman" panose="02020603050405020304" pitchFamily="18" charset="0"/>
                <a:cs typeface="Arial" panose="020B0604020202020204" pitchFamily="34" charset="0"/>
              </a:rPr>
              <a:t>Aktivitetsbeskrivelse består, som ordet siger, i at beskrive de aktiviteter, som ligger før de enkelte milepæle. Formålet er at sikre en fælles opfattelse af aktiviteten og dens mål for på den måde at kunne uddelegere aktiviteter i projektet, især når delegeringen sker til afdelinger eller parter uden for projektorganisationen og til arbejdsgrupper i projektet. Aktivitetsbeskrivelse kan også benyttes generelt for projektets hovedaktiviteter for at opnå en god planlægning.</a:t>
            </a:r>
          </a:p>
          <a:p>
            <a:endParaRPr lang="da-DK" sz="1200" dirty="0"/>
          </a:p>
          <a:p>
            <a:r>
              <a:rPr lang="da-DK" sz="1200" b="1" kern="0" dirty="0">
                <a:solidFill>
                  <a:srgbClr val="212529"/>
                </a:solidFill>
                <a:effectLst/>
                <a:ea typeface="Times New Roman" panose="02020603050405020304" pitchFamily="18" charset="0"/>
                <a:cs typeface="Times New Roman" panose="02020603050405020304" pitchFamily="18" charset="0"/>
              </a:rPr>
              <a:t>Fremgangsmåde</a:t>
            </a:r>
            <a:endParaRPr lang="da-DK" sz="1200" b="1" dirty="0"/>
          </a:p>
          <a:p>
            <a:pPr>
              <a:lnSpc>
                <a:spcPct val="107000"/>
              </a:lnSpc>
              <a:spcAft>
                <a:spcPts val="1125"/>
              </a:spcAft>
            </a:pPr>
            <a:r>
              <a:rPr lang="da-DK" sz="1200" kern="0" dirty="0">
                <a:solidFill>
                  <a:srgbClr val="212529"/>
                </a:solidFill>
                <a:effectLst/>
                <a:ea typeface="Times New Roman" panose="02020603050405020304" pitchFamily="18" charset="0"/>
                <a:cs typeface="Arial" panose="020B0604020202020204" pitchFamily="34" charset="0"/>
              </a:rPr>
              <a:t>Aktivitetsplanlægningen tager udgangspunkt i milepælene. Aktiviteterne defineres ved at vurdere, hvad der skal gennemføres for at opfylde den pågældende milepæl. Hvis milepælen hedder: ”Seminar for 15 ledere er gennemført den 1. okt.”, hvilke aktiviteter skal så gennemføres for</a:t>
            </a:r>
            <a:r>
              <a:rPr lang="da-DK" sz="1200" kern="0" dirty="0">
                <a:solidFill>
                  <a:srgbClr val="212529"/>
                </a:solidFill>
                <a:ea typeface="Times New Roman" panose="02020603050405020304" pitchFamily="18" charset="0"/>
                <a:cs typeface="Arial" panose="020B0604020202020204" pitchFamily="34" charset="0"/>
              </a:rPr>
              <a:t> </a:t>
            </a:r>
            <a:r>
              <a:rPr lang="da-DK" sz="1200" kern="0" dirty="0">
                <a:solidFill>
                  <a:srgbClr val="212529"/>
                </a:solidFill>
                <a:effectLst/>
                <a:ea typeface="Times New Roman" panose="02020603050405020304" pitchFamily="18" charset="0"/>
                <a:cs typeface="Arial" panose="020B0604020202020204" pitchFamily="34" charset="0"/>
              </a:rPr>
              <a:t>at dette er sket? Aktiviteterne ligger tidsmæssigt før milepælen og skal alle være gennemført, for at milepælen er nået.</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Aktivitetsbeskrivelsen kan ske på følgende måde: Definér projektets hovedaktiviteter. Ofte vil man starte med at definere én hovedaktivitet per milepæl. Man skal dernæst detaljere hovedaktiviteten i delaktiviteter. Nogle delaktiviteter kan defineres fra starten, men mange kan først defineres, som projektet skrider frem.</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Det, der skal beskrives, er en ”mini-projekttrekant” for den pågældende aktivitet.</a:t>
            </a:r>
            <a:endParaRPr lang="da-DK" sz="1200" kern="100" dirty="0">
              <a:effectLst/>
              <a:ea typeface="Aptos" panose="020B0004020202020204" pitchFamily="34" charset="0"/>
              <a:cs typeface="Arial" panose="020B0604020202020204" pitchFamily="34" charset="0"/>
            </a:endParaRPr>
          </a:p>
          <a:p>
            <a:pPr>
              <a:lnSpc>
                <a:spcPct val="107000"/>
              </a:lnSpc>
              <a:spcAft>
                <a:spcPts val="800"/>
              </a:spcAft>
            </a:pPr>
            <a:r>
              <a:rPr lang="da-DK" sz="1200" b="1" kern="0" dirty="0">
                <a:solidFill>
                  <a:srgbClr val="212529"/>
                </a:solidFill>
                <a:effectLst/>
                <a:ea typeface="Times New Roman" panose="02020603050405020304" pitchFamily="18" charset="0"/>
                <a:cs typeface="Arial" panose="020B0604020202020204" pitchFamily="34" charset="0"/>
              </a:rPr>
              <a:t>Man skal ud fra aktivitetsbeskrivelsen kunne se:</a:t>
            </a:r>
          </a:p>
          <a:p>
            <a:pPr>
              <a:lnSpc>
                <a:spcPct val="107000"/>
              </a:lnSpc>
              <a:spcAft>
                <a:spcPts val="800"/>
              </a:spcAft>
            </a:pPr>
            <a:r>
              <a:rPr lang="da-DK" sz="1200" kern="0" dirty="0">
                <a:solidFill>
                  <a:srgbClr val="212529"/>
                </a:solidFill>
                <a:effectLst/>
                <a:ea typeface="Times New Roman" panose="02020603050405020304" pitchFamily="18" charset="0"/>
                <a:cs typeface="Arial" panose="020B0604020202020204" pitchFamily="34" charset="0"/>
              </a:rPr>
              <a:t>• Hvad er slutleverancen, dvs. milepælen?</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 Hvilke ressourcer/personer er nødvendige?</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 Hvor megen tid er krævet?</a:t>
            </a:r>
            <a:br>
              <a:rPr lang="da-DK" sz="1200" kern="0" dirty="0">
                <a:solidFill>
                  <a:srgbClr val="212529"/>
                </a:solidFill>
                <a:effectLst/>
                <a:ea typeface="Times New Roman" panose="02020603050405020304" pitchFamily="18" charset="0"/>
                <a:cs typeface="Arial" panose="020B0604020202020204" pitchFamily="34" charset="0"/>
              </a:rPr>
            </a:br>
            <a:r>
              <a:rPr lang="da-DK" sz="1200" kern="0" dirty="0">
                <a:solidFill>
                  <a:srgbClr val="212529"/>
                </a:solidFill>
                <a:effectLst/>
                <a:ea typeface="Times New Roman" panose="02020603050405020304" pitchFamily="18" charset="0"/>
                <a:cs typeface="Arial" panose="020B0604020202020204" pitchFamily="34" charset="0"/>
              </a:rPr>
              <a:t>• Er aktiviteten afhængig af andre aktiviteter?</a:t>
            </a:r>
          </a:p>
          <a:p>
            <a:pPr>
              <a:lnSpc>
                <a:spcPct val="107000"/>
              </a:lnSpc>
              <a:spcAft>
                <a:spcPts val="1125"/>
              </a:spcAft>
            </a:pPr>
            <a:r>
              <a:rPr lang="da-DK" sz="1200" kern="0" dirty="0">
                <a:solidFill>
                  <a:srgbClr val="212529"/>
                </a:solidFill>
                <a:effectLst/>
                <a:ea typeface="Times New Roman" panose="02020603050405020304" pitchFamily="18" charset="0"/>
                <a:cs typeface="Times New Roman" panose="02020603050405020304" pitchFamily="18" charset="0"/>
              </a:rPr>
              <a:t>Aftal hvem, der skal forestå og udføre hver hovedaktivitet, hvad enten det er en afdeling, en arbejdsgruppe eller en projektmedarbejder.</a:t>
            </a:r>
            <a:endParaRPr lang="da-DK" sz="1200" kern="100" dirty="0">
              <a:effectLst/>
              <a:ea typeface="Aptos" panose="020B0004020202020204" pitchFamily="34" charset="0"/>
              <a:cs typeface="Times New Roman" panose="02020603050405020304" pitchFamily="18" charset="0"/>
            </a:endParaRPr>
          </a:p>
          <a:p>
            <a:r>
              <a:rPr lang="da-DK" sz="1200" kern="0" dirty="0">
                <a:solidFill>
                  <a:srgbClr val="212529"/>
                </a:solidFill>
                <a:effectLst/>
                <a:ea typeface="Times New Roman" panose="02020603050405020304" pitchFamily="18" charset="0"/>
                <a:cs typeface="Times New Roman" panose="02020603050405020304" pitchFamily="18" charset="0"/>
              </a:rPr>
              <a:t>Beskriv i dialog med vedkommende opgavens ønskede resultater og dokumentation samt de beslutninger, der eventuelt skal leveres grundlag for. Lad der på den opgaveansvarlige beskrive fremgangsmåde, delopgaver, hjælpemidler, behov for koordination, samt budget for ressourceindsats og omkostninger. Disse forhold drøftes og dokumenteres i en fælles aftale.</a:t>
            </a:r>
            <a:endParaRPr lang="da-DK" sz="1200" b="1" dirty="0"/>
          </a:p>
        </p:txBody>
      </p:sp>
      <p:sp>
        <p:nvSpPr>
          <p:cNvPr id="6" name="Footer Placeholder 3">
            <a:extLst>
              <a:ext uri="{FF2B5EF4-FFF2-40B4-BE49-F238E27FC236}">
                <a16:creationId xmlns:a16="http://schemas.microsoft.com/office/drawing/2014/main" id="{245C5B75-E25D-9F64-2E5E-B6AD6661D129}"/>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9114107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67629"/>
          </a:xfrm>
          <a:prstGeom prst="rect">
            <a:avLst/>
          </a:prstGeom>
          <a:ln>
            <a:noFill/>
          </a:ln>
        </p:spPr>
        <p:txBody>
          <a:bodyPr wrap="square">
            <a:spAutoFit/>
          </a:bodyPr>
          <a:lstStyle/>
          <a:p>
            <a:pPr>
              <a:lnSpc>
                <a:spcPct val="107000"/>
              </a:lnSpc>
              <a:spcAft>
                <a:spcPts val="0"/>
              </a:spcAft>
            </a:pPr>
            <a:r>
              <a:rPr lang="da-DK" sz="2400" b="1" dirty="0"/>
              <a:t>Aktivitetsbeskrivelser er aktuelle inden for det røde rektangel</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pic>
        <p:nvPicPr>
          <p:cNvPr id="10" name="Billede 9">
            <a:extLst>
              <a:ext uri="{FF2B5EF4-FFF2-40B4-BE49-F238E27FC236}">
                <a16:creationId xmlns:a16="http://schemas.microsoft.com/office/drawing/2014/main" id="{392D9F5E-A089-E511-A36C-EEC22A96376D}"/>
              </a:ext>
            </a:extLst>
          </p:cNvPr>
          <p:cNvPicPr>
            <a:picLocks noChangeAspect="1"/>
          </p:cNvPicPr>
          <p:nvPr/>
        </p:nvPicPr>
        <p:blipFill>
          <a:blip r:embed="rId4"/>
          <a:stretch>
            <a:fillRect/>
          </a:stretch>
        </p:blipFill>
        <p:spPr>
          <a:xfrm>
            <a:off x="1441328" y="1669847"/>
            <a:ext cx="9428473" cy="4575037"/>
          </a:xfrm>
          <a:prstGeom prst="rect">
            <a:avLst/>
          </a:prstGeom>
        </p:spPr>
      </p:pic>
      <p:sp>
        <p:nvSpPr>
          <p:cNvPr id="11" name="Rektangel 10">
            <a:extLst>
              <a:ext uri="{FF2B5EF4-FFF2-40B4-BE49-F238E27FC236}">
                <a16:creationId xmlns:a16="http://schemas.microsoft.com/office/drawing/2014/main" id="{60C8185B-33F8-1E55-5E20-B00F36664E8D}"/>
              </a:ext>
            </a:extLst>
          </p:cNvPr>
          <p:cNvSpPr/>
          <p:nvPr/>
        </p:nvSpPr>
        <p:spPr>
          <a:xfrm>
            <a:off x="1359192" y="897339"/>
            <a:ext cx="9987665" cy="874085"/>
          </a:xfrm>
          <a:prstGeom prst="rect">
            <a:avLst/>
          </a:prstGeom>
          <a:ln>
            <a:noFill/>
          </a:ln>
        </p:spPr>
        <p:txBody>
          <a:bodyPr wrap="square">
            <a:spAutoFit/>
          </a:bodyPr>
          <a:lstStyle/>
          <a:p>
            <a:pPr>
              <a:lnSpc>
                <a:spcPct val="107000"/>
              </a:lnSpc>
              <a:spcAft>
                <a:spcPts val="0"/>
              </a:spcAft>
            </a:pPr>
            <a:r>
              <a:rPr lang="da-DK" sz="1200" dirty="0">
                <a:ea typeface="SimSun" panose="02010600030101010101" pitchFamily="2" charset="-122"/>
              </a:rPr>
              <a:t>Projektet designes, så der er en direkte sammenhæng mellem projektets effekter, leverancer, indsatsområder, milepæle og ansvarsfordelingen i teamet. Projektdesignet og processen skal understøtte følgende værdikæde: Ressourcerne muliggør aktiviteterne, der skaber milepælene. Milepælene skaber leverancerne. De nødvendige kompetencer gør det muligt at bruge leverancerne med den rette adfærd. Leverancerne og den nye adfærd skaber de forretningsmæssige effekter. Projektejer er ansvarlig for de forretningsmæssige mål og gevinsthjemtagningen.</a:t>
            </a:r>
          </a:p>
        </p:txBody>
      </p:sp>
      <p:sp>
        <p:nvSpPr>
          <p:cNvPr id="12" name="Footer Placeholder 3">
            <a:extLst>
              <a:ext uri="{FF2B5EF4-FFF2-40B4-BE49-F238E27FC236}">
                <a16:creationId xmlns:a16="http://schemas.microsoft.com/office/drawing/2014/main" id="{D0E98CE0-80CF-F88C-EDAF-6B317BCEE121}"/>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59234031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t>Skabelon 1: Aktivitetsbeskrivelse</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6" name="Tabel 5">
            <a:extLst>
              <a:ext uri="{FF2B5EF4-FFF2-40B4-BE49-F238E27FC236}">
                <a16:creationId xmlns:a16="http://schemas.microsoft.com/office/drawing/2014/main" id="{D34FAD1C-C102-4BFE-D373-424CC9037ABE}"/>
              </a:ext>
            </a:extLst>
          </p:cNvPr>
          <p:cNvGraphicFramePr>
            <a:graphicFrameLocks noGrp="1"/>
          </p:cNvGraphicFramePr>
          <p:nvPr>
            <p:extLst>
              <p:ext uri="{D42A27DB-BD31-4B8C-83A1-F6EECF244321}">
                <p14:modId xmlns:p14="http://schemas.microsoft.com/office/powerpoint/2010/main" val="2432665023"/>
              </p:ext>
            </p:extLst>
          </p:nvPr>
        </p:nvGraphicFramePr>
        <p:xfrm>
          <a:off x="1425426" y="932974"/>
          <a:ext cx="9425454" cy="5305145"/>
        </p:xfrm>
        <a:graphic>
          <a:graphicData uri="http://schemas.openxmlformats.org/drawingml/2006/table">
            <a:tbl>
              <a:tblPr>
                <a:tableStyleId>{5C22544A-7EE6-4342-B048-85BDC9FD1C3A}</a:tableStyleId>
              </a:tblPr>
              <a:tblGrid>
                <a:gridCol w="2147342">
                  <a:extLst>
                    <a:ext uri="{9D8B030D-6E8A-4147-A177-3AD203B41FA5}">
                      <a16:colId xmlns:a16="http://schemas.microsoft.com/office/drawing/2014/main" val="3933218046"/>
                    </a:ext>
                  </a:extLst>
                </a:gridCol>
                <a:gridCol w="254457">
                  <a:extLst>
                    <a:ext uri="{9D8B030D-6E8A-4147-A177-3AD203B41FA5}">
                      <a16:colId xmlns:a16="http://schemas.microsoft.com/office/drawing/2014/main" val="3751663606"/>
                    </a:ext>
                  </a:extLst>
                </a:gridCol>
                <a:gridCol w="254457">
                  <a:extLst>
                    <a:ext uri="{9D8B030D-6E8A-4147-A177-3AD203B41FA5}">
                      <a16:colId xmlns:a16="http://schemas.microsoft.com/office/drawing/2014/main" val="2391411153"/>
                    </a:ext>
                  </a:extLst>
                </a:gridCol>
                <a:gridCol w="2438987">
                  <a:extLst>
                    <a:ext uri="{9D8B030D-6E8A-4147-A177-3AD203B41FA5}">
                      <a16:colId xmlns:a16="http://schemas.microsoft.com/office/drawing/2014/main" val="2625710926"/>
                    </a:ext>
                  </a:extLst>
                </a:gridCol>
                <a:gridCol w="2095546">
                  <a:extLst>
                    <a:ext uri="{9D8B030D-6E8A-4147-A177-3AD203B41FA5}">
                      <a16:colId xmlns:a16="http://schemas.microsoft.com/office/drawing/2014/main" val="563371373"/>
                    </a:ext>
                  </a:extLst>
                </a:gridCol>
                <a:gridCol w="2234665">
                  <a:extLst>
                    <a:ext uri="{9D8B030D-6E8A-4147-A177-3AD203B41FA5}">
                      <a16:colId xmlns:a16="http://schemas.microsoft.com/office/drawing/2014/main" val="3196078671"/>
                    </a:ext>
                  </a:extLst>
                </a:gridCol>
              </a:tblGrid>
              <a:tr h="611225">
                <a:tc>
                  <a:txBody>
                    <a:bodyPr/>
                    <a:lstStyle/>
                    <a:p>
                      <a:r>
                        <a:rPr lang="da-DK" sz="1100" dirty="0">
                          <a:effectLst/>
                        </a:rPr>
                        <a:t>Projekt (nr.)</a:t>
                      </a:r>
                    </a:p>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gridSpan="2">
                  <a:txBody>
                    <a:bodyPr/>
                    <a:lstStyle/>
                    <a:p>
                      <a:r>
                        <a:rPr lang="da-DK" sz="1100">
                          <a:effectLst/>
                        </a:rPr>
                        <a:t>Indsatsområde</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gridSpan="2">
                  <a:txBody>
                    <a:bodyPr/>
                    <a:lstStyle/>
                    <a:p>
                      <a:r>
                        <a:rPr lang="da-DK" sz="1100">
                          <a:effectLst/>
                        </a:rPr>
                        <a:t>Aktivitet (betegnelse, nr.)</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a:txBody>
                    <a:bodyPr/>
                    <a:lstStyle/>
                    <a:p>
                      <a:r>
                        <a:rPr lang="da-DK" sz="1100" dirty="0">
                          <a:effectLst/>
                        </a:rPr>
                        <a:t>Dato</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3013235187"/>
                  </a:ext>
                </a:extLst>
              </a:tr>
              <a:tr h="291059">
                <a:tc gridSpan="2">
                  <a:txBody>
                    <a:bodyPr/>
                    <a:lstStyle/>
                    <a:p>
                      <a:r>
                        <a:rPr lang="da-DK" sz="1100">
                          <a:effectLst/>
                        </a:rPr>
                        <a:t>Ressourceforbrug (manddage)</a:t>
                      </a:r>
                    </a:p>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gridSpan="2">
                  <a:txBody>
                    <a:bodyPr/>
                    <a:lstStyle/>
                    <a:p>
                      <a:r>
                        <a:rPr lang="da-DK" sz="1100">
                          <a:effectLst/>
                        </a:rPr>
                        <a:t>Varighed (Kalenderuger)</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a:txBody>
                    <a:bodyPr/>
                    <a:lstStyle/>
                    <a:p>
                      <a:r>
                        <a:rPr lang="da-DK" sz="1100">
                          <a:effectLst/>
                        </a:rPr>
                        <a:t>Termin</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Ansvar</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4176458261"/>
                  </a:ext>
                </a:extLst>
              </a:tr>
              <a:tr h="727648">
                <a:tc gridSpan="3">
                  <a:txBody>
                    <a:bodyPr/>
                    <a:lstStyle/>
                    <a:p>
                      <a:r>
                        <a:rPr lang="da-DK" sz="1100" dirty="0">
                          <a:effectLst/>
                        </a:rPr>
                        <a:t>Nødvendige forudgående aktiviteter</a:t>
                      </a:r>
                    </a:p>
                    <a:p>
                      <a:r>
                        <a:rPr lang="da-DK" sz="1100" dirty="0">
                          <a:effectLst/>
                        </a:rPr>
                        <a:t> </a:t>
                      </a:r>
                    </a:p>
                    <a:p>
                      <a:r>
                        <a:rPr lang="da-DK" sz="1100" dirty="0">
                          <a:effectLst/>
                        </a:rPr>
                        <a:t> </a:t>
                      </a:r>
                    </a:p>
                    <a:p>
                      <a:r>
                        <a:rPr lang="da-DK" sz="1100" dirty="0">
                          <a:effectLst/>
                        </a:rPr>
                        <a:t> </a:t>
                      </a:r>
                    </a:p>
                    <a:p>
                      <a:r>
                        <a:rPr lang="da-DK" sz="1100" dirty="0">
                          <a:effectLst/>
                        </a:rPr>
                        <a:t> </a:t>
                      </a:r>
                    </a:p>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tc gridSpan="3">
                  <a:txBody>
                    <a:bodyPr/>
                    <a:lstStyle/>
                    <a:p>
                      <a:r>
                        <a:rPr lang="da-DK" sz="1100">
                          <a:effectLst/>
                        </a:rPr>
                        <a:t>Startgrundlag (Resultater, dokumentation osv.)</a:t>
                      </a:r>
                      <a:endParaRPr lang="da-DK" sz="110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707543522"/>
                  </a:ext>
                </a:extLst>
              </a:tr>
              <a:tr h="654884">
                <a:tc gridSpan="3">
                  <a:txBody>
                    <a:bodyPr/>
                    <a:lstStyle/>
                    <a:p>
                      <a:r>
                        <a:rPr lang="da-DK" sz="1100" dirty="0">
                          <a:effectLst/>
                        </a:rPr>
                        <a:t>Efterfølgende aktiviteter der skal bruge resultatet</a:t>
                      </a:r>
                    </a:p>
                    <a:p>
                      <a:r>
                        <a:rPr lang="da-DK" sz="1100" dirty="0">
                          <a:effectLst/>
                        </a:rPr>
                        <a:t> </a:t>
                      </a:r>
                    </a:p>
                    <a:p>
                      <a:r>
                        <a:rPr lang="da-DK" sz="1100" dirty="0">
                          <a:effectLst/>
                        </a:rPr>
                        <a:t> </a:t>
                      </a:r>
                    </a:p>
                    <a:p>
                      <a:r>
                        <a:rPr lang="da-DK" sz="1100" dirty="0">
                          <a:effectLst/>
                        </a:rPr>
                        <a:t> </a:t>
                      </a:r>
                    </a:p>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tc gridSpan="3">
                  <a:txBody>
                    <a:bodyPr/>
                    <a:lstStyle/>
                    <a:p>
                      <a:r>
                        <a:rPr lang="da-DK" sz="1100" dirty="0">
                          <a:effectLst/>
                        </a:rPr>
                        <a:t>Resultat (Dokumentation, test, godkendelser </a:t>
                      </a:r>
                      <a:r>
                        <a:rPr lang="da-DK" sz="1100" dirty="0" err="1">
                          <a:effectLst/>
                        </a:rPr>
                        <a:t>osv</a:t>
                      </a:r>
                      <a:r>
                        <a:rPr lang="da-DK" sz="1100" dirty="0">
                          <a:effectLst/>
                        </a:rPr>
                        <a:t>)</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extLst>
                  <a:ext uri="{0D108BD9-81ED-4DB2-BD59-A6C34878D82A}">
                    <a16:rowId xmlns:a16="http://schemas.microsoft.com/office/drawing/2014/main" val="839425305"/>
                  </a:ext>
                </a:extLst>
              </a:tr>
              <a:tr h="145530">
                <a:tc gridSpan="3">
                  <a:txBody>
                    <a:bodyPr/>
                    <a:lstStyle/>
                    <a:p>
                      <a:r>
                        <a:rPr lang="da-DK" sz="1100">
                          <a:effectLst/>
                        </a:rPr>
                        <a:t>Beskrivelsen af indhold (opgaver)</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a:txBody>
                    <a:bodyPr/>
                    <a:lstStyle/>
                    <a:p>
                      <a:r>
                        <a:rPr lang="da-DK" sz="1100">
                          <a:effectLst/>
                        </a:rPr>
                        <a:t>Varighed/ressource</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a:effectLst/>
                        </a:rPr>
                        <a:t>Udstyr/metode</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Budget i kr.</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2663281036"/>
                  </a:ext>
                </a:extLst>
              </a:tr>
              <a:tr h="174636">
                <a:tc gridSpan="3">
                  <a:txBody>
                    <a:bodyPr/>
                    <a:lstStyle/>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extLst>
                  <a:ext uri="{0D108BD9-81ED-4DB2-BD59-A6C34878D82A}">
                    <a16:rowId xmlns:a16="http://schemas.microsoft.com/office/drawing/2014/main" val="359981254"/>
                  </a:ext>
                </a:extLst>
              </a:tr>
              <a:tr h="174636">
                <a:tc gridSpan="3">
                  <a:txBody>
                    <a:bodyPr/>
                    <a:lstStyle/>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2009490477"/>
                  </a:ext>
                </a:extLst>
              </a:tr>
              <a:tr h="174636">
                <a:tc gridSpan="3">
                  <a:txBody>
                    <a:bodyPr/>
                    <a:lstStyle/>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extLst>
                  <a:ext uri="{0D108BD9-81ED-4DB2-BD59-A6C34878D82A}">
                    <a16:rowId xmlns:a16="http://schemas.microsoft.com/office/drawing/2014/main" val="2956271952"/>
                  </a:ext>
                </a:extLst>
              </a:tr>
              <a:tr h="174636">
                <a:tc gridSpan="3">
                  <a:txBody>
                    <a:bodyPr/>
                    <a:lstStyle/>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2007392784"/>
                  </a:ext>
                </a:extLst>
              </a:tr>
              <a:tr h="174636">
                <a:tc gridSpan="3">
                  <a:txBody>
                    <a:bodyPr/>
                    <a:lstStyle/>
                    <a:p>
                      <a:r>
                        <a:rPr lang="da-DK" sz="1100">
                          <a:effectLst/>
                        </a:rPr>
                        <a:t> </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hMerge="1">
                  <a:txBody>
                    <a:bodyPr/>
                    <a:lstStyle/>
                    <a:p>
                      <a:endParaRPr lang="da-DK"/>
                    </a:p>
                  </a:txBody>
                  <a:tcPr/>
                </a:tc>
                <a:tc hMerge="1">
                  <a:txBody>
                    <a:bodyPr/>
                    <a:lstStyle/>
                    <a:p>
                      <a:endParaRPr lang="da-DK"/>
                    </a:p>
                  </a:txBody>
                  <a:tcPr/>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tc>
                <a:extLst>
                  <a:ext uri="{0D108BD9-81ED-4DB2-BD59-A6C34878D82A}">
                    <a16:rowId xmlns:a16="http://schemas.microsoft.com/office/drawing/2014/main" val="2992443346"/>
                  </a:ext>
                </a:extLst>
              </a:tr>
              <a:tr h="174636">
                <a:tc gridSpan="3">
                  <a:txBody>
                    <a:bodyPr/>
                    <a:lstStyle/>
                    <a:p>
                      <a:r>
                        <a:rPr lang="da-DK" sz="1100">
                          <a:effectLst/>
                        </a:rPr>
                        <a:t>Total i alt</a:t>
                      </a:r>
                    </a:p>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hMerge="1">
                  <a:txBody>
                    <a:bodyPr/>
                    <a:lstStyle/>
                    <a:p>
                      <a:endParaRPr lang="da-DK"/>
                    </a:p>
                  </a:txBody>
                  <a:tcPr/>
                </a:tc>
                <a:tc hMerge="1">
                  <a:txBody>
                    <a:bodyPr/>
                    <a:lstStyle/>
                    <a:p>
                      <a:endParaRPr lang="da-DK"/>
                    </a:p>
                  </a:txBody>
                  <a:tcPr/>
                </a:tc>
                <a:tc>
                  <a:txBody>
                    <a:bodyPr/>
                    <a:lstStyle/>
                    <a:p>
                      <a:r>
                        <a:rPr lang="da-DK" sz="1100">
                          <a:effectLst/>
                        </a:rPr>
                        <a:t> </a:t>
                      </a:r>
                      <a:endParaRPr lang="da-DK" sz="110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tc>
                  <a:txBody>
                    <a:bodyPr/>
                    <a:lstStyle/>
                    <a:p>
                      <a:r>
                        <a:rPr lang="da-DK" sz="1100" dirty="0">
                          <a:effectLst/>
                        </a:rPr>
                        <a:t> </a:t>
                      </a:r>
                      <a:endParaRPr lang="da-DK" sz="1100" dirty="0">
                        <a:effectLst/>
                        <a:latin typeface="Times New Roman" panose="02020603050405020304" pitchFamily="18" charset="0"/>
                        <a:ea typeface="Times New Roman" panose="02020603050405020304" pitchFamily="18" charset="0"/>
                      </a:endParaRPr>
                    </a:p>
                  </a:txBody>
                  <a:tcPr marL="21223" marR="21223" marT="0" marB="0">
                    <a:solidFill>
                      <a:schemeClr val="accent1">
                        <a:lumMod val="40000"/>
                        <a:lumOff val="60000"/>
                      </a:schemeClr>
                    </a:solidFill>
                  </a:tcPr>
                </a:tc>
                <a:extLst>
                  <a:ext uri="{0D108BD9-81ED-4DB2-BD59-A6C34878D82A}">
                    <a16:rowId xmlns:a16="http://schemas.microsoft.com/office/drawing/2014/main" val="2437770585"/>
                  </a:ext>
                </a:extLst>
              </a:tr>
            </a:tbl>
          </a:graphicData>
        </a:graphic>
      </p:graphicFrame>
      <p:sp>
        <p:nvSpPr>
          <p:cNvPr id="10" name="Footer Placeholder 3">
            <a:extLst>
              <a:ext uri="{FF2B5EF4-FFF2-40B4-BE49-F238E27FC236}">
                <a16:creationId xmlns:a16="http://schemas.microsoft.com/office/drawing/2014/main" id="{5A18601C-43F4-81D0-B625-11961B7495D2}"/>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638645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470000"/>
          </a:xfrm>
          <a:prstGeom prst="rect">
            <a:avLst/>
          </a:prstGeom>
          <a:ln>
            <a:noFill/>
          </a:ln>
        </p:spPr>
        <p:txBody>
          <a:bodyPr wrap="square">
            <a:spAutoFit/>
          </a:bodyPr>
          <a:lstStyle/>
          <a:p>
            <a:pPr>
              <a:lnSpc>
                <a:spcPct val="107000"/>
              </a:lnSpc>
            </a:pPr>
            <a:r>
              <a:rPr lang="da-DK" sz="2400" b="1" dirty="0"/>
              <a:t>Skabelon 2: Aktivitetsbeskrivelse</a:t>
            </a:r>
            <a:r>
              <a:rPr lang="da-DK" sz="2400" b="1" dirty="0">
                <a:ea typeface="SimSun" panose="02010600030101010101" pitchFamily="2" charset="-122"/>
              </a:rPr>
              <a:t>  </a:t>
            </a:r>
            <a:endParaRPr lang="da-DK" sz="2400" dirty="0">
              <a:ea typeface="SimSun" panose="02010600030101010101" pitchFamily="2" charset="-122"/>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AD959B06-628D-DEF4-B719-9A33270B3EC2}"/>
              </a:ext>
            </a:extLst>
          </p:cNvPr>
          <p:cNvPicPr>
            <a:picLocks noChangeAspect="1"/>
          </p:cNvPicPr>
          <p:nvPr/>
        </p:nvPicPr>
        <p:blipFill>
          <a:blip r:embed="rId3"/>
          <a:stretch>
            <a:fillRect/>
          </a:stretch>
        </p:blipFill>
        <p:spPr>
          <a:xfrm>
            <a:off x="0" y="0"/>
            <a:ext cx="504265" cy="6858000"/>
          </a:xfrm>
          <a:prstGeom prst="rect">
            <a:avLst/>
          </a:prstGeom>
        </p:spPr>
      </p:pic>
      <p:graphicFrame>
        <p:nvGraphicFramePr>
          <p:cNvPr id="5" name="Tabel 4">
            <a:extLst>
              <a:ext uri="{FF2B5EF4-FFF2-40B4-BE49-F238E27FC236}">
                <a16:creationId xmlns:a16="http://schemas.microsoft.com/office/drawing/2014/main" id="{7F89851D-C39C-534F-20AF-89224FC10239}"/>
              </a:ext>
            </a:extLst>
          </p:cNvPr>
          <p:cNvGraphicFramePr>
            <a:graphicFrameLocks noGrp="1"/>
          </p:cNvGraphicFramePr>
          <p:nvPr>
            <p:extLst>
              <p:ext uri="{D42A27DB-BD31-4B8C-83A1-F6EECF244321}">
                <p14:modId xmlns:p14="http://schemas.microsoft.com/office/powerpoint/2010/main" val="3091652713"/>
              </p:ext>
            </p:extLst>
          </p:nvPr>
        </p:nvGraphicFramePr>
        <p:xfrm>
          <a:off x="1446174" y="915507"/>
          <a:ext cx="9440848" cy="5344673"/>
        </p:xfrm>
        <a:graphic>
          <a:graphicData uri="http://schemas.openxmlformats.org/drawingml/2006/table">
            <a:tbl>
              <a:tblPr firstRow="1" firstCol="1" bandRow="1">
                <a:tableStyleId>{5C22544A-7EE6-4342-B048-85BDC9FD1C3A}</a:tableStyleId>
              </a:tblPr>
              <a:tblGrid>
                <a:gridCol w="2636731">
                  <a:extLst>
                    <a:ext uri="{9D8B030D-6E8A-4147-A177-3AD203B41FA5}">
                      <a16:colId xmlns:a16="http://schemas.microsoft.com/office/drawing/2014/main" val="114672890"/>
                    </a:ext>
                  </a:extLst>
                </a:gridCol>
                <a:gridCol w="2362173">
                  <a:extLst>
                    <a:ext uri="{9D8B030D-6E8A-4147-A177-3AD203B41FA5}">
                      <a16:colId xmlns:a16="http://schemas.microsoft.com/office/drawing/2014/main" val="1058740770"/>
                    </a:ext>
                  </a:extLst>
                </a:gridCol>
                <a:gridCol w="2363152">
                  <a:extLst>
                    <a:ext uri="{9D8B030D-6E8A-4147-A177-3AD203B41FA5}">
                      <a16:colId xmlns:a16="http://schemas.microsoft.com/office/drawing/2014/main" val="271630224"/>
                    </a:ext>
                  </a:extLst>
                </a:gridCol>
                <a:gridCol w="2078792">
                  <a:extLst>
                    <a:ext uri="{9D8B030D-6E8A-4147-A177-3AD203B41FA5}">
                      <a16:colId xmlns:a16="http://schemas.microsoft.com/office/drawing/2014/main" val="3831584951"/>
                    </a:ext>
                  </a:extLst>
                </a:gridCol>
              </a:tblGrid>
              <a:tr h="147906">
                <a:tc>
                  <a:txBody>
                    <a:bodyPr/>
                    <a:lstStyle/>
                    <a:p>
                      <a:pPr>
                        <a:lnSpc>
                          <a:spcPct val="107000"/>
                        </a:lnSpc>
                        <a:spcAft>
                          <a:spcPts val="800"/>
                        </a:spcAft>
                      </a:pPr>
                      <a:r>
                        <a:rPr lang="da-DK" sz="1200" kern="100" dirty="0">
                          <a:solidFill>
                            <a:schemeClr val="tx1"/>
                          </a:solidFill>
                          <a:effectLst/>
                        </a:rPr>
                        <a:t> Beskrivelsen af indhold (opgaver)</a:t>
                      </a:r>
                    </a:p>
                    <a:p>
                      <a:pPr>
                        <a:lnSpc>
                          <a:spcPct val="107000"/>
                        </a:lnSpc>
                        <a:spcAft>
                          <a:spcPts val="800"/>
                        </a:spcAft>
                      </a:pP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rPr>
                        <a:t> Varighed/ressource</a:t>
                      </a: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rPr>
                        <a:t> Udstyr/metode</a:t>
                      </a: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60000"/>
                        <a:lumOff val="40000"/>
                      </a:schemeClr>
                    </a:solidFill>
                  </a:tcPr>
                </a:tc>
                <a:tc>
                  <a:txBody>
                    <a:bodyPr/>
                    <a:lstStyle/>
                    <a:p>
                      <a:pPr>
                        <a:lnSpc>
                          <a:spcPct val="107000"/>
                        </a:lnSpc>
                        <a:spcAft>
                          <a:spcPts val="800"/>
                        </a:spcAft>
                      </a:pPr>
                      <a:r>
                        <a:rPr lang="da-DK" sz="1200" kern="100" dirty="0">
                          <a:solidFill>
                            <a:schemeClr val="tx1"/>
                          </a:solidFill>
                          <a:effectLst/>
                        </a:rPr>
                        <a:t> Budget i kr.</a:t>
                      </a: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60000"/>
                        <a:lumOff val="40000"/>
                      </a:schemeClr>
                    </a:solidFill>
                  </a:tcPr>
                </a:tc>
                <a:extLst>
                  <a:ext uri="{0D108BD9-81ED-4DB2-BD59-A6C34878D82A}">
                    <a16:rowId xmlns:a16="http://schemas.microsoft.com/office/drawing/2014/main" val="431957606"/>
                  </a:ext>
                </a:extLst>
              </a:tr>
              <a:tr h="217356">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extLst>
                  <a:ext uri="{0D108BD9-81ED-4DB2-BD59-A6C34878D82A}">
                    <a16:rowId xmlns:a16="http://schemas.microsoft.com/office/drawing/2014/main" val="4004375570"/>
                  </a:ext>
                </a:extLst>
              </a:tr>
              <a:tr h="209793">
                <a:tc>
                  <a:txBody>
                    <a:bodyPr/>
                    <a:lstStyle/>
                    <a:p>
                      <a:pPr>
                        <a:lnSpc>
                          <a:spcPct val="107000"/>
                        </a:lnSpc>
                        <a:spcAft>
                          <a:spcPts val="800"/>
                        </a:spcAft>
                      </a:pPr>
                      <a:r>
                        <a:rPr lang="da-DK" sz="1200" kern="100" dirty="0">
                          <a:effectLst/>
                        </a:rPr>
                        <a:t> </a:t>
                      </a:r>
                    </a:p>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extLst>
                  <a:ext uri="{0D108BD9-81ED-4DB2-BD59-A6C34878D82A}">
                    <a16:rowId xmlns:a16="http://schemas.microsoft.com/office/drawing/2014/main" val="2714670927"/>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extLst>
                  <a:ext uri="{0D108BD9-81ED-4DB2-BD59-A6C34878D82A}">
                    <a16:rowId xmlns:a16="http://schemas.microsoft.com/office/drawing/2014/main" val="3774429104"/>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extLst>
                  <a:ext uri="{0D108BD9-81ED-4DB2-BD59-A6C34878D82A}">
                    <a16:rowId xmlns:a16="http://schemas.microsoft.com/office/drawing/2014/main" val="3667997654"/>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extLst>
                  <a:ext uri="{0D108BD9-81ED-4DB2-BD59-A6C34878D82A}">
                    <a16:rowId xmlns:a16="http://schemas.microsoft.com/office/drawing/2014/main" val="1431966251"/>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extLst>
                  <a:ext uri="{0D108BD9-81ED-4DB2-BD59-A6C34878D82A}">
                    <a16:rowId xmlns:a16="http://schemas.microsoft.com/office/drawing/2014/main" val="3057160439"/>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extLst>
                  <a:ext uri="{0D108BD9-81ED-4DB2-BD59-A6C34878D82A}">
                    <a16:rowId xmlns:a16="http://schemas.microsoft.com/office/drawing/2014/main" val="2183530802"/>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dirty="0">
                          <a:effectLst/>
                        </a:rPr>
                        <a:t> </a:t>
                      </a:r>
                      <a:endParaRPr lang="da-DK" sz="1200" kern="100" dirty="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extLst>
                  <a:ext uri="{0D108BD9-81ED-4DB2-BD59-A6C34878D82A}">
                    <a16:rowId xmlns:a16="http://schemas.microsoft.com/office/drawing/2014/main" val="1104975674"/>
                  </a:ext>
                </a:extLst>
              </a:tr>
              <a:tr h="209793">
                <a:tc>
                  <a:txBody>
                    <a:bodyPr/>
                    <a:lstStyle/>
                    <a:p>
                      <a:pPr>
                        <a:lnSpc>
                          <a:spcPct val="107000"/>
                        </a:lnSpc>
                        <a:spcAft>
                          <a:spcPts val="800"/>
                        </a:spcAft>
                      </a:pPr>
                      <a:r>
                        <a:rPr lang="da-DK" sz="1200" kern="100">
                          <a:effectLst/>
                        </a:rPr>
                        <a:t> </a:t>
                      </a:r>
                    </a:p>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tc>
                  <a:txBody>
                    <a:bodyPr/>
                    <a:lstStyle/>
                    <a:p>
                      <a:pPr>
                        <a:lnSpc>
                          <a:spcPct val="107000"/>
                        </a:lnSpc>
                        <a:spcAft>
                          <a:spcPts val="800"/>
                        </a:spcAft>
                      </a:pPr>
                      <a:r>
                        <a:rPr lang="da-DK" sz="1200" kern="100">
                          <a:effectLst/>
                        </a:rPr>
                        <a:t> </a:t>
                      </a:r>
                      <a:endParaRPr lang="da-DK" sz="1200" kern="100">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20000"/>
                        <a:lumOff val="80000"/>
                      </a:schemeClr>
                    </a:solidFill>
                  </a:tcPr>
                </a:tc>
                <a:extLst>
                  <a:ext uri="{0D108BD9-81ED-4DB2-BD59-A6C34878D82A}">
                    <a16:rowId xmlns:a16="http://schemas.microsoft.com/office/drawing/2014/main" val="4021800046"/>
                  </a:ext>
                </a:extLst>
              </a:tr>
              <a:tr h="209793">
                <a:tc>
                  <a:txBody>
                    <a:bodyPr/>
                    <a:lstStyle/>
                    <a:p>
                      <a:pPr>
                        <a:lnSpc>
                          <a:spcPct val="107000"/>
                        </a:lnSpc>
                        <a:spcAft>
                          <a:spcPts val="800"/>
                        </a:spcAft>
                      </a:pPr>
                      <a:r>
                        <a:rPr lang="da-DK" sz="1200" kern="100" dirty="0">
                          <a:solidFill>
                            <a:schemeClr val="tx1"/>
                          </a:solidFill>
                          <a:effectLst/>
                        </a:rPr>
                        <a:t> Total i alt</a:t>
                      </a:r>
                    </a:p>
                    <a:p>
                      <a:pPr>
                        <a:lnSpc>
                          <a:spcPct val="107000"/>
                        </a:lnSpc>
                        <a:spcAft>
                          <a:spcPts val="800"/>
                        </a:spcAft>
                      </a:pPr>
                      <a:r>
                        <a:rPr lang="da-DK" sz="1200" kern="100" dirty="0">
                          <a:solidFill>
                            <a:schemeClr val="tx1"/>
                          </a:solidFill>
                          <a:effectLst/>
                        </a:rPr>
                        <a:t> </a:t>
                      </a: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rPr>
                        <a:t> </a:t>
                      </a:r>
                      <a:endParaRPr lang="da-DK"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a:solidFill>
                            <a:schemeClr val="tx1"/>
                          </a:solidFill>
                          <a:effectLst/>
                        </a:rPr>
                        <a:t> </a:t>
                      </a:r>
                      <a:endParaRPr lang="da-DK" sz="1200" kern="10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tc>
                  <a:txBody>
                    <a:bodyPr/>
                    <a:lstStyle/>
                    <a:p>
                      <a:pPr>
                        <a:lnSpc>
                          <a:spcPct val="107000"/>
                        </a:lnSpc>
                        <a:spcAft>
                          <a:spcPts val="800"/>
                        </a:spcAft>
                      </a:pPr>
                      <a:r>
                        <a:rPr lang="da-DK" sz="1200" kern="100" dirty="0">
                          <a:solidFill>
                            <a:schemeClr val="tx1"/>
                          </a:solidFill>
                          <a:effectLst/>
                        </a:rPr>
                        <a:t> </a:t>
                      </a:r>
                      <a:endParaRPr lang="da-DK" sz="1200" kern="100" dirty="0">
                        <a:solidFill>
                          <a:schemeClr val="tx1"/>
                        </a:solidFill>
                        <a:effectLst/>
                        <a:latin typeface="Aptos" panose="020B0004020202020204" pitchFamily="34" charset="0"/>
                        <a:ea typeface="Aptos" panose="020B0004020202020204" pitchFamily="34" charset="0"/>
                        <a:cs typeface="Times New Roman" panose="02020603050405020304" pitchFamily="18" charset="0"/>
                      </a:endParaRPr>
                    </a:p>
                  </a:txBody>
                  <a:tcPr marL="20600" marR="20600" marT="0" marB="0">
                    <a:solidFill>
                      <a:schemeClr val="accent1">
                        <a:lumMod val="40000"/>
                        <a:lumOff val="60000"/>
                      </a:schemeClr>
                    </a:solidFill>
                  </a:tcPr>
                </a:tc>
                <a:extLst>
                  <a:ext uri="{0D108BD9-81ED-4DB2-BD59-A6C34878D82A}">
                    <a16:rowId xmlns:a16="http://schemas.microsoft.com/office/drawing/2014/main" val="3365043255"/>
                  </a:ext>
                </a:extLst>
              </a:tr>
            </a:tbl>
          </a:graphicData>
        </a:graphic>
      </p:graphicFrame>
      <p:sp>
        <p:nvSpPr>
          <p:cNvPr id="10" name="Footer Placeholder 3">
            <a:extLst>
              <a:ext uri="{FF2B5EF4-FFF2-40B4-BE49-F238E27FC236}">
                <a16:creationId xmlns:a16="http://schemas.microsoft.com/office/drawing/2014/main" id="{24B7F53E-93FE-370A-5F35-F8E78499D3DA}"/>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76622594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ktangel 1"/>
          <p:cNvSpPr/>
          <p:nvPr/>
        </p:nvSpPr>
        <p:spPr>
          <a:xfrm>
            <a:off x="1337497" y="466344"/>
            <a:ext cx="9441962" cy="853952"/>
          </a:xfrm>
          <a:prstGeom prst="rect">
            <a:avLst/>
          </a:prstGeom>
          <a:ln>
            <a:noFill/>
          </a:ln>
        </p:spPr>
        <p:txBody>
          <a:bodyPr wrap="square">
            <a:spAutoFit/>
          </a:bodyPr>
          <a:lstStyle/>
          <a:p>
            <a:pPr>
              <a:lnSpc>
                <a:spcPct val="107000"/>
              </a:lnSpc>
            </a:pPr>
            <a:r>
              <a:rPr lang="da-DK" sz="2400" b="1" kern="100" dirty="0">
                <a:effectLst/>
                <a:ea typeface="Aptos" panose="020B0004020202020204" pitchFamily="34" charset="0"/>
                <a:cs typeface="Times New Roman" panose="02020603050405020304" pitchFamily="18" charset="0"/>
              </a:rPr>
              <a:t>Referencer og links</a:t>
            </a:r>
            <a:endParaRPr lang="da-DK" sz="2400" kern="100" dirty="0">
              <a:effectLst/>
              <a:ea typeface="Aptos" panose="020B0004020202020204" pitchFamily="34" charset="0"/>
              <a:cs typeface="Times New Roman" panose="02020603050405020304" pitchFamily="18" charset="0"/>
            </a:endParaRPr>
          </a:p>
          <a:p>
            <a:pPr>
              <a:lnSpc>
                <a:spcPct val="107000"/>
              </a:lnSpc>
            </a:pPr>
            <a:endParaRPr lang="da-DK" sz="2400" kern="100" dirty="0">
              <a:effectLst/>
              <a:latin typeface="Arial" panose="020B0604020202020204" pitchFamily="34" charset="0"/>
              <a:ea typeface="Aptos" panose="020B0004020202020204" pitchFamily="34" charset="0"/>
              <a:cs typeface="Arial" panose="020B0604020202020204" pitchFamily="34" charset="0"/>
            </a:endParaRPr>
          </a:p>
        </p:txBody>
      </p:sp>
      <p:cxnSp>
        <p:nvCxnSpPr>
          <p:cNvPr id="7" name="Lige forbindelse 6">
            <a:extLst>
              <a:ext uri="{FF2B5EF4-FFF2-40B4-BE49-F238E27FC236}">
                <a16:creationId xmlns:a16="http://schemas.microsoft.com/office/drawing/2014/main" id="{E4B8135A-E247-4EFE-898F-167D25B8812D}"/>
              </a:ext>
            </a:extLst>
          </p:cNvPr>
          <p:cNvCxnSpPr>
            <a:cxnSpLocks/>
          </p:cNvCxnSpPr>
          <p:nvPr/>
        </p:nvCxnSpPr>
        <p:spPr>
          <a:xfrm>
            <a:off x="1441328" y="908720"/>
            <a:ext cx="9428473"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Lige forbindelse 7">
            <a:extLst>
              <a:ext uri="{FF2B5EF4-FFF2-40B4-BE49-F238E27FC236}">
                <a16:creationId xmlns:a16="http://schemas.microsoft.com/office/drawing/2014/main" id="{A71AAAE3-730A-43F4-ADE7-67497BBA7CDB}"/>
              </a:ext>
            </a:extLst>
          </p:cNvPr>
          <p:cNvCxnSpPr/>
          <p:nvPr/>
        </p:nvCxnSpPr>
        <p:spPr>
          <a:xfrm>
            <a:off x="1425426" y="6244884"/>
            <a:ext cx="9361040" cy="0"/>
          </a:xfrm>
          <a:prstGeom prst="line">
            <a:avLst/>
          </a:prstGeom>
          <a:ln w="9525">
            <a:solidFill>
              <a:schemeClr val="tx1"/>
            </a:solidFill>
          </a:ln>
        </p:spPr>
        <p:style>
          <a:lnRef idx="1">
            <a:schemeClr val="accent1"/>
          </a:lnRef>
          <a:fillRef idx="0">
            <a:schemeClr val="accent1"/>
          </a:fillRef>
          <a:effectRef idx="0">
            <a:schemeClr val="accent1"/>
          </a:effectRef>
          <a:fontRef idx="minor">
            <a:schemeClr val="tx1"/>
          </a:fontRef>
        </p:style>
      </p:cxnSp>
      <p:pic>
        <p:nvPicPr>
          <p:cNvPr id="9" name="Billede 8">
            <a:extLst>
              <a:ext uri="{FF2B5EF4-FFF2-40B4-BE49-F238E27FC236}">
                <a16:creationId xmlns:a16="http://schemas.microsoft.com/office/drawing/2014/main" id="{3FB1FB1C-337E-B54A-AE3D-B5E067B49F5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4" name="Billede 3">
            <a:extLst>
              <a:ext uri="{FF2B5EF4-FFF2-40B4-BE49-F238E27FC236}">
                <a16:creationId xmlns:a16="http://schemas.microsoft.com/office/drawing/2014/main" id="{75680CD6-DD5A-F2CA-1FA8-CCAD9EE46B64}"/>
              </a:ext>
            </a:extLst>
          </p:cNvPr>
          <p:cNvPicPr>
            <a:picLocks noChangeAspect="1"/>
          </p:cNvPicPr>
          <p:nvPr/>
        </p:nvPicPr>
        <p:blipFill>
          <a:blip r:embed="rId3"/>
          <a:stretch>
            <a:fillRect/>
          </a:stretch>
        </p:blipFill>
        <p:spPr>
          <a:xfrm>
            <a:off x="0" y="0"/>
            <a:ext cx="504265" cy="6858000"/>
          </a:xfrm>
          <a:prstGeom prst="rect">
            <a:avLst/>
          </a:prstGeom>
        </p:spPr>
      </p:pic>
      <p:sp>
        <p:nvSpPr>
          <p:cNvPr id="5" name="Rektangel 4">
            <a:extLst>
              <a:ext uri="{FF2B5EF4-FFF2-40B4-BE49-F238E27FC236}">
                <a16:creationId xmlns:a16="http://schemas.microsoft.com/office/drawing/2014/main" id="{82F1C5E1-D5E2-FC4E-A3C8-BBD4F9EAC12A}"/>
              </a:ext>
            </a:extLst>
          </p:cNvPr>
          <p:cNvSpPr/>
          <p:nvPr/>
        </p:nvSpPr>
        <p:spPr>
          <a:xfrm>
            <a:off x="1360161" y="1053204"/>
            <a:ext cx="9441962" cy="3987502"/>
          </a:xfrm>
          <a:prstGeom prst="rect">
            <a:avLst/>
          </a:prstGeom>
          <a:ln>
            <a:noFill/>
          </a:ln>
        </p:spPr>
        <p:txBody>
          <a:bodyPr wrap="square">
            <a:spAutoFit/>
          </a:bodyPr>
          <a:lstStyle/>
          <a:p>
            <a:r>
              <a:rPr lang="da-DK" sz="1200" b="1" dirty="0">
                <a:cs typeface="Arial" panose="020B0604020202020204" pitchFamily="34" charset="0"/>
              </a:rPr>
              <a:t>Forbindelse til andre værktøjer</a:t>
            </a:r>
          </a:p>
          <a:p>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Målhierarkiet og </a:t>
            </a:r>
            <a:r>
              <a:rPr lang="da-DK" sz="1200" b="1" dirty="0" err="1">
                <a:cs typeface="Arial" panose="020B0604020202020204" pitchFamily="34" charset="0"/>
              </a:rPr>
              <a:t>Impact</a:t>
            </a:r>
            <a:r>
              <a:rPr lang="da-DK" sz="1200" b="1" dirty="0">
                <a:cs typeface="Arial" panose="020B0604020202020204" pitchFamily="34" charset="0"/>
              </a:rPr>
              <a:t> case: </a:t>
            </a:r>
            <a:r>
              <a:rPr lang="da-DK" sz="1200" dirty="0">
                <a:cs typeface="Arial" panose="020B0604020202020204" pitchFamily="34" charset="0"/>
              </a:rPr>
              <a:t>Målhierarkiet beskriver projektets leverancer. Hvis aktiviteten er en del af disse leverancer, så vil den fremgå af disse værktøjer</a:t>
            </a:r>
          </a:p>
          <a:p>
            <a:pPr marL="171450" lvl="0" indent="-171450">
              <a:buFont typeface="Arial" panose="020B0604020202020204" pitchFamily="34" charset="0"/>
              <a:buChar char="•"/>
            </a:pP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Milepælsplanen: </a:t>
            </a:r>
            <a:r>
              <a:rPr lang="da-DK" sz="1200" dirty="0">
                <a:cs typeface="Arial" panose="020B0604020202020204" pitchFamily="34" charset="0"/>
              </a:rPr>
              <a:t>Milepælsplanen fastlægger rækkefølgen og tidspunkterne for milepælene og deres aktiviteter.</a:t>
            </a:r>
          </a:p>
          <a:p>
            <a:pPr marL="171450" lvl="0" indent="-171450">
              <a:buFont typeface="Arial" panose="020B0604020202020204" pitchFamily="34" charset="0"/>
              <a:buChar char="•"/>
            </a:pP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Projektorganisering: </a:t>
            </a:r>
            <a:r>
              <a:rPr lang="da-DK" sz="1200" dirty="0">
                <a:cs typeface="Arial" panose="020B0604020202020204" pitchFamily="34" charset="0"/>
              </a:rPr>
              <a:t>Organiseringen vil angive, hvem der har ansvar for de forskellige indsatsområder, hvor aktiviteterne realiseres. Organiseringen vil også angive, hvem der kunne være relevant ved de forskellige godkendelser af aktiviteterne.</a:t>
            </a:r>
          </a:p>
          <a:p>
            <a:pPr marL="171450" lvl="0" indent="-171450">
              <a:buFont typeface="Arial" panose="020B0604020202020204" pitchFamily="34" charset="0"/>
              <a:buChar char="•"/>
            </a:pPr>
            <a:endParaRPr lang="da-DK" sz="1200" b="1" dirty="0">
              <a:cs typeface="Arial" panose="020B0604020202020204" pitchFamily="34" charset="0"/>
            </a:endParaRPr>
          </a:p>
          <a:p>
            <a:pPr marL="171450" lvl="0" indent="-171450">
              <a:buFont typeface="Arial" panose="020B0604020202020204" pitchFamily="34" charset="0"/>
              <a:buChar char="•"/>
            </a:pPr>
            <a:r>
              <a:rPr lang="da-DK" sz="1200" b="1" dirty="0">
                <a:cs typeface="Arial" panose="020B0604020202020204" pitchFamily="34" charset="0"/>
              </a:rPr>
              <a:t>Interessentanalysen: </a:t>
            </a:r>
            <a:r>
              <a:rPr lang="da-DK" sz="1200" dirty="0">
                <a:cs typeface="Arial" panose="020B0604020202020204" pitchFamily="34" charset="0"/>
              </a:rPr>
              <a:t>Analysen beskriver, hvilke interessenter der er vigtige at involvere i udviklingen af projektet. Det vil ofte være nogle af disse målgrupper, der skal medvirke ved godkendelsen af aktiviteterne f.eks. medarbejdergrupper, ledere, brugere og kunder.</a:t>
            </a:r>
            <a:endParaRPr lang="da-DK" sz="1200" b="1" dirty="0">
              <a:cs typeface="Arial" panose="020B0604020202020204" pitchFamily="34" charset="0"/>
            </a:endParaRPr>
          </a:p>
          <a:p>
            <a:endParaRPr lang="da-DK" sz="1200" b="1" dirty="0">
              <a:cs typeface="Arial" panose="020B0604020202020204" pitchFamily="34" charset="0"/>
            </a:endParaRPr>
          </a:p>
          <a:p>
            <a:r>
              <a:rPr lang="da-DK" sz="1200" b="1" dirty="0">
                <a:cs typeface="Arial" panose="020B0604020202020204" pitchFamily="34" charset="0"/>
              </a:rPr>
              <a:t>Links: </a:t>
            </a:r>
            <a:r>
              <a:rPr lang="da-DK" sz="1200" dirty="0">
                <a:cs typeface="Arial" panose="020B0604020202020204" pitchFamily="34" charset="0"/>
              </a:rPr>
              <a:t>https://airbornleadership.com/</a:t>
            </a:r>
          </a:p>
          <a:p>
            <a:endParaRPr lang="da-DK" sz="1200" b="1" dirty="0">
              <a:cs typeface="Arial" panose="020B0604020202020204" pitchFamily="34" charset="0"/>
            </a:endParaRPr>
          </a:p>
          <a:p>
            <a:r>
              <a:rPr lang="da-DK" sz="1200" b="1" dirty="0">
                <a:cs typeface="Arial" panose="020B0604020202020204" pitchFamily="34" charset="0"/>
              </a:rPr>
              <a:t>Referencer</a:t>
            </a:r>
          </a:p>
          <a:p>
            <a:pPr marL="171450" lvl="0" indent="-171450">
              <a:buFont typeface="Arial" panose="020B0604020202020204" pitchFamily="34" charset="0"/>
              <a:buChar char="•"/>
            </a:pPr>
            <a:r>
              <a:rPr lang="da-DK" sz="1200" dirty="0">
                <a:cs typeface="Arial" panose="020B0604020202020204" pitchFamily="34" charset="0"/>
              </a:rPr>
              <a:t>Bogen Power i projekter og portefølje 4. udgave, Djøf Forlag 2019</a:t>
            </a:r>
            <a:endParaRPr lang="da-DK" sz="1200" b="1" dirty="0">
              <a:cs typeface="Arial" panose="020B0604020202020204" pitchFamily="34" charset="0"/>
            </a:endParaRPr>
          </a:p>
          <a:p>
            <a:pPr marL="171450" lvl="0" indent="-171450">
              <a:buFont typeface="Arial" panose="020B0604020202020204" pitchFamily="34" charset="0"/>
              <a:buChar char="•"/>
            </a:pPr>
            <a:r>
              <a:rPr lang="da-DK" sz="1200" dirty="0">
                <a:cs typeface="Arial" panose="020B0604020202020204" pitchFamily="34" charset="0"/>
              </a:rPr>
              <a:t>Bogen Projektlederskab – effekt til tiden 1. udgave, Djøf Forlag 2016</a:t>
            </a:r>
            <a:endParaRPr lang="da-DK" sz="1200" b="1" dirty="0">
              <a:cs typeface="Arial" panose="020B0604020202020204" pitchFamily="34" charset="0"/>
            </a:endParaRPr>
          </a:p>
          <a:p>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a:p>
            <a:pPr>
              <a:lnSpc>
                <a:spcPct val="107000"/>
              </a:lnSpc>
              <a:spcAft>
                <a:spcPts val="0"/>
              </a:spcAft>
            </a:pPr>
            <a:endParaRPr lang="da-DK" sz="1200" b="1" dirty="0">
              <a:latin typeface="Arial" panose="020B0604020202020204" pitchFamily="34" charset="0"/>
              <a:ea typeface="SimSun" panose="02010600030101010101" pitchFamily="2" charset="-122"/>
              <a:cs typeface="Arial" panose="020B0604020202020204" pitchFamily="34" charset="0"/>
            </a:endParaRPr>
          </a:p>
        </p:txBody>
      </p:sp>
      <p:sp>
        <p:nvSpPr>
          <p:cNvPr id="10" name="Footer Placeholder 3">
            <a:extLst>
              <a:ext uri="{FF2B5EF4-FFF2-40B4-BE49-F238E27FC236}">
                <a16:creationId xmlns:a16="http://schemas.microsoft.com/office/drawing/2014/main" id="{60C604AE-064B-84A0-A020-2B71EFD1379F}"/>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11048258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E00A1300-2D01-B04D-9D15-EF34F3D0B630}"/>
              </a:ext>
            </a:extLst>
          </p:cNvPr>
          <p:cNvSpPr/>
          <p:nvPr/>
        </p:nvSpPr>
        <p:spPr>
          <a:xfrm>
            <a:off x="0" y="0"/>
            <a:ext cx="12192000" cy="6858000"/>
          </a:xfrm>
          <a:prstGeom prst="rect">
            <a:avLst/>
          </a:prstGeom>
          <a:solidFill>
            <a:srgbClr val="EDEBE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a-DK"/>
          </a:p>
        </p:txBody>
      </p:sp>
      <p:sp>
        <p:nvSpPr>
          <p:cNvPr id="5" name="Tekstfelt 4">
            <a:extLst>
              <a:ext uri="{FF2B5EF4-FFF2-40B4-BE49-F238E27FC236}">
                <a16:creationId xmlns:a16="http://schemas.microsoft.com/office/drawing/2014/main" id="{3B49DC67-C1F6-987F-3ABB-FBDFEAD80667}"/>
              </a:ext>
            </a:extLst>
          </p:cNvPr>
          <p:cNvSpPr txBox="1"/>
          <p:nvPr/>
        </p:nvSpPr>
        <p:spPr>
          <a:xfrm>
            <a:off x="8333251" y="405253"/>
            <a:ext cx="3858749" cy="507832"/>
          </a:xfrm>
          <a:prstGeom prst="rect">
            <a:avLst/>
          </a:prstGeom>
          <a:noFill/>
        </p:spPr>
        <p:txBody>
          <a:bodyPr wrap="square" rtlCol="0">
            <a:spAutoFit/>
          </a:bodyPr>
          <a:lstStyle/>
          <a:p>
            <a:r>
              <a:rPr lang="da-DK" sz="2400" dirty="0">
                <a:solidFill>
                  <a:srgbClr val="CE5C29"/>
                </a:solidFill>
                <a:latin typeface="HelveticaNeueLT Std Lt Cn" panose="020B0406020202030204" pitchFamily="34" charset="0"/>
              </a:rPr>
              <a:t>Se mere på https://djoefforlag.dk/</a:t>
            </a:r>
          </a:p>
        </p:txBody>
      </p:sp>
      <p:pic>
        <p:nvPicPr>
          <p:cNvPr id="6" name="Billede 5">
            <a:extLst>
              <a:ext uri="{FF2B5EF4-FFF2-40B4-BE49-F238E27FC236}">
                <a16:creationId xmlns:a16="http://schemas.microsoft.com/office/drawing/2014/main" id="{814FBE51-B229-C2A5-19E9-4820F3862703}"/>
              </a:ext>
            </a:extLst>
          </p:cNvPr>
          <p:cNvPicPr>
            <a:picLocks noChangeAspect="1"/>
          </p:cNvPicPr>
          <p:nvPr/>
        </p:nvPicPr>
        <p:blipFill rotWithShape="1">
          <a:blip r:embed="rId2"/>
          <a:srcRect l="37857" t="20476" r="10625" b="8730"/>
          <a:stretch/>
        </p:blipFill>
        <p:spPr>
          <a:xfrm>
            <a:off x="7891429" y="2721419"/>
            <a:ext cx="2811718" cy="2142603"/>
          </a:xfrm>
          <a:prstGeom prst="rect">
            <a:avLst/>
          </a:prstGeom>
          <a:ln w="19050">
            <a:solidFill>
              <a:schemeClr val="bg1"/>
            </a:solidFill>
          </a:ln>
        </p:spPr>
      </p:pic>
      <p:pic>
        <p:nvPicPr>
          <p:cNvPr id="7" name="Billede 6">
            <a:extLst>
              <a:ext uri="{FF2B5EF4-FFF2-40B4-BE49-F238E27FC236}">
                <a16:creationId xmlns:a16="http://schemas.microsoft.com/office/drawing/2014/main" id="{537C1170-332F-E89E-3093-47C697DFC254}"/>
              </a:ext>
            </a:extLst>
          </p:cNvPr>
          <p:cNvPicPr>
            <a:picLocks noChangeAspect="1"/>
          </p:cNvPicPr>
          <p:nvPr/>
        </p:nvPicPr>
        <p:blipFill rotWithShape="1">
          <a:blip r:embed="rId3"/>
          <a:srcRect l="47237" t="27377" r="29103" b="12845"/>
          <a:stretch/>
        </p:blipFill>
        <p:spPr>
          <a:xfrm>
            <a:off x="3529013" y="2021233"/>
            <a:ext cx="1989394" cy="2827254"/>
          </a:xfrm>
          <a:prstGeom prst="rect">
            <a:avLst/>
          </a:prstGeom>
          <a:ln w="19050">
            <a:solidFill>
              <a:schemeClr val="bg1"/>
            </a:solidFill>
          </a:ln>
        </p:spPr>
      </p:pic>
      <p:pic>
        <p:nvPicPr>
          <p:cNvPr id="8" name="Billede 7">
            <a:extLst>
              <a:ext uri="{FF2B5EF4-FFF2-40B4-BE49-F238E27FC236}">
                <a16:creationId xmlns:a16="http://schemas.microsoft.com/office/drawing/2014/main" id="{078DAFDD-1168-49E3-CA82-4083DBB70965}"/>
              </a:ext>
            </a:extLst>
          </p:cNvPr>
          <p:cNvPicPr>
            <a:picLocks noChangeAspect="1"/>
          </p:cNvPicPr>
          <p:nvPr/>
        </p:nvPicPr>
        <p:blipFill rotWithShape="1">
          <a:blip r:embed="rId4"/>
          <a:srcRect l="41156" t="19013" r="30833" b="9383"/>
          <a:stretch/>
        </p:blipFill>
        <p:spPr>
          <a:xfrm>
            <a:off x="5710221" y="2036767"/>
            <a:ext cx="1966213" cy="2827255"/>
          </a:xfrm>
          <a:prstGeom prst="rect">
            <a:avLst/>
          </a:prstGeom>
          <a:ln w="19050">
            <a:solidFill>
              <a:schemeClr val="bg1"/>
            </a:solidFill>
          </a:ln>
        </p:spPr>
      </p:pic>
      <p:pic>
        <p:nvPicPr>
          <p:cNvPr id="9" name="Billede 8">
            <a:extLst>
              <a:ext uri="{FF2B5EF4-FFF2-40B4-BE49-F238E27FC236}">
                <a16:creationId xmlns:a16="http://schemas.microsoft.com/office/drawing/2014/main" id="{F3FB5780-7281-2C47-F2F6-90F8030EB707}"/>
              </a:ext>
            </a:extLst>
          </p:cNvPr>
          <p:cNvPicPr>
            <a:picLocks noChangeAspect="1"/>
          </p:cNvPicPr>
          <p:nvPr/>
        </p:nvPicPr>
        <p:blipFill rotWithShape="1">
          <a:blip r:embed="rId5"/>
          <a:srcRect l="48393" t="18413" r="21785" b="5325"/>
          <a:stretch/>
        </p:blipFill>
        <p:spPr>
          <a:xfrm>
            <a:off x="1371240" y="2020458"/>
            <a:ext cx="1965959" cy="2828029"/>
          </a:xfrm>
          <a:prstGeom prst="rect">
            <a:avLst/>
          </a:prstGeom>
          <a:ln w="19050">
            <a:solidFill>
              <a:schemeClr val="bg1"/>
            </a:solidFill>
          </a:ln>
        </p:spPr>
      </p:pic>
      <p:sp>
        <p:nvSpPr>
          <p:cNvPr id="13" name="Tekstfelt 12">
            <a:extLst>
              <a:ext uri="{FF2B5EF4-FFF2-40B4-BE49-F238E27FC236}">
                <a16:creationId xmlns:a16="http://schemas.microsoft.com/office/drawing/2014/main" id="{1BBEEBAB-DDCD-FB4E-B598-0EB5CBE445BB}"/>
              </a:ext>
            </a:extLst>
          </p:cNvPr>
          <p:cNvSpPr txBox="1"/>
          <p:nvPr/>
        </p:nvSpPr>
        <p:spPr>
          <a:xfrm>
            <a:off x="1031133" y="405253"/>
            <a:ext cx="8974547" cy="1015663"/>
          </a:xfrm>
          <a:prstGeom prst="rect">
            <a:avLst/>
          </a:prstGeom>
          <a:noFill/>
        </p:spPr>
        <p:txBody>
          <a:bodyPr wrap="square" rtlCol="0">
            <a:spAutoFit/>
          </a:bodyPr>
          <a:lstStyle/>
          <a:p>
            <a:r>
              <a:rPr lang="da-DK" sz="3000" dirty="0">
                <a:solidFill>
                  <a:srgbClr val="6B9C77"/>
                </a:solidFill>
                <a:latin typeface="HelveticaNeueLT Std Lt Cn" panose="020B0406020202030204" pitchFamily="34" charset="0"/>
              </a:rPr>
              <a:t>Vi har flere spændende </a:t>
            </a:r>
            <a:r>
              <a:rPr lang="da-DK" sz="3000">
                <a:solidFill>
                  <a:srgbClr val="6B9C77"/>
                </a:solidFill>
                <a:latin typeface="HelveticaNeueLT Std Lt Cn" panose="020B0406020202030204" pitchFamily="34" charset="0"/>
              </a:rPr>
              <a:t>bøger inden for </a:t>
            </a:r>
            <a:r>
              <a:rPr lang="da-DK" sz="3000" dirty="0">
                <a:solidFill>
                  <a:srgbClr val="6B9C77"/>
                </a:solidFill>
                <a:latin typeface="HelveticaNeueLT Std Lt Cn" panose="020B0406020202030204" pitchFamily="34" charset="0"/>
              </a:rPr>
              <a:t>projektledelse</a:t>
            </a:r>
            <a:endParaRPr lang="da-DK" sz="3000" dirty="0"/>
          </a:p>
        </p:txBody>
      </p:sp>
      <p:pic>
        <p:nvPicPr>
          <p:cNvPr id="11" name="Billede 10">
            <a:extLst>
              <a:ext uri="{FF2B5EF4-FFF2-40B4-BE49-F238E27FC236}">
                <a16:creationId xmlns:a16="http://schemas.microsoft.com/office/drawing/2014/main" id="{F1F2BE52-9EFB-F84F-AD64-1915784211F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508637" y="6052930"/>
            <a:ext cx="158346" cy="525756"/>
          </a:xfrm>
          <a:prstGeom prst="rect">
            <a:avLst/>
          </a:prstGeom>
        </p:spPr>
      </p:pic>
      <p:pic>
        <p:nvPicPr>
          <p:cNvPr id="2" name="Billede 1">
            <a:extLst>
              <a:ext uri="{FF2B5EF4-FFF2-40B4-BE49-F238E27FC236}">
                <a16:creationId xmlns:a16="http://schemas.microsoft.com/office/drawing/2014/main" id="{EDD897CC-CB01-9B6C-951B-B81E71C25B37}"/>
              </a:ext>
            </a:extLst>
          </p:cNvPr>
          <p:cNvPicPr>
            <a:picLocks noChangeAspect="1"/>
          </p:cNvPicPr>
          <p:nvPr/>
        </p:nvPicPr>
        <p:blipFill>
          <a:blip r:embed="rId7"/>
          <a:stretch>
            <a:fillRect/>
          </a:stretch>
        </p:blipFill>
        <p:spPr>
          <a:xfrm>
            <a:off x="0" y="0"/>
            <a:ext cx="504265" cy="6858000"/>
          </a:xfrm>
          <a:prstGeom prst="rect">
            <a:avLst/>
          </a:prstGeom>
        </p:spPr>
      </p:pic>
      <p:sp>
        <p:nvSpPr>
          <p:cNvPr id="4" name="Footer Placeholder 3">
            <a:extLst>
              <a:ext uri="{FF2B5EF4-FFF2-40B4-BE49-F238E27FC236}">
                <a16:creationId xmlns:a16="http://schemas.microsoft.com/office/drawing/2014/main" id="{5B396654-0068-FF8E-AB6D-23015C27D28B}"/>
              </a:ext>
            </a:extLst>
          </p:cNvPr>
          <p:cNvSpPr>
            <a:spLocks noGrp="1"/>
          </p:cNvSpPr>
          <p:nvPr/>
        </p:nvSpPr>
        <p:spPr bwMode="auto">
          <a:xfrm>
            <a:off x="2699233" y="6404885"/>
            <a:ext cx="6793533" cy="347602"/>
          </a:xfrm>
          <a:prstGeom prst="rect">
            <a:avLst/>
          </a:prstGeom>
          <a:noFill/>
          <a:ln w="9525">
            <a:noFill/>
            <a:miter lim="800000"/>
            <a:headEnd/>
            <a:tailEnd/>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defPPr>
              <a:defRPr lang="da-DK"/>
            </a:defPPr>
            <a:lvl1pPr algn="ctr" rtl="0" eaLnBrk="1" fontAlgn="base" hangingPunct="1">
              <a:spcBef>
                <a:spcPct val="0"/>
              </a:spcBef>
              <a:spcAft>
                <a:spcPct val="0"/>
              </a:spcAft>
              <a:defRPr sz="1400" kern="1200">
                <a:solidFill>
                  <a:schemeClr val="tx1"/>
                </a:solidFill>
                <a:latin typeface="Arial"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pPr>
              <a:spcBef>
                <a:spcPct val="0"/>
              </a:spcBef>
              <a:buFontTx/>
              <a:buNone/>
            </a:pPr>
            <a:r>
              <a:rPr lang="da-DK" altLang="en-US" dirty="0"/>
              <a:t>Værktøjer til Power i projekter og portefølje, 5. udgave </a:t>
            </a:r>
            <a:r>
              <a:rPr lang="da-DK" altLang="en-US" sz="1400" dirty="0"/>
              <a:t>© </a:t>
            </a:r>
            <a:r>
              <a:rPr lang="da-DK" altLang="en-US" dirty="0"/>
              <a:t>John Ryding Olsson</a:t>
            </a:r>
            <a:endParaRPr lang="da-DK" altLang="en-US" sz="1400" dirty="0"/>
          </a:p>
        </p:txBody>
      </p:sp>
    </p:spTree>
    <p:extLst>
      <p:ext uri="{BB962C8B-B14F-4D97-AF65-F5344CB8AC3E}">
        <p14:creationId xmlns:p14="http://schemas.microsoft.com/office/powerpoint/2010/main" val="3060741631"/>
      </p:ext>
    </p:extLst>
  </p:cSld>
  <p:clrMapOvr>
    <a:masterClrMapping/>
  </p:clrMapOvr>
</p:sld>
</file>

<file path=ppt/theme/theme1.xml><?xml version="1.0" encoding="utf-8"?>
<a:theme xmlns:a="http://schemas.openxmlformats.org/drawingml/2006/main" name="Office-tema">
  <a:themeElements>
    <a:clrScheme name="Kont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ont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ont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1073</TotalTime>
  <Words>900</Words>
  <Application>Microsoft Office PowerPoint</Application>
  <PresentationFormat>Widescreen</PresentationFormat>
  <Paragraphs>155</Paragraphs>
  <Slides>7</Slides>
  <Notes>0</Notes>
  <HiddenSlides>0</HiddenSlides>
  <MMClips>0</MMClips>
  <ScaleCrop>false</ScaleCrop>
  <HeadingPairs>
    <vt:vector size="6" baseType="variant">
      <vt:variant>
        <vt:lpstr>Benyttede skrifttyper</vt:lpstr>
      </vt:variant>
      <vt:variant>
        <vt:i4>7</vt:i4>
      </vt:variant>
      <vt:variant>
        <vt:lpstr>Tema</vt:lpstr>
      </vt:variant>
      <vt:variant>
        <vt:i4>1</vt:i4>
      </vt:variant>
      <vt:variant>
        <vt:lpstr>Slidetitler</vt:lpstr>
      </vt:variant>
      <vt:variant>
        <vt:i4>7</vt:i4>
      </vt:variant>
    </vt:vector>
  </HeadingPairs>
  <TitlesOfParts>
    <vt:vector size="15" baseType="lpstr">
      <vt:lpstr>Aptos</vt:lpstr>
      <vt:lpstr>Arial</vt:lpstr>
      <vt:lpstr>Calibri</vt:lpstr>
      <vt:lpstr>Calibri Light</vt:lpstr>
      <vt:lpstr>HelveticaNeueLT Std Cn</vt:lpstr>
      <vt:lpstr>HelveticaNeueLT Std Lt Cn</vt:lpstr>
      <vt:lpstr>Times New Roman</vt:lpstr>
      <vt:lpstr>Office-tema</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PowerPoint-præsentation</dc:title>
  <dc:creator>John Ryding Olsson</dc:creator>
  <cp:lastModifiedBy>Anna Christensen</cp:lastModifiedBy>
  <cp:revision>115</cp:revision>
  <dcterms:created xsi:type="dcterms:W3CDTF">2018-07-25T07:58:36Z</dcterms:created>
  <dcterms:modified xsi:type="dcterms:W3CDTF">2024-07-17T12:15:25Z</dcterms:modified>
</cp:coreProperties>
</file>