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463" r:id="rId3"/>
    <p:sldId id="468" r:id="rId4"/>
    <p:sldId id="470" r:id="rId5"/>
    <p:sldId id="469" r:id="rId6"/>
    <p:sldId id="475" r:id="rId7"/>
    <p:sldId id="464" r:id="rId8"/>
    <p:sldId id="473" r:id="rId9"/>
    <p:sldId id="472" r:id="rId10"/>
    <p:sldId id="500" r:id="rId11"/>
    <p:sldId id="471" r:id="rId12"/>
    <p:sldId id="501" r:id="rId13"/>
    <p:sldId id="483" r:id="rId14"/>
    <p:sldId id="476" r:id="rId15"/>
    <p:sldId id="486" r:id="rId16"/>
    <p:sldId id="484" r:id="rId17"/>
    <p:sldId id="485" r:id="rId18"/>
    <p:sldId id="487" r:id="rId19"/>
    <p:sldId id="489" r:id="rId20"/>
    <p:sldId id="477" r:id="rId21"/>
    <p:sldId id="490" r:id="rId22"/>
    <p:sldId id="491" r:id="rId23"/>
    <p:sldId id="492" r:id="rId24"/>
    <p:sldId id="493" r:id="rId25"/>
    <p:sldId id="494" r:id="rId26"/>
    <p:sldId id="495" r:id="rId27"/>
    <p:sldId id="496" r:id="rId28"/>
    <p:sldId id="497" r:id="rId29"/>
    <p:sldId id="499" r:id="rId30"/>
    <p:sldId id="478" r:id="rId31"/>
    <p:sldId id="479" r:id="rId32"/>
    <p:sldId id="480" r:id="rId33"/>
    <p:sldId id="481" r:id="rId34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18" d="100"/>
          <a:sy n="118" d="100"/>
        </p:scale>
        <p:origin x="100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66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321F60-66D4-47E5-A1BD-8C968E2BF71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9BB837D-8EA4-4692-BD1E-F69856E50243}">
      <dgm:prSet phldrT="[Text]" custT="1"/>
      <dgm:spPr>
        <a:solidFill>
          <a:schemeClr val="accent3">
            <a:lumMod val="65000"/>
          </a:schemeClr>
        </a:solidFill>
        <a:ln>
          <a:solidFill>
            <a:schemeClr val="accent3">
              <a:lumMod val="65000"/>
            </a:schemeClr>
          </a:solidFill>
        </a:ln>
      </dgm:spPr>
      <dgm:t>
        <a:bodyPr/>
        <a:lstStyle/>
        <a:p>
          <a:r>
            <a:rPr lang="da-DK" sz="900" b="1" dirty="0">
              <a:latin typeface="Trebuchet MS" pitchFamily="34" charset="0"/>
            </a:rPr>
            <a:t>          2% </a:t>
          </a:r>
          <a:r>
            <a:rPr lang="da-DK" sz="1100" b="1" dirty="0">
              <a:latin typeface="Trebuchet MS" pitchFamily="34" charset="0"/>
            </a:rPr>
            <a:t>fast rente på årlig basis</a:t>
          </a:r>
        </a:p>
      </dgm:t>
    </dgm:pt>
    <dgm:pt modelId="{63FFEC65-0ADB-46B1-A0C1-12A9CF51F09C}" type="parTrans" cxnId="{C4C55521-C400-46A8-9B98-940EE010DC07}">
      <dgm:prSet/>
      <dgm:spPr/>
      <dgm:t>
        <a:bodyPr/>
        <a:lstStyle/>
        <a:p>
          <a:endParaRPr lang="da-DK"/>
        </a:p>
      </dgm:t>
    </dgm:pt>
    <dgm:pt modelId="{9472FD73-39B7-428E-BE53-40EC161F7030}" type="sibTrans" cxnId="{C4C55521-C400-46A8-9B98-940EE010DC07}">
      <dgm:prSet/>
      <dgm:spPr/>
      <dgm:t>
        <a:bodyPr/>
        <a:lstStyle/>
        <a:p>
          <a:endParaRPr lang="da-DK"/>
        </a:p>
      </dgm:t>
    </dgm:pt>
    <dgm:pt modelId="{8CF4E148-2EAF-4665-802E-500C7379D4C0}" type="pres">
      <dgm:prSet presAssocID="{BB321F60-66D4-47E5-A1BD-8C968E2BF714}" presName="CompostProcess" presStyleCnt="0">
        <dgm:presLayoutVars>
          <dgm:dir/>
          <dgm:resizeHandles val="exact"/>
        </dgm:presLayoutVars>
      </dgm:prSet>
      <dgm:spPr/>
    </dgm:pt>
    <dgm:pt modelId="{49EA7F07-0B0A-4E60-8C48-CC4096BF4B37}" type="pres">
      <dgm:prSet presAssocID="{BB321F60-66D4-47E5-A1BD-8C968E2BF714}" presName="arrow" presStyleLbl="bgShp" presStyleIdx="0" presStyleCnt="1" custScaleX="103449" custLinFactNeighborX="-18111" custLinFactNeighborY="-22222"/>
      <dgm:spPr>
        <a:solidFill>
          <a:schemeClr val="accent3">
            <a:lumMod val="65000"/>
          </a:schemeClr>
        </a:solidFill>
        <a:ln>
          <a:solidFill>
            <a:schemeClr val="accent2">
              <a:lumMod val="20000"/>
              <a:lumOff val="80000"/>
            </a:schemeClr>
          </a:solidFill>
        </a:ln>
      </dgm:spPr>
    </dgm:pt>
    <dgm:pt modelId="{9DB10BEF-E98F-42B5-B665-F63C1746F04F}" type="pres">
      <dgm:prSet presAssocID="{BB321F60-66D4-47E5-A1BD-8C968E2BF714}" presName="linearProcess" presStyleCnt="0"/>
      <dgm:spPr/>
    </dgm:pt>
    <dgm:pt modelId="{2069E2FC-7B53-45E2-860C-D53BE6B2F081}" type="pres">
      <dgm:prSet presAssocID="{69BB837D-8EA4-4692-BD1E-F69856E50243}" presName="textNode" presStyleLbl="node1" presStyleIdx="0" presStyleCnt="1" custLinFactNeighborX="-25976" custLinFactNeighborY="-3045">
        <dgm:presLayoutVars>
          <dgm:bulletEnabled val="1"/>
        </dgm:presLayoutVars>
      </dgm:prSet>
      <dgm:spPr/>
    </dgm:pt>
  </dgm:ptLst>
  <dgm:cxnLst>
    <dgm:cxn modelId="{70881421-76C3-4F7B-B858-F66C420898A1}" type="presOf" srcId="{BB321F60-66D4-47E5-A1BD-8C968E2BF714}" destId="{8CF4E148-2EAF-4665-802E-500C7379D4C0}" srcOrd="0" destOrd="0" presId="urn:microsoft.com/office/officeart/2005/8/layout/hProcess9"/>
    <dgm:cxn modelId="{C4C55521-C400-46A8-9B98-940EE010DC07}" srcId="{BB321F60-66D4-47E5-A1BD-8C968E2BF714}" destId="{69BB837D-8EA4-4692-BD1E-F69856E50243}" srcOrd="0" destOrd="0" parTransId="{63FFEC65-0ADB-46B1-A0C1-12A9CF51F09C}" sibTransId="{9472FD73-39B7-428E-BE53-40EC161F7030}"/>
    <dgm:cxn modelId="{6ED0CFA4-549F-4391-B93C-F7FA23CEBF33}" type="presOf" srcId="{69BB837D-8EA4-4692-BD1E-F69856E50243}" destId="{2069E2FC-7B53-45E2-860C-D53BE6B2F081}" srcOrd="0" destOrd="0" presId="urn:microsoft.com/office/officeart/2005/8/layout/hProcess9"/>
    <dgm:cxn modelId="{B839B185-C1A7-4553-97C6-D24518182D91}" type="presParOf" srcId="{8CF4E148-2EAF-4665-802E-500C7379D4C0}" destId="{49EA7F07-0B0A-4E60-8C48-CC4096BF4B37}" srcOrd="0" destOrd="0" presId="urn:microsoft.com/office/officeart/2005/8/layout/hProcess9"/>
    <dgm:cxn modelId="{BFE5E435-B56F-45CA-9F41-9B536BF978B5}" type="presParOf" srcId="{8CF4E148-2EAF-4665-802E-500C7379D4C0}" destId="{9DB10BEF-E98F-42B5-B665-F63C1746F04F}" srcOrd="1" destOrd="0" presId="urn:microsoft.com/office/officeart/2005/8/layout/hProcess9"/>
    <dgm:cxn modelId="{B162F7B1-6C56-4B73-ACE5-2AD012800AE8}" type="presParOf" srcId="{9DB10BEF-E98F-42B5-B665-F63C1746F04F}" destId="{2069E2FC-7B53-45E2-860C-D53BE6B2F081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321F60-66D4-47E5-A1BD-8C968E2BF71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9BB837D-8EA4-4692-BD1E-F69856E50243}">
      <dgm:prSet phldrT="[Text]" custT="1"/>
      <dgm:spPr>
        <a:solidFill>
          <a:schemeClr val="accent3">
            <a:lumMod val="65000"/>
          </a:schemeClr>
        </a:solidFill>
        <a:ln>
          <a:solidFill>
            <a:schemeClr val="accent3">
              <a:lumMod val="65000"/>
            </a:schemeClr>
          </a:solidFill>
        </a:ln>
      </dgm:spPr>
      <dgm:t>
        <a:bodyPr/>
        <a:lstStyle/>
        <a:p>
          <a:r>
            <a:rPr lang="da-DK" sz="1100" b="1" dirty="0">
              <a:latin typeface="Trebuchet MS" pitchFamily="34" charset="0"/>
            </a:rPr>
            <a:t>     6M CIBOR på halvårlig basis</a:t>
          </a:r>
        </a:p>
      </dgm:t>
    </dgm:pt>
    <dgm:pt modelId="{63FFEC65-0ADB-46B1-A0C1-12A9CF51F09C}" type="parTrans" cxnId="{C4C55521-C400-46A8-9B98-940EE010DC07}">
      <dgm:prSet/>
      <dgm:spPr/>
      <dgm:t>
        <a:bodyPr/>
        <a:lstStyle/>
        <a:p>
          <a:endParaRPr lang="da-DK"/>
        </a:p>
      </dgm:t>
    </dgm:pt>
    <dgm:pt modelId="{9472FD73-39B7-428E-BE53-40EC161F7030}" type="sibTrans" cxnId="{C4C55521-C400-46A8-9B98-940EE010DC07}">
      <dgm:prSet/>
      <dgm:spPr/>
      <dgm:t>
        <a:bodyPr/>
        <a:lstStyle/>
        <a:p>
          <a:endParaRPr lang="da-DK"/>
        </a:p>
      </dgm:t>
    </dgm:pt>
    <dgm:pt modelId="{8CF4E148-2EAF-4665-802E-500C7379D4C0}" type="pres">
      <dgm:prSet presAssocID="{BB321F60-66D4-47E5-A1BD-8C968E2BF714}" presName="CompostProcess" presStyleCnt="0">
        <dgm:presLayoutVars>
          <dgm:dir/>
          <dgm:resizeHandles val="exact"/>
        </dgm:presLayoutVars>
      </dgm:prSet>
      <dgm:spPr/>
    </dgm:pt>
    <dgm:pt modelId="{49EA7F07-0B0A-4E60-8C48-CC4096BF4B37}" type="pres">
      <dgm:prSet presAssocID="{BB321F60-66D4-47E5-A1BD-8C968E2BF714}" presName="arrow" presStyleLbl="bgShp" presStyleIdx="0" presStyleCnt="1" custAng="10800000" custScaleX="110525" custLinFactNeighborX="-9753" custLinFactNeighborY="-1541"/>
      <dgm:spPr>
        <a:solidFill>
          <a:schemeClr val="accent3">
            <a:lumMod val="65000"/>
          </a:schemeClr>
        </a:solidFill>
        <a:ln>
          <a:solidFill>
            <a:schemeClr val="accent2">
              <a:lumMod val="20000"/>
              <a:lumOff val="80000"/>
            </a:schemeClr>
          </a:solidFill>
        </a:ln>
      </dgm:spPr>
    </dgm:pt>
    <dgm:pt modelId="{9DB10BEF-E98F-42B5-B665-F63C1746F04F}" type="pres">
      <dgm:prSet presAssocID="{BB321F60-66D4-47E5-A1BD-8C968E2BF714}" presName="linearProcess" presStyleCnt="0"/>
      <dgm:spPr/>
    </dgm:pt>
    <dgm:pt modelId="{2069E2FC-7B53-45E2-860C-D53BE6B2F081}" type="pres">
      <dgm:prSet presAssocID="{69BB837D-8EA4-4692-BD1E-F69856E50243}" presName="textNode" presStyleLbl="node1" presStyleIdx="0" presStyleCnt="1" custLinFactNeighborX="530" custLinFactNeighborY="4482">
        <dgm:presLayoutVars>
          <dgm:bulletEnabled val="1"/>
        </dgm:presLayoutVars>
      </dgm:prSet>
      <dgm:spPr/>
    </dgm:pt>
  </dgm:ptLst>
  <dgm:cxnLst>
    <dgm:cxn modelId="{C4C55521-C400-46A8-9B98-940EE010DC07}" srcId="{BB321F60-66D4-47E5-A1BD-8C968E2BF714}" destId="{69BB837D-8EA4-4692-BD1E-F69856E50243}" srcOrd="0" destOrd="0" parTransId="{63FFEC65-0ADB-46B1-A0C1-12A9CF51F09C}" sibTransId="{9472FD73-39B7-428E-BE53-40EC161F7030}"/>
    <dgm:cxn modelId="{2BC0065D-27EE-4C70-B420-64C02E4E5CAB}" type="presOf" srcId="{69BB837D-8EA4-4692-BD1E-F69856E50243}" destId="{2069E2FC-7B53-45E2-860C-D53BE6B2F081}" srcOrd="0" destOrd="0" presId="urn:microsoft.com/office/officeart/2005/8/layout/hProcess9"/>
    <dgm:cxn modelId="{A8533A86-D672-4A85-A655-7F8D555749D4}" type="presOf" srcId="{BB321F60-66D4-47E5-A1BD-8C968E2BF714}" destId="{8CF4E148-2EAF-4665-802E-500C7379D4C0}" srcOrd="0" destOrd="0" presId="urn:microsoft.com/office/officeart/2005/8/layout/hProcess9"/>
    <dgm:cxn modelId="{EBE70CC0-FC01-4A9A-9D16-50FEC01C9605}" type="presParOf" srcId="{8CF4E148-2EAF-4665-802E-500C7379D4C0}" destId="{49EA7F07-0B0A-4E60-8C48-CC4096BF4B37}" srcOrd="0" destOrd="0" presId="urn:microsoft.com/office/officeart/2005/8/layout/hProcess9"/>
    <dgm:cxn modelId="{5AA89387-F948-4E04-B0E1-B801BBE0BEFF}" type="presParOf" srcId="{8CF4E148-2EAF-4665-802E-500C7379D4C0}" destId="{9DB10BEF-E98F-42B5-B665-F63C1746F04F}" srcOrd="1" destOrd="0" presId="urn:microsoft.com/office/officeart/2005/8/layout/hProcess9"/>
    <dgm:cxn modelId="{BC80B75F-E848-42C6-895E-16B69FD77131}" type="presParOf" srcId="{9DB10BEF-E98F-42B5-B665-F63C1746F04F}" destId="{2069E2FC-7B53-45E2-860C-D53BE6B2F081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2AB28ED-642A-4F10-93CB-8317FAFF79BC}" type="doc">
      <dgm:prSet loTypeId="urn:microsoft.com/office/officeart/2005/8/layout/hProcess9" loCatId="process" qsTypeId="urn:microsoft.com/office/officeart/2005/8/quickstyle/simple1" qsCatId="simple" csTypeId="urn:microsoft.com/office/officeart/2005/8/colors/accent2_1" csCatId="accent2" phldr="1"/>
      <dgm:spPr/>
    </dgm:pt>
    <dgm:pt modelId="{7D3F70C3-3DD3-4615-8ECF-8A348D800800}">
      <dgm:prSet phldrT="[Text]"/>
      <dgm:spPr/>
      <dgm:t>
        <a:bodyPr/>
        <a:lstStyle/>
        <a:p>
          <a:r>
            <a:rPr lang="da-DK" dirty="0">
              <a:latin typeface="Trebuchet MS" panose="020B0603020202020204" pitchFamily="34" charset="0"/>
            </a:rPr>
            <a:t>Tab ved misligholdelse</a:t>
          </a:r>
        </a:p>
      </dgm:t>
    </dgm:pt>
    <dgm:pt modelId="{26CD0CA2-8BF4-4170-874F-89A2ED1C09C4}" type="parTrans" cxnId="{AFA4FF10-EC66-4980-8F66-60B3BECE6CBC}">
      <dgm:prSet/>
      <dgm:spPr/>
      <dgm:t>
        <a:bodyPr/>
        <a:lstStyle/>
        <a:p>
          <a:endParaRPr lang="da-DK"/>
        </a:p>
      </dgm:t>
    </dgm:pt>
    <dgm:pt modelId="{1AA7F720-D0BB-402A-AEC1-9BC0218A35D7}" type="sibTrans" cxnId="{AFA4FF10-EC66-4980-8F66-60B3BECE6CBC}">
      <dgm:prSet/>
      <dgm:spPr/>
      <dgm:t>
        <a:bodyPr/>
        <a:lstStyle/>
        <a:p>
          <a:endParaRPr lang="da-DK"/>
        </a:p>
      </dgm:t>
    </dgm:pt>
    <dgm:pt modelId="{C2CBE166-3C8C-4FD9-A437-3FD1C51AE998}">
      <dgm:prSet phldrT="[Text]"/>
      <dgm:spPr/>
      <dgm:t>
        <a:bodyPr/>
        <a:lstStyle/>
        <a:p>
          <a:r>
            <a:rPr lang="da-DK" dirty="0">
              <a:latin typeface="Trebuchet MS" panose="020B0603020202020204" pitchFamily="34" charset="0"/>
            </a:rPr>
            <a:t>Sandsynlighed for misligholdelse</a:t>
          </a:r>
        </a:p>
      </dgm:t>
    </dgm:pt>
    <dgm:pt modelId="{C92EF1D7-4DD5-4CE9-BD44-B514AEC28E01}" type="parTrans" cxnId="{00A90592-AE28-4AD7-AD10-C0F983D40452}">
      <dgm:prSet/>
      <dgm:spPr/>
      <dgm:t>
        <a:bodyPr/>
        <a:lstStyle/>
        <a:p>
          <a:endParaRPr lang="da-DK"/>
        </a:p>
      </dgm:t>
    </dgm:pt>
    <dgm:pt modelId="{9E84C3FC-5AB4-49BF-901F-6254B2A699EF}" type="sibTrans" cxnId="{00A90592-AE28-4AD7-AD10-C0F983D40452}">
      <dgm:prSet/>
      <dgm:spPr/>
      <dgm:t>
        <a:bodyPr/>
        <a:lstStyle/>
        <a:p>
          <a:endParaRPr lang="da-DK"/>
        </a:p>
      </dgm:t>
    </dgm:pt>
    <dgm:pt modelId="{E3A5F592-6F0F-489B-B83F-878E06D5C8CE}">
      <dgm:prSet phldrT="[Text]"/>
      <dgm:spPr/>
      <dgm:t>
        <a:bodyPr/>
        <a:lstStyle/>
        <a:p>
          <a:r>
            <a:rPr lang="da-DK" dirty="0">
              <a:latin typeface="Trebuchet MS" panose="020B0603020202020204" pitchFamily="34" charset="0"/>
            </a:rPr>
            <a:t>Eksponering</a:t>
          </a:r>
        </a:p>
      </dgm:t>
    </dgm:pt>
    <dgm:pt modelId="{4E56DFDA-425E-4F0A-A56A-BC23DDE6300E}" type="parTrans" cxnId="{DC1E4508-7535-4E8D-9601-EC1BE4CC7CCA}">
      <dgm:prSet/>
      <dgm:spPr/>
      <dgm:t>
        <a:bodyPr/>
        <a:lstStyle/>
        <a:p>
          <a:endParaRPr lang="da-DK"/>
        </a:p>
      </dgm:t>
    </dgm:pt>
    <dgm:pt modelId="{B7647BBC-3527-4DB7-964C-74A8D383D138}" type="sibTrans" cxnId="{DC1E4508-7535-4E8D-9601-EC1BE4CC7CCA}">
      <dgm:prSet/>
      <dgm:spPr/>
      <dgm:t>
        <a:bodyPr/>
        <a:lstStyle/>
        <a:p>
          <a:endParaRPr lang="da-DK"/>
        </a:p>
      </dgm:t>
    </dgm:pt>
    <dgm:pt modelId="{6D694D2A-B2D7-4283-BA99-A52C4FAEA3E1}">
      <dgm:prSet custT="1"/>
      <dgm:spPr/>
      <dgm:t>
        <a:bodyPr/>
        <a:lstStyle/>
        <a:p>
          <a:r>
            <a:rPr lang="da-DK" sz="4400" dirty="0">
              <a:latin typeface="Trebuchet MS" panose="020B0603020202020204" pitchFamily="34" charset="0"/>
            </a:rPr>
            <a:t>=</a:t>
          </a:r>
        </a:p>
      </dgm:t>
    </dgm:pt>
    <dgm:pt modelId="{6292B549-F95D-48C5-BBA1-94A95FBA1D27}" type="parTrans" cxnId="{F3D6F183-3CC6-4AC1-B2DD-BCBAC11DD09F}">
      <dgm:prSet/>
      <dgm:spPr/>
      <dgm:t>
        <a:bodyPr/>
        <a:lstStyle/>
        <a:p>
          <a:endParaRPr lang="da-DK"/>
        </a:p>
      </dgm:t>
    </dgm:pt>
    <dgm:pt modelId="{0B8A079D-742C-4500-8CA8-324F093C8510}" type="sibTrans" cxnId="{F3D6F183-3CC6-4AC1-B2DD-BCBAC11DD09F}">
      <dgm:prSet/>
      <dgm:spPr/>
      <dgm:t>
        <a:bodyPr/>
        <a:lstStyle/>
        <a:p>
          <a:endParaRPr lang="da-DK"/>
        </a:p>
      </dgm:t>
    </dgm:pt>
    <dgm:pt modelId="{8CDFEB66-4C6D-4022-A8C7-423F5D75E3C7}">
      <dgm:prSet/>
      <dgm:spPr/>
      <dgm:t>
        <a:bodyPr/>
        <a:lstStyle/>
        <a:p>
          <a:r>
            <a:rPr lang="da-DK" dirty="0"/>
            <a:t>Modparts-risiko</a:t>
          </a:r>
        </a:p>
      </dgm:t>
    </dgm:pt>
    <dgm:pt modelId="{2CEB837D-DE23-480F-90E2-9995572B2036}" type="parTrans" cxnId="{C2DE3FCC-E8CA-420B-9F75-FDC839A1B37A}">
      <dgm:prSet/>
      <dgm:spPr/>
      <dgm:t>
        <a:bodyPr/>
        <a:lstStyle/>
        <a:p>
          <a:endParaRPr lang="da-DK"/>
        </a:p>
      </dgm:t>
    </dgm:pt>
    <dgm:pt modelId="{F6C09D61-30E7-4765-8E85-8D02675FE1FD}" type="sibTrans" cxnId="{C2DE3FCC-E8CA-420B-9F75-FDC839A1B37A}">
      <dgm:prSet/>
      <dgm:spPr/>
      <dgm:t>
        <a:bodyPr/>
        <a:lstStyle/>
        <a:p>
          <a:endParaRPr lang="da-DK"/>
        </a:p>
      </dgm:t>
    </dgm:pt>
    <dgm:pt modelId="{71E2AF83-AF89-4138-B2F0-D1B8B7B554D2}" type="pres">
      <dgm:prSet presAssocID="{72AB28ED-642A-4F10-93CB-8317FAFF79BC}" presName="CompostProcess" presStyleCnt="0">
        <dgm:presLayoutVars>
          <dgm:dir/>
          <dgm:resizeHandles val="exact"/>
        </dgm:presLayoutVars>
      </dgm:prSet>
      <dgm:spPr/>
    </dgm:pt>
    <dgm:pt modelId="{0AE057DF-85D8-4BC3-8D35-564E7E60A30C}" type="pres">
      <dgm:prSet presAssocID="{72AB28ED-642A-4F10-93CB-8317FAFF79BC}" presName="arrow" presStyleLbl="bgShp" presStyleIdx="0" presStyleCnt="1" custLinFactNeighborX="181" custLinFactNeighborY="1154"/>
      <dgm:spPr/>
    </dgm:pt>
    <dgm:pt modelId="{ED7ADCFA-1593-4BD9-A296-58794158B52F}" type="pres">
      <dgm:prSet presAssocID="{72AB28ED-642A-4F10-93CB-8317FAFF79BC}" presName="linearProcess" presStyleCnt="0"/>
      <dgm:spPr/>
    </dgm:pt>
    <dgm:pt modelId="{CAE38CBF-C747-4191-9D84-067046492E19}" type="pres">
      <dgm:prSet presAssocID="{7D3F70C3-3DD3-4615-8ECF-8A348D800800}" presName="textNode" presStyleLbl="node1" presStyleIdx="0" presStyleCnt="5">
        <dgm:presLayoutVars>
          <dgm:bulletEnabled val="1"/>
        </dgm:presLayoutVars>
      </dgm:prSet>
      <dgm:spPr/>
    </dgm:pt>
    <dgm:pt modelId="{5843BE21-10D5-47CC-925A-55D6DD1F6B0F}" type="pres">
      <dgm:prSet presAssocID="{1AA7F720-D0BB-402A-AEC1-9BC0218A35D7}" presName="sibTrans" presStyleCnt="0"/>
      <dgm:spPr/>
    </dgm:pt>
    <dgm:pt modelId="{F135BA49-D280-4E29-9EE8-E31055EA0E93}" type="pres">
      <dgm:prSet presAssocID="{C2CBE166-3C8C-4FD9-A437-3FD1C51AE998}" presName="textNode" presStyleLbl="node1" presStyleIdx="1" presStyleCnt="5">
        <dgm:presLayoutVars>
          <dgm:bulletEnabled val="1"/>
        </dgm:presLayoutVars>
      </dgm:prSet>
      <dgm:spPr/>
    </dgm:pt>
    <dgm:pt modelId="{D780AD1C-2A49-4272-958E-24A06F120712}" type="pres">
      <dgm:prSet presAssocID="{9E84C3FC-5AB4-49BF-901F-6254B2A699EF}" presName="sibTrans" presStyleCnt="0"/>
      <dgm:spPr/>
    </dgm:pt>
    <dgm:pt modelId="{5680ED1F-D366-4DCD-A064-680B30E78F1E}" type="pres">
      <dgm:prSet presAssocID="{E3A5F592-6F0F-489B-B83F-878E06D5C8CE}" presName="textNode" presStyleLbl="node1" presStyleIdx="2" presStyleCnt="5">
        <dgm:presLayoutVars>
          <dgm:bulletEnabled val="1"/>
        </dgm:presLayoutVars>
      </dgm:prSet>
      <dgm:spPr/>
    </dgm:pt>
    <dgm:pt modelId="{524154F0-A1A8-49F8-9160-20237D1D2A3A}" type="pres">
      <dgm:prSet presAssocID="{B7647BBC-3527-4DB7-964C-74A8D383D138}" presName="sibTrans" presStyleCnt="0"/>
      <dgm:spPr/>
    </dgm:pt>
    <dgm:pt modelId="{C9377A8B-7A8E-41D0-A59D-BBC21EDFDAB1}" type="pres">
      <dgm:prSet presAssocID="{6D694D2A-B2D7-4283-BA99-A52C4FAEA3E1}" presName="textNode" presStyleLbl="node1" presStyleIdx="3" presStyleCnt="5">
        <dgm:presLayoutVars>
          <dgm:bulletEnabled val="1"/>
        </dgm:presLayoutVars>
      </dgm:prSet>
      <dgm:spPr/>
    </dgm:pt>
    <dgm:pt modelId="{20409E5E-80D1-42E4-AA55-506B984DBC10}" type="pres">
      <dgm:prSet presAssocID="{0B8A079D-742C-4500-8CA8-324F093C8510}" presName="sibTrans" presStyleCnt="0"/>
      <dgm:spPr/>
    </dgm:pt>
    <dgm:pt modelId="{CDEF47FB-F5AA-4605-A6E8-E89DE716468C}" type="pres">
      <dgm:prSet presAssocID="{8CDFEB66-4C6D-4022-A8C7-423F5D75E3C7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AB556405-1DA4-4351-A80D-122CDD484AE5}" type="presOf" srcId="{8CDFEB66-4C6D-4022-A8C7-423F5D75E3C7}" destId="{CDEF47FB-F5AA-4605-A6E8-E89DE716468C}" srcOrd="0" destOrd="0" presId="urn:microsoft.com/office/officeart/2005/8/layout/hProcess9"/>
    <dgm:cxn modelId="{DC1E4508-7535-4E8D-9601-EC1BE4CC7CCA}" srcId="{72AB28ED-642A-4F10-93CB-8317FAFF79BC}" destId="{E3A5F592-6F0F-489B-B83F-878E06D5C8CE}" srcOrd="2" destOrd="0" parTransId="{4E56DFDA-425E-4F0A-A56A-BC23DDE6300E}" sibTransId="{B7647BBC-3527-4DB7-964C-74A8D383D138}"/>
    <dgm:cxn modelId="{AFA4FF10-EC66-4980-8F66-60B3BECE6CBC}" srcId="{72AB28ED-642A-4F10-93CB-8317FAFF79BC}" destId="{7D3F70C3-3DD3-4615-8ECF-8A348D800800}" srcOrd="0" destOrd="0" parTransId="{26CD0CA2-8BF4-4170-874F-89A2ED1C09C4}" sibTransId="{1AA7F720-D0BB-402A-AEC1-9BC0218A35D7}"/>
    <dgm:cxn modelId="{1098C420-189F-4967-8914-7C079269AC35}" type="presOf" srcId="{6D694D2A-B2D7-4283-BA99-A52C4FAEA3E1}" destId="{C9377A8B-7A8E-41D0-A59D-BBC21EDFDAB1}" srcOrd="0" destOrd="0" presId="urn:microsoft.com/office/officeart/2005/8/layout/hProcess9"/>
    <dgm:cxn modelId="{AA207031-834F-4441-A4CC-87ACFD570921}" type="presOf" srcId="{7D3F70C3-3DD3-4615-8ECF-8A348D800800}" destId="{CAE38CBF-C747-4191-9D84-067046492E19}" srcOrd="0" destOrd="0" presId="urn:microsoft.com/office/officeart/2005/8/layout/hProcess9"/>
    <dgm:cxn modelId="{CFC1D036-EC75-4476-B30D-C2B4FD932EE0}" type="presOf" srcId="{E3A5F592-6F0F-489B-B83F-878E06D5C8CE}" destId="{5680ED1F-D366-4DCD-A064-680B30E78F1E}" srcOrd="0" destOrd="0" presId="urn:microsoft.com/office/officeart/2005/8/layout/hProcess9"/>
    <dgm:cxn modelId="{84CCEF62-9ABB-42E5-8136-54ACDBB6CDB1}" type="presOf" srcId="{C2CBE166-3C8C-4FD9-A437-3FD1C51AE998}" destId="{F135BA49-D280-4E29-9EE8-E31055EA0E93}" srcOrd="0" destOrd="0" presId="urn:microsoft.com/office/officeart/2005/8/layout/hProcess9"/>
    <dgm:cxn modelId="{F3D6F183-3CC6-4AC1-B2DD-BCBAC11DD09F}" srcId="{72AB28ED-642A-4F10-93CB-8317FAFF79BC}" destId="{6D694D2A-B2D7-4283-BA99-A52C4FAEA3E1}" srcOrd="3" destOrd="0" parTransId="{6292B549-F95D-48C5-BBA1-94A95FBA1D27}" sibTransId="{0B8A079D-742C-4500-8CA8-324F093C8510}"/>
    <dgm:cxn modelId="{00A90592-AE28-4AD7-AD10-C0F983D40452}" srcId="{72AB28ED-642A-4F10-93CB-8317FAFF79BC}" destId="{C2CBE166-3C8C-4FD9-A437-3FD1C51AE998}" srcOrd="1" destOrd="0" parTransId="{C92EF1D7-4DD5-4CE9-BD44-B514AEC28E01}" sibTransId="{9E84C3FC-5AB4-49BF-901F-6254B2A699EF}"/>
    <dgm:cxn modelId="{617244B3-E5E0-4633-B20B-D4FDA061CE64}" type="presOf" srcId="{72AB28ED-642A-4F10-93CB-8317FAFF79BC}" destId="{71E2AF83-AF89-4138-B2F0-D1B8B7B554D2}" srcOrd="0" destOrd="0" presId="urn:microsoft.com/office/officeart/2005/8/layout/hProcess9"/>
    <dgm:cxn modelId="{C2DE3FCC-E8CA-420B-9F75-FDC839A1B37A}" srcId="{72AB28ED-642A-4F10-93CB-8317FAFF79BC}" destId="{8CDFEB66-4C6D-4022-A8C7-423F5D75E3C7}" srcOrd="4" destOrd="0" parTransId="{2CEB837D-DE23-480F-90E2-9995572B2036}" sibTransId="{F6C09D61-30E7-4765-8E85-8D02675FE1FD}"/>
    <dgm:cxn modelId="{B72926E3-DF2D-4584-9B16-4D5D6C005CB5}" type="presParOf" srcId="{71E2AF83-AF89-4138-B2F0-D1B8B7B554D2}" destId="{0AE057DF-85D8-4BC3-8D35-564E7E60A30C}" srcOrd="0" destOrd="0" presId="urn:microsoft.com/office/officeart/2005/8/layout/hProcess9"/>
    <dgm:cxn modelId="{7D25585F-B30A-4B7B-B6F3-83FAC2092CF4}" type="presParOf" srcId="{71E2AF83-AF89-4138-B2F0-D1B8B7B554D2}" destId="{ED7ADCFA-1593-4BD9-A296-58794158B52F}" srcOrd="1" destOrd="0" presId="urn:microsoft.com/office/officeart/2005/8/layout/hProcess9"/>
    <dgm:cxn modelId="{3801DBAE-2A45-41B9-80AD-3382AC3D1BF7}" type="presParOf" srcId="{ED7ADCFA-1593-4BD9-A296-58794158B52F}" destId="{CAE38CBF-C747-4191-9D84-067046492E19}" srcOrd="0" destOrd="0" presId="urn:microsoft.com/office/officeart/2005/8/layout/hProcess9"/>
    <dgm:cxn modelId="{37E44312-4D27-4BDF-809B-BA11F6785C74}" type="presParOf" srcId="{ED7ADCFA-1593-4BD9-A296-58794158B52F}" destId="{5843BE21-10D5-47CC-925A-55D6DD1F6B0F}" srcOrd="1" destOrd="0" presId="urn:microsoft.com/office/officeart/2005/8/layout/hProcess9"/>
    <dgm:cxn modelId="{33E84DF5-C798-4650-A84F-82684D517A5F}" type="presParOf" srcId="{ED7ADCFA-1593-4BD9-A296-58794158B52F}" destId="{F135BA49-D280-4E29-9EE8-E31055EA0E93}" srcOrd="2" destOrd="0" presId="urn:microsoft.com/office/officeart/2005/8/layout/hProcess9"/>
    <dgm:cxn modelId="{A6C76DD2-0ED0-4E1B-A34E-5CF1835CF95A}" type="presParOf" srcId="{ED7ADCFA-1593-4BD9-A296-58794158B52F}" destId="{D780AD1C-2A49-4272-958E-24A06F120712}" srcOrd="3" destOrd="0" presId="urn:microsoft.com/office/officeart/2005/8/layout/hProcess9"/>
    <dgm:cxn modelId="{3D73B448-26EC-4994-8187-D63D061A12C7}" type="presParOf" srcId="{ED7ADCFA-1593-4BD9-A296-58794158B52F}" destId="{5680ED1F-D366-4DCD-A064-680B30E78F1E}" srcOrd="4" destOrd="0" presId="urn:microsoft.com/office/officeart/2005/8/layout/hProcess9"/>
    <dgm:cxn modelId="{1C3384E0-FAC1-4B41-8791-8380501DD483}" type="presParOf" srcId="{ED7ADCFA-1593-4BD9-A296-58794158B52F}" destId="{524154F0-A1A8-49F8-9160-20237D1D2A3A}" srcOrd="5" destOrd="0" presId="urn:microsoft.com/office/officeart/2005/8/layout/hProcess9"/>
    <dgm:cxn modelId="{7A599092-A9D7-4B1E-B87C-50F032604B88}" type="presParOf" srcId="{ED7ADCFA-1593-4BD9-A296-58794158B52F}" destId="{C9377A8B-7A8E-41D0-A59D-BBC21EDFDAB1}" srcOrd="6" destOrd="0" presId="urn:microsoft.com/office/officeart/2005/8/layout/hProcess9"/>
    <dgm:cxn modelId="{6D6847D2-6E0F-4070-8CDF-48AC290B3EE7}" type="presParOf" srcId="{ED7ADCFA-1593-4BD9-A296-58794158B52F}" destId="{20409E5E-80D1-42E4-AA55-506B984DBC10}" srcOrd="7" destOrd="0" presId="urn:microsoft.com/office/officeart/2005/8/layout/hProcess9"/>
    <dgm:cxn modelId="{DF838BEB-6F4E-416B-9115-6740FFC2F0A2}" type="presParOf" srcId="{ED7ADCFA-1593-4BD9-A296-58794158B52F}" destId="{CDEF47FB-F5AA-4605-A6E8-E89DE716468C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EA7F07-0B0A-4E60-8C48-CC4096BF4B37}">
      <dsp:nvSpPr>
        <dsp:cNvPr id="0" name=""/>
        <dsp:cNvSpPr/>
      </dsp:nvSpPr>
      <dsp:spPr>
        <a:xfrm>
          <a:off x="0" y="0"/>
          <a:ext cx="2454783" cy="598220"/>
        </a:xfrm>
        <a:prstGeom prst="rightArrow">
          <a:avLst/>
        </a:prstGeom>
        <a:solidFill>
          <a:schemeClr val="accent3">
            <a:lumMod val="65000"/>
          </a:schemeClr>
        </a:solidFill>
        <a:ln>
          <a:solidFill>
            <a:schemeClr val="accent2">
              <a:lumMod val="20000"/>
              <a:lumOff val="8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69E2FC-7B53-45E2-860C-D53BE6B2F081}">
      <dsp:nvSpPr>
        <dsp:cNvPr id="0" name=""/>
        <dsp:cNvSpPr/>
      </dsp:nvSpPr>
      <dsp:spPr>
        <a:xfrm>
          <a:off x="0" y="172179"/>
          <a:ext cx="2181011" cy="239288"/>
        </a:xfrm>
        <a:prstGeom prst="roundRect">
          <a:avLst/>
        </a:prstGeom>
        <a:solidFill>
          <a:schemeClr val="accent3">
            <a:lumMod val="65000"/>
          </a:schemeClr>
        </a:solidFill>
        <a:ln w="25400" cap="flat" cmpd="sng" algn="ctr">
          <a:solidFill>
            <a:schemeClr val="accent3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b="1" kern="1200" dirty="0">
              <a:latin typeface="Trebuchet MS" pitchFamily="34" charset="0"/>
            </a:rPr>
            <a:t>          2% </a:t>
          </a:r>
          <a:r>
            <a:rPr lang="da-DK" sz="1100" b="1" kern="1200" dirty="0">
              <a:latin typeface="Trebuchet MS" pitchFamily="34" charset="0"/>
            </a:rPr>
            <a:t>fast rente på årlig basis</a:t>
          </a:r>
        </a:p>
      </dsp:txBody>
      <dsp:txXfrm>
        <a:off x="11681" y="183860"/>
        <a:ext cx="2157649" cy="2159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EA7F07-0B0A-4E60-8C48-CC4096BF4B37}">
      <dsp:nvSpPr>
        <dsp:cNvPr id="0" name=""/>
        <dsp:cNvSpPr/>
      </dsp:nvSpPr>
      <dsp:spPr>
        <a:xfrm rot="10800000">
          <a:off x="0" y="0"/>
          <a:ext cx="2372912" cy="598220"/>
        </a:xfrm>
        <a:prstGeom prst="rightArrow">
          <a:avLst/>
        </a:prstGeom>
        <a:solidFill>
          <a:schemeClr val="accent3">
            <a:lumMod val="65000"/>
          </a:schemeClr>
        </a:solidFill>
        <a:ln>
          <a:solidFill>
            <a:schemeClr val="accent2">
              <a:lumMod val="20000"/>
              <a:lumOff val="8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69E2FC-7B53-45E2-860C-D53BE6B2F081}">
      <dsp:nvSpPr>
        <dsp:cNvPr id="0" name=""/>
        <dsp:cNvSpPr/>
      </dsp:nvSpPr>
      <dsp:spPr>
        <a:xfrm>
          <a:off x="204719" y="190190"/>
          <a:ext cx="2139052" cy="239288"/>
        </a:xfrm>
        <a:prstGeom prst="roundRect">
          <a:avLst/>
        </a:prstGeom>
        <a:solidFill>
          <a:schemeClr val="accent3">
            <a:lumMod val="65000"/>
          </a:schemeClr>
        </a:solidFill>
        <a:ln w="25400" cap="flat" cmpd="sng" algn="ctr">
          <a:solidFill>
            <a:schemeClr val="accent3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100" b="1" kern="1200" dirty="0">
              <a:latin typeface="Trebuchet MS" pitchFamily="34" charset="0"/>
            </a:rPr>
            <a:t>     6M CIBOR på halvårlig basis</a:t>
          </a:r>
        </a:p>
      </dsp:txBody>
      <dsp:txXfrm>
        <a:off x="216400" y="201871"/>
        <a:ext cx="2115690" cy="2159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E057DF-85D8-4BC3-8D35-564E7E60A30C}">
      <dsp:nvSpPr>
        <dsp:cNvPr id="0" name=""/>
        <dsp:cNvSpPr/>
      </dsp:nvSpPr>
      <dsp:spPr>
        <a:xfrm>
          <a:off x="466578" y="0"/>
          <a:ext cx="5181600" cy="40640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E38CBF-C747-4191-9D84-067046492E19}">
      <dsp:nvSpPr>
        <dsp:cNvPr id="0" name=""/>
        <dsp:cNvSpPr/>
      </dsp:nvSpPr>
      <dsp:spPr>
        <a:xfrm>
          <a:off x="2678" y="1219199"/>
          <a:ext cx="1171277" cy="1625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>
              <a:latin typeface="Trebuchet MS" panose="020B0603020202020204" pitchFamily="34" charset="0"/>
            </a:rPr>
            <a:t>Tab ved misligholdelse</a:t>
          </a:r>
        </a:p>
      </dsp:txBody>
      <dsp:txXfrm>
        <a:off x="59855" y="1276376"/>
        <a:ext cx="1056923" cy="1511246"/>
      </dsp:txXfrm>
    </dsp:sp>
    <dsp:sp modelId="{F135BA49-D280-4E29-9EE8-E31055EA0E93}">
      <dsp:nvSpPr>
        <dsp:cNvPr id="0" name=""/>
        <dsp:cNvSpPr/>
      </dsp:nvSpPr>
      <dsp:spPr>
        <a:xfrm>
          <a:off x="1232520" y="1219199"/>
          <a:ext cx="1171277" cy="1625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>
              <a:latin typeface="Trebuchet MS" panose="020B0603020202020204" pitchFamily="34" charset="0"/>
            </a:rPr>
            <a:t>Sandsynlighed for misligholdelse</a:t>
          </a:r>
        </a:p>
      </dsp:txBody>
      <dsp:txXfrm>
        <a:off x="1289697" y="1276376"/>
        <a:ext cx="1056923" cy="1511246"/>
      </dsp:txXfrm>
    </dsp:sp>
    <dsp:sp modelId="{5680ED1F-D366-4DCD-A064-680B30E78F1E}">
      <dsp:nvSpPr>
        <dsp:cNvPr id="0" name=""/>
        <dsp:cNvSpPr/>
      </dsp:nvSpPr>
      <dsp:spPr>
        <a:xfrm>
          <a:off x="2462361" y="1219199"/>
          <a:ext cx="1171277" cy="1625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>
              <a:latin typeface="Trebuchet MS" panose="020B0603020202020204" pitchFamily="34" charset="0"/>
            </a:rPr>
            <a:t>Eksponering</a:t>
          </a:r>
        </a:p>
      </dsp:txBody>
      <dsp:txXfrm>
        <a:off x="2519538" y="1276376"/>
        <a:ext cx="1056923" cy="1511246"/>
      </dsp:txXfrm>
    </dsp:sp>
    <dsp:sp modelId="{C9377A8B-7A8E-41D0-A59D-BBC21EDFDAB1}">
      <dsp:nvSpPr>
        <dsp:cNvPr id="0" name=""/>
        <dsp:cNvSpPr/>
      </dsp:nvSpPr>
      <dsp:spPr>
        <a:xfrm>
          <a:off x="3692202" y="1219199"/>
          <a:ext cx="1171277" cy="1625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4400" kern="1200" dirty="0">
              <a:latin typeface="Trebuchet MS" panose="020B0603020202020204" pitchFamily="34" charset="0"/>
            </a:rPr>
            <a:t>=</a:t>
          </a:r>
        </a:p>
      </dsp:txBody>
      <dsp:txXfrm>
        <a:off x="3749379" y="1276376"/>
        <a:ext cx="1056923" cy="1511246"/>
      </dsp:txXfrm>
    </dsp:sp>
    <dsp:sp modelId="{CDEF47FB-F5AA-4605-A6E8-E89DE716468C}">
      <dsp:nvSpPr>
        <dsp:cNvPr id="0" name=""/>
        <dsp:cNvSpPr/>
      </dsp:nvSpPr>
      <dsp:spPr>
        <a:xfrm>
          <a:off x="4922043" y="1219199"/>
          <a:ext cx="1171277" cy="1625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Modparts-risiko</a:t>
          </a:r>
        </a:p>
      </dsp:txBody>
      <dsp:txXfrm>
        <a:off x="4979220" y="1276376"/>
        <a:ext cx="1056923" cy="1511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A6AD651-4FD2-DDE0-D210-EF45867CBB8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5F490A48-0253-9B4E-55AF-85B1D2F0404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1824855-2EF5-F7E5-F860-7871F394F2D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F2C62134-4D93-62EE-2A59-0A6BAF3E5C7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03BF7573-B31C-5531-68CC-F2CF107E868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8AC9D0A2-54EC-D1E3-DED9-D8AE72C39A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3E5A12A-E3AF-4D57-BF10-31027721C9DA}" type="slidenum">
              <a:rPr lang="en-GB" altLang="en-US"/>
              <a:pPr/>
              <a:t>‹nr.›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4CD6CC05-7AEC-3A65-0537-A0B6E6C0EE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B747F0CF-CBAD-880A-7416-6703260FF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a-DK" altLang="da-DK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F88B6114-6AF5-72B0-51F1-EA954AF96E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C0B90EC2-AA1C-4BC4-A00A-FB33039B8B8A}" type="slidenum">
              <a:rPr lang="en-GB" altLang="da-DK" sz="1200"/>
              <a:pPr/>
              <a:t>5</a:t>
            </a:fld>
            <a:endParaRPr lang="en-GB" altLang="da-DK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E5A12A-E3AF-4D57-BF10-31027721C9DA}" type="slidenum">
              <a:rPr lang="en-GB" altLang="en-US" smtClean="0"/>
              <a:pPr/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5779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B16BF66F-B7EC-07A6-70D5-792CC0F0F66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42E3F807-B6DE-290F-3379-05F0E4986A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a-DK" altLang="da-DK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684EBB1A-FDA7-7BE6-B549-27416EAE60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088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954088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954088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954088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954088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BD63B5E8-3728-4F69-91EE-A66D17CE7549}" type="slidenum">
              <a:rPr lang="en-GB" altLang="da-DK" sz="1300"/>
              <a:pPr/>
              <a:t>14</a:t>
            </a:fld>
            <a:endParaRPr lang="en-GB" altLang="da-DK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E5A12A-E3AF-4D57-BF10-31027721C9DA}" type="slidenum">
              <a:rPr lang="en-GB" altLang="en-US" smtClean="0"/>
              <a:pPr/>
              <a:t>23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1899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B2331C-C737-4B4B-CCCA-5E4A7EA333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3AE99F-47AE-8C63-60DB-FB082EC9DB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65718A-82C9-D22D-A337-00C30B972A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B7728C-0BA6-4416-8BB9-C53BD3A6BA49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5453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D12BED-A73E-965E-3FCB-A16197AA2A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BED11D-A2B3-322D-C52C-5D42360CA8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3D9385-19F4-4141-AEAC-6A921F92FE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DC90ED-EA48-4AA8-902B-68930D196737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1587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E48FF5-B223-32EC-F530-E21AB2941D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5BA2FE-345F-4CC9-BB47-AFE8D860E4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91BCC0-FB79-E694-EDFA-DC899DBBB4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56CE92-1ED9-42A0-813C-ABA5237111B8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093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iagram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da-DK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2167B2-9307-C642-C226-5C437E3B9C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5ABAAD-8116-7FE9-B169-922021F626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A71A5D-4FD7-2429-C4AD-8F255D661F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4F34C5-8C4E-4EE8-A99F-7C48E8991E69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5672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0697E5-7BAA-C245-920A-3C22CEDCDC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D9F6966-81BE-6D52-4D16-3380587FB9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6504A73-9B9E-9E67-1A4F-9A14CD8A8E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E1D538-634B-416E-B45E-6E3F736CDF10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249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D97605B-06E5-0B1E-C933-369117EF36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5E59EE-6D9F-6B8A-5886-4CA1C3A88D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9B5903-9101-1427-373C-C0AA953674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E9146F-1A44-4580-B33B-2CCB58840E00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6356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D7EC5E-BF60-D7AE-735A-E558E5F5F4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2D2F96-5EAB-A45B-24AE-EAA3404E6F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675042-0627-03D6-52C5-015DBE63A7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03EA8A-3B0B-440A-A02D-B02A70BEC605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8661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0B6175A-9509-1AB1-EFBA-0991AD4531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64B4BDB-C564-1137-F0BE-F1052FE1FB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C44972E-9F74-9301-F4DB-EE86B07ACD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51889D-DFF2-4F8D-9613-FF7C5DCFA100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8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61D3030-30E4-5132-8AD7-9548148EDC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AB1F33A-0DB1-76FE-47E1-009E55FC10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8853614-F1C2-57EC-49DC-E91714D5FC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6CC57E-3231-4F40-955C-7B87BE4B685A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8158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2FDAC9C-1BD3-A35E-5683-073E55FD0D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EF10C52-2537-A654-D907-FE16456E38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9E2D1E9-082E-EB08-3A2E-443DF3EB3C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6212F7-4D20-4B26-A2A7-4CE86C089308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370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DF126E-5171-86CD-9CFA-C7114116A4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269BCA-6F2C-D49D-EC10-FBDA160A8D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09E00D-BDDE-9EDD-2AB1-699CD4DD02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F1CBB4-7055-469D-8D9E-82D64F9C9A4A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659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5B63B4-7DE9-DAD8-EC4C-FD9DB35947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D90255-7E12-68FB-4057-CD709D970E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D67877-358E-1F97-220B-83A7B7003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D705F4-3CA7-4675-93D3-69FE4A4B6637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450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45A82E6-C5AD-FEAD-1877-81DD74BEFA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a-DK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C916E3C-C48F-F389-3C75-E9410AADC7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a-DK"/>
              <a:t>Click to edit Master text styles</a:t>
            </a:r>
          </a:p>
          <a:p>
            <a:pPr lvl="1"/>
            <a:r>
              <a:rPr lang="en-GB" altLang="da-DK"/>
              <a:t>Second level</a:t>
            </a:r>
          </a:p>
          <a:p>
            <a:pPr lvl="2"/>
            <a:r>
              <a:rPr lang="en-GB" altLang="da-DK"/>
              <a:t>Third level</a:t>
            </a:r>
          </a:p>
          <a:p>
            <a:pPr lvl="3"/>
            <a:r>
              <a:rPr lang="en-GB" altLang="da-DK"/>
              <a:t>Fourth level</a:t>
            </a:r>
          </a:p>
          <a:p>
            <a:pPr lvl="4"/>
            <a:r>
              <a:rPr lang="en-GB" altLang="da-DK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65138DB-3898-7FB7-B7BD-17C85876EB5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64620F3-CB42-2785-FBB4-A998D825D50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8258E28-EA6E-4704-29CB-EBA792ED33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D09BB71-2F9B-4666-80E5-C3353ADC275D}" type="slidenum">
              <a:rPr lang="en-GB" altLang="en-US"/>
              <a:pPr/>
              <a:t>‹nr.›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D32E85B-DF5E-811B-87A9-7AFC3AF4D9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2209800"/>
            <a:ext cx="7772400" cy="1143000"/>
          </a:xfrm>
        </p:spPr>
        <p:txBody>
          <a:bodyPr/>
          <a:lstStyle/>
          <a:p>
            <a:pPr eaLnBrk="1" hangingPunct="1"/>
            <a:r>
              <a:rPr lang="en-GB" altLang="da-DK">
                <a:latin typeface="Trebuchet MS" panose="020B0603020202020204" pitchFamily="34" charset="0"/>
              </a:rPr>
              <a:t>Kapitel 12</a:t>
            </a:r>
            <a:br>
              <a:rPr lang="en-GB" altLang="da-DK">
                <a:latin typeface="Trebuchet MS" panose="020B0603020202020204" pitchFamily="34" charset="0"/>
              </a:rPr>
            </a:br>
            <a:br>
              <a:rPr lang="en-GB" altLang="da-DK">
                <a:latin typeface="Trebuchet MS" panose="020B0603020202020204" pitchFamily="34" charset="0"/>
              </a:rPr>
            </a:br>
            <a:r>
              <a:rPr lang="en-GB" altLang="da-DK">
                <a:latin typeface="Trebuchet MS" panose="020B0603020202020204" pitchFamily="34" charset="0"/>
              </a:rPr>
              <a:t>Modpartsrisiko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A61C9524-3824-4C3B-8515-BD45C468D98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da-DK" altLang="da-DK"/>
          </a:p>
        </p:txBody>
      </p:sp>
      <p:sp>
        <p:nvSpPr>
          <p:cNvPr id="3076" name="Footer Placeholder 1">
            <a:extLst>
              <a:ext uri="{FF2B5EF4-FFF2-40B4-BE49-F238E27FC236}">
                <a16:creationId xmlns:a16="http://schemas.microsoft.com/office/drawing/2014/main" id="{C5FE4CD4-7F70-0C5A-4985-9BE1FF4DA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3077" name="Slide Number Placeholder 1">
            <a:extLst>
              <a:ext uri="{FF2B5EF4-FFF2-40B4-BE49-F238E27FC236}">
                <a16:creationId xmlns:a16="http://schemas.microsoft.com/office/drawing/2014/main" id="{82B4CB10-908A-3205-2F73-7D7FBC342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5D8DCA2-332B-48C0-A71D-3BB838F57AE0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da-DK" sz="1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33C04-9912-A445-A331-D419D7F4C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sz="4000" dirty="0">
                <a:latin typeface="Trebuchet MS" panose="020B0603020202020204" pitchFamily="34" charset="0"/>
              </a:rPr>
              <a:t>Case med NASDAQ</a:t>
            </a:r>
            <a:endParaRPr lang="en-GB" sz="4000" dirty="0">
              <a:latin typeface="Trebuchet MS" panose="020B0603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ED9ABD-AA2B-7ADC-5BA4-EA6C0FD97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F6D446-21FE-DC0D-5F60-59C864AB0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D538-634B-416E-B45E-6E3F736CDF10}" type="slidenum">
              <a:rPr lang="en-GB" altLang="en-US" smtClean="0"/>
              <a:pPr/>
              <a:t>10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78994B6-5EDB-5D8C-80B0-09A2671FD7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556792"/>
            <a:ext cx="7868262" cy="4461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861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1227B11D-4BC9-F2E0-1E58-1FBC662AC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8350250" cy="1143000"/>
          </a:xfrm>
        </p:spPr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Hvordan styres modpartsrisiko?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26FC9B43-E543-DCE6-01AC-EC39B5146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 sz="2400">
                <a:latin typeface="Trebuchet MS" panose="020B0603020202020204" pitchFamily="34" charset="0"/>
              </a:rPr>
              <a:t>Eksempel på risikoreduktion</a:t>
            </a:r>
          </a:p>
          <a:p>
            <a:pPr lvl="1"/>
            <a:r>
              <a:rPr lang="da-DK" altLang="da-DK" sz="2000">
                <a:latin typeface="Trebuchet MS" panose="020B0603020202020204" pitchFamily="34" charset="0"/>
              </a:rPr>
              <a:t>Fastsættelse af lines for de enkelte modparter</a:t>
            </a:r>
          </a:p>
          <a:p>
            <a:pPr lvl="1"/>
            <a:r>
              <a:rPr lang="da-DK" altLang="da-DK" sz="2000">
                <a:latin typeface="Trebuchet MS" panose="020B0603020202020204" pitchFamily="34" charset="0"/>
              </a:rPr>
              <a:t>Netting-aftaler (eksempelvsi ”settlement/payment netting” og ”close-out-netting”).</a:t>
            </a:r>
          </a:p>
          <a:p>
            <a:pPr lvl="1"/>
            <a:r>
              <a:rPr lang="da-DK" altLang="da-DK" sz="2000">
                <a:latin typeface="Trebuchet MS" panose="020B0603020202020204" pitchFamily="34" charset="0"/>
              </a:rPr>
              <a:t>Rating-triggers. </a:t>
            </a:r>
          </a:p>
          <a:p>
            <a:pPr lvl="1"/>
            <a:r>
              <a:rPr lang="da-DK" altLang="da-DK" sz="2000">
                <a:latin typeface="Trebuchet MS" panose="020B0603020202020204" pitchFamily="34" charset="0"/>
              </a:rPr>
              <a:t>Cross Default Clauses. </a:t>
            </a:r>
          </a:p>
          <a:p>
            <a:pPr lvl="1"/>
            <a:r>
              <a:rPr lang="da-DK" altLang="da-DK" sz="2000">
                <a:latin typeface="Trebuchet MS" panose="020B0603020202020204" pitchFamily="34" charset="0"/>
              </a:rPr>
              <a:t>Early Termination Aggreement. </a:t>
            </a:r>
          </a:p>
          <a:p>
            <a:pPr lvl="1"/>
            <a:r>
              <a:rPr lang="da-DK" altLang="da-DK" sz="2000">
                <a:latin typeface="Trebuchet MS" panose="020B0603020202020204" pitchFamily="34" charset="0"/>
              </a:rPr>
              <a:t>Credit Support Annex</a:t>
            </a:r>
          </a:p>
          <a:p>
            <a:pPr lvl="1"/>
            <a:r>
              <a:rPr lang="da-DK" altLang="da-DK" sz="2000">
                <a:latin typeface="Trebuchet MS" panose="020B0603020202020204" pitchFamily="34" charset="0"/>
              </a:rPr>
              <a:t>Handelskomprimering</a:t>
            </a:r>
          </a:p>
          <a:p>
            <a:endParaRPr lang="da-DK" altLang="da-DK"/>
          </a:p>
        </p:txBody>
      </p:sp>
      <p:sp>
        <p:nvSpPr>
          <p:cNvPr id="13316" name="Footer Placeholder 3">
            <a:extLst>
              <a:ext uri="{FF2B5EF4-FFF2-40B4-BE49-F238E27FC236}">
                <a16:creationId xmlns:a16="http://schemas.microsoft.com/office/drawing/2014/main" id="{D0DC56F7-4BED-1999-B6B1-BD543F62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13317" name="Slide Number Placeholder 4">
            <a:extLst>
              <a:ext uri="{FF2B5EF4-FFF2-40B4-BE49-F238E27FC236}">
                <a16:creationId xmlns:a16="http://schemas.microsoft.com/office/drawing/2014/main" id="{D2AB6E1B-008A-A887-07B5-EC75608C6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E0759F-C511-42B1-AC8A-F05DDF475CEE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da-DK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8699B-6041-0DF5-A04D-BCADB699C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36666"/>
            <a:ext cx="7772400" cy="1143000"/>
          </a:xfrm>
        </p:spPr>
        <p:txBody>
          <a:bodyPr/>
          <a:lstStyle/>
          <a:p>
            <a:pPr algn="l"/>
            <a:r>
              <a:rPr lang="da-DK" sz="3600" dirty="0">
                <a:latin typeface="Trebuchet MS" panose="020B0603020202020204" pitchFamily="34" charset="0"/>
              </a:rPr>
              <a:t>Marginbetalinger</a:t>
            </a:r>
            <a:endParaRPr lang="en-GB" sz="3600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A68B5-7976-26EE-1A27-0BA3FEDAB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757AED-A9A2-DBEC-1176-BEB720358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D1E34C-1C1B-12AD-B79C-7316ABAE5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D538-634B-416E-B45E-6E3F736CDF10}" type="slidenum">
              <a:rPr lang="en-GB" altLang="en-US" smtClean="0"/>
              <a:pPr/>
              <a:t>12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CF5E86F-18DB-4AB0-25BD-432CB02239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587" y="1181100"/>
            <a:ext cx="7504826" cy="515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424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62E7336A-D167-14B0-1B37-05E985B05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Måling af modpartsrisiko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208E0155-550A-411E-80B0-6A7DF0F7B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Måling af modpartsrisiko kan tage udgangspunkt i:</a:t>
            </a:r>
          </a:p>
          <a:p>
            <a:pPr lvl="1"/>
            <a:r>
              <a:rPr lang="da-DK" altLang="da-DK">
                <a:latin typeface="Trebuchet MS" panose="020B0603020202020204" pitchFamily="34" charset="0"/>
              </a:rPr>
              <a:t>Maksimalt tab med en given sandsynlighed</a:t>
            </a:r>
          </a:p>
          <a:p>
            <a:pPr lvl="2"/>
            <a:r>
              <a:rPr lang="da-DK" altLang="da-DK">
                <a:latin typeface="Trebuchet MS" panose="020B0603020202020204" pitchFamily="34" charset="0"/>
              </a:rPr>
              <a:t>Risikostyringstilgangen</a:t>
            </a:r>
          </a:p>
          <a:p>
            <a:pPr lvl="2"/>
            <a:r>
              <a:rPr lang="da-DK" altLang="da-DK">
                <a:latin typeface="Trebuchet MS" panose="020B0603020202020204" pitchFamily="34" charset="0"/>
              </a:rPr>
              <a:t>Potential Future Exposure er central parameter</a:t>
            </a:r>
          </a:p>
          <a:p>
            <a:pPr lvl="1"/>
            <a:r>
              <a:rPr lang="da-DK" altLang="da-DK">
                <a:latin typeface="Trebuchet MS" panose="020B0603020202020204" pitchFamily="34" charset="0"/>
              </a:rPr>
              <a:t>Forventet omkostning ved modpartsrisiko</a:t>
            </a:r>
          </a:p>
          <a:p>
            <a:pPr lvl="2"/>
            <a:r>
              <a:rPr lang="da-DK" altLang="da-DK">
                <a:latin typeface="Trebuchet MS" panose="020B0603020202020204" pitchFamily="34" charset="0"/>
              </a:rPr>
              <a:t>CVA-tilgangen</a:t>
            </a:r>
          </a:p>
        </p:txBody>
      </p:sp>
      <p:sp>
        <p:nvSpPr>
          <p:cNvPr id="15364" name="Footer Placeholder 3">
            <a:extLst>
              <a:ext uri="{FF2B5EF4-FFF2-40B4-BE49-F238E27FC236}">
                <a16:creationId xmlns:a16="http://schemas.microsoft.com/office/drawing/2014/main" id="{A8CB5BFF-5481-B0BC-5B9B-4131ED2D6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15365" name="Slide Number Placeholder 4">
            <a:extLst>
              <a:ext uri="{FF2B5EF4-FFF2-40B4-BE49-F238E27FC236}">
                <a16:creationId xmlns:a16="http://schemas.microsoft.com/office/drawing/2014/main" id="{2A1FBF39-A18D-822B-CC09-4C32DFCA4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42AF60-4059-482A-8EA6-4D33612796FF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GB" altLang="da-DK" sz="1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32EA7286-1097-E8AF-A0B7-539301614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373063"/>
            <a:ext cx="7848600" cy="422275"/>
          </a:xfrm>
        </p:spPr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Måling af modpartsrisiko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91935F7-D5CD-DF08-2178-AE03372172DD}"/>
              </a:ext>
            </a:extLst>
          </p:cNvPr>
          <p:cNvGraphicFramePr/>
          <p:nvPr/>
        </p:nvGraphicFramePr>
        <p:xfrm>
          <a:off x="2086708" y="203473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292" name="TextBox 5">
            <a:extLst>
              <a:ext uri="{FF2B5EF4-FFF2-40B4-BE49-F238E27FC236}">
                <a16:creationId xmlns:a16="http://schemas.microsoft.com/office/drawing/2014/main" id="{B85EBC93-B3E5-D7E3-383D-13F0C6FA6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2325" y="6396038"/>
            <a:ext cx="4435475" cy="54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2954" dirty="0">
                <a:latin typeface="Trebuchet MS" panose="020B0603020202020204" pitchFamily="34" charset="0"/>
              </a:rPr>
              <a:t>”Risikostyringstilgangen”</a:t>
            </a:r>
          </a:p>
        </p:txBody>
      </p:sp>
      <p:sp>
        <p:nvSpPr>
          <p:cNvPr id="12293" name="Rectangle 6">
            <a:extLst>
              <a:ext uri="{FF2B5EF4-FFF2-40B4-BE49-F238E27FC236}">
                <a16:creationId xmlns:a16="http://schemas.microsoft.com/office/drawing/2014/main" id="{E03AE30B-F416-265E-9F56-370E97535B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066800"/>
            <a:ext cx="2925763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2954">
                <a:latin typeface="Trebuchet MS" panose="020B0603020202020204" pitchFamily="34" charset="0"/>
              </a:rPr>
              <a:t>”CVA-tilgangen”</a:t>
            </a:r>
          </a:p>
        </p:txBody>
      </p:sp>
      <p:sp>
        <p:nvSpPr>
          <p:cNvPr id="12294" name="TextBox 7">
            <a:extLst>
              <a:ext uri="{FF2B5EF4-FFF2-40B4-BE49-F238E27FC236}">
                <a16:creationId xmlns:a16="http://schemas.microsoft.com/office/drawing/2014/main" id="{67976C22-0AEF-1426-EDAB-32F6BCDAE4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8738" y="5683250"/>
            <a:ext cx="3424237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 dirty="0">
                <a:latin typeface="Trebuchet MS" panose="020B0603020202020204" pitchFamily="34" charset="0"/>
              </a:rPr>
              <a:t>Maksimal eksponering med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 dirty="0">
                <a:latin typeface="Trebuchet MS" panose="020B0603020202020204" pitchFamily="34" charset="0"/>
              </a:rPr>
              <a:t>given sandsynlighed (eks. 99%)</a:t>
            </a:r>
          </a:p>
        </p:txBody>
      </p:sp>
      <p:sp>
        <p:nvSpPr>
          <p:cNvPr id="12295" name="TextBox 8">
            <a:extLst>
              <a:ext uri="{FF2B5EF4-FFF2-40B4-BE49-F238E27FC236}">
                <a16:creationId xmlns:a16="http://schemas.microsoft.com/office/drawing/2014/main" id="{E73735AF-85EE-153E-D72A-2C2CE48198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175" y="5276850"/>
            <a:ext cx="2982913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latin typeface="Trebuchet MS" panose="020B0603020202020204" pitchFamily="34" charset="0"/>
              </a:rPr>
              <a:t>Historiske misligholdelses-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latin typeface="Trebuchet MS" panose="020B0603020202020204" pitchFamily="34" charset="0"/>
              </a:rPr>
              <a:t>sandsynligheder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79587FC-833E-6DA2-74BE-8C4A47751BC9}"/>
              </a:ext>
            </a:extLst>
          </p:cNvPr>
          <p:cNvCxnSpPr/>
          <p:nvPr/>
        </p:nvCxnSpPr>
        <p:spPr bwMode="auto">
          <a:xfrm flipV="1">
            <a:off x="4398963" y="4460875"/>
            <a:ext cx="750887" cy="1222375"/>
          </a:xfrm>
          <a:prstGeom prst="straightConnector1">
            <a:avLst/>
          </a:prstGeom>
          <a:noFill/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2F4ACBA-411F-0C6D-75F0-BC612535C8B9}"/>
              </a:ext>
            </a:extLst>
          </p:cNvPr>
          <p:cNvCxnSpPr/>
          <p:nvPr/>
        </p:nvCxnSpPr>
        <p:spPr bwMode="auto">
          <a:xfrm flipV="1">
            <a:off x="2598738" y="4460875"/>
            <a:ext cx="1144587" cy="915988"/>
          </a:xfrm>
          <a:prstGeom prst="straightConnector1">
            <a:avLst/>
          </a:prstGeom>
          <a:noFill/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298" name="TextBox 13">
            <a:extLst>
              <a:ext uri="{FF2B5EF4-FFF2-40B4-BE49-F238E27FC236}">
                <a16:creationId xmlns:a16="http://schemas.microsoft.com/office/drawing/2014/main" id="{99F8FAD5-C84F-8D0F-CC39-A0D1FFF87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1825" y="1984375"/>
            <a:ext cx="256063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latin typeface="Trebuchet MS" panose="020B0603020202020204" pitchFamily="34" charset="0"/>
              </a:rPr>
              <a:t>Forventet eksponering</a:t>
            </a:r>
          </a:p>
        </p:txBody>
      </p:sp>
      <p:sp>
        <p:nvSpPr>
          <p:cNvPr id="12299" name="TextBox 14">
            <a:extLst>
              <a:ext uri="{FF2B5EF4-FFF2-40B4-BE49-F238E27FC236}">
                <a16:creationId xmlns:a16="http://schemas.microsoft.com/office/drawing/2014/main" id="{3D360721-B7BE-A3AD-639A-C1EC8DC34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75" y="1666875"/>
            <a:ext cx="297497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latin typeface="Trebuchet MS" panose="020B0603020202020204" pitchFamily="34" charset="0"/>
              </a:rPr>
              <a:t>Implicitte misligholdelses-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latin typeface="Trebuchet MS" panose="020B0603020202020204" pitchFamily="34" charset="0"/>
              </a:rPr>
              <a:t>sandsynligheder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8F2FD88-6AA6-60D3-8992-26E8E330CFF1}"/>
              </a:ext>
            </a:extLst>
          </p:cNvPr>
          <p:cNvCxnSpPr/>
          <p:nvPr/>
        </p:nvCxnSpPr>
        <p:spPr bwMode="auto">
          <a:xfrm>
            <a:off x="4341813" y="2400300"/>
            <a:ext cx="808037" cy="1222375"/>
          </a:xfrm>
          <a:prstGeom prst="straightConnector1">
            <a:avLst/>
          </a:prstGeom>
          <a:noFill/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7E76FF2-C03F-2E5F-8DA1-511FB1DCA0F5}"/>
              </a:ext>
            </a:extLst>
          </p:cNvPr>
          <p:cNvCxnSpPr/>
          <p:nvPr/>
        </p:nvCxnSpPr>
        <p:spPr bwMode="auto">
          <a:xfrm>
            <a:off x="2598738" y="2317750"/>
            <a:ext cx="1219200" cy="1347788"/>
          </a:xfrm>
          <a:prstGeom prst="straightConnector1">
            <a:avLst/>
          </a:prstGeom>
          <a:noFill/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E4F79530-0E2E-039A-F716-03CFB3CD2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z="4000">
                <a:latin typeface="Trebuchet MS" panose="020B0603020202020204" pitchFamily="34" charset="0"/>
              </a:rPr>
              <a:t>Beregning af Expected Exposure (forventet eksponering)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D3A1A0A7-F943-C69D-47C1-E22C25790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Kun positive scenarier/værdier tæller med</a:t>
            </a:r>
          </a:p>
        </p:txBody>
      </p:sp>
      <p:sp>
        <p:nvSpPr>
          <p:cNvPr id="18436" name="Footer Placeholder 3">
            <a:extLst>
              <a:ext uri="{FF2B5EF4-FFF2-40B4-BE49-F238E27FC236}">
                <a16:creationId xmlns:a16="http://schemas.microsoft.com/office/drawing/2014/main" id="{37762CAC-C800-4C05-E30C-BBDE2FBC5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18437" name="Slide Number Placeholder 4">
            <a:extLst>
              <a:ext uri="{FF2B5EF4-FFF2-40B4-BE49-F238E27FC236}">
                <a16:creationId xmlns:a16="http://schemas.microsoft.com/office/drawing/2014/main" id="{ED87FDF9-E85F-3492-9662-1AE2DA0D1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AC2B076-2463-46C0-950E-825D2F092D28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GB" altLang="da-DK" sz="1400"/>
          </a:p>
        </p:txBody>
      </p:sp>
      <p:pic>
        <p:nvPicPr>
          <p:cNvPr id="18438" name="Picture 5">
            <a:extLst>
              <a:ext uri="{FF2B5EF4-FFF2-40B4-BE49-F238E27FC236}">
                <a16:creationId xmlns:a16="http://schemas.microsoft.com/office/drawing/2014/main" id="{724E2377-E1A1-F1D2-E9CB-D4E3C02969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2814638"/>
            <a:ext cx="12006262" cy="404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732C4953-815D-62E3-0392-D723A9E41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25413"/>
            <a:ext cx="7772400" cy="1143000"/>
          </a:xfrm>
        </p:spPr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PFE og EE på renteswap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8462FD20-AFB5-998F-585C-1BFE913C4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071563"/>
            <a:ext cx="7772400" cy="4114800"/>
          </a:xfrm>
        </p:spPr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Bemærk, at jo kortere swappen bliver, jo mindre følsom bliver den, men jo længere væk kan renten have bevæget sig. To modsatrettede faktorer</a:t>
            </a:r>
          </a:p>
        </p:txBody>
      </p:sp>
      <p:sp>
        <p:nvSpPr>
          <p:cNvPr id="19460" name="Footer Placeholder 3">
            <a:extLst>
              <a:ext uri="{FF2B5EF4-FFF2-40B4-BE49-F238E27FC236}">
                <a16:creationId xmlns:a16="http://schemas.microsoft.com/office/drawing/2014/main" id="{DCAD8D21-FD45-E64E-F2B6-BE232E39E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19461" name="Slide Number Placeholder 4">
            <a:extLst>
              <a:ext uri="{FF2B5EF4-FFF2-40B4-BE49-F238E27FC236}">
                <a16:creationId xmlns:a16="http://schemas.microsoft.com/office/drawing/2014/main" id="{B195740D-67F9-B7EE-B7EB-BE264D775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D8B4D97-7DA4-4FF5-B53B-6C281B2527F8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GB" altLang="da-DK" sz="1400"/>
          </a:p>
        </p:txBody>
      </p:sp>
      <p:pic>
        <p:nvPicPr>
          <p:cNvPr id="19462" name="Picture 5">
            <a:extLst>
              <a:ext uri="{FF2B5EF4-FFF2-40B4-BE49-F238E27FC236}">
                <a16:creationId xmlns:a16="http://schemas.microsoft.com/office/drawing/2014/main" id="{FDCD074F-E323-F453-9694-8874667008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3213100"/>
            <a:ext cx="5867400" cy="352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3DD523D6-CEF8-EBB9-EBD1-BAD745645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25413"/>
            <a:ext cx="7772400" cy="1143000"/>
          </a:xfrm>
        </p:spPr>
        <p:txBody>
          <a:bodyPr/>
          <a:lstStyle/>
          <a:p>
            <a:r>
              <a:rPr lang="da-DK" altLang="da-DK" sz="3600">
                <a:latin typeface="Trebuchet MS" panose="020B0603020202020204" pitchFamily="34" charset="0"/>
              </a:rPr>
              <a:t>PFE og EE på Cross Currency Swap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CDC47185-A6C3-D084-2AAD-FFCE04F60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071563"/>
            <a:ext cx="7772400" cy="4114800"/>
          </a:xfrm>
        </p:spPr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Her er udveksling af hovedstol afgørende for PFE og EE</a:t>
            </a:r>
          </a:p>
        </p:txBody>
      </p:sp>
      <p:sp>
        <p:nvSpPr>
          <p:cNvPr id="20484" name="Footer Placeholder 3">
            <a:extLst>
              <a:ext uri="{FF2B5EF4-FFF2-40B4-BE49-F238E27FC236}">
                <a16:creationId xmlns:a16="http://schemas.microsoft.com/office/drawing/2014/main" id="{A3AE0A11-6ADA-6539-80DC-2B41C722B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20485" name="Slide Number Placeholder 4">
            <a:extLst>
              <a:ext uri="{FF2B5EF4-FFF2-40B4-BE49-F238E27FC236}">
                <a16:creationId xmlns:a16="http://schemas.microsoft.com/office/drawing/2014/main" id="{624A3031-9D47-99FC-8398-2ED9278DB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4EDEB9-3A4C-49C9-AB76-0B02FD37123D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GB" altLang="da-DK" sz="1400"/>
          </a:p>
        </p:txBody>
      </p:sp>
      <p:pic>
        <p:nvPicPr>
          <p:cNvPr id="20486" name="Picture 6">
            <a:extLst>
              <a:ext uri="{FF2B5EF4-FFF2-40B4-BE49-F238E27FC236}">
                <a16:creationId xmlns:a16="http://schemas.microsoft.com/office/drawing/2014/main" id="{C68CA74F-2F2E-3AA0-5951-CA0DC8570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214563"/>
            <a:ext cx="6840537" cy="403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E04263E4-1B68-804C-C51A-F3CDFFB68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Måling af eksponering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BA8418B6-EDC4-4259-4AC1-05B2255BB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 dirty="0" err="1">
                <a:latin typeface="Trebuchet MS" panose="020B0603020202020204" pitchFamily="34" charset="0"/>
              </a:rPr>
              <a:t>Semi</a:t>
            </a:r>
            <a:r>
              <a:rPr lang="da-DK" altLang="da-DK" dirty="0">
                <a:latin typeface="Trebuchet MS" panose="020B0603020202020204" pitchFamily="34" charset="0"/>
              </a:rPr>
              <a:t>-analytisk tilgang</a:t>
            </a:r>
          </a:p>
          <a:p>
            <a:pPr lvl="1"/>
            <a:r>
              <a:rPr lang="da-DK" altLang="da-DK" dirty="0">
                <a:latin typeface="Trebuchet MS" panose="020B0603020202020204" pitchFamily="34" charset="0"/>
              </a:rPr>
              <a:t>Antagelser om afkast (eksempelvis normalfordelte)</a:t>
            </a:r>
          </a:p>
          <a:p>
            <a:pPr lvl="1"/>
            <a:endParaRPr lang="da-DK" altLang="da-DK" dirty="0">
              <a:latin typeface="Trebuchet MS" panose="020B0603020202020204" pitchFamily="34" charset="0"/>
            </a:endParaRPr>
          </a:p>
          <a:p>
            <a:r>
              <a:rPr lang="da-DK" altLang="da-DK" dirty="0">
                <a:latin typeface="Trebuchet MS" panose="020B0603020202020204" pitchFamily="34" charset="0"/>
              </a:rPr>
              <a:t>Monte Carlo Simulation</a:t>
            </a:r>
          </a:p>
        </p:txBody>
      </p:sp>
      <p:sp>
        <p:nvSpPr>
          <p:cNvPr id="21508" name="Footer Placeholder 3">
            <a:extLst>
              <a:ext uri="{FF2B5EF4-FFF2-40B4-BE49-F238E27FC236}">
                <a16:creationId xmlns:a16="http://schemas.microsoft.com/office/drawing/2014/main" id="{982BD350-BAEA-2D7D-EDA4-4A17F37F1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05400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21509" name="Slide Number Placeholder 4">
            <a:extLst>
              <a:ext uri="{FF2B5EF4-FFF2-40B4-BE49-F238E27FC236}">
                <a16:creationId xmlns:a16="http://schemas.microsoft.com/office/drawing/2014/main" id="{DF46B7E6-6CDD-18D0-A9F3-5052B85BD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CCB4D37-18CF-4B55-828D-9B91FE8EE7F8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GB" altLang="da-DK" sz="1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22E582B5-1F0C-A8A7-73A5-842036C51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z="3600">
                <a:latin typeface="Trebuchet MS" panose="020B0603020202020204" pitchFamily="34" charset="0"/>
              </a:rPr>
              <a:t>Semi-analytisk tilgang, eksempel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79BDD-2FE6-944A-D7AE-CF9818EFCED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/>
            <a:stretch>
              <a:fillRect l="-784" r="-863" b="-4593"/>
            </a:stretch>
          </a:blipFill>
        </p:spPr>
        <p:txBody>
          <a:bodyPr/>
          <a:lstStyle/>
          <a:p>
            <a:pPr>
              <a:defRPr/>
            </a:pPr>
            <a:r>
              <a:rPr lang="da-DK">
                <a:noFill/>
              </a:rPr>
              <a:t> </a:t>
            </a:r>
          </a:p>
        </p:txBody>
      </p:sp>
      <p:sp>
        <p:nvSpPr>
          <p:cNvPr id="23556" name="Footer Placeholder 3">
            <a:extLst>
              <a:ext uri="{FF2B5EF4-FFF2-40B4-BE49-F238E27FC236}">
                <a16:creationId xmlns:a16="http://schemas.microsoft.com/office/drawing/2014/main" id="{4010949D-CE18-1E8C-7FEC-F7FD20E2A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23557" name="Slide Number Placeholder 4">
            <a:extLst>
              <a:ext uri="{FF2B5EF4-FFF2-40B4-BE49-F238E27FC236}">
                <a16:creationId xmlns:a16="http://schemas.microsoft.com/office/drawing/2014/main" id="{954523D4-0DC0-5AD8-07A5-77A2CDA5D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636251-7271-4F23-B055-1DDDFDE344C1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GB" altLang="da-DK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78D81961-557D-E3AD-CA05-DFDF432FC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325438"/>
            <a:ext cx="7772400" cy="1143000"/>
          </a:xfrm>
        </p:spPr>
        <p:txBody>
          <a:bodyPr/>
          <a:lstStyle/>
          <a:p>
            <a:r>
              <a:rPr lang="da-DK" altLang="da-DK"/>
              <a:t>Modpartsrisiko - kendetegn</a:t>
            </a:r>
          </a:p>
        </p:txBody>
      </p:sp>
      <p:sp>
        <p:nvSpPr>
          <p:cNvPr id="4099" name="Content Placeholder 1">
            <a:extLst>
              <a:ext uri="{FF2B5EF4-FFF2-40B4-BE49-F238E27FC236}">
                <a16:creationId xmlns:a16="http://schemas.microsoft.com/office/drawing/2014/main" id="{7ADB9787-FE8A-378B-5947-348FDA79F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438" y="3141663"/>
            <a:ext cx="7772400" cy="4114800"/>
          </a:xfrm>
        </p:spPr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Bilateral eller unilateral risiko?</a:t>
            </a:r>
          </a:p>
          <a:p>
            <a:r>
              <a:rPr lang="da-DK" altLang="da-DK">
                <a:latin typeface="Trebuchet MS" panose="020B0603020202020204" pitchFamily="34" charset="0"/>
              </a:rPr>
              <a:t>Hvad er eksponeringen?</a:t>
            </a:r>
          </a:p>
          <a:p>
            <a:r>
              <a:rPr lang="da-DK" altLang="da-DK">
                <a:latin typeface="Trebuchet MS" panose="020B0603020202020204" pitchFamily="34" charset="0"/>
              </a:rPr>
              <a:t>Er risiko konkurs eller blot forringelse af kreditkvaliteten. </a:t>
            </a:r>
          </a:p>
          <a:p>
            <a:r>
              <a:rPr lang="en-US" altLang="da-DK">
                <a:latin typeface="Trebuchet MS" panose="020B0603020202020204" pitchFamily="34" charset="0"/>
              </a:rPr>
              <a:t>Er der wrong-way risk eller right-way risk?</a:t>
            </a:r>
            <a:endParaRPr lang="da-DK" altLang="da-DK">
              <a:latin typeface="Trebuchet MS" panose="020B0603020202020204" pitchFamily="34" charset="0"/>
            </a:endParaRPr>
          </a:p>
          <a:p>
            <a:endParaRPr lang="da-DK" altLang="da-DK">
              <a:latin typeface="Trebuchet MS" panose="020B0603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F53CC9-4F55-F965-BFEF-C45EDD355801}"/>
              </a:ext>
            </a:extLst>
          </p:cNvPr>
          <p:cNvSpPr/>
          <p:nvPr/>
        </p:nvSpPr>
        <p:spPr>
          <a:xfrm>
            <a:off x="1417638" y="1671638"/>
            <a:ext cx="1196975" cy="1063625"/>
          </a:xfrm>
          <a:prstGeom prst="rect">
            <a:avLst/>
          </a:prstGeom>
          <a:solidFill>
            <a:schemeClr val="accent3">
              <a:lumMod val="6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a-DK" sz="2215" dirty="0"/>
              <a:t>A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4992D25-7122-B38F-4A05-D18F7ED72886}"/>
              </a:ext>
            </a:extLst>
          </p:cNvPr>
          <p:cNvGraphicFramePr/>
          <p:nvPr/>
        </p:nvGraphicFramePr>
        <p:xfrm>
          <a:off x="2813880" y="1604618"/>
          <a:ext cx="2791695" cy="598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B78B3262-8A3F-B271-A912-A4C29C1F194D}"/>
              </a:ext>
            </a:extLst>
          </p:cNvPr>
          <p:cNvGraphicFramePr/>
          <p:nvPr/>
        </p:nvGraphicFramePr>
        <p:xfrm>
          <a:off x="2747411" y="2145587"/>
          <a:ext cx="2525819" cy="598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A132C308-9F6F-FD8C-F72A-4FEB4FD54021}"/>
              </a:ext>
            </a:extLst>
          </p:cNvPr>
          <p:cNvSpPr/>
          <p:nvPr/>
        </p:nvSpPr>
        <p:spPr>
          <a:xfrm>
            <a:off x="5497513" y="1671638"/>
            <a:ext cx="1196975" cy="1063625"/>
          </a:xfrm>
          <a:prstGeom prst="rect">
            <a:avLst/>
          </a:prstGeom>
          <a:solidFill>
            <a:schemeClr val="accent3">
              <a:lumMod val="6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a-DK" sz="2215" dirty="0"/>
              <a:t>B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A7B7BDBA-FB95-6418-BE32-B3C16C7CE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-1588"/>
            <a:ext cx="7772400" cy="1470026"/>
          </a:xfrm>
        </p:spPr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Monte Carlo Simulation</a:t>
            </a:r>
          </a:p>
        </p:txBody>
      </p:sp>
      <p:sp>
        <p:nvSpPr>
          <p:cNvPr id="24579" name="Subtitle 2">
            <a:extLst>
              <a:ext uri="{FF2B5EF4-FFF2-40B4-BE49-F238E27FC236}">
                <a16:creationId xmlns:a16="http://schemas.microsoft.com/office/drawing/2014/main" id="{A99CFDE3-DD90-BEF0-02BF-849AE89AD1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altLang="da-DK"/>
          </a:p>
        </p:txBody>
      </p:sp>
      <p:sp>
        <p:nvSpPr>
          <p:cNvPr id="14340" name="Freeform 3">
            <a:extLst>
              <a:ext uri="{FF2B5EF4-FFF2-40B4-BE49-F238E27FC236}">
                <a16:creationId xmlns:a16="http://schemas.microsoft.com/office/drawing/2014/main" id="{8A1682B5-3167-F82D-9407-593E80887012}"/>
              </a:ext>
            </a:extLst>
          </p:cNvPr>
          <p:cNvSpPr>
            <a:spLocks/>
          </p:cNvSpPr>
          <p:nvPr/>
        </p:nvSpPr>
        <p:spPr bwMode="auto">
          <a:xfrm>
            <a:off x="5588000" y="2784475"/>
            <a:ext cx="1331913" cy="681038"/>
          </a:xfrm>
          <a:custGeom>
            <a:avLst/>
            <a:gdLst>
              <a:gd name="T0" fmla="*/ 2147483646 w 3090"/>
              <a:gd name="T1" fmla="*/ 0 h 1500"/>
              <a:gd name="T2" fmla="*/ 2147483646 w 3090"/>
              <a:gd name="T3" fmla="*/ 2147483646 h 1500"/>
              <a:gd name="T4" fmla="*/ 0 w 3090"/>
              <a:gd name="T5" fmla="*/ 2147483646 h 1500"/>
              <a:gd name="T6" fmla="*/ 0 60000 65536"/>
              <a:gd name="T7" fmla="*/ 0 60000 65536"/>
              <a:gd name="T8" fmla="*/ 0 60000 65536"/>
              <a:gd name="T9" fmla="*/ 0 w 3090"/>
              <a:gd name="T10" fmla="*/ 0 h 1500"/>
              <a:gd name="T11" fmla="*/ 3090 w 3090"/>
              <a:gd name="T12" fmla="*/ 1500 h 15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90" h="1500">
                <a:moveTo>
                  <a:pt x="3090" y="0"/>
                </a:moveTo>
                <a:lnTo>
                  <a:pt x="3090" y="1500"/>
                </a:lnTo>
                <a:lnTo>
                  <a:pt x="0" y="1500"/>
                </a:lnTo>
              </a:path>
            </a:pathLst>
          </a:custGeom>
          <a:noFill/>
          <a:ln w="28575" cap="flat" cmpd="sng">
            <a:solidFill>
              <a:srgbClr val="FF3300"/>
            </a:solidFill>
            <a:prstDash val="solid"/>
            <a:round/>
            <a:headEnd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da-DK" sz="2215"/>
          </a:p>
        </p:txBody>
      </p:sp>
      <p:sp>
        <p:nvSpPr>
          <p:cNvPr id="14341" name="Freeform 4">
            <a:extLst>
              <a:ext uri="{FF2B5EF4-FFF2-40B4-BE49-F238E27FC236}">
                <a16:creationId xmlns:a16="http://schemas.microsoft.com/office/drawing/2014/main" id="{5D0049BF-E4EC-852B-EEEA-3542F3676DE9}"/>
              </a:ext>
            </a:extLst>
          </p:cNvPr>
          <p:cNvSpPr>
            <a:spLocks/>
          </p:cNvSpPr>
          <p:nvPr/>
        </p:nvSpPr>
        <p:spPr bwMode="auto">
          <a:xfrm>
            <a:off x="2276475" y="2278063"/>
            <a:ext cx="1408113" cy="1243012"/>
          </a:xfrm>
          <a:custGeom>
            <a:avLst/>
            <a:gdLst>
              <a:gd name="T0" fmla="*/ 0 w 3090"/>
              <a:gd name="T1" fmla="*/ 0 h 2730"/>
              <a:gd name="T2" fmla="*/ 0 w 3090"/>
              <a:gd name="T3" fmla="*/ 2147483646 h 2730"/>
              <a:gd name="T4" fmla="*/ 2147483646 w 3090"/>
              <a:gd name="T5" fmla="*/ 2147483646 h 2730"/>
              <a:gd name="T6" fmla="*/ 0 60000 65536"/>
              <a:gd name="T7" fmla="*/ 0 60000 65536"/>
              <a:gd name="T8" fmla="*/ 0 60000 65536"/>
              <a:gd name="T9" fmla="*/ 0 w 3090"/>
              <a:gd name="T10" fmla="*/ 0 h 2730"/>
              <a:gd name="T11" fmla="*/ 3090 w 3090"/>
              <a:gd name="T12" fmla="*/ 2730 h 273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90" h="2730">
                <a:moveTo>
                  <a:pt x="0" y="0"/>
                </a:moveTo>
                <a:lnTo>
                  <a:pt x="0" y="2730"/>
                </a:lnTo>
                <a:lnTo>
                  <a:pt x="3090" y="2730"/>
                </a:lnTo>
              </a:path>
            </a:pathLst>
          </a:custGeom>
          <a:noFill/>
          <a:ln w="28575" cap="flat" cmpd="sng">
            <a:solidFill>
              <a:srgbClr val="FF3300"/>
            </a:solidFill>
            <a:prstDash val="solid"/>
            <a:round/>
            <a:headEnd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da-DK" sz="2215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3C50B89A-9899-5759-D9E8-6EB751B5D4C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14925" y="4340225"/>
            <a:ext cx="0" cy="25558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da-DK" sz="2215"/>
          </a:p>
        </p:txBody>
      </p:sp>
      <p:sp>
        <p:nvSpPr>
          <p:cNvPr id="14343" name="Line 7">
            <a:extLst>
              <a:ext uri="{FF2B5EF4-FFF2-40B4-BE49-F238E27FC236}">
                <a16:creationId xmlns:a16="http://schemas.microsoft.com/office/drawing/2014/main" id="{7C2C441E-1668-3841-34A7-65F8474059B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6675" y="5326063"/>
            <a:ext cx="0" cy="246062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stealth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da-DK" sz="2215"/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91A110E4-CCD3-30EF-AD5B-C7EBA305D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0650" y="1774825"/>
            <a:ext cx="1854200" cy="5032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9900"/>
            </a:solidFill>
            <a:miter lim="800000"/>
            <a:headEnd/>
            <a:tailEnd/>
          </a:ln>
          <a:effectLst>
            <a:outerShdw dist="99190" dir="3011666" algn="ctr" rotWithShape="0">
              <a:schemeClr val="bg2"/>
            </a:outerShdw>
          </a:effectLst>
        </p:spPr>
        <p:txBody>
          <a:bodyPr anchor="ctr" anchorCtr="1"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da-DK" sz="1704" dirty="0" err="1">
                <a:solidFill>
                  <a:schemeClr val="tx1"/>
                </a:solidFill>
                <a:latin typeface="Trebuchet MS" panose="020B0603020202020204" pitchFamily="34" charset="0"/>
              </a:rPr>
              <a:t>Identificering</a:t>
            </a:r>
            <a:r>
              <a:rPr lang="en-US" altLang="da-DK" sz="1704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da-DK" sz="1704" dirty="0" err="1">
                <a:solidFill>
                  <a:schemeClr val="tx1"/>
                </a:solidFill>
                <a:latin typeface="Trebuchet MS" panose="020B0603020202020204" pitchFamily="34" charset="0"/>
              </a:rPr>
              <a:t>af</a:t>
            </a:r>
            <a:r>
              <a:rPr lang="en-US" altLang="da-DK" sz="1704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da-DK" sz="1704" dirty="0" err="1">
                <a:solidFill>
                  <a:schemeClr val="tx1"/>
                </a:solidFill>
                <a:latin typeface="Trebuchet MS" panose="020B0603020202020204" pitchFamily="34" charset="0"/>
              </a:rPr>
              <a:t>risikofaktorer</a:t>
            </a:r>
            <a:endParaRPr lang="en-US" altLang="da-DK" sz="1704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CEE28D95-C2B1-25B1-FD99-FB5AE2074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0650" y="2755900"/>
            <a:ext cx="1854200" cy="5064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9900"/>
            </a:solidFill>
            <a:miter lim="800000"/>
            <a:headEnd/>
            <a:tailEnd/>
          </a:ln>
          <a:effectLst>
            <a:outerShdw dist="99190" dir="3011666" algn="ctr" rotWithShape="0">
              <a:schemeClr val="bg2"/>
            </a:outerShdw>
          </a:effectLst>
        </p:spPr>
        <p:txBody>
          <a:bodyPr anchor="ctr" anchorCtr="1"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da-DK" sz="1704" dirty="0" err="1">
                <a:solidFill>
                  <a:schemeClr val="tx1"/>
                </a:solidFill>
                <a:latin typeface="Trebuchet MS" panose="020B0603020202020204" pitchFamily="34" charset="0"/>
              </a:rPr>
              <a:t>Historiske</a:t>
            </a:r>
            <a:r>
              <a:rPr lang="en-US" altLang="da-DK" sz="1704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da-DK" sz="1704" dirty="0" err="1">
                <a:solidFill>
                  <a:schemeClr val="tx1"/>
                </a:solidFill>
                <a:latin typeface="Trebuchet MS" panose="020B0603020202020204" pitchFamily="34" charset="0"/>
              </a:rPr>
              <a:t>eller</a:t>
            </a:r>
            <a:endParaRPr lang="en-US" altLang="da-DK" sz="1704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da-DK" sz="1704" dirty="0" err="1">
                <a:solidFill>
                  <a:schemeClr val="tx1"/>
                </a:solidFill>
                <a:latin typeface="Trebuchet MS" panose="020B0603020202020204" pitchFamily="34" charset="0"/>
              </a:rPr>
              <a:t>implicitte</a:t>
            </a:r>
            <a:r>
              <a:rPr lang="en-US" altLang="da-DK" sz="1704" dirty="0">
                <a:solidFill>
                  <a:schemeClr val="tx1"/>
                </a:solidFill>
                <a:latin typeface="Trebuchet MS" panose="020B0603020202020204" pitchFamily="34" charset="0"/>
              </a:rPr>
              <a:t> data</a:t>
            </a:r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id="{784D57F4-8753-3504-E7D9-99397CD7EB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3000" y="3152775"/>
            <a:ext cx="1852613" cy="504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9900"/>
            </a:solidFill>
            <a:miter lim="800000"/>
            <a:headEnd/>
            <a:tailEnd/>
          </a:ln>
          <a:effectLst>
            <a:outerShdw dist="99190" dir="3011666" algn="ctr" rotWithShape="0">
              <a:schemeClr val="bg2"/>
            </a:outerShdw>
          </a:effectLst>
        </p:spPr>
        <p:txBody>
          <a:bodyPr anchor="ctr" anchorCtr="1"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lang="en-US" altLang="da-DK" sz="1363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Text Box 12">
            <a:extLst>
              <a:ext uri="{FF2B5EF4-FFF2-40B4-BE49-F238E27FC236}">
                <a16:creationId xmlns:a16="http://schemas.microsoft.com/office/drawing/2014/main" id="{16847B2E-1D30-8F15-80E0-23C3C0C0D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2425" y="4637088"/>
            <a:ext cx="1854200" cy="504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9900"/>
            </a:solidFill>
            <a:miter lim="800000"/>
            <a:headEnd/>
            <a:tailEnd/>
          </a:ln>
          <a:effectLst>
            <a:outerShdw dist="99190" dir="3011666" algn="ctr" rotWithShape="0">
              <a:schemeClr val="bg2"/>
            </a:outerShdw>
          </a:effectLst>
        </p:spPr>
        <p:txBody>
          <a:bodyPr anchor="ctr" anchorCtr="1"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da-DK" sz="1338" dirty="0" err="1">
                <a:solidFill>
                  <a:schemeClr val="tx1"/>
                </a:solidFill>
                <a:latin typeface="Trebuchet MS" panose="020B0603020202020204" pitchFamily="34" charset="0"/>
              </a:rPr>
              <a:t>Inddragelse</a:t>
            </a:r>
            <a:r>
              <a:rPr lang="en-US" altLang="da-DK" sz="1338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da-DK" sz="1338" dirty="0" err="1">
                <a:solidFill>
                  <a:schemeClr val="tx1"/>
                </a:solidFill>
                <a:latin typeface="Trebuchet MS" panose="020B0603020202020204" pitchFamily="34" charset="0"/>
              </a:rPr>
              <a:t>af</a:t>
            </a:r>
            <a:r>
              <a:rPr lang="en-US" altLang="da-DK" sz="1338" dirty="0">
                <a:solidFill>
                  <a:schemeClr val="tx1"/>
                </a:solidFill>
                <a:latin typeface="Trebuchet MS" panose="020B0603020202020204" pitchFamily="34" charset="0"/>
              </a:rPr>
              <a:t> netting og </a:t>
            </a:r>
            <a:r>
              <a:rPr lang="en-US" altLang="da-DK" sz="1338" dirty="0" err="1">
                <a:solidFill>
                  <a:schemeClr val="tx1"/>
                </a:solidFill>
                <a:latin typeface="Trebuchet MS" panose="020B0603020202020204" pitchFamily="34" charset="0"/>
              </a:rPr>
              <a:t>sikkerhedsstillelse</a:t>
            </a:r>
            <a:endParaRPr lang="en-US" altLang="da-DK" sz="1338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1D782648-5B44-4122-C1ED-803B906EF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9250" y="5716588"/>
            <a:ext cx="1854200" cy="5032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9900"/>
            </a:solidFill>
            <a:miter lim="800000"/>
            <a:headEnd/>
            <a:tailEnd/>
          </a:ln>
          <a:effectLst>
            <a:outerShdw dist="99190" dir="3011666" algn="ctr" rotWithShape="0">
              <a:schemeClr val="bg2"/>
            </a:outerShdw>
          </a:effectLst>
        </p:spPr>
        <p:txBody>
          <a:bodyPr anchor="ctr" anchorCtr="1"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da-DK" sz="2045" dirty="0" err="1">
                <a:solidFill>
                  <a:schemeClr val="tx1"/>
                </a:solidFill>
                <a:latin typeface="Trebuchet MS" panose="020B0603020202020204" pitchFamily="34" charset="0"/>
              </a:rPr>
              <a:t>Eksponering</a:t>
            </a:r>
            <a:endParaRPr lang="en-US" altLang="da-DK" sz="2045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F4D3CBA4-C1FC-9FF4-1547-00FF53E93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4075" y="2252663"/>
            <a:ext cx="1852613" cy="5032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9900"/>
            </a:solidFill>
            <a:miter lim="800000"/>
            <a:headEnd/>
            <a:tailEnd/>
          </a:ln>
          <a:effectLst>
            <a:outerShdw dist="99190" dir="3011666" algn="ctr" rotWithShape="0">
              <a:schemeClr val="bg2"/>
            </a:outerShdw>
          </a:effectLst>
        </p:spPr>
        <p:txBody>
          <a:bodyPr anchor="ctr" anchorCtr="1"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da-DK" sz="1704" dirty="0" err="1">
                <a:solidFill>
                  <a:schemeClr val="tx1"/>
                </a:solidFill>
                <a:latin typeface="Trebuchet MS" panose="020B0603020202020204" pitchFamily="34" charset="0"/>
              </a:rPr>
              <a:t>Stokastisk</a:t>
            </a:r>
            <a:r>
              <a:rPr lang="en-US" altLang="da-DK" sz="1704" dirty="0">
                <a:solidFill>
                  <a:schemeClr val="tx1"/>
                </a:solidFill>
                <a:latin typeface="Trebuchet MS" panose="020B0603020202020204" pitchFamily="34" charset="0"/>
              </a:rPr>
              <a:t> model</a:t>
            </a:r>
          </a:p>
        </p:txBody>
      </p:sp>
      <p:sp>
        <p:nvSpPr>
          <p:cNvPr id="14" name="Text Box 11">
            <a:extLst>
              <a:ext uri="{FF2B5EF4-FFF2-40B4-BE49-F238E27FC236}">
                <a16:creationId xmlns:a16="http://schemas.microsoft.com/office/drawing/2014/main" id="{800762EF-F22D-F9A6-EDBD-E97CB1AFD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1588" y="3282950"/>
            <a:ext cx="1855787" cy="504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9900"/>
            </a:solidFill>
            <a:miter lim="800000"/>
            <a:headEnd/>
            <a:tailEnd/>
          </a:ln>
          <a:effectLst>
            <a:outerShdw dist="99190" dir="3011666" algn="ctr" rotWithShape="0">
              <a:schemeClr val="bg2"/>
            </a:outerShdw>
          </a:effectLst>
        </p:spPr>
        <p:txBody>
          <a:bodyPr anchor="ctr" anchorCtr="1"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lang="en-US" altLang="da-DK" sz="1363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5" name="Text Box 11">
            <a:extLst>
              <a:ext uri="{FF2B5EF4-FFF2-40B4-BE49-F238E27FC236}">
                <a16:creationId xmlns:a16="http://schemas.microsoft.com/office/drawing/2014/main" id="{8308ACB0-2B6A-A3F7-074B-32FA585D3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0175" y="3427413"/>
            <a:ext cx="1854200" cy="504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9900"/>
            </a:solidFill>
            <a:miter lim="800000"/>
            <a:headEnd/>
            <a:tailEnd/>
          </a:ln>
          <a:effectLst>
            <a:outerShdw dist="99190" dir="3011666" algn="ctr" rotWithShape="0">
              <a:schemeClr val="bg2"/>
            </a:outerShdw>
          </a:effectLst>
        </p:spPr>
        <p:txBody>
          <a:bodyPr anchor="ctr" anchorCtr="1"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lang="en-US" altLang="da-DK" sz="1363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Text Box 11">
            <a:extLst>
              <a:ext uri="{FF2B5EF4-FFF2-40B4-BE49-F238E27FC236}">
                <a16:creationId xmlns:a16="http://schemas.microsoft.com/office/drawing/2014/main" id="{19851A29-DEF3-B138-6759-49BD73EED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0350" y="3557588"/>
            <a:ext cx="1854200" cy="504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9900"/>
            </a:solidFill>
            <a:miter lim="800000"/>
            <a:headEnd/>
            <a:tailEnd/>
          </a:ln>
          <a:effectLst>
            <a:outerShdw dist="99190" dir="3011666" algn="ctr" rotWithShape="0">
              <a:schemeClr val="bg2"/>
            </a:outerShdw>
          </a:effectLst>
        </p:spPr>
        <p:txBody>
          <a:bodyPr anchor="ctr" anchorCtr="1"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da-DK" sz="1846" dirty="0" err="1">
                <a:solidFill>
                  <a:schemeClr val="tx1"/>
                </a:solidFill>
                <a:latin typeface="Trebuchet MS" panose="020B0603020202020204" pitchFamily="34" charset="0"/>
              </a:rPr>
              <a:t>Markedsværdi</a:t>
            </a:r>
            <a:r>
              <a:rPr lang="en-US" altLang="da-DK" sz="1846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da-DK" sz="1846" dirty="0" err="1">
                <a:solidFill>
                  <a:schemeClr val="tx1"/>
                </a:solidFill>
                <a:latin typeface="Trebuchet MS" panose="020B0603020202020204" pitchFamily="34" charset="0"/>
              </a:rPr>
              <a:t>af</a:t>
            </a:r>
            <a:r>
              <a:rPr lang="en-US" altLang="da-DK" sz="1846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da-DK" sz="1846" dirty="0" err="1">
                <a:solidFill>
                  <a:schemeClr val="tx1"/>
                </a:solidFill>
                <a:latin typeface="Trebuchet MS" panose="020B0603020202020204" pitchFamily="34" charset="0"/>
              </a:rPr>
              <a:t>derivater</a:t>
            </a:r>
            <a:endParaRPr lang="en-US" altLang="da-DK" sz="1846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3232ED45-27C5-365C-1F05-EB22DC3DE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4110038"/>
            <a:ext cx="1146175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534" dirty="0">
                <a:latin typeface="Trebuchet MS" panose="020B0603020202020204" pitchFamily="34" charset="0"/>
              </a:rPr>
              <a:t>Instrument</a:t>
            </a:r>
          </a:p>
        </p:txBody>
      </p:sp>
      <p:sp>
        <p:nvSpPr>
          <p:cNvPr id="18" name="TextBox 21">
            <a:extLst>
              <a:ext uri="{FF2B5EF4-FFF2-40B4-BE49-F238E27FC236}">
                <a16:creationId xmlns:a16="http://schemas.microsoft.com/office/drawing/2014/main" id="{47F8A6E4-0DFA-DFC6-BDA3-728311770A0F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5884863" y="3687763"/>
            <a:ext cx="455612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534" dirty="0">
                <a:latin typeface="Trebuchet MS" panose="020B0603020202020204" pitchFamily="34" charset="0"/>
              </a:rPr>
              <a:t>Tid</a:t>
            </a:r>
          </a:p>
        </p:txBody>
      </p:sp>
      <p:sp>
        <p:nvSpPr>
          <p:cNvPr id="19" name="TextBox 22">
            <a:extLst>
              <a:ext uri="{FF2B5EF4-FFF2-40B4-BE49-F238E27FC236}">
                <a16:creationId xmlns:a16="http://schemas.microsoft.com/office/drawing/2014/main" id="{45DD7D02-45B0-30AB-447A-4BD0EC163545}"/>
              </a:ext>
            </a:extLst>
          </p:cNvPr>
          <p:cNvSpPr txBox="1">
            <a:spLocks noChangeArrowheads="1"/>
          </p:cNvSpPr>
          <p:nvPr/>
        </p:nvSpPr>
        <p:spPr bwMode="auto">
          <a:xfrm rot="3210990">
            <a:off x="3215482" y="3758406"/>
            <a:ext cx="933450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534" dirty="0">
                <a:latin typeface="Trebuchet MS" panose="020B0603020202020204" pitchFamily="34" charset="0"/>
              </a:rPr>
              <a:t>Scenario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649D8744-8252-3FED-4B5A-AB09C8777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Monte Carlo Simulation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9F4C1F74-02B8-D879-60A9-2D201C162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122488"/>
            <a:ext cx="7993062" cy="4125912"/>
          </a:xfrm>
        </p:spPr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10-årig renteswap, 1.000 simuleringer</a:t>
            </a:r>
          </a:p>
        </p:txBody>
      </p:sp>
      <p:sp>
        <p:nvSpPr>
          <p:cNvPr id="25604" name="Footer Placeholder 3">
            <a:extLst>
              <a:ext uri="{FF2B5EF4-FFF2-40B4-BE49-F238E27FC236}">
                <a16:creationId xmlns:a16="http://schemas.microsoft.com/office/drawing/2014/main" id="{01095013-42CA-4318-7CDA-212F864C0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25605" name="Slide Number Placeholder 4">
            <a:extLst>
              <a:ext uri="{FF2B5EF4-FFF2-40B4-BE49-F238E27FC236}">
                <a16:creationId xmlns:a16="http://schemas.microsoft.com/office/drawing/2014/main" id="{4EB1459B-08AA-E558-C3BD-A40DFA451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6A2A3E6-4BE4-4BCA-B428-B8B0AA1B2376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GB" altLang="da-DK" sz="1400"/>
          </a:p>
        </p:txBody>
      </p:sp>
      <p:pic>
        <p:nvPicPr>
          <p:cNvPr id="25606" name="Picture 5">
            <a:extLst>
              <a:ext uri="{FF2B5EF4-FFF2-40B4-BE49-F238E27FC236}">
                <a16:creationId xmlns:a16="http://schemas.microsoft.com/office/drawing/2014/main" id="{FCE5728D-45DC-7A8C-E68C-6B877EB0D8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2871788"/>
            <a:ext cx="8891588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154411EB-3AA0-F555-7D1E-7B8C1E2F9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z="4000">
                <a:latin typeface="Trebuchet MS" panose="020B0603020202020204" pitchFamily="34" charset="0"/>
              </a:rPr>
              <a:t>Sandsynlighed for misligholdelse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CBFB9F73-BB8D-25EA-1318-8557F6583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Historiske misligholdelses-sandsynligheder</a:t>
            </a:r>
          </a:p>
          <a:p>
            <a:pPr lvl="1"/>
            <a:r>
              <a:rPr lang="da-DK" altLang="da-DK">
                <a:latin typeface="Trebuchet MS" panose="020B0603020202020204" pitchFamily="34" charset="0"/>
              </a:rPr>
              <a:t>Anvendes ofte til risikostyring </a:t>
            </a:r>
          </a:p>
          <a:p>
            <a:r>
              <a:rPr lang="da-DK" altLang="da-DK">
                <a:latin typeface="Trebuchet MS" panose="020B0603020202020204" pitchFamily="34" charset="0"/>
              </a:rPr>
              <a:t>Implicitte misligholdelsessandsynligheder</a:t>
            </a:r>
          </a:p>
          <a:p>
            <a:pPr lvl="1"/>
            <a:r>
              <a:rPr lang="da-DK" altLang="da-DK">
                <a:latin typeface="Trebuchet MS" panose="020B0603020202020204" pitchFamily="34" charset="0"/>
              </a:rPr>
              <a:t>Indeholder risikopræmie</a:t>
            </a:r>
          </a:p>
          <a:p>
            <a:pPr lvl="1"/>
            <a:r>
              <a:rPr lang="da-DK" altLang="da-DK">
                <a:latin typeface="Trebuchet MS" panose="020B0603020202020204" pitchFamily="34" charset="0"/>
              </a:rPr>
              <a:t>Anvendes ofte til CVA-beregning</a:t>
            </a:r>
          </a:p>
        </p:txBody>
      </p:sp>
      <p:sp>
        <p:nvSpPr>
          <p:cNvPr id="26628" name="Footer Placeholder 3">
            <a:extLst>
              <a:ext uri="{FF2B5EF4-FFF2-40B4-BE49-F238E27FC236}">
                <a16:creationId xmlns:a16="http://schemas.microsoft.com/office/drawing/2014/main" id="{5386C438-33BE-7D75-76EB-7345DA2F1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26629" name="Slide Number Placeholder 4">
            <a:extLst>
              <a:ext uri="{FF2B5EF4-FFF2-40B4-BE49-F238E27FC236}">
                <a16:creationId xmlns:a16="http://schemas.microsoft.com/office/drawing/2014/main" id="{8415BE60-614C-408A-46A6-8F129AFCB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425B02-D687-4C76-B755-E6AD4621A967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GB" altLang="da-DK" sz="1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25BC984D-ABC5-82D8-950D-F4D01F36A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Transitionsmatrix (historisk)</a:t>
            </a:r>
          </a:p>
        </p:txBody>
      </p:sp>
      <p:sp>
        <p:nvSpPr>
          <p:cNvPr id="27652" name="Footer Placeholder 3">
            <a:extLst>
              <a:ext uri="{FF2B5EF4-FFF2-40B4-BE49-F238E27FC236}">
                <a16:creationId xmlns:a16="http://schemas.microsoft.com/office/drawing/2014/main" id="{E5CE6191-1AB1-CD3B-C158-0D7CFE230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27653" name="Slide Number Placeholder 4">
            <a:extLst>
              <a:ext uri="{FF2B5EF4-FFF2-40B4-BE49-F238E27FC236}">
                <a16:creationId xmlns:a16="http://schemas.microsoft.com/office/drawing/2014/main" id="{E40879F9-8D08-7A15-CA64-38D47D8A7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EE4848-1F37-484D-B7A8-97CA02573A8E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GB" altLang="da-DK" sz="140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4817838-691B-9892-A5E3-9BE7F1DBC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9A3F65-8859-7E99-AB6B-CD93E2676AC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577" t="60500" r="22779" b="7778"/>
          <a:stretch/>
        </p:blipFill>
        <p:spPr>
          <a:xfrm>
            <a:off x="107504" y="1752600"/>
            <a:ext cx="8971658" cy="3764632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FE6CF42D-F4F1-C368-975C-1EB3E05C9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Kumulerede misligholdelses-sandsynligheder (historisk)</a:t>
            </a:r>
          </a:p>
        </p:txBody>
      </p:sp>
      <p:sp>
        <p:nvSpPr>
          <p:cNvPr id="28675" name="Footer Placeholder 3">
            <a:extLst>
              <a:ext uri="{FF2B5EF4-FFF2-40B4-BE49-F238E27FC236}">
                <a16:creationId xmlns:a16="http://schemas.microsoft.com/office/drawing/2014/main" id="{1E101409-C3AF-0826-4394-8CA14563C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28676" name="Slide Number Placeholder 4">
            <a:extLst>
              <a:ext uri="{FF2B5EF4-FFF2-40B4-BE49-F238E27FC236}">
                <a16:creationId xmlns:a16="http://schemas.microsoft.com/office/drawing/2014/main" id="{F19C9057-1448-68F8-2F3E-154A123D3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315DA8-726D-4909-9CF6-A590F940BBB4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GB" altLang="da-DK" sz="1400"/>
          </a:p>
        </p:txBody>
      </p:sp>
      <p:sp>
        <p:nvSpPr>
          <p:cNvPr id="28677" name="Content Placeholder 2">
            <a:extLst>
              <a:ext uri="{FF2B5EF4-FFF2-40B4-BE49-F238E27FC236}">
                <a16:creationId xmlns:a16="http://schemas.microsoft.com/office/drawing/2014/main" id="{2F386872-E666-B062-AF0B-3CE90C235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altLang="da-DK"/>
          </a:p>
        </p:txBody>
      </p:sp>
      <p:pic>
        <p:nvPicPr>
          <p:cNvPr id="28678" name="Picture 6">
            <a:extLst>
              <a:ext uri="{FF2B5EF4-FFF2-40B4-BE49-F238E27FC236}">
                <a16:creationId xmlns:a16="http://schemas.microsoft.com/office/drawing/2014/main" id="{E152F5DC-7776-834C-8639-E37BA89061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981200"/>
            <a:ext cx="8713788" cy="360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C64E003D-0D5A-2F19-5980-B723152A1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Misligholdelses-sandsynlighed inden for en periode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8F0C8-CE06-7D97-4B88-6C8A28ACBE0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685800" y="1981200"/>
            <a:ext cx="7772400" cy="2023864"/>
          </a:xfrm>
          <a:blipFill rotWithShape="0">
            <a:blip r:embed="rId2"/>
            <a:srcRect/>
            <a:stretch>
              <a:fillRect b="-103314"/>
            </a:stretch>
          </a:blipFill>
        </p:spPr>
        <p:txBody>
          <a:bodyPr/>
          <a:lstStyle/>
          <a:p>
            <a:pPr>
              <a:defRPr/>
            </a:pPr>
            <a:r>
              <a:rPr lang="da-DK">
                <a:noFill/>
              </a:rPr>
              <a:t> </a:t>
            </a:r>
          </a:p>
        </p:txBody>
      </p:sp>
      <p:sp>
        <p:nvSpPr>
          <p:cNvPr id="29700" name="Footer Placeholder 3">
            <a:extLst>
              <a:ext uri="{FF2B5EF4-FFF2-40B4-BE49-F238E27FC236}">
                <a16:creationId xmlns:a16="http://schemas.microsoft.com/office/drawing/2014/main" id="{77F36E4A-0751-E532-5F54-ACAF2BD41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29701" name="Slide Number Placeholder 4">
            <a:extLst>
              <a:ext uri="{FF2B5EF4-FFF2-40B4-BE49-F238E27FC236}">
                <a16:creationId xmlns:a16="http://schemas.microsoft.com/office/drawing/2014/main" id="{CC3FECE8-9DC7-5E39-B470-AE92990A5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C3B2EB3-3284-4A05-9FA2-48F708D1BB9B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GB" altLang="da-DK" sz="1400"/>
          </a:p>
        </p:txBody>
      </p:sp>
      <p:sp>
        <p:nvSpPr>
          <p:cNvPr id="29702" name="TextBox 1">
            <a:extLst>
              <a:ext uri="{FF2B5EF4-FFF2-40B4-BE49-F238E27FC236}">
                <a16:creationId xmlns:a16="http://schemas.microsoft.com/office/drawing/2014/main" id="{68D3F8DB-59F6-F300-F887-082CD59DF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63" y="3716338"/>
            <a:ext cx="860107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da-DK" altLang="en-US">
                <a:latin typeface="Trebuchet MS" panose="020B0603020202020204" pitchFamily="34" charset="0"/>
              </a:rPr>
              <a:t>Vi ønsker at beregne misligholdelsessandsynligheden mellem</a:t>
            </a:r>
          </a:p>
          <a:p>
            <a:r>
              <a:rPr lang="da-DK" altLang="en-US">
                <a:latin typeface="Trebuchet MS" panose="020B0603020202020204" pitchFamily="34" charset="0"/>
              </a:rPr>
              <a:t>år 2 og år 3 på baggrund af et konstant CDS-spread på 2% og </a:t>
            </a:r>
          </a:p>
          <a:p>
            <a:r>
              <a:rPr lang="da-DK" altLang="en-US">
                <a:latin typeface="Trebuchet MS" panose="020B0603020202020204" pitchFamily="34" charset="0"/>
              </a:rPr>
              <a:t>en forventet recovery på 40%:</a:t>
            </a:r>
          </a:p>
          <a:p>
            <a:endParaRPr lang="da-DK" altLang="en-US">
              <a:latin typeface="Trebuchet MS" panose="020B0603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1242E5-B9B4-6070-6974-33A70C544ED1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70982" y="4942216"/>
            <a:ext cx="8405474" cy="922176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da-DK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2B40635E-9783-09BC-4D8F-0F1273638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Credit Valuation Adjustment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61C98-80C3-6C7C-77EC-41DEA9A0DF4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685800" y="1981200"/>
            <a:ext cx="7772400" cy="1015752"/>
          </a:xfrm>
          <a:blipFill rotWithShape="0">
            <a:blip r:embed="rId2"/>
            <a:srcRect/>
            <a:stretch>
              <a:fillRect t="3" b="-304834"/>
            </a:stretch>
          </a:blipFill>
        </p:spPr>
        <p:txBody>
          <a:bodyPr/>
          <a:lstStyle/>
          <a:p>
            <a:pPr>
              <a:defRPr/>
            </a:pPr>
            <a:r>
              <a:rPr lang="da-DK">
                <a:noFill/>
              </a:rPr>
              <a:t> </a:t>
            </a:r>
          </a:p>
        </p:txBody>
      </p:sp>
      <p:sp>
        <p:nvSpPr>
          <p:cNvPr id="30724" name="Footer Placeholder 3">
            <a:extLst>
              <a:ext uri="{FF2B5EF4-FFF2-40B4-BE49-F238E27FC236}">
                <a16:creationId xmlns:a16="http://schemas.microsoft.com/office/drawing/2014/main" id="{22B1DCF3-E91E-13B2-D92A-91D43553B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30725" name="Slide Number Placeholder 4">
            <a:extLst>
              <a:ext uri="{FF2B5EF4-FFF2-40B4-BE49-F238E27FC236}">
                <a16:creationId xmlns:a16="http://schemas.microsoft.com/office/drawing/2014/main" id="{D261C8D0-B2F2-935D-88F3-147170D36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FC03000-E061-45E7-9322-D696B2674206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GB" altLang="da-DK" sz="1400"/>
          </a:p>
        </p:txBody>
      </p:sp>
      <p:sp>
        <p:nvSpPr>
          <p:cNvPr id="30726" name="TextBox 1">
            <a:extLst>
              <a:ext uri="{FF2B5EF4-FFF2-40B4-BE49-F238E27FC236}">
                <a16:creationId xmlns:a16="http://schemas.microsoft.com/office/drawing/2014/main" id="{25D422E2-BA65-0BFC-956C-2F5A34DF7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3206750"/>
            <a:ext cx="7123112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da-DK" altLang="en-US">
                <a:latin typeface="Trebuchet MS" panose="020B0603020202020204" pitchFamily="34" charset="0"/>
              </a:rPr>
              <a:t>Hvor LGD er Loss Given Default, </a:t>
            </a:r>
          </a:p>
          <a:p>
            <a:r>
              <a:rPr lang="da-DK" altLang="en-US">
                <a:latin typeface="Trebuchet MS" panose="020B0603020202020204" pitchFamily="34" charset="0"/>
              </a:rPr>
              <a:t>DF</a:t>
            </a:r>
            <a:r>
              <a:rPr lang="da-DK" altLang="en-US" baseline="-25000">
                <a:latin typeface="Trebuchet MS" panose="020B0603020202020204" pitchFamily="34" charset="0"/>
              </a:rPr>
              <a:t>j</a:t>
            </a:r>
            <a:r>
              <a:rPr lang="da-DK" altLang="en-US">
                <a:latin typeface="Trebuchet MS" panose="020B0603020202020204" pitchFamily="34" charset="0"/>
              </a:rPr>
              <a:t> er diskonteringsfaktoren til tidspunkt j, </a:t>
            </a:r>
          </a:p>
          <a:p>
            <a:r>
              <a:rPr lang="da-DK" altLang="en-US">
                <a:latin typeface="Trebuchet MS" panose="020B0603020202020204" pitchFamily="34" charset="0"/>
              </a:rPr>
              <a:t>EE er Expected Exposure og </a:t>
            </a:r>
          </a:p>
          <a:p>
            <a:r>
              <a:rPr lang="da-DK" altLang="en-US">
                <a:latin typeface="Trebuchet MS" panose="020B0603020202020204" pitchFamily="34" charset="0"/>
              </a:rPr>
              <a:t>PD</a:t>
            </a:r>
            <a:r>
              <a:rPr lang="da-DK" altLang="en-US" baseline="-25000">
                <a:latin typeface="Trebuchet MS" panose="020B0603020202020204" pitchFamily="34" charset="0"/>
              </a:rPr>
              <a:t>j-1,j</a:t>
            </a:r>
            <a:r>
              <a:rPr lang="da-DK" altLang="en-US">
                <a:latin typeface="Trebuchet MS" panose="020B0603020202020204" pitchFamily="34" charset="0"/>
              </a:rPr>
              <a:t> er defaultsandsynligheden fra tidspunkt j-1 </a:t>
            </a:r>
          </a:p>
          <a:p>
            <a:r>
              <a:rPr lang="da-DK" altLang="en-US">
                <a:latin typeface="Trebuchet MS" panose="020B0603020202020204" pitchFamily="34" charset="0"/>
              </a:rPr>
              <a:t>til tidspunkt j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DA90D5A0-F647-DBA4-8719-8C27DDC0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Eksempel, beregning af CVA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144E1D08-9513-3A52-0B1A-AC1E948DB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altLang="en-US"/>
          </a:p>
        </p:txBody>
      </p:sp>
      <p:sp>
        <p:nvSpPr>
          <p:cNvPr id="31748" name="Footer Placeholder 3">
            <a:extLst>
              <a:ext uri="{FF2B5EF4-FFF2-40B4-BE49-F238E27FC236}">
                <a16:creationId xmlns:a16="http://schemas.microsoft.com/office/drawing/2014/main" id="{F293C86E-BA6E-6AFB-2419-15591BD9B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sp>
        <p:nvSpPr>
          <p:cNvPr id="31749" name="Slide Number Placeholder 4">
            <a:extLst>
              <a:ext uri="{FF2B5EF4-FFF2-40B4-BE49-F238E27FC236}">
                <a16:creationId xmlns:a16="http://schemas.microsoft.com/office/drawing/2014/main" id="{181063BC-A826-A2FE-8C8C-BB4F857A8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327728F2-75F3-4C62-AA53-B7523554804B}" type="slidenum">
              <a:rPr lang="en-GB" altLang="en-US" sz="1400"/>
              <a:pPr/>
              <a:t>27</a:t>
            </a:fld>
            <a:endParaRPr lang="en-GB" altLang="en-US" sz="1400"/>
          </a:p>
        </p:txBody>
      </p:sp>
      <p:pic>
        <p:nvPicPr>
          <p:cNvPr id="31750" name="Picture 5">
            <a:extLst>
              <a:ext uri="{FF2B5EF4-FFF2-40B4-BE49-F238E27FC236}">
                <a16:creationId xmlns:a16="http://schemas.microsoft.com/office/drawing/2014/main" id="{9DF2449C-0085-2D41-381D-B02302869B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687513"/>
            <a:ext cx="6121400" cy="456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28955855-7B70-B1C4-4829-DB3524BC2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CVA-spread</a:t>
            </a:r>
          </a:p>
        </p:txBody>
      </p:sp>
      <p:sp>
        <p:nvSpPr>
          <p:cNvPr id="32771" name="Content Placeholder 5">
            <a:extLst>
              <a:ext uri="{FF2B5EF4-FFF2-40B4-BE49-F238E27FC236}">
                <a16:creationId xmlns:a16="http://schemas.microsoft.com/office/drawing/2014/main" id="{1E543C47-DEC1-E483-991F-BAC9215A4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Ønsker man at omregne de 0,50% til et årligt spread kan dette gøres ved hjælp af formlen herunder:</a:t>
            </a:r>
          </a:p>
          <a:p>
            <a:endParaRPr lang="da-DK" altLang="en-US">
              <a:latin typeface="Trebuchet MS" panose="020B0603020202020204" pitchFamily="34" charset="0"/>
            </a:endParaRPr>
          </a:p>
          <a:p>
            <a:endParaRPr lang="da-DK" altLang="en-US">
              <a:latin typeface="Trebuchet MS" panose="020B0603020202020204" pitchFamily="34" charset="0"/>
            </a:endParaRPr>
          </a:p>
          <a:p>
            <a:endParaRPr lang="da-DK" altLang="en-US">
              <a:latin typeface="Trebuchet MS" panose="020B0603020202020204" pitchFamily="34" charset="0"/>
            </a:endParaRPr>
          </a:p>
          <a:p>
            <a:r>
              <a:rPr lang="da-DK" altLang="en-US">
                <a:latin typeface="Trebuchet MS" panose="020B0603020202020204" pitchFamily="34" charset="0"/>
              </a:rPr>
              <a:t>Hvor EPE er gennemsnittet af de enkelte års Expected Exposure</a:t>
            </a:r>
          </a:p>
        </p:txBody>
      </p:sp>
      <p:sp>
        <p:nvSpPr>
          <p:cNvPr id="32772" name="Footer Placeholder 3">
            <a:extLst>
              <a:ext uri="{FF2B5EF4-FFF2-40B4-BE49-F238E27FC236}">
                <a16:creationId xmlns:a16="http://schemas.microsoft.com/office/drawing/2014/main" id="{F8F87BDF-752C-339B-BC7C-9E4D432D5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sp>
        <p:nvSpPr>
          <p:cNvPr id="32773" name="Slide Number Placeholder 4">
            <a:extLst>
              <a:ext uri="{FF2B5EF4-FFF2-40B4-BE49-F238E27FC236}">
                <a16:creationId xmlns:a16="http://schemas.microsoft.com/office/drawing/2014/main" id="{C55C0AED-529E-C89C-A3CC-BD9EC3FF2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9A1E954C-B7CB-4BD7-87D2-8855A5298AA5}" type="slidenum">
              <a:rPr lang="en-GB" altLang="en-US" sz="1400"/>
              <a:pPr/>
              <a:t>28</a:t>
            </a:fld>
            <a:endParaRPr lang="en-GB" altLang="en-US" sz="1400"/>
          </a:p>
        </p:txBody>
      </p:sp>
      <p:pic>
        <p:nvPicPr>
          <p:cNvPr id="32774" name="Picture 6">
            <a:extLst>
              <a:ext uri="{FF2B5EF4-FFF2-40B4-BE49-F238E27FC236}">
                <a16:creationId xmlns:a16="http://schemas.microsoft.com/office/drawing/2014/main" id="{AB9223A7-8FD9-6B3C-83D2-1AC2A3D907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3644900"/>
            <a:ext cx="16989425" cy="87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5" name="Picture 7">
            <a:extLst>
              <a:ext uri="{FF2B5EF4-FFF2-40B4-BE49-F238E27FC236}">
                <a16:creationId xmlns:a16="http://schemas.microsoft.com/office/drawing/2014/main" id="{BD808B8C-D6E5-5DF0-2268-5698F2BD9D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4522788"/>
            <a:ext cx="1650682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A26754CC-E44F-B02E-F3D9-FD73846DE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Andre CVA-begreber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5AC5352A-332E-C55F-6F6E-DE84B450C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DVA (Debt Valuation Adjustment)</a:t>
            </a:r>
          </a:p>
          <a:p>
            <a:pPr lvl="1"/>
            <a:r>
              <a:rPr lang="da-DK" altLang="en-US">
                <a:latin typeface="Trebuchet MS" panose="020B0603020202020204" pitchFamily="34" charset="0"/>
              </a:rPr>
              <a:t>Modpartens modpartsrisiko på os</a:t>
            </a:r>
          </a:p>
          <a:p>
            <a:pPr lvl="1"/>
            <a:endParaRPr lang="da-DK" altLang="en-US">
              <a:latin typeface="Trebuchet MS" panose="020B0603020202020204" pitchFamily="34" charset="0"/>
            </a:endParaRPr>
          </a:p>
          <a:p>
            <a:r>
              <a:rPr lang="da-DK" altLang="en-US">
                <a:latin typeface="Trebuchet MS" panose="020B0603020202020204" pitchFamily="34" charset="0"/>
              </a:rPr>
              <a:t>FVA (Funding Valuation Adjustment)</a:t>
            </a:r>
          </a:p>
          <a:p>
            <a:pPr lvl="1"/>
            <a:r>
              <a:rPr lang="da-DK" altLang="en-US">
                <a:latin typeface="Trebuchet MS" panose="020B0603020202020204" pitchFamily="34" charset="0"/>
              </a:rPr>
              <a:t>Omkostninger til funding af Expected Exposure. Tilsvarende har modparten en funding omkostning på Negative Expected Exposure</a:t>
            </a:r>
          </a:p>
        </p:txBody>
      </p:sp>
      <p:sp>
        <p:nvSpPr>
          <p:cNvPr id="34820" name="Footer Placeholder 3">
            <a:extLst>
              <a:ext uri="{FF2B5EF4-FFF2-40B4-BE49-F238E27FC236}">
                <a16:creationId xmlns:a16="http://schemas.microsoft.com/office/drawing/2014/main" id="{37C27960-7349-1DDA-08E1-66D7EC63E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sp>
        <p:nvSpPr>
          <p:cNvPr id="34821" name="Slide Number Placeholder 4">
            <a:extLst>
              <a:ext uri="{FF2B5EF4-FFF2-40B4-BE49-F238E27FC236}">
                <a16:creationId xmlns:a16="http://schemas.microsoft.com/office/drawing/2014/main" id="{F3211028-51D0-C664-D72E-D40F7BCB1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2E51B300-7967-42F4-9629-3CF786821697}" type="slidenum">
              <a:rPr lang="en-GB" altLang="en-US" sz="1400"/>
              <a:pPr/>
              <a:t>29</a:t>
            </a:fld>
            <a:endParaRPr lang="en-GB" altLang="en-US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A1502C5A-FE28-8B54-EFB5-890330DF3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z="4000">
                <a:latin typeface="Trebuchet MS" panose="020B0603020202020204" pitchFamily="34" charset="0"/>
              </a:rPr>
              <a:t>European Market Infrastructure Regulation (EMIR)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3076B79F-2948-ACA1-887B-57C34C72F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En clearingforpligtelse for standardiserede OTC-derivater</a:t>
            </a:r>
          </a:p>
          <a:p>
            <a:r>
              <a:rPr lang="da-DK" altLang="da-DK">
                <a:latin typeface="Trebuchet MS" panose="020B0603020202020204" pitchFamily="34" charset="0"/>
              </a:rPr>
              <a:t>Krav om risikoreduktion i forbindelse med de derivater, der ikke er omfattet af clearingforpligtelsen</a:t>
            </a:r>
          </a:p>
          <a:p>
            <a:r>
              <a:rPr lang="da-DK" altLang="da-DK">
                <a:latin typeface="Trebuchet MS" panose="020B0603020202020204" pitchFamily="34" charset="0"/>
              </a:rPr>
              <a:t>Indberetningsforpligtelse for alle derivater</a:t>
            </a:r>
          </a:p>
          <a:p>
            <a:r>
              <a:rPr lang="da-DK" altLang="da-DK">
                <a:latin typeface="Trebuchet MS" panose="020B0603020202020204" pitchFamily="34" charset="0"/>
              </a:rPr>
              <a:t>Sikring af de centrale modparter (CCP)</a:t>
            </a:r>
          </a:p>
          <a:p>
            <a:endParaRPr lang="da-DK" altLang="da-DK"/>
          </a:p>
        </p:txBody>
      </p:sp>
      <p:sp>
        <p:nvSpPr>
          <p:cNvPr id="5124" name="Footer Placeholder 3">
            <a:extLst>
              <a:ext uri="{FF2B5EF4-FFF2-40B4-BE49-F238E27FC236}">
                <a16:creationId xmlns:a16="http://schemas.microsoft.com/office/drawing/2014/main" id="{827E667E-0237-5672-0B43-0EDDB3A43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5125" name="Slide Number Placeholder 4">
            <a:extLst>
              <a:ext uri="{FF2B5EF4-FFF2-40B4-BE49-F238E27FC236}">
                <a16:creationId xmlns:a16="http://schemas.microsoft.com/office/drawing/2014/main" id="{260403A2-0D2F-DC59-44EF-356A158B1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95DBE7E-4DCB-40E1-883A-338227D0CF82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da-DK" sz="14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1AD9696B-B275-5D07-8EB6-24320F737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Tjek spørgsmål 1 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01911E39-FFD0-CDBB-8919-48E477B61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Hvorledes adskiller modpartsrisiko sig fra kreditrisiko på et almindeligt udlån?</a:t>
            </a:r>
          </a:p>
          <a:p>
            <a:r>
              <a:rPr lang="da-DK" altLang="da-DK">
                <a:latin typeface="Trebuchet MS" panose="020B0603020202020204" pitchFamily="34" charset="0"/>
              </a:rPr>
              <a:t>Nævn eksempler på derivater, hvor modpartsrisikoen er unilateral hhv. bilateral.</a:t>
            </a:r>
          </a:p>
          <a:p>
            <a:r>
              <a:rPr lang="da-DK" altLang="da-DK">
                <a:latin typeface="Trebuchet MS" panose="020B0603020202020204" pitchFamily="34" charset="0"/>
              </a:rPr>
              <a:t>Hvad er eksponeringen på et derivat afhængig af?</a:t>
            </a:r>
          </a:p>
        </p:txBody>
      </p:sp>
      <p:sp>
        <p:nvSpPr>
          <p:cNvPr id="35844" name="Footer Placeholder 3">
            <a:extLst>
              <a:ext uri="{FF2B5EF4-FFF2-40B4-BE49-F238E27FC236}">
                <a16:creationId xmlns:a16="http://schemas.microsoft.com/office/drawing/2014/main" id="{397B0B0F-CA20-BD3F-27B8-3922EA7D4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a-DK" altLang="da-DK" sz="1400"/>
              <a:t>Copyright Jørgen Just Andresen</a:t>
            </a:r>
          </a:p>
        </p:txBody>
      </p:sp>
      <p:sp>
        <p:nvSpPr>
          <p:cNvPr id="35845" name="Slide Number Placeholder 4">
            <a:extLst>
              <a:ext uri="{FF2B5EF4-FFF2-40B4-BE49-F238E27FC236}">
                <a16:creationId xmlns:a16="http://schemas.microsoft.com/office/drawing/2014/main" id="{D2B03E0F-667D-CB37-A324-F0AD5C8B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3C70CB8-F316-4FB3-95FA-C8A54EFBFA86}" type="slidenum">
              <a:rPr lang="da-DK" altLang="da-DK" sz="140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da-DK" altLang="da-DK" sz="14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37A2A42A-F14D-674F-FEE2-CB0C51F7E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Tjek spørgsmål 2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9223D014-F875-5721-C699-1AEF60E43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2114550"/>
            <a:ext cx="7772400" cy="4114800"/>
          </a:xfrm>
        </p:spPr>
        <p:txBody>
          <a:bodyPr/>
          <a:lstStyle/>
          <a:p>
            <a:endParaRPr lang="da-DK" altLang="da-DK">
              <a:latin typeface="Trebuchet MS" panose="020B0603020202020204" pitchFamily="34" charset="0"/>
            </a:endParaRPr>
          </a:p>
          <a:p>
            <a:endParaRPr lang="da-DK" altLang="da-DK">
              <a:latin typeface="Trebuchet MS" panose="020B0603020202020204" pitchFamily="34" charset="0"/>
            </a:endParaRPr>
          </a:p>
        </p:txBody>
      </p:sp>
      <p:sp>
        <p:nvSpPr>
          <p:cNvPr id="36868" name="Footer Placeholder 3">
            <a:extLst>
              <a:ext uri="{FF2B5EF4-FFF2-40B4-BE49-F238E27FC236}">
                <a16:creationId xmlns:a16="http://schemas.microsoft.com/office/drawing/2014/main" id="{52965B9A-E6FA-ECD0-C6AA-FC89A2C98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a-DK" altLang="da-DK" sz="1400"/>
              <a:t>Copyright Jørgen Just Andresen</a:t>
            </a:r>
          </a:p>
        </p:txBody>
      </p:sp>
      <p:sp>
        <p:nvSpPr>
          <p:cNvPr id="36869" name="Slide Number Placeholder 4">
            <a:extLst>
              <a:ext uri="{FF2B5EF4-FFF2-40B4-BE49-F238E27FC236}">
                <a16:creationId xmlns:a16="http://schemas.microsoft.com/office/drawing/2014/main" id="{CB12BD67-E107-21BC-B23F-CAD728C31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01EF487-5824-480B-ABC2-7CE81C305973}" type="slidenum">
              <a:rPr lang="da-DK" altLang="da-DK" sz="140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da-DK" altLang="da-DK" sz="140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B1A4B12-D5C2-0741-D893-D286B3607D91}"/>
              </a:ext>
            </a:extLst>
          </p:cNvPr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defRPr/>
            </a:pPr>
            <a:r>
              <a:rPr lang="da-DK" altLang="da-DK" kern="0" dirty="0">
                <a:latin typeface="Trebuchet MS" panose="020B0603020202020204" pitchFamily="34" charset="0"/>
              </a:rPr>
              <a:t>Hvad er wrong-way risk – giv eksempler på det.</a:t>
            </a:r>
          </a:p>
          <a:p>
            <a:pPr>
              <a:defRPr/>
            </a:pPr>
            <a:r>
              <a:rPr lang="da-DK" altLang="da-DK" kern="0" dirty="0">
                <a:latin typeface="Trebuchet MS" panose="020B0603020202020204" pitchFamily="34" charset="0"/>
              </a:rPr>
              <a:t>Hvad indgår i EMIR?</a:t>
            </a:r>
          </a:p>
          <a:p>
            <a:pPr>
              <a:defRPr/>
            </a:pPr>
            <a:r>
              <a:rPr lang="da-DK" altLang="da-DK" kern="0" dirty="0">
                <a:latin typeface="Trebuchet MS" panose="020B0603020202020204" pitchFamily="34" charset="0"/>
              </a:rPr>
              <a:t>Hvilke derivater skal cleares gennem en CCP?</a:t>
            </a:r>
          </a:p>
          <a:p>
            <a:pPr>
              <a:defRPr/>
            </a:pPr>
            <a:r>
              <a:rPr lang="da-DK" altLang="da-DK" kern="0" dirty="0">
                <a:latin typeface="Trebuchet MS" panose="020B0603020202020204" pitchFamily="34" charset="0"/>
              </a:rPr>
              <a:t>Hvilke modparter er tvunget til at cleare gennem en CCP?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310BC727-3B56-F7E4-AF3C-1CEA04D3D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Tjek spørgsmål 3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D9604116-82CE-A2A8-35C7-EAEB631E3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Hvilke metoder skitserer EMIR man skal bruge for at reducere risikoen?</a:t>
            </a:r>
          </a:p>
          <a:p>
            <a:r>
              <a:rPr lang="da-DK" altLang="da-DK">
                <a:latin typeface="Trebuchet MS" panose="020B0603020202020204" pitchFamily="34" charset="0"/>
              </a:rPr>
              <a:t>Hvordan fungerer handelskomprimering?</a:t>
            </a:r>
          </a:p>
          <a:p>
            <a:r>
              <a:rPr lang="da-DK" altLang="da-DK">
                <a:latin typeface="Trebuchet MS" panose="020B0603020202020204" pitchFamily="34" charset="0"/>
              </a:rPr>
              <a:t>På hvilken måde kan man opgøre eksponeringen?</a:t>
            </a:r>
          </a:p>
          <a:p>
            <a:r>
              <a:rPr lang="da-DK" altLang="da-DK">
                <a:latin typeface="Trebuchet MS" panose="020B0603020202020204" pitchFamily="34" charset="0"/>
              </a:rPr>
              <a:t>Hvordan findes historiske og implicitte misligholdelsessandsynligheder og hvornår bør de anvendes?</a:t>
            </a:r>
          </a:p>
          <a:p>
            <a:endParaRPr lang="da-DK" altLang="da-DK">
              <a:latin typeface="Trebuchet MS" panose="020B0603020202020204" pitchFamily="34" charset="0"/>
            </a:endParaRPr>
          </a:p>
          <a:p>
            <a:endParaRPr lang="da-DK" altLang="da-DK">
              <a:latin typeface="Trebuchet MS" panose="020B0603020202020204" pitchFamily="34" charset="0"/>
            </a:endParaRPr>
          </a:p>
          <a:p>
            <a:endParaRPr lang="da-DK" altLang="da-DK">
              <a:latin typeface="Trebuchet MS" panose="020B0603020202020204" pitchFamily="34" charset="0"/>
            </a:endParaRPr>
          </a:p>
        </p:txBody>
      </p:sp>
      <p:sp>
        <p:nvSpPr>
          <p:cNvPr id="37892" name="Footer Placeholder 3">
            <a:extLst>
              <a:ext uri="{FF2B5EF4-FFF2-40B4-BE49-F238E27FC236}">
                <a16:creationId xmlns:a16="http://schemas.microsoft.com/office/drawing/2014/main" id="{F17D9DDA-CF83-3ABF-44A0-46701E519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a-DK" altLang="da-DK" sz="1400"/>
              <a:t>Copyright Jørgen Just Andresen</a:t>
            </a:r>
          </a:p>
        </p:txBody>
      </p:sp>
      <p:sp>
        <p:nvSpPr>
          <p:cNvPr id="37893" name="Slide Number Placeholder 4">
            <a:extLst>
              <a:ext uri="{FF2B5EF4-FFF2-40B4-BE49-F238E27FC236}">
                <a16:creationId xmlns:a16="http://schemas.microsoft.com/office/drawing/2014/main" id="{FEAFF936-8733-3FB1-97A4-B886055F0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EFB41D7-809E-4C94-B8D1-30D7E2A43C07}" type="slidenum">
              <a:rPr lang="da-DK" altLang="da-DK" sz="140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da-DK" altLang="da-DK" sz="14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4FF953B9-6FF2-5377-C2D5-008E08268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Tjek spørgsmål 4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C74F537C-1A18-8988-744A-D7643079C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r>
              <a:rPr lang="da-DK" altLang="da-DK" dirty="0">
                <a:latin typeface="Trebuchet MS" panose="020B0603020202020204" pitchFamily="34" charset="0"/>
              </a:rPr>
              <a:t>Definér begreberne CVA, DVA, PFE, EE, EPE og FVA</a:t>
            </a:r>
          </a:p>
          <a:p>
            <a:endParaRPr lang="da-DK" altLang="da-DK" dirty="0">
              <a:latin typeface="Trebuchet MS" panose="020B0603020202020204" pitchFamily="34" charset="0"/>
            </a:endParaRPr>
          </a:p>
        </p:txBody>
      </p:sp>
      <p:sp>
        <p:nvSpPr>
          <p:cNvPr id="38916" name="Footer Placeholder 3">
            <a:extLst>
              <a:ext uri="{FF2B5EF4-FFF2-40B4-BE49-F238E27FC236}">
                <a16:creationId xmlns:a16="http://schemas.microsoft.com/office/drawing/2014/main" id="{F2AED512-6FC7-19ED-12FA-2717157A2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a-DK" altLang="da-DK" sz="1400"/>
              <a:t>Copyright Jørgen Just Andresen</a:t>
            </a:r>
          </a:p>
        </p:txBody>
      </p:sp>
      <p:sp>
        <p:nvSpPr>
          <p:cNvPr id="38917" name="Slide Number Placeholder 4">
            <a:extLst>
              <a:ext uri="{FF2B5EF4-FFF2-40B4-BE49-F238E27FC236}">
                <a16:creationId xmlns:a16="http://schemas.microsoft.com/office/drawing/2014/main" id="{9386BB7F-C18D-4A78-D331-CE8F3F432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496C3B6-3291-43AE-8D8A-DE2777F7527A}" type="slidenum">
              <a:rPr lang="da-DK" altLang="da-DK" sz="140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da-DK" altLang="da-DK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A4B2C4CC-5791-8AF8-7C98-1504C4C08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Clearingforpligtelsen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76E91D4B-C759-EDF8-BEBC-38115CF51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 sz="2000">
                <a:latin typeface="Trebuchet MS" panose="020B0603020202020204" pitchFamily="34" charset="0"/>
              </a:rPr>
              <a:t>Gælder for standardiserede OTC-derivater (bestemmes af ESMA)</a:t>
            </a:r>
          </a:p>
          <a:p>
            <a:r>
              <a:rPr lang="da-DK" altLang="da-DK" sz="2000">
                <a:latin typeface="Trebuchet MS" panose="020B0603020202020204" pitchFamily="34" charset="0"/>
              </a:rPr>
              <a:t>OTC-derivaterne vælges ud fra krav om</a:t>
            </a:r>
          </a:p>
          <a:p>
            <a:pPr lvl="1"/>
            <a:r>
              <a:rPr lang="da-DK" altLang="da-DK" sz="1800">
                <a:latin typeface="Trebuchet MS" panose="020B0603020202020204" pitchFamily="34" charset="0"/>
              </a:rPr>
              <a:t>at de centrale modparter er i stand til at cleare derivatet</a:t>
            </a:r>
          </a:p>
          <a:p>
            <a:pPr lvl="1"/>
            <a:r>
              <a:rPr lang="da-DK" altLang="da-DK" sz="1800">
                <a:latin typeface="Trebuchet MS" panose="020B0603020202020204" pitchFamily="34" charset="0"/>
              </a:rPr>
              <a:t>at det er tilstrækkeligt standardiseret</a:t>
            </a:r>
          </a:p>
          <a:p>
            <a:pPr lvl="1"/>
            <a:r>
              <a:rPr lang="da-DK" altLang="da-DK" sz="1800">
                <a:latin typeface="Trebuchet MS" panose="020B0603020202020204" pitchFamily="34" charset="0"/>
              </a:rPr>
              <a:t>at der er volumen og likviditet i derivatet. </a:t>
            </a:r>
          </a:p>
          <a:p>
            <a:r>
              <a:rPr lang="da-DK" altLang="da-DK" sz="2000">
                <a:latin typeface="Trebuchet MS" panose="020B0603020202020204" pitchFamily="34" charset="0"/>
              </a:rPr>
              <a:t>I første omgang har man fra ESMAs side koncentreret sig om at stille krav til clearing af standardiserede rentederivater (herunder swaps)</a:t>
            </a:r>
          </a:p>
          <a:p>
            <a:r>
              <a:rPr lang="da-DK" altLang="da-DK" sz="2000">
                <a:latin typeface="Trebuchet MS" panose="020B0603020202020204" pitchFamily="34" charset="0"/>
              </a:rPr>
              <a:t>Gælder når én finansiel modparter indgår en derivathandel med en anden finansiel modpart (eller en ikke-finansiel modpart, der overskrider en grænseværdi for handel med derivater).</a:t>
            </a:r>
          </a:p>
        </p:txBody>
      </p:sp>
      <p:sp>
        <p:nvSpPr>
          <p:cNvPr id="6148" name="Footer Placeholder 3">
            <a:extLst>
              <a:ext uri="{FF2B5EF4-FFF2-40B4-BE49-F238E27FC236}">
                <a16:creationId xmlns:a16="http://schemas.microsoft.com/office/drawing/2014/main" id="{D97DD59B-BB6A-F37C-2DC1-02BB8F53B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6149" name="Slide Number Placeholder 4">
            <a:extLst>
              <a:ext uri="{FF2B5EF4-FFF2-40B4-BE49-F238E27FC236}">
                <a16:creationId xmlns:a16="http://schemas.microsoft.com/office/drawing/2014/main" id="{CB00906F-92C0-2601-8C63-17CE0280B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21CA35-C8E7-4C79-9AA2-99472C727F3E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da-DK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2E92D9D-3F0C-26F6-5196-56707BD76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93700"/>
            <a:ext cx="7772400" cy="1143000"/>
          </a:xfrm>
        </p:spPr>
        <p:txBody>
          <a:bodyPr/>
          <a:lstStyle/>
          <a:p>
            <a:r>
              <a:rPr lang="da-DK" altLang="da-DK" sz="4000">
                <a:latin typeface="Trebuchet MS" panose="020B0603020202020204" pitchFamily="34" charset="0"/>
              </a:rPr>
              <a:t>Grænseværdier for ikke-finansielle modparter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3B99C401-ACEA-6344-963A-4766DF662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altLang="da-DK"/>
          </a:p>
          <a:p>
            <a:endParaRPr lang="da-DK" altLang="da-DK"/>
          </a:p>
          <a:p>
            <a:endParaRPr lang="da-DK" altLang="da-DK"/>
          </a:p>
          <a:p>
            <a:endParaRPr lang="da-DK" altLang="da-DK"/>
          </a:p>
          <a:p>
            <a:endParaRPr lang="da-DK" altLang="da-DK"/>
          </a:p>
          <a:p>
            <a:endParaRPr lang="da-DK" altLang="da-DK" sz="2400"/>
          </a:p>
          <a:p>
            <a:endParaRPr lang="da-DK" altLang="da-DK" sz="2000">
              <a:latin typeface="Trebuchet MS" panose="020B0603020202020204" pitchFamily="34" charset="0"/>
            </a:endParaRPr>
          </a:p>
          <a:p>
            <a:r>
              <a:rPr lang="da-DK" altLang="da-DK" sz="2000">
                <a:latin typeface="Trebuchet MS" panose="020B0603020202020204" pitchFamily="34" charset="0"/>
              </a:rPr>
              <a:t>Gælder ikke derivater anvendt til hedging</a:t>
            </a:r>
          </a:p>
          <a:p>
            <a:r>
              <a:rPr lang="da-DK" altLang="da-DK" sz="2000">
                <a:latin typeface="Trebuchet MS" panose="020B0603020202020204" pitchFamily="34" charset="0"/>
              </a:rPr>
              <a:t>Løbende gennemsnit overstiger grænseværdi over en 30-dages periode</a:t>
            </a:r>
          </a:p>
        </p:txBody>
      </p:sp>
      <p:sp>
        <p:nvSpPr>
          <p:cNvPr id="7172" name="Footer Placeholder 3">
            <a:extLst>
              <a:ext uri="{FF2B5EF4-FFF2-40B4-BE49-F238E27FC236}">
                <a16:creationId xmlns:a16="http://schemas.microsoft.com/office/drawing/2014/main" id="{E15E4878-E940-1E14-5DAB-1CE90FB20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92725" y="6545263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7173" name="Slide Number Placeholder 4">
            <a:extLst>
              <a:ext uri="{FF2B5EF4-FFF2-40B4-BE49-F238E27FC236}">
                <a16:creationId xmlns:a16="http://schemas.microsoft.com/office/drawing/2014/main" id="{9BFD323F-2AFF-C44D-61EA-6F4B1A615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CBEE68A-A796-41FA-979B-DF48F1790EA8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da-DK" sz="1400"/>
          </a:p>
        </p:txBody>
      </p:sp>
      <p:pic>
        <p:nvPicPr>
          <p:cNvPr id="7174" name="Picture 5">
            <a:extLst>
              <a:ext uri="{FF2B5EF4-FFF2-40B4-BE49-F238E27FC236}">
                <a16:creationId xmlns:a16="http://schemas.microsoft.com/office/drawing/2014/main" id="{45EAB4DF-3759-1CD9-BCCE-C8D204027C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3" y="1504950"/>
            <a:ext cx="8037512" cy="431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0D43C337-693B-577D-FCC9-6E1990334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Krav om risikoreduktion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B4042-D9BB-4B92-4F68-D3CA77843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a-DK" sz="2000" dirty="0">
                <a:latin typeface="Trebuchet MS" panose="020B0603020202020204" pitchFamily="34" charset="0"/>
              </a:rPr>
              <a:t>Man skal hurtigt kunne bekræfte vilkårene for derivataftalen. For finansielle modparter og NFC+ modparter vil det betyde, at man skal bekræfte vilkårene for derivataftalerne senest dagen efter indgåelsen. For NFC- modparter skal bekræftelsen ske senest to dage efter indgåelsen.</a:t>
            </a:r>
          </a:p>
          <a:p>
            <a:pPr>
              <a:defRPr/>
            </a:pPr>
            <a:r>
              <a:rPr lang="da-DK" sz="2000" dirty="0">
                <a:latin typeface="Trebuchet MS" panose="020B0603020202020204" pitchFamily="34" charset="0"/>
              </a:rPr>
              <a:t>Man skal løbende afstemme derivatporteføljen med modparten. Hyppigheden af porteføljeafstemningerne afhænger af antallet af derivathandler, og om man er en finansiel eller ikke-finansiel modpart.</a:t>
            </a:r>
          </a:p>
          <a:p>
            <a:pPr>
              <a:defRPr/>
            </a:pPr>
            <a:r>
              <a:rPr lang="da-DK" sz="2000" dirty="0">
                <a:latin typeface="Trebuchet MS" panose="020B0603020202020204" pitchFamily="34" charset="0"/>
              </a:rPr>
              <a:t>Man skal foretage daglig mark-to-market værdiansættelse af udestående derivataftaler, og hvor dette ikke er muligt, mark-to-model. </a:t>
            </a:r>
          </a:p>
          <a:p>
            <a:pPr>
              <a:defRPr/>
            </a:pPr>
            <a:r>
              <a:rPr lang="da-DK" sz="2000" dirty="0">
                <a:latin typeface="Trebuchet MS" panose="020B0603020202020204" pitchFamily="34" charset="0"/>
              </a:rPr>
              <a:t>Man skal udveksle sikkerhedsstillelse</a:t>
            </a:r>
          </a:p>
          <a:p>
            <a:pPr>
              <a:defRPr/>
            </a:pPr>
            <a:r>
              <a:rPr lang="da-DK" sz="2000" dirty="0">
                <a:latin typeface="Trebuchet MS" panose="020B0603020202020204" pitchFamily="34" charset="0"/>
              </a:rPr>
              <a:t>Man skal foretage porteføljekomprimering</a:t>
            </a:r>
          </a:p>
          <a:p>
            <a:pPr marL="0" indent="0">
              <a:buFontTx/>
              <a:buNone/>
              <a:defRPr/>
            </a:pPr>
            <a:endParaRPr lang="da-DK" dirty="0">
              <a:latin typeface="Trebuchet MS" panose="020B0603020202020204" pitchFamily="34" charset="0"/>
            </a:endParaRPr>
          </a:p>
        </p:txBody>
      </p:sp>
      <p:sp>
        <p:nvSpPr>
          <p:cNvPr id="9220" name="Footer Placeholder 3">
            <a:extLst>
              <a:ext uri="{FF2B5EF4-FFF2-40B4-BE49-F238E27FC236}">
                <a16:creationId xmlns:a16="http://schemas.microsoft.com/office/drawing/2014/main" id="{7E524808-9D83-62EE-35E1-088CC976C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64770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9221" name="Slide Number Placeholder 4">
            <a:extLst>
              <a:ext uri="{FF2B5EF4-FFF2-40B4-BE49-F238E27FC236}">
                <a16:creationId xmlns:a16="http://schemas.microsoft.com/office/drawing/2014/main" id="{DAC0B944-36F0-4858-AAF4-4A3118E10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6FE4B85-B562-42D6-8FCC-63BD165BAE7F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da-DK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33EC488B-E2DA-E0BE-120B-F02569BCA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23825"/>
            <a:ext cx="7772400" cy="1143000"/>
          </a:xfrm>
        </p:spPr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Handelskomprimering – et eksempel</a:t>
            </a:r>
          </a:p>
        </p:txBody>
      </p:sp>
      <p:sp>
        <p:nvSpPr>
          <p:cNvPr id="10243" name="Slide Number Placeholder 3">
            <a:extLst>
              <a:ext uri="{FF2B5EF4-FFF2-40B4-BE49-F238E27FC236}">
                <a16:creationId xmlns:a16="http://schemas.microsoft.com/office/drawing/2014/main" id="{1A134365-435D-581C-2470-50F7EC325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63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054100" indent="-2095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476375" indent="-2095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898650" indent="-20955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3558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8130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2702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7274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0DD80E4-F1A8-4908-A08D-7CE020FC7DC4}" type="slidenum">
              <a:rPr lang="en-GB" altLang="da-DK" sz="1100">
                <a:solidFill>
                  <a:schemeClr val="tx2"/>
                </a:solidFill>
                <a:latin typeface="TrueFrutiger" pitchFamily="2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da-DK" sz="900">
              <a:solidFill>
                <a:srgbClr val="5E5E5E"/>
              </a:solidFill>
            </a:endParaRPr>
          </a:p>
        </p:txBody>
      </p:sp>
      <p:pic>
        <p:nvPicPr>
          <p:cNvPr id="10244" name="Picture 27">
            <a:extLst>
              <a:ext uri="{FF2B5EF4-FFF2-40B4-BE49-F238E27FC236}">
                <a16:creationId xmlns:a16="http://schemas.microsoft.com/office/drawing/2014/main" id="{DD37C795-6998-A583-6B36-3426B44810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557338"/>
            <a:ext cx="8713788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439337F1-E8DE-B65A-0414-43A001D87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Indberetningsforpligtelse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7F1C8ED1-C36B-5BB6-EC9E-A1C2BBFE3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 sz="2400">
                <a:latin typeface="Trebuchet MS" panose="020B0603020202020204" pitchFamily="34" charset="0"/>
              </a:rPr>
              <a:t>Sikring af pålidelige data</a:t>
            </a:r>
          </a:p>
          <a:p>
            <a:r>
              <a:rPr lang="da-DK" altLang="da-DK" sz="2400">
                <a:latin typeface="Trebuchet MS" panose="020B0603020202020204" pitchFamily="34" charset="0"/>
              </a:rPr>
              <a:t>På EU-niveau fastsat fælles data-indberetningskrav i forbindelse med handel med derivater</a:t>
            </a:r>
          </a:p>
          <a:p>
            <a:r>
              <a:rPr lang="da-DK" altLang="da-DK" sz="2400">
                <a:latin typeface="Trebuchet MS" panose="020B0603020202020204" pitchFamily="34" charset="0"/>
              </a:rPr>
              <a:t>Detaljer om derivathandlen såsom pris, mængde, handelstidspunkt, oplysninger om modparten etc. </a:t>
            </a:r>
          </a:p>
          <a:p>
            <a:r>
              <a:rPr lang="da-DK" altLang="da-DK" sz="2400">
                <a:latin typeface="Trebuchet MS" panose="020B0603020202020204" pitchFamily="34" charset="0"/>
              </a:rPr>
              <a:t>Gælder både de finansielle og ikke-finansielle modparter</a:t>
            </a:r>
          </a:p>
          <a:p>
            <a:r>
              <a:rPr lang="da-DK" altLang="da-DK" sz="2400">
                <a:latin typeface="Trebuchet MS" panose="020B0603020202020204" pitchFamily="34" charset="0"/>
              </a:rPr>
              <a:t>Senest dagen efter indgåelsen af derivatet til et af de transaktionsregistre, der er godkendt af ESMA.</a:t>
            </a:r>
          </a:p>
          <a:p>
            <a:r>
              <a:rPr lang="da-DK" altLang="da-DK" sz="2400">
                <a:latin typeface="Trebuchet MS" panose="020B0603020202020204" pitchFamily="34" charset="0"/>
              </a:rPr>
              <a:t>Med tilbagevirkende kraft</a:t>
            </a:r>
          </a:p>
          <a:p>
            <a:endParaRPr lang="da-DK" altLang="da-DK">
              <a:latin typeface="Trebuchet MS" panose="020B0603020202020204" pitchFamily="34" charset="0"/>
            </a:endParaRPr>
          </a:p>
        </p:txBody>
      </p:sp>
      <p:sp>
        <p:nvSpPr>
          <p:cNvPr id="11268" name="Footer Placeholder 3">
            <a:extLst>
              <a:ext uri="{FF2B5EF4-FFF2-40B4-BE49-F238E27FC236}">
                <a16:creationId xmlns:a16="http://schemas.microsoft.com/office/drawing/2014/main" id="{F71F0D42-6DE8-EAB2-538E-EBFF56F2A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11269" name="Slide Number Placeholder 4">
            <a:extLst>
              <a:ext uri="{FF2B5EF4-FFF2-40B4-BE49-F238E27FC236}">
                <a16:creationId xmlns:a16="http://schemas.microsoft.com/office/drawing/2014/main" id="{66D1EF75-51F3-627A-0158-2B872D0F1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0FED9D-FF98-4E92-B3DF-2DA7CB621F35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da-DK"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D25A85F9-A440-0D5E-C812-20C1EF56A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Krav til CCP’er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24ADBD4-E715-3E63-A781-A8981A963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 sz="2000" dirty="0">
                <a:latin typeface="Trebuchet MS" panose="020B0603020202020204" pitchFamily="34" charset="0"/>
              </a:rPr>
              <a:t>En stor del af modpartsrisikoen fra de enkelte modparter flyttes over på </a:t>
            </a:r>
            <a:r>
              <a:rPr lang="da-DK" altLang="da-DK" sz="2000" dirty="0" err="1">
                <a:latin typeface="Trebuchet MS" panose="020B0603020202020204" pitchFamily="34" charset="0"/>
              </a:rPr>
              <a:t>CCP’erne</a:t>
            </a:r>
            <a:r>
              <a:rPr lang="da-DK" altLang="da-DK" sz="2000" dirty="0">
                <a:latin typeface="Trebuchet MS" panose="020B0603020202020204" pitchFamily="34" charset="0"/>
              </a:rPr>
              <a:t>. </a:t>
            </a:r>
          </a:p>
          <a:p>
            <a:r>
              <a:rPr lang="da-DK" altLang="da-DK" sz="2000" dirty="0">
                <a:latin typeface="Trebuchet MS" panose="020B0603020202020204" pitchFamily="34" charset="0"/>
              </a:rPr>
              <a:t>Der stilles krav til sikkerhedsstillelse i form af</a:t>
            </a:r>
          </a:p>
          <a:p>
            <a:pPr lvl="1"/>
            <a:r>
              <a:rPr lang="da-DK" altLang="da-DK" sz="1600" dirty="0">
                <a:latin typeface="Trebuchet MS" panose="020B0603020202020204" pitchFamily="34" charset="0"/>
              </a:rPr>
              <a:t>Marginbetalinger</a:t>
            </a:r>
          </a:p>
          <a:p>
            <a:pPr lvl="1"/>
            <a:r>
              <a:rPr lang="da-DK" altLang="da-DK" sz="1600" dirty="0">
                <a:latin typeface="Trebuchet MS" panose="020B0603020202020204" pitchFamily="34" charset="0"/>
              </a:rPr>
              <a:t> en præfinansieret misligholdelsesfond (default fund </a:t>
            </a:r>
            <a:r>
              <a:rPr lang="da-DK" altLang="da-DK" sz="1600" dirty="0" err="1">
                <a:latin typeface="Trebuchet MS" panose="020B0603020202020204" pitchFamily="34" charset="0"/>
              </a:rPr>
              <a:t>contribution</a:t>
            </a:r>
            <a:r>
              <a:rPr lang="da-DK" altLang="da-DK" sz="1600" dirty="0">
                <a:latin typeface="Trebuchet MS" panose="020B0603020202020204" pitchFamily="34" charset="0"/>
              </a:rPr>
              <a:t>) </a:t>
            </a:r>
          </a:p>
          <a:p>
            <a:r>
              <a:rPr lang="da-DK" altLang="da-DK" sz="2000" dirty="0" err="1">
                <a:latin typeface="Trebuchet MS" panose="020B0603020202020204" pitchFamily="34" charset="0"/>
              </a:rPr>
              <a:t>CCP’en</a:t>
            </a:r>
            <a:r>
              <a:rPr lang="da-DK" altLang="da-DK" sz="2000" dirty="0">
                <a:latin typeface="Trebuchet MS" panose="020B0603020202020204" pitchFamily="34" charset="0"/>
              </a:rPr>
              <a:t> skal kunne modstå en misligholdelse fra: </a:t>
            </a:r>
          </a:p>
          <a:p>
            <a:pPr lvl="1"/>
            <a:r>
              <a:rPr lang="da-DK" altLang="da-DK" sz="1600" dirty="0">
                <a:latin typeface="Trebuchet MS" panose="020B0603020202020204" pitchFamily="34" charset="0"/>
              </a:rPr>
              <a:t>de clearingmedlemmer de har størst eksponeringer overfor</a:t>
            </a:r>
          </a:p>
          <a:p>
            <a:pPr lvl="1"/>
            <a:r>
              <a:rPr lang="da-DK" altLang="da-DK" sz="1600" dirty="0">
                <a:latin typeface="Trebuchet MS" panose="020B0603020202020204" pitchFamily="34" charset="0"/>
              </a:rPr>
              <a:t>Lovgivningen fastlægger i hvilken rækkefølge de indbetalte midler anvendes i tilfælde af misligholdelse blandt clearingmedlemmerne (Default </a:t>
            </a:r>
            <a:r>
              <a:rPr lang="da-DK" altLang="da-DK" sz="1600" dirty="0" err="1">
                <a:latin typeface="Trebuchet MS" panose="020B0603020202020204" pitchFamily="34" charset="0"/>
              </a:rPr>
              <a:t>Waterfall</a:t>
            </a:r>
            <a:r>
              <a:rPr lang="da-DK" altLang="da-DK" sz="1600" dirty="0">
                <a:latin typeface="Trebuchet MS" panose="020B0603020202020204" pitchFamily="34" charset="0"/>
              </a:rPr>
              <a:t>). </a:t>
            </a:r>
          </a:p>
        </p:txBody>
      </p:sp>
      <p:sp>
        <p:nvSpPr>
          <p:cNvPr id="12292" name="Footer Placeholder 3">
            <a:extLst>
              <a:ext uri="{FF2B5EF4-FFF2-40B4-BE49-F238E27FC236}">
                <a16:creationId xmlns:a16="http://schemas.microsoft.com/office/drawing/2014/main" id="{369295E7-3A38-6A3A-C586-4B09AC0C2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12293" name="Slide Number Placeholder 4">
            <a:extLst>
              <a:ext uri="{FF2B5EF4-FFF2-40B4-BE49-F238E27FC236}">
                <a16:creationId xmlns:a16="http://schemas.microsoft.com/office/drawing/2014/main" id="{1B228E12-C9F3-135F-8102-622658FBD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6026E03-317E-4152-899B-44FDECC31580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da-DK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3250</TotalTime>
  <Words>1101</Words>
  <Application>Microsoft Office PowerPoint</Application>
  <PresentationFormat>Skærmshow (4:3)</PresentationFormat>
  <Paragraphs>228</Paragraphs>
  <Slides>33</Slides>
  <Notes>4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33</vt:i4>
      </vt:variant>
    </vt:vector>
  </HeadingPairs>
  <TitlesOfParts>
    <vt:vector size="37" baseType="lpstr">
      <vt:lpstr>Times New Roman</vt:lpstr>
      <vt:lpstr>Trebuchet MS</vt:lpstr>
      <vt:lpstr>TrueFrutiger</vt:lpstr>
      <vt:lpstr>Default Design</vt:lpstr>
      <vt:lpstr>Kapitel 12  Modpartsrisiko</vt:lpstr>
      <vt:lpstr>Modpartsrisiko - kendetegn</vt:lpstr>
      <vt:lpstr>European Market Infrastructure Regulation (EMIR)</vt:lpstr>
      <vt:lpstr>Clearingforpligtelsen</vt:lpstr>
      <vt:lpstr>Grænseværdier for ikke-finansielle modparter</vt:lpstr>
      <vt:lpstr>Krav om risikoreduktion</vt:lpstr>
      <vt:lpstr>Handelskomprimering – et eksempel</vt:lpstr>
      <vt:lpstr>Indberetningsforpligtelse</vt:lpstr>
      <vt:lpstr>Krav til CCP’er</vt:lpstr>
      <vt:lpstr>Case med NASDAQ</vt:lpstr>
      <vt:lpstr>Hvordan styres modpartsrisiko?</vt:lpstr>
      <vt:lpstr>Marginbetalinger</vt:lpstr>
      <vt:lpstr>Måling af modpartsrisiko</vt:lpstr>
      <vt:lpstr>Måling af modpartsrisiko</vt:lpstr>
      <vt:lpstr>Beregning af Expected Exposure (forventet eksponering)</vt:lpstr>
      <vt:lpstr>PFE og EE på renteswap</vt:lpstr>
      <vt:lpstr>PFE og EE på Cross Currency Swap</vt:lpstr>
      <vt:lpstr>Måling af eksponering</vt:lpstr>
      <vt:lpstr>Semi-analytisk tilgang, eksempel</vt:lpstr>
      <vt:lpstr>Monte Carlo Simulation</vt:lpstr>
      <vt:lpstr>Monte Carlo Simulation</vt:lpstr>
      <vt:lpstr>Sandsynlighed for misligholdelse</vt:lpstr>
      <vt:lpstr>Transitionsmatrix (historisk)</vt:lpstr>
      <vt:lpstr>Kumulerede misligholdelses-sandsynligheder (historisk)</vt:lpstr>
      <vt:lpstr>Misligholdelses-sandsynlighed inden for en periode</vt:lpstr>
      <vt:lpstr>Credit Valuation Adjustment</vt:lpstr>
      <vt:lpstr>Eksempel, beregning af CVA</vt:lpstr>
      <vt:lpstr>CVA-spread</vt:lpstr>
      <vt:lpstr>Andre CVA-begreber</vt:lpstr>
      <vt:lpstr>Tjek spørgsmål 1 </vt:lpstr>
      <vt:lpstr>Tjek spørgsmål 2</vt:lpstr>
      <vt:lpstr>Tjek spørgsmål 3</vt:lpstr>
      <vt:lpstr>Tjek spørgsmål 4</vt:lpstr>
    </vt:vector>
  </TitlesOfParts>
  <Company>Financial Training Partner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Lektion 1</dc:title>
  <dc:creator>Jørgen</dc:creator>
  <cp:lastModifiedBy>Rasmus Peter Ambrosius Løvgreen</cp:lastModifiedBy>
  <cp:revision>155</cp:revision>
  <dcterms:created xsi:type="dcterms:W3CDTF">2011-01-12T08:43:50Z</dcterms:created>
  <dcterms:modified xsi:type="dcterms:W3CDTF">2024-07-09T09:04:16Z</dcterms:modified>
</cp:coreProperties>
</file>