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10.2</a:t>
            </a:r>
          </a:p>
          <a:p>
            <a:r>
              <a:rPr lang="da-DK" sz="4000" dirty="0">
                <a:solidFill>
                  <a:srgbClr val="6B9C77"/>
                </a:solidFill>
                <a:latin typeface="HelveticaNeueLT Std Lt Cn" panose="020B0406020202030204" pitchFamily="34" charset="0"/>
                <a:cs typeface="Arial Narrow" panose="020B0604020202020204" pitchFamily="34" charset="0"/>
              </a:rPr>
              <a:t>PORTEFØLJEOVERSIGT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Porteføljeoversigt 1 &amp; 2</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D9A65190-DBC8-2E8C-06DE-59E27C57CE30}"/>
              </a:ext>
            </a:extLst>
          </p:cNvPr>
          <p:cNvSpPr>
            <a:spLocks noChangeArrowheads="1"/>
          </p:cNvSpPr>
          <p:nvPr/>
        </p:nvSpPr>
        <p:spPr bwMode="auto">
          <a:xfrm>
            <a:off x="1250391" y="1240229"/>
            <a:ext cx="951211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1" i="0" dirty="0">
                <a:effectLst/>
                <a:latin typeface="+mn-lt"/>
                <a:cs typeface="Arial" panose="020B0604020202020204" pitchFamily="34" charset="0"/>
              </a:rPr>
              <a:t>Formål</a:t>
            </a:r>
          </a:p>
          <a:p>
            <a:pPr algn="l"/>
            <a:r>
              <a:rPr lang="da-DK" sz="1200" b="0" i="0" u="none" strike="noStrike" dirty="0">
                <a:effectLst/>
                <a:latin typeface="+mn-lt"/>
                <a:cs typeface="Arial" panose="020B0604020202020204" pitchFamily="34" charset="0"/>
              </a:rPr>
              <a:t>Projektporteføljen vises grafisk for at:</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Give et billede, som på en A4-side kan give et hurtigt overblik over de forhold, som porteføljeledelsen skal beslutte ud fra.</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Give produktkomitéen/styregrupper en oversigt over projektporteføljens tilstand.</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Samle data om samtlige projekter for at muliggøre porteføljeledelse og prioritering af disse.</a:t>
            </a:r>
          </a:p>
          <a:p>
            <a:pPr algn="l"/>
            <a:endParaRPr lang="da-DK" sz="1200" dirty="0">
              <a:latin typeface="+mn-lt"/>
              <a:cs typeface="Arial" panose="020B0604020202020204" pitchFamily="34" charset="0"/>
            </a:endParaRPr>
          </a:p>
          <a:p>
            <a:pPr algn="l"/>
            <a:r>
              <a:rPr lang="da-DK" sz="1200" b="1" i="0" u="none" strike="noStrike" dirty="0">
                <a:effectLst/>
                <a:latin typeface="+mn-lt"/>
                <a:cs typeface="Arial" panose="020B0604020202020204" pitchFamily="34" charset="0"/>
              </a:rPr>
              <a:t>Fremgangsmåde</a:t>
            </a:r>
          </a:p>
          <a:p>
            <a:pPr fontAlgn="t"/>
            <a:r>
              <a:rPr lang="da-DK" sz="1200" b="0" i="0" u="none" strike="noStrike" dirty="0">
                <a:effectLst/>
                <a:latin typeface="+mn-lt"/>
              </a:rPr>
              <a:t>Oversigten bruges under møderne i porteføljeledelsen for at give et overblik og kvalificere diskussionerne om mulige beslutninger. Oversigten fungerer i nogle tilfælde som en grafisk fremstilling af informationerne i projektlisten.</a:t>
            </a:r>
          </a:p>
          <a:p>
            <a:pPr fontAlgn="t"/>
            <a:r>
              <a:rPr lang="da-DK" sz="1200" b="0" i="0" u="none" strike="noStrike" dirty="0">
                <a:effectLst/>
                <a:latin typeface="+mn-lt"/>
              </a:rPr>
              <a:t>Oversigten er en beskrivelse af projektporteføljen, der viser de forskellige i projektets placering i fasemodellen (Projektledelsesmodellen), ressourceindsatsen, projekternes stade, risiko og vigtighed. Porteføljeledelsen bruger oversigten til porteføljeledelse og prioritering af de enkelte projekter. Andre interessenter kan få information om projekternes stade og placering i porteføljen.</a:t>
            </a:r>
            <a:endParaRPr lang="da-DK" sz="1400" b="0" i="0" u="none" strike="noStrike" dirty="0">
              <a:effectLst/>
              <a:latin typeface="+mn-lt"/>
            </a:endParaRPr>
          </a:p>
          <a:p>
            <a:pPr fontAlgn="t"/>
            <a:endParaRPr lang="da-DK" sz="1400" b="0" i="0" u="none" strike="noStrike" dirty="0">
              <a:effectLst/>
              <a:latin typeface="+mn-lt"/>
            </a:endParaRPr>
          </a:p>
          <a:p>
            <a:pPr fontAlgn="t"/>
            <a:r>
              <a:rPr lang="da-DK" sz="1200" b="0" i="0" u="none" strike="noStrike" dirty="0">
                <a:effectLst/>
                <a:latin typeface="+mn-lt"/>
              </a:rPr>
              <a:t>Inden det besluttes, hvilken type oversigt der er hensigtsmæssig i den pågældende situation, er det vigtigt at afklare følgende:</a:t>
            </a:r>
          </a:p>
          <a:p>
            <a:pPr marL="285750" indent="-285750" fontAlgn="t">
              <a:buFont typeface="Arial" panose="020B0604020202020204" pitchFamily="34" charset="0"/>
              <a:buChar char="•"/>
            </a:pPr>
            <a:r>
              <a:rPr lang="da-DK" sz="1200" b="0" i="0" u="none" strike="noStrike" dirty="0">
                <a:effectLst/>
                <a:latin typeface="+mn-lt"/>
              </a:rPr>
              <a:t>Hvilke beslutninger skal træffes på baggrund af oversigten?</a:t>
            </a:r>
          </a:p>
          <a:p>
            <a:pPr marL="285750" indent="-285750" fontAlgn="t">
              <a:buFont typeface="Arial" panose="020B0604020202020204" pitchFamily="34" charset="0"/>
              <a:buChar char="•"/>
            </a:pPr>
            <a:r>
              <a:rPr lang="da-DK" sz="1200" b="0" i="0" u="none" strike="noStrike" dirty="0">
                <a:effectLst/>
                <a:latin typeface="+mn-lt"/>
              </a:rPr>
              <a:t>Hvilke forhold skal oversigten synliggøre?</a:t>
            </a:r>
          </a:p>
          <a:p>
            <a:pPr marL="285750" indent="-285750" fontAlgn="t">
              <a:buFont typeface="Arial" panose="020B0604020202020204" pitchFamily="34" charset="0"/>
              <a:buChar char="•"/>
            </a:pPr>
            <a:r>
              <a:rPr lang="da-DK" sz="1200" b="0" i="0" u="none" strike="noStrike" dirty="0">
                <a:effectLst/>
                <a:latin typeface="+mn-lt"/>
              </a:rPr>
              <a:t>Hvilke data er nødvendige for at synliggøre ovenstående forhold?</a:t>
            </a:r>
          </a:p>
          <a:p>
            <a:pPr fontAlgn="t"/>
            <a:endParaRPr lang="da-DK" sz="1200" b="0" i="0" u="none" strike="noStrike" dirty="0">
              <a:effectLst/>
              <a:latin typeface="+mn-lt"/>
            </a:endParaRPr>
          </a:p>
          <a:p>
            <a:pPr fontAlgn="t"/>
            <a:r>
              <a:rPr lang="da-DK" sz="1200" b="0" i="0" u="none" strike="noStrike" dirty="0">
                <a:effectLst/>
                <a:latin typeface="+mn-lt"/>
              </a:rPr>
              <a:t>Ofte indsamles der en række data og optegnes billeder, som reelt ikke bruges til at træffe de aktuelle beslutninger.</a:t>
            </a:r>
          </a:p>
          <a:p>
            <a:pPr fontAlgn="t"/>
            <a:r>
              <a:rPr lang="da-DK" sz="1200" b="0" i="0" u="none" strike="noStrike" dirty="0">
                <a:effectLst/>
                <a:latin typeface="+mn-lt"/>
              </a:rPr>
              <a:t>Den øverste ledelse har f.eks. behov for at foretage et balanceret valg af projekter på baggrund af strategisk betydning, udbyttet og risiko.</a:t>
            </a:r>
          </a:p>
          <a:p>
            <a:pPr fontAlgn="t"/>
            <a:r>
              <a:rPr lang="da-DK" sz="1200" dirty="0">
                <a:latin typeface="+mn-lt"/>
              </a:rPr>
              <a:t>På de næste sider</a:t>
            </a:r>
            <a:r>
              <a:rPr lang="da-DK" sz="1200" b="0" i="0" u="none" strike="noStrike" dirty="0">
                <a:effectLst/>
                <a:latin typeface="+mn-lt"/>
              </a:rPr>
              <a:t> er vist to eksempler på porteføljeoversigter, som udmærket kan kombineres.</a:t>
            </a:r>
          </a:p>
          <a:p>
            <a:pPr algn="l"/>
            <a:endParaRPr lang="da-DK" sz="1400" b="1" i="0" u="none" strike="noStrike" dirty="0">
              <a:solidFill>
                <a:srgbClr val="212529"/>
              </a:solidFill>
              <a:effectLst/>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Porteføljeoversigt 1</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2AED3FC2-755C-6138-7EC1-07BE44BE5EB6}"/>
              </a:ext>
            </a:extLst>
          </p:cNvPr>
          <p:cNvSpPr>
            <a:spLocks noChangeArrowheads="1"/>
          </p:cNvSpPr>
          <p:nvPr/>
        </p:nvSpPr>
        <p:spPr bwMode="auto">
          <a:xfrm>
            <a:off x="1370562" y="1285708"/>
            <a:ext cx="348192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t"/>
            <a:r>
              <a:rPr lang="da-DK" sz="1200" b="1" i="0" u="none" strike="noStrike" dirty="0">
                <a:effectLst/>
                <a:latin typeface="+mn-lt"/>
                <a:cs typeface="Arial" panose="020B0604020202020204" pitchFamily="34" charset="0"/>
              </a:rPr>
              <a:t>1. Portefølje med angivelse af faresignaler</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Denne type oversigt er en grafisk projektliste, som fokuserer på vigtige faresignaler. Denne type oversigt anvendes ofte i leverancesituationen, da oversigten ikke angiver vigtighed eller betydning.</a:t>
            </a:r>
            <a:br>
              <a:rPr lang="da-DK" sz="1200" b="0" i="0" u="none" strike="noStrike" dirty="0">
                <a:effectLst/>
                <a:latin typeface="+mn-lt"/>
                <a:cs typeface="Arial" panose="020B0604020202020204" pitchFamily="34" charset="0"/>
              </a:rPr>
            </a:b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Princippet er en projektliste med lyssignaler på de vigtige parametre: Terminsoverholdelse, ressourcer og risiko. Grøn angiver ingen problemer, gul betyder problemer under opsejling, og rød er problemer til op over begge ører.</a:t>
            </a:r>
          </a:p>
          <a:p>
            <a:pPr fontAlgn="t"/>
            <a:endParaRPr lang="da-DK" sz="1200" b="1" dirty="0">
              <a:latin typeface="+mn-lt"/>
              <a:cs typeface="Arial" panose="020B0604020202020204" pitchFamily="34" charset="0"/>
            </a:endParaRPr>
          </a:p>
          <a:p>
            <a:pPr fontAlgn="t"/>
            <a:r>
              <a:rPr lang="da-DK" sz="1200" i="0" u="none" strike="noStrike" dirty="0">
                <a:effectLst/>
                <a:latin typeface="+mn-lt"/>
                <a:cs typeface="Arial" panose="020B0604020202020204" pitchFamily="34" charset="0"/>
              </a:rPr>
              <a:t>Se også Word-</a:t>
            </a:r>
            <a:r>
              <a:rPr lang="da-DK" sz="1200" dirty="0">
                <a:latin typeface="+mn-lt"/>
                <a:cs typeface="Arial" panose="020B0604020202020204" pitchFamily="34" charset="0"/>
              </a:rPr>
              <a:t>udgaven.</a:t>
            </a:r>
            <a:endParaRPr lang="da-DK" sz="1200" i="0" u="none" strike="noStrike" dirty="0">
              <a:effectLst/>
              <a:latin typeface="+mn-lt"/>
              <a:cs typeface="Arial" panose="020B0604020202020204" pitchFamily="34" charset="0"/>
            </a:endParaRPr>
          </a:p>
        </p:txBody>
      </p:sp>
      <p:pic>
        <p:nvPicPr>
          <p:cNvPr id="6" name="Billede 5">
            <a:extLst>
              <a:ext uri="{FF2B5EF4-FFF2-40B4-BE49-F238E27FC236}">
                <a16:creationId xmlns:a16="http://schemas.microsoft.com/office/drawing/2014/main" id="{1E00AD29-714C-5B97-7CF2-7AD95FF9A456}"/>
              </a:ext>
            </a:extLst>
          </p:cNvPr>
          <p:cNvPicPr>
            <a:picLocks noChangeAspect="1"/>
          </p:cNvPicPr>
          <p:nvPr/>
        </p:nvPicPr>
        <p:blipFill>
          <a:blip r:embed="rId4"/>
          <a:stretch>
            <a:fillRect/>
          </a:stretch>
        </p:blipFill>
        <p:spPr>
          <a:xfrm>
            <a:off x="4852490" y="1138519"/>
            <a:ext cx="6026460" cy="3410125"/>
          </a:xfrm>
          <a:prstGeom prst="rect">
            <a:avLst/>
          </a:prstGeom>
        </p:spPr>
      </p:pic>
      <p:sp>
        <p:nvSpPr>
          <p:cNvPr id="10" name="Tekstfelt 9">
            <a:extLst>
              <a:ext uri="{FF2B5EF4-FFF2-40B4-BE49-F238E27FC236}">
                <a16:creationId xmlns:a16="http://schemas.microsoft.com/office/drawing/2014/main" id="{6CA97E74-C3AF-4B2A-DB52-123B49ABEE45}"/>
              </a:ext>
            </a:extLst>
          </p:cNvPr>
          <p:cNvSpPr txBox="1"/>
          <p:nvPr/>
        </p:nvSpPr>
        <p:spPr>
          <a:xfrm>
            <a:off x="4815914" y="4622764"/>
            <a:ext cx="6026460" cy="238783"/>
          </a:xfrm>
          <a:prstGeom prst="rect">
            <a:avLst/>
          </a:prstGeom>
          <a:noFill/>
        </p:spPr>
        <p:txBody>
          <a:bodyPr wrap="square">
            <a:spAutoFit/>
          </a:bodyPr>
          <a:lstStyle/>
          <a:p>
            <a:pPr>
              <a:lnSpc>
                <a:spcPts val="1100"/>
              </a:lnSpc>
              <a:spcAft>
                <a:spcPts val="1300"/>
              </a:spcAft>
              <a:tabLst>
                <a:tab pos="161925" algn="l"/>
                <a:tab pos="234315" algn="l"/>
                <a:tab pos="306070" algn="l"/>
              </a:tabLst>
            </a:pPr>
            <a:r>
              <a:rPr lang="da-DK" sz="1200" spc="-10" dirty="0">
                <a:effectLst/>
                <a:ea typeface="Times New Roman" panose="02020603050405020304" pitchFamily="18" charset="0"/>
                <a:cs typeface="Arial" panose="020B0604020202020204" pitchFamily="34" charset="0"/>
              </a:rPr>
              <a:t>(FTE = </a:t>
            </a:r>
            <a:r>
              <a:rPr lang="da-DK" sz="1200" spc="-10" dirty="0">
                <a:ea typeface="Times New Roman" panose="02020603050405020304" pitchFamily="18" charset="0"/>
                <a:cs typeface="Arial" panose="020B0604020202020204" pitchFamily="34" charset="0"/>
              </a:rPr>
              <a:t>F</a:t>
            </a:r>
            <a:r>
              <a:rPr lang="da-DK" sz="1200" spc="-10" dirty="0">
                <a:effectLst/>
                <a:ea typeface="Times New Roman" panose="02020603050405020304" pitchFamily="18" charset="0"/>
                <a:cs typeface="Arial" panose="020B0604020202020204" pitchFamily="34" charset="0"/>
              </a:rPr>
              <a:t>ull </a:t>
            </a:r>
            <a:r>
              <a:rPr lang="da-DK" sz="1200" spc="-10" dirty="0">
                <a:ea typeface="Times New Roman" panose="02020603050405020304" pitchFamily="18" charset="0"/>
                <a:cs typeface="Arial" panose="020B0604020202020204" pitchFamily="34" charset="0"/>
              </a:rPr>
              <a:t>T</a:t>
            </a:r>
            <a:r>
              <a:rPr lang="da-DK" sz="1200" spc="-10" dirty="0">
                <a:effectLst/>
                <a:ea typeface="Times New Roman" panose="02020603050405020304" pitchFamily="18" charset="0"/>
                <a:cs typeface="Arial" panose="020B0604020202020204" pitchFamily="34" charset="0"/>
              </a:rPr>
              <a:t>ime </a:t>
            </a:r>
            <a:r>
              <a:rPr lang="en-US" sz="1200" spc="-10" dirty="0">
                <a:ea typeface="Times New Roman" panose="02020603050405020304" pitchFamily="18" charset="0"/>
                <a:cs typeface="Arial" panose="020B0604020202020204" pitchFamily="34" charset="0"/>
              </a:rPr>
              <a:t>E</a:t>
            </a:r>
            <a:r>
              <a:rPr lang="en-US" sz="1200" spc="-10" dirty="0">
                <a:effectLst/>
                <a:ea typeface="Times New Roman" panose="02020603050405020304" pitchFamily="18" charset="0"/>
                <a:cs typeface="Arial" panose="020B0604020202020204" pitchFamily="34" charset="0"/>
              </a:rPr>
              <a:t>quivalent</a:t>
            </a:r>
            <a:r>
              <a:rPr lang="da-DK" sz="1200" spc="-10" dirty="0">
                <a:effectLst/>
                <a:ea typeface="Times New Roman" panose="02020603050405020304" pitchFamily="18" charset="0"/>
                <a:cs typeface="Arial" panose="020B0604020202020204" pitchFamily="34" charset="0"/>
              </a:rPr>
              <a:t>. Kan opgøres som manduger, mandmåneder, mandår).</a:t>
            </a: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Porteføljeoversigt 1</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Pladsholder til indhold 3">
            <a:extLst>
              <a:ext uri="{FF2B5EF4-FFF2-40B4-BE49-F238E27FC236}">
                <a16:creationId xmlns:a16="http://schemas.microsoft.com/office/drawing/2014/main" id="{1768505C-E72F-3AFF-BE1F-B0A5B8EF9A87}"/>
              </a:ext>
            </a:extLst>
          </p:cNvPr>
          <p:cNvGraphicFramePr>
            <a:graphicFrameLocks/>
          </p:cNvGraphicFramePr>
          <p:nvPr>
            <p:extLst>
              <p:ext uri="{D42A27DB-BD31-4B8C-83A1-F6EECF244321}">
                <p14:modId xmlns:p14="http://schemas.microsoft.com/office/powerpoint/2010/main" val="96625609"/>
              </p:ext>
            </p:extLst>
          </p:nvPr>
        </p:nvGraphicFramePr>
        <p:xfrm>
          <a:off x="1466341" y="1100862"/>
          <a:ext cx="9361039" cy="5093546"/>
        </p:xfrm>
        <a:graphic>
          <a:graphicData uri="http://schemas.openxmlformats.org/drawingml/2006/table">
            <a:tbl>
              <a:tblPr firstRow="1" firstCol="1" bandRow="1">
                <a:tableStyleId>{5C22544A-7EE6-4342-B048-85BDC9FD1C3A}</a:tableStyleId>
              </a:tblPr>
              <a:tblGrid>
                <a:gridCol w="966439">
                  <a:extLst>
                    <a:ext uri="{9D8B030D-6E8A-4147-A177-3AD203B41FA5}">
                      <a16:colId xmlns:a16="http://schemas.microsoft.com/office/drawing/2014/main" val="184075866"/>
                    </a:ext>
                  </a:extLst>
                </a:gridCol>
                <a:gridCol w="909075">
                  <a:extLst>
                    <a:ext uri="{9D8B030D-6E8A-4147-A177-3AD203B41FA5}">
                      <a16:colId xmlns:a16="http://schemas.microsoft.com/office/drawing/2014/main" val="1534363225"/>
                    </a:ext>
                  </a:extLst>
                </a:gridCol>
                <a:gridCol w="1240620">
                  <a:extLst>
                    <a:ext uri="{9D8B030D-6E8A-4147-A177-3AD203B41FA5}">
                      <a16:colId xmlns:a16="http://schemas.microsoft.com/office/drawing/2014/main" val="2088027065"/>
                    </a:ext>
                  </a:extLst>
                </a:gridCol>
                <a:gridCol w="950882">
                  <a:extLst>
                    <a:ext uri="{9D8B030D-6E8A-4147-A177-3AD203B41FA5}">
                      <a16:colId xmlns:a16="http://schemas.microsoft.com/office/drawing/2014/main" val="529750583"/>
                    </a:ext>
                  </a:extLst>
                </a:gridCol>
                <a:gridCol w="1240620">
                  <a:extLst>
                    <a:ext uri="{9D8B030D-6E8A-4147-A177-3AD203B41FA5}">
                      <a16:colId xmlns:a16="http://schemas.microsoft.com/office/drawing/2014/main" val="3294105959"/>
                    </a:ext>
                  </a:extLst>
                </a:gridCol>
                <a:gridCol w="950882">
                  <a:extLst>
                    <a:ext uri="{9D8B030D-6E8A-4147-A177-3AD203B41FA5}">
                      <a16:colId xmlns:a16="http://schemas.microsoft.com/office/drawing/2014/main" val="3316807425"/>
                    </a:ext>
                  </a:extLst>
                </a:gridCol>
                <a:gridCol w="950882">
                  <a:extLst>
                    <a:ext uri="{9D8B030D-6E8A-4147-A177-3AD203B41FA5}">
                      <a16:colId xmlns:a16="http://schemas.microsoft.com/office/drawing/2014/main" val="1838356937"/>
                    </a:ext>
                  </a:extLst>
                </a:gridCol>
                <a:gridCol w="1240620">
                  <a:extLst>
                    <a:ext uri="{9D8B030D-6E8A-4147-A177-3AD203B41FA5}">
                      <a16:colId xmlns:a16="http://schemas.microsoft.com/office/drawing/2014/main" val="3924866929"/>
                    </a:ext>
                  </a:extLst>
                </a:gridCol>
                <a:gridCol w="911019">
                  <a:extLst>
                    <a:ext uri="{9D8B030D-6E8A-4147-A177-3AD203B41FA5}">
                      <a16:colId xmlns:a16="http://schemas.microsoft.com/office/drawing/2014/main" val="2661471426"/>
                    </a:ext>
                  </a:extLst>
                </a:gridCol>
              </a:tblGrid>
              <a:tr h="526744">
                <a:tc gridSpan="4">
                  <a:txBody>
                    <a:bodyPr/>
                    <a:lstStyle/>
                    <a:p>
                      <a:pPr algn="ctr">
                        <a:lnSpc>
                          <a:spcPct val="107000"/>
                        </a:lnSpc>
                        <a:spcAft>
                          <a:spcPts val="800"/>
                        </a:spcAft>
                      </a:pPr>
                      <a:r>
                        <a:rPr lang="da-DK" sz="1200" kern="100" dirty="0">
                          <a:effectLst/>
                          <a:latin typeface="Arial" panose="020B0604020202020204" pitchFamily="34" charset="0"/>
                          <a:cs typeface="Arial" panose="020B0604020202020204" pitchFamily="34" charset="0"/>
                        </a:rPr>
                        <a:t>Planlagt</a:t>
                      </a:r>
                    </a:p>
                    <a:p>
                      <a:pPr algn="ctr">
                        <a:lnSpc>
                          <a:spcPct val="107000"/>
                        </a:lnSpc>
                        <a:spcAft>
                          <a:spcPts val="800"/>
                        </a:spcAft>
                      </a:pPr>
                      <a:endParaRPr lang="da-DK" sz="1200" kern="100" dirty="0">
                        <a:effectLst/>
                        <a:latin typeface="Arial" panose="020B0604020202020204" pitchFamily="34" charset="0"/>
                        <a:cs typeface="Arial" panose="020B0604020202020204" pitchFamily="34"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gridSpan="2">
                  <a:txBody>
                    <a:bodyPr/>
                    <a:lstStyle/>
                    <a:p>
                      <a:pPr algn="ctr">
                        <a:lnSpc>
                          <a:spcPct val="107000"/>
                        </a:lnSpc>
                        <a:spcAft>
                          <a:spcPts val="800"/>
                        </a:spcAft>
                      </a:pPr>
                      <a:r>
                        <a:rPr lang="da-DK" sz="1200" kern="100">
                          <a:effectLst/>
                          <a:latin typeface="Arial" panose="020B0604020202020204" pitchFamily="34" charset="0"/>
                          <a:cs typeface="Arial" panose="020B0604020202020204" pitchFamily="34" charset="0"/>
                        </a:rPr>
                        <a:t>Prognose</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da-DK"/>
                    </a:p>
                  </a:txBody>
                  <a:tcPr/>
                </a:tc>
                <a:tc gridSpan="3">
                  <a:txBody>
                    <a:bodyPr/>
                    <a:lstStyle/>
                    <a:p>
                      <a:pPr algn="ctr">
                        <a:lnSpc>
                          <a:spcPct val="107000"/>
                        </a:lnSpc>
                        <a:spcAft>
                          <a:spcPts val="800"/>
                        </a:spcAft>
                      </a:pPr>
                      <a:r>
                        <a:rPr lang="da-DK" sz="1200" kern="100" dirty="0">
                          <a:effectLst/>
                          <a:latin typeface="Arial" panose="020B0604020202020204" pitchFamily="34" charset="0"/>
                          <a:cs typeface="Arial" panose="020B0604020202020204" pitchFamily="34" charset="0"/>
                        </a:rPr>
                        <a:t>Status</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041498380"/>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Projekt</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Værdi</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Ressourcer</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Termin</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Ressourcer</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Termin</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Termin</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Ressourcer</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Risiko</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49602819"/>
                  </a:ext>
                </a:extLst>
              </a:tr>
              <a:tr h="240358">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604907"/>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636779"/>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675654"/>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075324"/>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445039"/>
                  </a:ext>
                </a:extLst>
              </a:tr>
              <a:tr h="240358">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686190"/>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085388"/>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683503"/>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8529669"/>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969935"/>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6871119"/>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2120441"/>
                  </a:ext>
                </a:extLst>
              </a:tr>
              <a:tr h="240358">
                <a:tc>
                  <a:txBody>
                    <a:bodyPr/>
                    <a:lstStyle/>
                    <a:p>
                      <a:pPr>
                        <a:lnSpc>
                          <a:spcPct val="107000"/>
                        </a:lnSpc>
                        <a:spcAft>
                          <a:spcPts val="800"/>
                        </a:spcAft>
                      </a:pPr>
                      <a:r>
                        <a:rPr lang="da-DK" sz="1200" kern="100">
                          <a:solidFill>
                            <a:schemeClr val="tx1"/>
                          </a:solidFill>
                          <a:effectLst/>
                          <a:latin typeface="Arial" panose="020B0604020202020204" pitchFamily="34" charset="0"/>
                          <a:cs typeface="Arial" panose="020B0604020202020204" pitchFamily="34" charset="0"/>
                        </a:rPr>
                        <a:t> </a:t>
                      </a:r>
                      <a:endParaRPr lang="da-DK"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070949"/>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514487"/>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685351"/>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1510462"/>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137425"/>
                  </a:ext>
                </a:extLst>
              </a:tr>
              <a:tr h="240358">
                <a:tc>
                  <a:txBody>
                    <a:bodyPr/>
                    <a:lstStyle/>
                    <a:p>
                      <a:pPr>
                        <a:lnSpc>
                          <a:spcPct val="107000"/>
                        </a:lnSpc>
                        <a:spcAft>
                          <a:spcPts val="800"/>
                        </a:spcAft>
                      </a:pPr>
                      <a:r>
                        <a:rPr lang="da-DK" sz="1200" kern="100" dirty="0">
                          <a:solidFill>
                            <a:schemeClr val="tx1"/>
                          </a:solidFill>
                          <a:effectLst/>
                          <a:latin typeface="Arial" panose="020B0604020202020204" pitchFamily="34" charset="0"/>
                          <a:cs typeface="Arial" panose="020B0604020202020204" pitchFamily="34" charset="0"/>
                        </a:rPr>
                        <a:t> Total</a:t>
                      </a:r>
                      <a:endPar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60000"/>
                        <a:lumOff val="40000"/>
                      </a:schemeClr>
                    </a:solidFill>
                  </a:tcPr>
                </a:tc>
                <a:tc>
                  <a:txBody>
                    <a:bodyPr/>
                    <a:lstStyle/>
                    <a:p>
                      <a:pPr>
                        <a:lnSpc>
                          <a:spcPct val="107000"/>
                        </a:lnSpc>
                        <a:spcAft>
                          <a:spcPts val="800"/>
                        </a:spcAft>
                      </a:pPr>
                      <a:r>
                        <a:rPr lang="da-DK" sz="11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159798"/>
                  </a:ext>
                </a:extLst>
              </a:tr>
            </a:tbl>
          </a:graphicData>
        </a:graphic>
      </p:graphicFrame>
    </p:spTree>
    <p:extLst>
      <p:ext uri="{BB962C8B-B14F-4D97-AF65-F5344CB8AC3E}">
        <p14:creationId xmlns:p14="http://schemas.microsoft.com/office/powerpoint/2010/main" val="375571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Porteføljeoversigt 2</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53BC8E0D-D403-90CC-A72A-AA496B00FC9F}"/>
              </a:ext>
            </a:extLst>
          </p:cNvPr>
          <p:cNvSpPr>
            <a:spLocks noChangeArrowheads="1"/>
          </p:cNvSpPr>
          <p:nvPr/>
        </p:nvSpPr>
        <p:spPr bwMode="auto">
          <a:xfrm>
            <a:off x="1345618" y="1114552"/>
            <a:ext cx="36644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t"/>
            <a:endParaRPr lang="da-DK" sz="1200" b="1" i="0" u="none" strike="noStrike" dirty="0">
              <a:effectLst/>
              <a:latin typeface="+mn-lt"/>
              <a:cs typeface="Arial" panose="020B0604020202020204" pitchFamily="34" charset="0"/>
            </a:endParaRPr>
          </a:p>
          <a:p>
            <a:pPr fontAlgn="t"/>
            <a:r>
              <a:rPr lang="da-DK" sz="1200" b="1" i="0" u="none" strike="noStrike" dirty="0">
                <a:effectLst/>
                <a:latin typeface="+mn-lt"/>
                <a:cs typeface="Arial" panose="020B0604020202020204" pitchFamily="34" charset="0"/>
              </a:rPr>
              <a:t>2. Klassisk porteføljeoversigt</a:t>
            </a:r>
            <a:br>
              <a:rPr lang="da-DK" sz="1200" b="0" i="0" u="none" strike="noStrike" dirty="0">
                <a:effectLst/>
                <a:latin typeface="+mn-lt"/>
                <a:cs typeface="Arial" panose="020B0604020202020204" pitchFamily="34" charset="0"/>
              </a:rPr>
            </a:br>
            <a:r>
              <a:rPr lang="da-DK" sz="1200" b="0" i="0" u="none" strike="noStrike" dirty="0">
                <a:effectLst/>
                <a:latin typeface="+mn-lt"/>
                <a:cs typeface="Arial" panose="020B0604020202020204" pitchFamily="34" charset="0"/>
              </a:rPr>
              <a:t>Det klassiske billede af porteføljen, som muliggør en balanceret vurdering ud fra projekternes betydning, omkostningsniveauet</a:t>
            </a:r>
            <a:r>
              <a:rPr lang="da-DK" sz="1200" dirty="0">
                <a:latin typeface="+mn-lt"/>
                <a:cs typeface="Arial" panose="020B0604020202020204" pitchFamily="34" charset="0"/>
              </a:rPr>
              <a:t> og </a:t>
            </a:r>
            <a:r>
              <a:rPr lang="da-DK" sz="1200" b="0" i="0" u="none" strike="noStrike" dirty="0">
                <a:effectLst/>
                <a:latin typeface="+mn-lt"/>
                <a:cs typeface="Arial" panose="020B0604020202020204" pitchFamily="34" charset="0"/>
              </a:rPr>
              <a:t>projekternes risikoprofil. Omkostningsniveauet </a:t>
            </a:r>
            <a:r>
              <a:rPr lang="da-DK" sz="1200" dirty="0">
                <a:latin typeface="+mn-lt"/>
                <a:cs typeface="Arial" panose="020B0604020202020204" pitchFamily="34" charset="0"/>
              </a:rPr>
              <a:t>er ofte angivet som cirkler, hvor </a:t>
            </a:r>
            <a:r>
              <a:rPr lang="da-DK" sz="1200" b="0" i="0" u="none" strike="noStrike" dirty="0">
                <a:effectLst/>
                <a:latin typeface="+mn-lt"/>
                <a:cs typeface="Arial" panose="020B0604020202020204" pitchFamily="34" charset="0"/>
              </a:rPr>
              <a:t>cirklernes størrelse indikerer omkostningerne. Her er dette angivet ved antallet af doller tegn. Denne oversigt anvendes ofte af topledelsen, og kan optegnes ud fra oplysningerne i projektlisten.</a:t>
            </a:r>
            <a:br>
              <a:rPr lang="da-DK" sz="1200" b="0" i="0" u="none" strike="noStrike" dirty="0">
                <a:effectLst/>
                <a:latin typeface="+mn-lt"/>
                <a:cs typeface="Arial" panose="020B0604020202020204" pitchFamily="34" charset="0"/>
              </a:rPr>
            </a:br>
            <a:br>
              <a:rPr lang="da-DK" sz="1200" b="0" i="0" u="none" strike="noStrike" dirty="0">
                <a:effectLst/>
                <a:latin typeface="+mn-lt"/>
                <a:cs typeface="Arial" panose="020B0604020202020204" pitchFamily="34" charset="0"/>
              </a:rPr>
            </a:br>
            <a:r>
              <a:rPr lang="da-DK" sz="1200" dirty="0">
                <a:latin typeface="+mn-lt"/>
                <a:cs typeface="Arial" panose="020B0604020202020204" pitchFamily="34" charset="0"/>
              </a:rPr>
              <a:t>Antallet af dollartegn</a:t>
            </a:r>
            <a:r>
              <a:rPr lang="da-DK" sz="1200" b="0" i="0" u="none" strike="noStrike" dirty="0">
                <a:effectLst/>
                <a:latin typeface="+mn-lt"/>
                <a:cs typeface="Arial" panose="020B0604020202020204" pitchFamily="34" charset="0"/>
              </a:rPr>
              <a:t> afgøres af det enkelte projekts ressourceforbrug. Farven angiver terminsoverholdelsen. </a:t>
            </a:r>
            <a:r>
              <a:rPr lang="da-DK" sz="1200" dirty="0">
                <a:latin typeface="+mn-lt"/>
                <a:cs typeface="Arial" panose="020B0604020202020204" pitchFamily="34" charset="0"/>
              </a:rPr>
              <a:t>Ved det enkelte projekt</a:t>
            </a:r>
            <a:r>
              <a:rPr lang="da-DK" sz="1200" b="0" i="0" u="none" strike="noStrike" dirty="0">
                <a:effectLst/>
                <a:latin typeface="+mn-lt"/>
                <a:cs typeface="Arial" panose="020B0604020202020204" pitchFamily="34" charset="0"/>
              </a:rPr>
              <a:t> kan teksten angive projektnummer, fase, initialer på projektleder osv.</a:t>
            </a:r>
          </a:p>
          <a:p>
            <a:pPr algn="l"/>
            <a:endParaRPr lang="da-DK" sz="1200" b="1" i="0" u="none" strike="noStrike" dirty="0">
              <a:solidFill>
                <a:srgbClr val="212529"/>
              </a:solidFill>
              <a:effectLst/>
              <a:cs typeface="Arial" panose="020B0604020202020204" pitchFamily="34" charset="0"/>
            </a:endParaRPr>
          </a:p>
        </p:txBody>
      </p:sp>
      <p:pic>
        <p:nvPicPr>
          <p:cNvPr id="6" name="Billede 5">
            <a:extLst>
              <a:ext uri="{FF2B5EF4-FFF2-40B4-BE49-F238E27FC236}">
                <a16:creationId xmlns:a16="http://schemas.microsoft.com/office/drawing/2014/main" id="{4DB1BA23-3F85-ABC8-7B49-E0536C3C34D1}"/>
              </a:ext>
            </a:extLst>
          </p:cNvPr>
          <p:cNvPicPr>
            <a:picLocks noChangeAspect="1"/>
          </p:cNvPicPr>
          <p:nvPr/>
        </p:nvPicPr>
        <p:blipFill rotWithShape="1">
          <a:blip r:embed="rId4"/>
          <a:srcRect t="1821"/>
          <a:stretch/>
        </p:blipFill>
        <p:spPr>
          <a:xfrm>
            <a:off x="4890581" y="1169429"/>
            <a:ext cx="6025524" cy="3512298"/>
          </a:xfrm>
          <a:prstGeom prst="rect">
            <a:avLst/>
          </a:prstGeom>
        </p:spPr>
      </p:pic>
      <p:sp>
        <p:nvSpPr>
          <p:cNvPr id="10" name="Rektangel 9">
            <a:extLst>
              <a:ext uri="{FF2B5EF4-FFF2-40B4-BE49-F238E27FC236}">
                <a16:creationId xmlns:a16="http://schemas.microsoft.com/office/drawing/2014/main" id="{1819A721-5017-3F90-0088-AFF325974501}"/>
              </a:ext>
            </a:extLst>
          </p:cNvPr>
          <p:cNvSpPr/>
          <p:nvPr/>
        </p:nvSpPr>
        <p:spPr>
          <a:xfrm>
            <a:off x="5120639" y="4780815"/>
            <a:ext cx="5676575" cy="1085169"/>
          </a:xfrm>
          <a:prstGeom prst="rect">
            <a:avLst/>
          </a:prstGeom>
        </p:spPr>
        <p:txBody>
          <a:bodyPr wrap="square">
            <a:spAutoFit/>
          </a:bodyPr>
          <a:lstStyle/>
          <a:p>
            <a:pPr>
              <a:lnSpc>
                <a:spcPts val="1075"/>
              </a:lnSpc>
              <a:spcAft>
                <a:spcPts val="1275"/>
              </a:spcAft>
              <a:tabLst>
                <a:tab pos="161925" algn="l"/>
                <a:tab pos="234315" algn="l"/>
                <a:tab pos="306070" algn="l"/>
              </a:tabLst>
            </a:pPr>
            <a:r>
              <a:rPr lang="da-DK" sz="1200" spc="-10" dirty="0">
                <a:ea typeface="Times New Roman" panose="02020603050405020304" pitchFamily="18" charset="0"/>
                <a:cs typeface="Arial" panose="020B0604020202020204" pitchFamily="34" charset="0"/>
              </a:rPr>
              <a:t>Til venstre et klassisk porteføljeoverblik for en eksisterende portefølje med akserne Strategisk vigtighed (effekt) og Risiko. Firkanterne markerer projekternes nuværende stade og dollartegnet angiver projektbudgettets størrelse. Porteføljeledelse burde se nærmere på projekt 6, som er forsinket, meget dyrt og giver lille effekt. Oversigten til højre viser placeringen af potentielle projekter, som skal prioriteres. Akserne er organisationens evne til at gennemføre projekterne, og hvor hurtigt effekten kan forventes. Firkanterne indikerer risikoen og dollartegnet angiver den potentielle effekt.</a:t>
            </a:r>
          </a:p>
        </p:txBody>
      </p:sp>
    </p:spTree>
    <p:extLst>
      <p:ext uri="{BB962C8B-B14F-4D97-AF65-F5344CB8AC3E}">
        <p14:creationId xmlns:p14="http://schemas.microsoft.com/office/powerpoint/2010/main" val="350376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Porteføljeoversigt 2 - Strategisk vigtighed &amp; risiko </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13" name="Gruppe 12">
            <a:extLst>
              <a:ext uri="{FF2B5EF4-FFF2-40B4-BE49-F238E27FC236}">
                <a16:creationId xmlns:a16="http://schemas.microsoft.com/office/drawing/2014/main" id="{5E1CC44D-3113-5A00-9076-0FB01CDCFC38}"/>
              </a:ext>
            </a:extLst>
          </p:cNvPr>
          <p:cNvGrpSpPr/>
          <p:nvPr/>
        </p:nvGrpSpPr>
        <p:grpSpPr>
          <a:xfrm>
            <a:off x="1441333" y="1105329"/>
            <a:ext cx="9300191" cy="5030296"/>
            <a:chOff x="1441333" y="1105329"/>
            <a:chExt cx="8681077" cy="5030296"/>
          </a:xfrm>
        </p:grpSpPr>
        <p:sp>
          <p:nvSpPr>
            <p:cNvPr id="14" name="Rektangel 13">
              <a:extLst>
                <a:ext uri="{FF2B5EF4-FFF2-40B4-BE49-F238E27FC236}">
                  <a16:creationId xmlns:a16="http://schemas.microsoft.com/office/drawing/2014/main" id="{5A6A2E66-0B2A-DF8D-9C54-E56AACBE9D90}"/>
                </a:ext>
              </a:extLst>
            </p:cNvPr>
            <p:cNvSpPr/>
            <p:nvPr/>
          </p:nvSpPr>
          <p:spPr>
            <a:xfrm>
              <a:off x="1441333" y="1105329"/>
              <a:ext cx="4340538" cy="251726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F954B04A-1234-6D40-DE10-DEA817009B47}"/>
                </a:ext>
              </a:extLst>
            </p:cNvPr>
            <p:cNvSpPr/>
            <p:nvPr/>
          </p:nvSpPr>
          <p:spPr>
            <a:xfrm>
              <a:off x="5781871" y="1105329"/>
              <a:ext cx="4340538" cy="251726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CD88B509-CB2C-9E5A-BABC-E08E3BF93864}"/>
                </a:ext>
              </a:extLst>
            </p:cNvPr>
            <p:cNvSpPr/>
            <p:nvPr/>
          </p:nvSpPr>
          <p:spPr>
            <a:xfrm>
              <a:off x="1441334" y="3618360"/>
              <a:ext cx="4340538" cy="25172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extLst>
                <a:ext uri="{FF2B5EF4-FFF2-40B4-BE49-F238E27FC236}">
                  <a16:creationId xmlns:a16="http://schemas.microsoft.com/office/drawing/2014/main" id="{534095DD-4DA0-BF6E-21C7-F4C14ECD6A41}"/>
                </a:ext>
              </a:extLst>
            </p:cNvPr>
            <p:cNvSpPr/>
            <p:nvPr/>
          </p:nvSpPr>
          <p:spPr>
            <a:xfrm>
              <a:off x="5781872" y="3618360"/>
              <a:ext cx="4340538" cy="251726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 name="Tekstfelt 17">
            <a:extLst>
              <a:ext uri="{FF2B5EF4-FFF2-40B4-BE49-F238E27FC236}">
                <a16:creationId xmlns:a16="http://schemas.microsoft.com/office/drawing/2014/main" id="{56A2BD96-83BB-7039-AC09-A59E015EB753}"/>
              </a:ext>
            </a:extLst>
          </p:cNvPr>
          <p:cNvSpPr txBox="1"/>
          <p:nvPr/>
        </p:nvSpPr>
        <p:spPr>
          <a:xfrm>
            <a:off x="1450476" y="1118858"/>
            <a:ext cx="2265426" cy="275653"/>
          </a:xfrm>
          <a:prstGeom prst="rect">
            <a:avLst/>
          </a:prstGeom>
          <a:noFill/>
        </p:spPr>
        <p:txBody>
          <a:bodyPr wrap="square">
            <a:spAutoFit/>
          </a:bodyPr>
          <a:lstStyle/>
          <a:p>
            <a:pPr>
              <a:lnSpc>
                <a:spcPct val="107000"/>
              </a:lnSpc>
              <a:spcAft>
                <a:spcPts val="800"/>
              </a:spcAft>
            </a:pPr>
            <a:r>
              <a:rPr lang="da-DK" sz="1200" b="1" kern="100" dirty="0">
                <a:solidFill>
                  <a:srgbClr val="212529"/>
                </a:solidFill>
                <a:effectLst/>
                <a:latin typeface="Arial" panose="020B0604020202020204" pitchFamily="34" charset="0"/>
                <a:ea typeface="Aptos" panose="020B0004020202020204" pitchFamily="34" charset="0"/>
                <a:cs typeface="Arial" panose="020B0604020202020204" pitchFamily="34" charset="0"/>
              </a:rPr>
              <a:t>Strategisk vigtighed</a:t>
            </a:r>
            <a:endParaRPr lang="da-DK"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9" name="Tekstfelt 18">
            <a:extLst>
              <a:ext uri="{FF2B5EF4-FFF2-40B4-BE49-F238E27FC236}">
                <a16:creationId xmlns:a16="http://schemas.microsoft.com/office/drawing/2014/main" id="{D813ACD7-9591-397A-4A11-E1B5D0464110}"/>
              </a:ext>
            </a:extLst>
          </p:cNvPr>
          <p:cNvSpPr txBox="1"/>
          <p:nvPr/>
        </p:nvSpPr>
        <p:spPr>
          <a:xfrm>
            <a:off x="8479164" y="5859158"/>
            <a:ext cx="2265426" cy="275653"/>
          </a:xfrm>
          <a:prstGeom prst="rect">
            <a:avLst/>
          </a:prstGeom>
          <a:noFill/>
        </p:spPr>
        <p:txBody>
          <a:bodyPr wrap="square">
            <a:spAutoFit/>
          </a:bodyPr>
          <a:lstStyle/>
          <a:p>
            <a:pPr algn="r">
              <a:lnSpc>
                <a:spcPct val="107000"/>
              </a:lnSpc>
              <a:spcAft>
                <a:spcPts val="800"/>
              </a:spcAft>
            </a:pPr>
            <a:r>
              <a:rPr lang="da-DK" sz="1200" b="1" kern="100" dirty="0">
                <a:solidFill>
                  <a:srgbClr val="212529"/>
                </a:solidFill>
                <a:latin typeface="Arial" panose="020B0604020202020204" pitchFamily="34" charset="0"/>
                <a:ea typeface="Aptos" panose="020B0004020202020204" pitchFamily="34" charset="0"/>
                <a:cs typeface="Arial" panose="020B0604020202020204" pitchFamily="34" charset="0"/>
              </a:rPr>
              <a:t>Risiko</a:t>
            </a:r>
            <a:endParaRPr lang="da-DK" sz="12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0807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Skabelon: Porteføljeoversigt 2 - Kompetencer og tid til effekt</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13" name="Gruppe 12">
            <a:extLst>
              <a:ext uri="{FF2B5EF4-FFF2-40B4-BE49-F238E27FC236}">
                <a16:creationId xmlns:a16="http://schemas.microsoft.com/office/drawing/2014/main" id="{5E1CC44D-3113-5A00-9076-0FB01CDCFC38}"/>
              </a:ext>
            </a:extLst>
          </p:cNvPr>
          <p:cNvGrpSpPr/>
          <p:nvPr/>
        </p:nvGrpSpPr>
        <p:grpSpPr>
          <a:xfrm>
            <a:off x="1441333" y="1105329"/>
            <a:ext cx="9300191" cy="5030296"/>
            <a:chOff x="1441333" y="1105329"/>
            <a:chExt cx="8681077" cy="5030296"/>
          </a:xfrm>
        </p:grpSpPr>
        <p:sp>
          <p:nvSpPr>
            <p:cNvPr id="14" name="Rektangel 13">
              <a:extLst>
                <a:ext uri="{FF2B5EF4-FFF2-40B4-BE49-F238E27FC236}">
                  <a16:creationId xmlns:a16="http://schemas.microsoft.com/office/drawing/2014/main" id="{5A6A2E66-0B2A-DF8D-9C54-E56AACBE9D90}"/>
                </a:ext>
              </a:extLst>
            </p:cNvPr>
            <p:cNvSpPr/>
            <p:nvPr/>
          </p:nvSpPr>
          <p:spPr>
            <a:xfrm>
              <a:off x="1441333" y="1105329"/>
              <a:ext cx="4340538" cy="251726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F954B04A-1234-6D40-DE10-DEA817009B47}"/>
                </a:ext>
              </a:extLst>
            </p:cNvPr>
            <p:cNvSpPr/>
            <p:nvPr/>
          </p:nvSpPr>
          <p:spPr>
            <a:xfrm>
              <a:off x="5781871" y="1105329"/>
              <a:ext cx="4340538" cy="251726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CD88B509-CB2C-9E5A-BABC-E08E3BF93864}"/>
                </a:ext>
              </a:extLst>
            </p:cNvPr>
            <p:cNvSpPr/>
            <p:nvPr/>
          </p:nvSpPr>
          <p:spPr>
            <a:xfrm>
              <a:off x="1441334" y="3618360"/>
              <a:ext cx="4340538" cy="25172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extLst>
                <a:ext uri="{FF2B5EF4-FFF2-40B4-BE49-F238E27FC236}">
                  <a16:creationId xmlns:a16="http://schemas.microsoft.com/office/drawing/2014/main" id="{534095DD-4DA0-BF6E-21C7-F4C14ECD6A41}"/>
                </a:ext>
              </a:extLst>
            </p:cNvPr>
            <p:cNvSpPr/>
            <p:nvPr/>
          </p:nvSpPr>
          <p:spPr>
            <a:xfrm>
              <a:off x="5781872" y="3618360"/>
              <a:ext cx="4340538" cy="251726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 name="Tekstfelt 2">
            <a:extLst>
              <a:ext uri="{FF2B5EF4-FFF2-40B4-BE49-F238E27FC236}">
                <a16:creationId xmlns:a16="http://schemas.microsoft.com/office/drawing/2014/main" id="{450544F1-61D2-7BA0-99BA-EDE854110628}"/>
              </a:ext>
            </a:extLst>
          </p:cNvPr>
          <p:cNvSpPr txBox="1"/>
          <p:nvPr/>
        </p:nvSpPr>
        <p:spPr>
          <a:xfrm>
            <a:off x="1450476" y="1118858"/>
            <a:ext cx="2265426" cy="275653"/>
          </a:xfrm>
          <a:prstGeom prst="rect">
            <a:avLst/>
          </a:prstGeom>
          <a:noFill/>
        </p:spPr>
        <p:txBody>
          <a:bodyPr wrap="square">
            <a:spAutoFit/>
          </a:bodyPr>
          <a:lstStyle/>
          <a:p>
            <a:pPr>
              <a:lnSpc>
                <a:spcPct val="107000"/>
              </a:lnSpc>
              <a:spcAft>
                <a:spcPts val="800"/>
              </a:spcAft>
            </a:pPr>
            <a:r>
              <a:rPr lang="da-DK" sz="1200" b="1" kern="100" dirty="0">
                <a:solidFill>
                  <a:srgbClr val="212529"/>
                </a:solidFill>
                <a:latin typeface="Arial" panose="020B0604020202020204" pitchFamily="34" charset="0"/>
                <a:ea typeface="Aptos" panose="020B0004020202020204" pitchFamily="34" charset="0"/>
                <a:cs typeface="Arial" panose="020B0604020202020204" pitchFamily="34" charset="0"/>
              </a:rPr>
              <a:t>Har kompetencer</a:t>
            </a:r>
            <a:endParaRPr lang="da-DK"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2FC7CB52-047B-42FD-FBEE-3514D2F16FFC}"/>
              </a:ext>
            </a:extLst>
          </p:cNvPr>
          <p:cNvSpPr txBox="1"/>
          <p:nvPr/>
        </p:nvSpPr>
        <p:spPr>
          <a:xfrm>
            <a:off x="8518284" y="5859158"/>
            <a:ext cx="2265426" cy="275653"/>
          </a:xfrm>
          <a:prstGeom prst="rect">
            <a:avLst/>
          </a:prstGeom>
          <a:noFill/>
        </p:spPr>
        <p:txBody>
          <a:bodyPr wrap="square">
            <a:spAutoFit/>
          </a:bodyPr>
          <a:lstStyle/>
          <a:p>
            <a:pPr algn="r">
              <a:lnSpc>
                <a:spcPct val="107000"/>
              </a:lnSpc>
              <a:spcAft>
                <a:spcPts val="800"/>
              </a:spcAft>
            </a:pPr>
            <a:r>
              <a:rPr lang="da-DK" sz="1200" b="1" kern="100" dirty="0">
                <a:solidFill>
                  <a:srgbClr val="212529"/>
                </a:solidFill>
                <a:effectLst/>
                <a:latin typeface="Arial" panose="020B0604020202020204" pitchFamily="34" charset="0"/>
                <a:ea typeface="Aptos" panose="020B0004020202020204" pitchFamily="34" charset="0"/>
                <a:cs typeface="Arial" panose="020B0604020202020204" pitchFamily="34" charset="0"/>
              </a:rPr>
              <a:t>Tid til effekt</a:t>
            </a:r>
            <a:endParaRPr lang="da-DK" sz="12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8931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A67E5CBA-315E-F964-8E6B-CA96F91E24E9}"/>
              </a:ext>
            </a:extLst>
          </p:cNvPr>
          <p:cNvSpPr/>
          <p:nvPr/>
        </p:nvSpPr>
        <p:spPr>
          <a:xfrm>
            <a:off x="1348777" y="1214340"/>
            <a:ext cx="9441962" cy="4491551"/>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800"/>
              </a:spcAft>
              <a:tabLst>
                <a:tab pos="450215" algn="l"/>
              </a:tabLst>
            </a:pPr>
            <a:r>
              <a:rPr lang="da-DK" sz="1200" b="1" kern="100" dirty="0">
                <a:effectLst/>
                <a:ea typeface="Aptos" panose="020B0004020202020204" pitchFamily="34" charset="0"/>
                <a:cs typeface="Arial" panose="020B0604020202020204" pitchFamily="34" charset="0"/>
              </a:rPr>
              <a:t>10.1 Projektlisten</a:t>
            </a:r>
            <a:r>
              <a:rPr lang="da-DK" sz="1200" b="1" kern="100" dirty="0">
                <a:ea typeface="Aptos" panose="020B0004020202020204" pitchFamily="34" charset="0"/>
                <a:cs typeface="Arial" panose="020B0604020202020204" pitchFamily="34" charset="0"/>
              </a:rPr>
              <a:t>:</a:t>
            </a:r>
            <a:r>
              <a:rPr lang="da-DK" sz="1200" b="1" kern="100" dirty="0">
                <a:effectLst/>
                <a:ea typeface="Aptos" panose="020B0004020202020204" pitchFamily="34" charset="0"/>
                <a:cs typeface="Arial" panose="020B0604020202020204" pitchFamily="34" charset="0"/>
              </a:rPr>
              <a:t> </a:t>
            </a:r>
            <a:r>
              <a:rPr lang="da-DK" sz="1200" kern="100" dirty="0">
                <a:effectLst/>
                <a:ea typeface="Aptos" panose="020B0004020202020204" pitchFamily="34" charset="0"/>
                <a:cs typeface="Arial" panose="020B0604020202020204" pitchFamily="34" charset="0"/>
              </a:rPr>
              <a:t>Projektlisten kan give input til porteføljeoversigt 1.</a:t>
            </a:r>
          </a:p>
          <a:p>
            <a:pPr>
              <a:lnSpc>
                <a:spcPct val="107000"/>
              </a:lnSpc>
              <a:spcAft>
                <a:spcPts val="800"/>
              </a:spcAft>
              <a:tabLst>
                <a:tab pos="450215" algn="l"/>
              </a:tabLst>
            </a:pPr>
            <a:r>
              <a:rPr lang="da-DK" sz="1200" b="1" kern="100" dirty="0">
                <a:effectLst/>
                <a:ea typeface="Aptos" panose="020B0004020202020204" pitchFamily="34" charset="0"/>
                <a:cs typeface="Arial" panose="020B0604020202020204" pitchFamily="34" charset="0"/>
              </a:rPr>
              <a:t>10.3 Projektnøgletal: </a:t>
            </a:r>
            <a:r>
              <a:rPr lang="da-DK" sz="1200" kern="100" dirty="0">
                <a:effectLst/>
                <a:ea typeface="Aptos" panose="020B0004020202020204" pitchFamily="34" charset="0"/>
                <a:cs typeface="Arial" panose="020B0604020202020204" pitchFamily="34" charset="0"/>
              </a:rPr>
              <a:t>Dokumentet </a:t>
            </a:r>
            <a:r>
              <a:rPr lang="da-DK" sz="1200" kern="100" dirty="0">
                <a:ea typeface="Aptos" panose="020B0004020202020204" pitchFamily="34" charset="0"/>
                <a:cs typeface="Arial" panose="020B0604020202020204" pitchFamily="34" charset="0"/>
              </a:rPr>
              <a:t>indeholder d</a:t>
            </a:r>
            <a:r>
              <a:rPr lang="da-DK" sz="1200" i="0" u="none" strike="noStrike" dirty="0">
                <a:effectLst/>
                <a:cs typeface="Arial" panose="020B0604020202020204" pitchFamily="34" charset="0"/>
              </a:rPr>
              <a:t>e vigtigste nøgletal for det enkelte projekt. Nøgletallene omfatter terminer, ressourceforbrug, indikatorer for de ønskede resultater, projektets betydning og risiko. Nogle af disse data kan overføres til </a:t>
            </a:r>
            <a:r>
              <a:rPr lang="da-DK" sz="1200" kern="100" dirty="0">
                <a:effectLst/>
                <a:ea typeface="Aptos" panose="020B0004020202020204" pitchFamily="34" charset="0"/>
                <a:cs typeface="Arial" panose="020B0604020202020204" pitchFamily="34" charset="0"/>
              </a:rPr>
              <a:t>porteføljeoversigt 1</a:t>
            </a:r>
            <a:r>
              <a:rPr lang="da-DK" sz="1200" i="0" u="none" strike="noStrike" dirty="0">
                <a:effectLst/>
                <a:cs typeface="Arial" panose="020B0604020202020204" pitchFamily="34" charset="0"/>
              </a:rPr>
              <a:t>.</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tabLst>
                <a:tab pos="450215" algn="l"/>
              </a:tabLst>
            </a:pPr>
            <a:r>
              <a:rPr lang="da-DK" sz="1200" b="1" kern="100" dirty="0">
                <a:effectLst/>
                <a:ea typeface="Aptos" panose="020B0004020202020204" pitchFamily="34" charset="0"/>
                <a:cs typeface="Arial" panose="020B0604020202020204" pitchFamily="34" charset="0"/>
              </a:rPr>
              <a:t>10.4</a:t>
            </a:r>
            <a:r>
              <a:rPr lang="da-DK" sz="1200" b="1" kern="100" dirty="0">
                <a:ea typeface="Aptos" panose="020B0004020202020204" pitchFamily="34" charset="0"/>
                <a:cs typeface="Arial" panose="020B0604020202020204" pitchFamily="34" charset="0"/>
              </a:rPr>
              <a:t> </a:t>
            </a:r>
            <a:r>
              <a:rPr lang="da-DK" sz="1200" b="1" kern="100" dirty="0">
                <a:effectLst/>
                <a:ea typeface="Aptos" panose="020B0004020202020204" pitchFamily="34" charset="0"/>
                <a:cs typeface="Arial" panose="020B0604020202020204" pitchFamily="34" charset="0"/>
              </a:rPr>
              <a:t>Sundhedstjek eller risikota</a:t>
            </a:r>
            <a:r>
              <a:rPr lang="da-DK" sz="1200" kern="100" dirty="0">
                <a:effectLst/>
                <a:ea typeface="Aptos" panose="020B0004020202020204" pitchFamily="34" charset="0"/>
                <a:cs typeface="Arial" panose="020B0604020202020204" pitchFamily="34" charset="0"/>
              </a:rPr>
              <a:t>l: </a:t>
            </a:r>
            <a:r>
              <a:rPr lang="da-DK" sz="1200" kern="100" dirty="0">
                <a:solidFill>
                  <a:srgbClr val="212529"/>
                </a:solidFill>
                <a:ea typeface="Aptos" panose="020B0004020202020204" pitchFamily="34" charset="0"/>
                <a:cs typeface="Arial" panose="020B0604020202020204" pitchFamily="34" charset="0"/>
              </a:rPr>
              <a:t>Angiver e</a:t>
            </a:r>
            <a:r>
              <a:rPr lang="da-DK" sz="1200" i="0" dirty="0">
                <a:solidFill>
                  <a:srgbClr val="212529"/>
                </a:solidFill>
                <a:effectLst/>
                <a:cs typeface="Arial" panose="020B0604020202020204" pitchFamily="34" charset="0"/>
              </a:rPr>
              <a:t>n ensartet måde at opgøre projekternes risiko på. Nogle taler om projektets ”sundhed” eller sundhedskontrol.</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b="1" kern="100" dirty="0">
                <a:effectLst/>
                <a:ea typeface="Aptos" panose="020B0004020202020204" pitchFamily="34" charset="0"/>
                <a:cs typeface="Arial" panose="020B0604020202020204" pitchFamily="34" charset="0"/>
              </a:rPr>
              <a:t>10.5 Strategisk fit: </a:t>
            </a:r>
            <a:r>
              <a:rPr lang="da-DK" sz="1200" dirty="0">
                <a:effectLst/>
                <a:ea typeface="Times New Roman" panose="02020603050405020304" pitchFamily="18" charset="0"/>
                <a:cs typeface="Arial" panose="020B0604020202020204" pitchFamily="34" charset="0"/>
              </a:rPr>
              <a:t>Vurderer projektets betydning for virksomheden med udgangspunkt i forskellige parametre. Ud for hver parameter vurderes projektets betydning på en skala fra 1 til 5. </a:t>
            </a:r>
            <a:r>
              <a:rPr lang="da-DK" sz="1200" kern="100" dirty="0">
                <a:ea typeface="Times New Roman" panose="02020603050405020304" pitchFamily="18" charset="0"/>
                <a:cs typeface="Arial" panose="020B0604020202020204" pitchFamily="34" charset="0"/>
              </a:rPr>
              <a:t>Dette kan anvendes i </a:t>
            </a:r>
            <a:r>
              <a:rPr lang="da-DK" sz="1200" kern="100" dirty="0">
                <a:effectLst/>
                <a:ea typeface="Aptos" panose="020B0004020202020204" pitchFamily="34" charset="0"/>
                <a:cs typeface="Arial" panose="020B0604020202020204" pitchFamily="34" charset="0"/>
              </a:rPr>
              <a:t>porteføljeoversigt 2.</a:t>
            </a:r>
            <a:endParaRPr lang="da-DK" sz="1200" dirty="0">
              <a:effectLst/>
              <a:ea typeface="Times New Roman" panose="02020603050405020304" pitchFamily="18" charset="0"/>
              <a:cs typeface="Arial" panose="020B0604020202020204" pitchFamily="34" charset="0"/>
            </a:endParaRPr>
          </a:p>
          <a:p>
            <a:pPr>
              <a:lnSpc>
                <a:spcPct val="107000"/>
              </a:lnSpc>
              <a:spcAft>
                <a:spcPts val="800"/>
              </a:spcAft>
              <a:tabLst>
                <a:tab pos="450215" algn="l"/>
              </a:tabLst>
            </a:pPr>
            <a:r>
              <a:rPr lang="da-DK" sz="1200" b="1" kern="100" dirty="0">
                <a:effectLst/>
                <a:ea typeface="Aptos" panose="020B0004020202020204" pitchFamily="34" charset="0"/>
                <a:cs typeface="Arial" panose="020B0604020202020204" pitchFamily="34" charset="0"/>
              </a:rPr>
              <a:t>10.10 Projektpipeline</a:t>
            </a:r>
            <a:r>
              <a:rPr lang="da-DK" sz="1200" b="1" kern="100" dirty="0">
                <a:ea typeface="Aptos" panose="020B0004020202020204" pitchFamily="34" charset="0"/>
                <a:cs typeface="Arial" panose="020B0604020202020204" pitchFamily="34" charset="0"/>
              </a:rPr>
              <a:t>: </a:t>
            </a:r>
            <a:r>
              <a:rPr lang="da-DK" sz="1200" kern="100" dirty="0">
                <a:ea typeface="Aptos" panose="020B0004020202020204" pitchFamily="34" charset="0"/>
                <a:cs typeface="Arial" panose="020B0604020202020204" pitchFamily="34" charset="0"/>
              </a:rPr>
              <a:t>Projekterne i projektpipeline følges i </a:t>
            </a:r>
            <a:r>
              <a:rPr lang="da-DK" sz="1200" kern="100" dirty="0">
                <a:effectLst/>
                <a:ea typeface="Aptos" panose="020B0004020202020204" pitchFamily="34" charset="0"/>
                <a:cs typeface="Arial" panose="020B0604020202020204" pitchFamily="34" charset="0"/>
              </a:rPr>
              <a:t>porteføljeoversigten</a:t>
            </a:r>
            <a:r>
              <a:rPr lang="da-DK" sz="1200" kern="100" dirty="0">
                <a:ea typeface="Aptos" panose="020B0004020202020204" pitchFamily="34" charset="0"/>
                <a:cs typeface="Arial" panose="020B0604020202020204" pitchFamily="34" charset="0"/>
              </a:rPr>
              <a:t>.</a:t>
            </a:r>
            <a:endParaRPr lang="da-DK" sz="1200" kern="100" dirty="0">
              <a:effectLst/>
              <a:ea typeface="Aptos" panose="020B0004020202020204" pitchFamily="34" charset="0"/>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1075</Words>
  <Application>Microsoft Office PowerPoint</Application>
  <PresentationFormat>Widescreen</PresentationFormat>
  <Paragraphs>238</Paragraphs>
  <Slides>9</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9</vt:i4>
      </vt:variant>
    </vt:vector>
  </HeadingPairs>
  <TitlesOfParts>
    <vt:vector size="17" baseType="lpstr">
      <vt:lpstr>Aptos</vt: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127</cp:revision>
  <dcterms:created xsi:type="dcterms:W3CDTF">2018-07-25T07:58:36Z</dcterms:created>
  <dcterms:modified xsi:type="dcterms:W3CDTF">2024-07-17T10:00:07Z</dcterms:modified>
</cp:coreProperties>
</file>