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87" r:id="rId3"/>
    <p:sldId id="388" r:id="rId4"/>
    <p:sldId id="378" r:id="rId5"/>
    <p:sldId id="379" r:id="rId6"/>
    <p:sldId id="389" r:id="rId7"/>
    <p:sldId id="390" r:id="rId8"/>
    <p:sldId id="380" r:id="rId9"/>
    <p:sldId id="381" r:id="rId10"/>
    <p:sldId id="391" r:id="rId11"/>
    <p:sldId id="382" r:id="rId12"/>
    <p:sldId id="383" r:id="rId13"/>
    <p:sldId id="384" r:id="rId14"/>
    <p:sldId id="392" r:id="rId15"/>
    <p:sldId id="393" r:id="rId16"/>
    <p:sldId id="394" r:id="rId17"/>
    <p:sldId id="395" r:id="rId18"/>
    <p:sldId id="385" r:id="rId19"/>
    <p:sldId id="396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359" r:id="rId30"/>
    <p:sldId id="360" r:id="rId31"/>
    <p:sldId id="361" r:id="rId32"/>
    <p:sldId id="407" r:id="rId33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1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7BA2DD6-8B09-F438-CDA4-9D0917D75F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221F9F2-2364-1442-6B60-216FF8F824D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45EE222-A95A-6AFB-5460-AF1556DC91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1405B9B-E6AE-9DF6-9F11-D104EACADFF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B22D6CF-91CC-33A6-DB2B-CDE71403D2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377CFB9-CF25-43B2-6282-95BB8D0B43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69B73E-B093-48D1-BA29-C9F2B32C6892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9B73E-B093-48D1-BA29-C9F2B32C6892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498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6BF47C-6EDA-3159-ADA2-DE64830EDD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164FAE-ADA8-7D06-720A-63BAC99516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2B9DF5-2FDC-F5F6-4E78-BEA7CF2C3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C18BE-2779-4BE8-86B6-00B5C950C2FE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098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BB5DB8-0A7B-0B4C-DF38-4D1CE7384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212450-5A1C-4D26-9300-59FB42C960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C0C17-C7A2-74EE-6DB8-1F6044D35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49362-0AB8-4FBE-9A26-AC7578F5FC87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148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D83519-0AFE-41C5-E048-1591D9F335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E689D3-F1EA-8475-D836-2FF16A5A5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658D68-DB45-B033-F3CA-CCD5B679A2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A5550-6A85-4EA5-A809-A2F14E89A96B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749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D0428A-7FAE-3521-B4E8-41F405E072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633C3E-2729-5A7E-B734-0913895793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1098A0-58EE-EA46-22BC-6A2CDEB31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90806-7855-4DF9-8A33-7AAFE6A33590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510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DEED6F-149F-E005-BCE1-978140B55C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54772B-9371-0F06-6689-AD66B7447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9D7EE3-DA4F-E56E-29A9-E46D3D6BA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5ECA8-3688-41D4-8D31-CD646D11A5E6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3AD1CA-263B-04FE-13A4-811F6481C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7185D4-EEE7-55CC-DD5F-46D31EFBD4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122AB2-4EB3-9731-2D98-C460857446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35721B-C6B5-42A3-A126-552C06C38472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738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B30A4-CAA8-99D7-D2C2-BE863A379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BF1432-6200-0B83-1B8C-8AFC12AA21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B24C5D-7C0E-CC07-0676-1C2BCD53FA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63CD78-D199-4A5A-BB34-25B25C6355C4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201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8412118-F34F-5EFB-5B52-924C142A06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C06E55-83CF-EDD6-B836-2E3CEF4EFA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ACDD2B0-DD5A-4BD1-4206-C44C5EA763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90489-2927-45B9-85C9-298F88A073E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700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9B20BD-4FDD-6B5B-4BDF-CAE10CD42F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7177E31-6554-C664-3E5A-C248EBD6CB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3C689B-BA00-DB6F-9E4C-05B9EC3603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9C24D2-3D8F-49E6-B29C-A1003918C172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85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1C23EF2-6F2A-AE33-75CE-1D73A014EF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F4F86F3-7F85-718D-D461-D65669F970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C795E3-AB02-A49A-D89E-C83D3F4CA9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7EFB9-00F9-4723-B2D0-B0013687F7EF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43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532107-92D1-BB8E-59E0-DE2D61FA03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8AB13C-AB66-1CD2-9FDE-1A939211B1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627842-E915-7B53-094C-34271B68E8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556F5-4BA7-4DC5-913A-979D928700D0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13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85F914-3581-A632-5F24-91D84F9684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D20586-8C4B-F8F1-1C98-518200A93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3B55D-5C4F-DDE2-79D9-F192B8E55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31E8D-0F67-421C-8A2E-6B782B19C018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137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32A09F-712B-18F1-828B-66F7EF12C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71E1BD-D665-4DC3-8E21-54DDA9F11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text styles</a:t>
            </a:r>
          </a:p>
          <a:p>
            <a:pPr lvl="1"/>
            <a:r>
              <a:rPr lang="en-GB" altLang="da-DK"/>
              <a:t>Second level</a:t>
            </a:r>
          </a:p>
          <a:p>
            <a:pPr lvl="2"/>
            <a:r>
              <a:rPr lang="en-GB" altLang="da-DK"/>
              <a:t>Third level</a:t>
            </a:r>
          </a:p>
          <a:p>
            <a:pPr lvl="3"/>
            <a:r>
              <a:rPr lang="en-GB" altLang="da-DK"/>
              <a:t>Fourth level</a:t>
            </a:r>
          </a:p>
          <a:p>
            <a:pPr lvl="4"/>
            <a:r>
              <a:rPr lang="en-GB" altLang="da-D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BAFE92-5542-877B-8F9A-9A05E7D45D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23DC343-F38A-A8C7-C82A-BE7D9A51DA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4F4B18A-08A8-7F17-ABD2-1C481973F6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A96F184-22BE-4B76-AA85-33A60C24CF8A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8DBCC45-5B06-F23D-667C-85BFA321DC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da-DK">
                <a:latin typeface="Trebuchet MS" panose="020B0603020202020204" pitchFamily="34" charset="0"/>
              </a:rPr>
              <a:t>Kapitel 8</a:t>
            </a:r>
            <a:br>
              <a:rPr lang="en-GB" altLang="da-DK">
                <a:latin typeface="Trebuchet MS" panose="020B0603020202020204" pitchFamily="34" charset="0"/>
              </a:rPr>
            </a:br>
            <a:br>
              <a:rPr lang="en-GB" altLang="da-DK">
                <a:latin typeface="Trebuchet MS" panose="020B0603020202020204" pitchFamily="34" charset="0"/>
              </a:rPr>
            </a:br>
            <a:r>
              <a:rPr lang="en-GB" altLang="da-DK">
                <a:latin typeface="Trebuchet MS" panose="020B0603020202020204" pitchFamily="34" charset="0"/>
              </a:rPr>
              <a:t>Aktieoptioner – indføring i optionsteori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4EBD187-16F0-5CED-D589-C7DA0050B63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a-DK" altLang="da-DK"/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EF68318D-9121-7F00-8F71-7D74A1B47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5846D2D5-7F8A-70C6-7635-BE56478CF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/>
              <a:t>Bull og Bear </a:t>
            </a:r>
            <a:r>
              <a:rPr lang="da-DK" altLang="da-DK" dirty="0" err="1"/>
              <a:t>Spreads</a:t>
            </a:r>
            <a:endParaRPr lang="da-DK" altLang="da-DK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A5F2FD1-E5C9-404A-1620-4EEE72BA9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da-DK"/>
          </a:p>
        </p:txBody>
      </p:sp>
      <p:sp>
        <p:nvSpPr>
          <p:cNvPr id="12292" name="Footer Placeholder 3">
            <a:extLst>
              <a:ext uri="{FF2B5EF4-FFF2-40B4-BE49-F238E27FC236}">
                <a16:creationId xmlns:a16="http://schemas.microsoft.com/office/drawing/2014/main" id="{C331ECD8-47BE-5F24-9D23-06D15821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2DF70B-E59D-AEAB-DFED-F8C484FC28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3" t="34107" r="25181" b="7778"/>
          <a:stretch/>
        </p:blipFill>
        <p:spPr>
          <a:xfrm>
            <a:off x="323527" y="1628800"/>
            <a:ext cx="7595083" cy="4619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>
            <a:extLst>
              <a:ext uri="{FF2B5EF4-FFF2-40B4-BE49-F238E27FC236}">
                <a16:creationId xmlns:a16="http://schemas.microsoft.com/office/drawing/2014/main" id="{ED68A95B-D881-5CAF-CFEB-469D7294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3BE820-1725-47E3-BA70-C9D6AE2E969F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05D6621-5D34-928F-19C4-34024CACC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663" y="263525"/>
            <a:ext cx="7848600" cy="422275"/>
          </a:xfrm>
        </p:spPr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Afdækningsstrategier</a:t>
            </a:r>
          </a:p>
        </p:txBody>
      </p:sp>
      <p:sp>
        <p:nvSpPr>
          <p:cNvPr id="13316" name="Line 5">
            <a:extLst>
              <a:ext uri="{FF2B5EF4-FFF2-40B4-BE49-F238E27FC236}">
                <a16:creationId xmlns:a16="http://schemas.microsoft.com/office/drawing/2014/main" id="{2C19970E-D485-C79A-83D7-965C6388ED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5875" y="2703513"/>
            <a:ext cx="0" cy="287020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17" name="Line 6">
            <a:extLst>
              <a:ext uri="{FF2B5EF4-FFF2-40B4-BE49-F238E27FC236}">
                <a16:creationId xmlns:a16="http://schemas.microsoft.com/office/drawing/2014/main" id="{3C255702-C4B1-5890-47C4-2922F83A21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5875" y="4056063"/>
            <a:ext cx="2630488" cy="11112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18" name="Line 7">
            <a:extLst>
              <a:ext uri="{FF2B5EF4-FFF2-40B4-BE49-F238E27FC236}">
                <a16:creationId xmlns:a16="http://schemas.microsoft.com/office/drawing/2014/main" id="{6248C92F-342A-EDA6-A3BA-296AA1717D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6375" y="2595563"/>
            <a:ext cx="1874838" cy="2024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19" name="Text Box 8">
            <a:extLst>
              <a:ext uri="{FF2B5EF4-FFF2-40B4-BE49-F238E27FC236}">
                <a16:creationId xmlns:a16="http://schemas.microsoft.com/office/drawing/2014/main" id="{6E50AB94-6E7E-11E6-CBB4-983948D17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338" y="2092325"/>
            <a:ext cx="98107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Tab og gevinst</a:t>
            </a:r>
          </a:p>
        </p:txBody>
      </p:sp>
      <p:sp>
        <p:nvSpPr>
          <p:cNvPr id="13320" name="Text Box 9">
            <a:extLst>
              <a:ext uri="{FF2B5EF4-FFF2-40B4-BE49-F238E27FC236}">
                <a16:creationId xmlns:a16="http://schemas.microsoft.com/office/drawing/2014/main" id="{726D9F19-599E-F995-9CEC-EB5C67C26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3159125"/>
            <a:ext cx="7747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+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0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-</a:t>
            </a:r>
          </a:p>
        </p:txBody>
      </p:sp>
      <p:sp>
        <p:nvSpPr>
          <p:cNvPr id="13321" name="Text Box 10">
            <a:extLst>
              <a:ext uri="{FF2B5EF4-FFF2-40B4-BE49-F238E27FC236}">
                <a16:creationId xmlns:a16="http://schemas.microsoft.com/office/drawing/2014/main" id="{78E41FBB-4CC4-E70F-70C4-260EA78AD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4121150"/>
            <a:ext cx="6702425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 dirty="0">
                <a:solidFill>
                  <a:schemeClr val="tx1"/>
                </a:solidFill>
                <a:latin typeface="Trebuchet MS" panose="020B0603020202020204" pitchFamily="34" charset="0"/>
              </a:rPr>
              <a:t>    700         Kurs                                         700            Kurs</a:t>
            </a:r>
          </a:p>
        </p:txBody>
      </p:sp>
      <p:sp>
        <p:nvSpPr>
          <p:cNvPr id="13322" name="Line 11">
            <a:extLst>
              <a:ext uri="{FF2B5EF4-FFF2-40B4-BE49-F238E27FC236}">
                <a16:creationId xmlns:a16="http://schemas.microsoft.com/office/drawing/2014/main" id="{6E4AB49B-5E64-1CA9-F3B6-A81CCE897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6213" y="39941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23" name="Line 22">
            <a:extLst>
              <a:ext uri="{FF2B5EF4-FFF2-40B4-BE49-F238E27FC236}">
                <a16:creationId xmlns:a16="http://schemas.microsoft.com/office/drawing/2014/main" id="{EC1C9A60-7973-626E-5646-5F96475B84B3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2054225" y="3824288"/>
            <a:ext cx="0" cy="1536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24" name="Text Box 8">
            <a:extLst>
              <a:ext uri="{FF2B5EF4-FFF2-40B4-BE49-F238E27FC236}">
                <a16:creationId xmlns:a16="http://schemas.microsoft.com/office/drawing/2014/main" id="{6D415384-81A8-32F7-5FA0-9C3CA8E08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4657725"/>
            <a:ext cx="2284413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Købt call option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(præmie = 20 kr)</a:t>
            </a:r>
          </a:p>
        </p:txBody>
      </p:sp>
      <p:sp>
        <p:nvSpPr>
          <p:cNvPr id="13325" name="Text Box 8">
            <a:extLst>
              <a:ext uri="{FF2B5EF4-FFF2-40B4-BE49-F238E27FC236}">
                <a16:creationId xmlns:a16="http://schemas.microsoft.com/office/drawing/2014/main" id="{890DC832-03B1-8E77-8BA0-C26FA6E04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4591050"/>
            <a:ext cx="211772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Netto</a:t>
            </a:r>
          </a:p>
        </p:txBody>
      </p:sp>
      <p:sp>
        <p:nvSpPr>
          <p:cNvPr id="13326" name="Text Box 8">
            <a:extLst>
              <a:ext uri="{FF2B5EF4-FFF2-40B4-BE49-F238E27FC236}">
                <a16:creationId xmlns:a16="http://schemas.microsoft.com/office/drawing/2014/main" id="{A388F558-E78A-DBDE-4C25-817238217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5" y="2360613"/>
            <a:ext cx="1595438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Risiko på fremtidigt køb</a:t>
            </a:r>
          </a:p>
        </p:txBody>
      </p:sp>
      <p:sp>
        <p:nvSpPr>
          <p:cNvPr id="13327" name="Line 7">
            <a:extLst>
              <a:ext uri="{FF2B5EF4-FFF2-40B4-BE49-F238E27FC236}">
                <a16:creationId xmlns:a16="http://schemas.microsoft.com/office/drawing/2014/main" id="{4360C701-1B5C-B5E2-0AB0-AABB12360A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03388" y="2957513"/>
            <a:ext cx="2147887" cy="2190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43" name="Line 7">
            <a:extLst>
              <a:ext uri="{FF2B5EF4-FFF2-40B4-BE49-F238E27FC236}">
                <a16:creationId xmlns:a16="http://schemas.microsoft.com/office/drawing/2014/main" id="{7AE5D629-B133-43AF-5837-82DA91378C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4150" y="4584700"/>
            <a:ext cx="1897063" cy="0"/>
          </a:xfrm>
          <a:prstGeom prst="lin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44" name="Line 7">
            <a:extLst>
              <a:ext uri="{FF2B5EF4-FFF2-40B4-BE49-F238E27FC236}">
                <a16:creationId xmlns:a16="http://schemas.microsoft.com/office/drawing/2014/main" id="{4DE654C3-3457-A9AD-B00A-0801EE696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9525" y="3071813"/>
            <a:ext cx="1436688" cy="1512887"/>
          </a:xfrm>
          <a:prstGeom prst="lin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3330" name="Text Box 8">
            <a:extLst>
              <a:ext uri="{FF2B5EF4-FFF2-40B4-BE49-F238E27FC236}">
                <a16:creationId xmlns:a16="http://schemas.microsoft.com/office/drawing/2014/main" id="{F3220743-C2D8-7227-8734-3544215EC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363" y="1485900"/>
            <a:ext cx="347821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Afdækning af  fremtidigt køb af Novo Nordisk-aktier</a:t>
            </a:r>
          </a:p>
        </p:txBody>
      </p:sp>
      <p:sp>
        <p:nvSpPr>
          <p:cNvPr id="13331" name="Line 5">
            <a:extLst>
              <a:ext uri="{FF2B5EF4-FFF2-40B4-BE49-F238E27FC236}">
                <a16:creationId xmlns:a16="http://schemas.microsoft.com/office/drawing/2014/main" id="{F8A878BF-391B-737D-F34E-97AC28BA92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2763" y="2695575"/>
            <a:ext cx="0" cy="2871788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32" name="Line 6">
            <a:extLst>
              <a:ext uri="{FF2B5EF4-FFF2-40B4-BE49-F238E27FC236}">
                <a16:creationId xmlns:a16="http://schemas.microsoft.com/office/drawing/2014/main" id="{D418D993-FEB9-CE96-B3B0-D05ECD9949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2763" y="4048125"/>
            <a:ext cx="2630487" cy="11113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22" name="Line 7">
            <a:extLst>
              <a:ext uri="{FF2B5EF4-FFF2-40B4-BE49-F238E27FC236}">
                <a16:creationId xmlns:a16="http://schemas.microsoft.com/office/drawing/2014/main" id="{2BCB81B1-B002-F2DE-0687-C9D6E9C59E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4850" y="2589213"/>
            <a:ext cx="1874838" cy="2022475"/>
          </a:xfrm>
          <a:prstGeom prst="lin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3334" name="Text Box 8">
            <a:extLst>
              <a:ext uri="{FF2B5EF4-FFF2-40B4-BE49-F238E27FC236}">
                <a16:creationId xmlns:a16="http://schemas.microsoft.com/office/drawing/2014/main" id="{32B2BAF0-3D65-6929-DFE2-7B9DC1A68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325" y="2087563"/>
            <a:ext cx="979488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Tab og gevinst</a:t>
            </a:r>
          </a:p>
        </p:txBody>
      </p:sp>
      <p:sp>
        <p:nvSpPr>
          <p:cNvPr id="13335" name="Line 11">
            <a:extLst>
              <a:ext uri="{FF2B5EF4-FFF2-40B4-BE49-F238E27FC236}">
                <a16:creationId xmlns:a16="http://schemas.microsoft.com/office/drawing/2014/main" id="{5F9511A3-9352-58F1-E07E-EF3C47186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3100" y="398780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0E4897C2-FB89-1685-7FB0-2686F5C79601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6361113" y="3816350"/>
            <a:ext cx="0" cy="1536700"/>
          </a:xfrm>
          <a:prstGeom prst="lin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3337" name="Text Box 8">
            <a:extLst>
              <a:ext uri="{FF2B5EF4-FFF2-40B4-BE49-F238E27FC236}">
                <a16:creationId xmlns:a16="http://schemas.microsoft.com/office/drawing/2014/main" id="{2F1B982E-23D9-F7BF-A7CD-4023B65B3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725" y="4692650"/>
            <a:ext cx="228123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Købt put option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(præmie = 20 kr)</a:t>
            </a:r>
          </a:p>
        </p:txBody>
      </p:sp>
      <p:sp>
        <p:nvSpPr>
          <p:cNvPr id="13338" name="Text Box 8">
            <a:extLst>
              <a:ext uri="{FF2B5EF4-FFF2-40B4-BE49-F238E27FC236}">
                <a16:creationId xmlns:a16="http://schemas.microsoft.com/office/drawing/2014/main" id="{E96241C4-B29A-6F57-7719-C676382F0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0" y="3324225"/>
            <a:ext cx="2119313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Netto</a:t>
            </a:r>
          </a:p>
        </p:txBody>
      </p:sp>
      <p:sp>
        <p:nvSpPr>
          <p:cNvPr id="13339" name="Text Box 8">
            <a:extLst>
              <a:ext uri="{FF2B5EF4-FFF2-40B4-BE49-F238E27FC236}">
                <a16:creationId xmlns:a16="http://schemas.microsoft.com/office/drawing/2014/main" id="{5F31819D-5BC6-1001-1936-4E3D877FD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438" y="2168525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Aktieportefølje</a:t>
            </a:r>
          </a:p>
        </p:txBody>
      </p:sp>
      <p:sp>
        <p:nvSpPr>
          <p:cNvPr id="13340" name="Line 7">
            <a:extLst>
              <a:ext uri="{FF2B5EF4-FFF2-40B4-BE49-F238E27FC236}">
                <a16:creationId xmlns:a16="http://schemas.microsoft.com/office/drawing/2014/main" id="{3C2B9878-D909-79D4-0F13-17ABD945DF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2638" y="2455863"/>
            <a:ext cx="2646362" cy="28654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41" name="Line 7">
            <a:extLst>
              <a:ext uri="{FF2B5EF4-FFF2-40B4-BE49-F238E27FC236}">
                <a16:creationId xmlns:a16="http://schemas.microsoft.com/office/drawing/2014/main" id="{2CF6005B-509A-73D0-DB11-4DC5582236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2625" y="4579938"/>
            <a:ext cx="189706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42" name="Line 7">
            <a:extLst>
              <a:ext uri="{FF2B5EF4-FFF2-40B4-BE49-F238E27FC236}">
                <a16:creationId xmlns:a16="http://schemas.microsoft.com/office/drawing/2014/main" id="{F78395FC-C839-7B62-2C0A-445C341A3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8000" y="3063875"/>
            <a:ext cx="1435100" cy="15160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3343" name="Text Box 8">
            <a:extLst>
              <a:ext uri="{FF2B5EF4-FFF2-40B4-BE49-F238E27FC236}">
                <a16:creationId xmlns:a16="http://schemas.microsoft.com/office/drawing/2014/main" id="{6160F5B6-359C-0E4B-A0CD-9696FEDE3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325" y="1498600"/>
            <a:ext cx="390207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Afdækning af portefølje af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Novo Nordisk-aktier</a:t>
            </a:r>
          </a:p>
        </p:txBody>
      </p:sp>
      <p:sp>
        <p:nvSpPr>
          <p:cNvPr id="13344" name="Text Box 9">
            <a:extLst>
              <a:ext uri="{FF2B5EF4-FFF2-40B4-BE49-F238E27FC236}">
                <a16:creationId xmlns:a16="http://schemas.microsoft.com/office/drawing/2014/main" id="{BB79A1B1-8FBF-EB0C-0C60-2F3248BAE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913" y="3167063"/>
            <a:ext cx="77470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+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0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-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469516F-E738-CFBA-873E-9CA2CD34701C}"/>
              </a:ext>
            </a:extLst>
          </p:cNvPr>
          <p:cNvSpPr/>
          <p:nvPr/>
        </p:nvSpPr>
        <p:spPr bwMode="auto">
          <a:xfrm>
            <a:off x="2589213" y="4332288"/>
            <a:ext cx="2730500" cy="43338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BD964A7-6F19-4940-04F3-D17B705F3B25}"/>
              </a:ext>
            </a:extLst>
          </p:cNvPr>
          <p:cNvSpPr/>
          <p:nvPr/>
        </p:nvSpPr>
        <p:spPr bwMode="auto">
          <a:xfrm>
            <a:off x="3243263" y="4344988"/>
            <a:ext cx="1338262" cy="4349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4340" name="Title 1">
            <a:extLst>
              <a:ext uri="{FF2B5EF4-FFF2-40B4-BE49-F238E27FC236}">
                <a16:creationId xmlns:a16="http://schemas.microsoft.com/office/drawing/2014/main" id="{6277F571-05C1-AF1D-3726-973CE122A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68288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Prissætning, intuition</a:t>
            </a:r>
          </a:p>
        </p:txBody>
      </p:sp>
      <p:sp>
        <p:nvSpPr>
          <p:cNvPr id="14341" name="Slide Number Placeholder 2">
            <a:extLst>
              <a:ext uri="{FF2B5EF4-FFF2-40B4-BE49-F238E27FC236}">
                <a16:creationId xmlns:a16="http://schemas.microsoft.com/office/drawing/2014/main" id="{F9E4AFBF-2E95-6795-A458-8A2F012C2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2D40F-E9C0-40D4-89A1-0C7094BB9537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44D384D3-B4D6-1C37-2700-9F54BD06EDF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85875" y="3435350"/>
            <a:ext cx="20638" cy="1363663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8B582661-9901-B0DF-6225-B596F3D008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5875" y="4787900"/>
            <a:ext cx="5172075" cy="11113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4344" name="Line 7">
            <a:extLst>
              <a:ext uri="{FF2B5EF4-FFF2-40B4-BE49-F238E27FC236}">
                <a16:creationId xmlns:a16="http://schemas.microsoft.com/office/drawing/2014/main" id="{F066A4F9-7BC6-BB5A-E12A-3584ECEF32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71913" y="2763838"/>
            <a:ext cx="1874837" cy="20240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BC0A8445-355F-A13A-150A-0069D1DD9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3890963"/>
            <a:ext cx="7747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0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346" name="Line 11">
            <a:extLst>
              <a:ext uri="{FF2B5EF4-FFF2-40B4-BE49-F238E27FC236}">
                <a16:creationId xmlns:a16="http://schemas.microsoft.com/office/drawing/2014/main" id="{D0E0E742-FA76-B7C1-AB21-6E5531CFE1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5725" y="4725988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4347" name="Line 22">
            <a:extLst>
              <a:ext uri="{FF2B5EF4-FFF2-40B4-BE49-F238E27FC236}">
                <a16:creationId xmlns:a16="http://schemas.microsoft.com/office/drawing/2014/main" id="{07903EC1-FC43-AA6F-CA21-8BB3E1F6D4A2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2589213" y="3459162"/>
            <a:ext cx="0" cy="26130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4348" name="Text Box 8">
            <a:extLst>
              <a:ext uri="{FF2B5EF4-FFF2-40B4-BE49-F238E27FC236}">
                <a16:creationId xmlns:a16="http://schemas.microsoft.com/office/drawing/2014/main" id="{02DB62A6-EBEC-B251-E491-868AB9548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450" y="5003800"/>
            <a:ext cx="660717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     80     90     100     110     120    Underliggende aktiekurs</a:t>
            </a:r>
          </a:p>
        </p:txBody>
      </p:sp>
      <p:sp>
        <p:nvSpPr>
          <p:cNvPr id="14349" name="Text Box 8">
            <a:extLst>
              <a:ext uri="{FF2B5EF4-FFF2-40B4-BE49-F238E27FC236}">
                <a16:creationId xmlns:a16="http://schemas.microsoft.com/office/drawing/2014/main" id="{B824EA6F-6D9D-C792-2650-9A4413538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3" y="2827338"/>
            <a:ext cx="159385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     Værdi  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   ved udløb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EA316CEE-EFAC-C59F-49F7-97D0F4034FE4}"/>
              </a:ext>
            </a:extLst>
          </p:cNvPr>
          <p:cNvSpPr/>
          <p:nvPr/>
        </p:nvSpPr>
        <p:spPr bwMode="auto">
          <a:xfrm rot="16200000">
            <a:off x="3643313" y="3246438"/>
            <a:ext cx="509587" cy="1366837"/>
          </a:xfrm>
          <a:prstGeom prst="rightBrac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274BAC2C-DB49-A2A8-E986-9E62843EB381}"/>
              </a:ext>
            </a:extLst>
          </p:cNvPr>
          <p:cNvSpPr/>
          <p:nvPr/>
        </p:nvSpPr>
        <p:spPr bwMode="auto">
          <a:xfrm rot="16200000">
            <a:off x="3702051" y="1581150"/>
            <a:ext cx="508000" cy="2727325"/>
          </a:xfrm>
          <a:prstGeom prst="rightBrac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4352" name="Text Box 8">
            <a:extLst>
              <a:ext uri="{FF2B5EF4-FFF2-40B4-BE49-F238E27FC236}">
                <a16:creationId xmlns:a16="http://schemas.microsoft.com/office/drawing/2014/main" id="{7E20E477-5904-1C0A-DF88-5A9E5FFCC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2074863"/>
            <a:ext cx="4206875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solidFill>
                  <a:schemeClr val="tx1"/>
                </a:solidFill>
                <a:latin typeface="Trebuchet MS" panose="020B0603020202020204" pitchFamily="34" charset="0"/>
              </a:rPr>
              <a:t>          Scenarie 2 (pris mellem 80 og 120)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solidFill>
                  <a:schemeClr val="tx1"/>
                </a:solidFill>
                <a:latin typeface="Trebuchet MS" panose="020B0603020202020204" pitchFamily="34" charset="0"/>
              </a:rPr>
              <a:t>          Scenarie 1 (pris mellem 90 og 110)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>
            <a:extLst>
              <a:ext uri="{FF2B5EF4-FFF2-40B4-BE49-F238E27FC236}">
                <a16:creationId xmlns:a16="http://schemas.microsoft.com/office/drawing/2014/main" id="{16B867F3-104B-1FC3-8F4B-C004EF88E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888" y="193675"/>
            <a:ext cx="6400800" cy="17526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…. I praksis antages aktieafkastet at følge en normalfordeling</a:t>
            </a:r>
          </a:p>
        </p:txBody>
      </p:sp>
      <p:grpSp>
        <p:nvGrpSpPr>
          <p:cNvPr id="15363" name="Group 2">
            <a:extLst>
              <a:ext uri="{FF2B5EF4-FFF2-40B4-BE49-F238E27FC236}">
                <a16:creationId xmlns:a16="http://schemas.microsoft.com/office/drawing/2014/main" id="{C8ACDAAC-B8EC-E000-373A-4086EB9F8C56}"/>
              </a:ext>
            </a:extLst>
          </p:cNvPr>
          <p:cNvGrpSpPr>
            <a:grpSpLocks/>
          </p:cNvGrpSpPr>
          <p:nvPr/>
        </p:nvGrpSpPr>
        <p:grpSpPr bwMode="auto">
          <a:xfrm>
            <a:off x="523875" y="1233488"/>
            <a:ext cx="7720013" cy="4767262"/>
            <a:chOff x="1819275" y="3411538"/>
            <a:chExt cx="4414838" cy="1152016"/>
          </a:xfrm>
        </p:grpSpPr>
        <p:sp>
          <p:nvSpPr>
            <p:cNvPr id="15364" name="Line 31">
              <a:extLst>
                <a:ext uri="{FF2B5EF4-FFF2-40B4-BE49-F238E27FC236}">
                  <a16:creationId xmlns:a16="http://schemas.microsoft.com/office/drawing/2014/main" id="{05B71ADB-C44B-299B-4C3E-34D7B482CE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7996" y="4229036"/>
              <a:ext cx="41461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da-DK" sz="2215"/>
            </a:p>
          </p:txBody>
        </p:sp>
        <p:grpSp>
          <p:nvGrpSpPr>
            <p:cNvPr id="15365" name="Group 32">
              <a:extLst>
                <a:ext uri="{FF2B5EF4-FFF2-40B4-BE49-F238E27FC236}">
                  <a16:creationId xmlns:a16="http://schemas.microsoft.com/office/drawing/2014/main" id="{301ADD50-EC83-3ACA-4F18-06F5B9C06F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5238" y="3674270"/>
              <a:ext cx="3251200" cy="433387"/>
              <a:chOff x="1747" y="1927"/>
              <a:chExt cx="2524" cy="425"/>
            </a:xfrm>
          </p:grpSpPr>
          <p:sp>
            <p:nvSpPr>
              <p:cNvPr id="15369" name="Freeform 33">
                <a:extLst>
                  <a:ext uri="{FF2B5EF4-FFF2-40B4-BE49-F238E27FC236}">
                    <a16:creationId xmlns:a16="http://schemas.microsoft.com/office/drawing/2014/main" id="{1EB3A09C-A076-AF70-2778-414E5E661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2" y="1927"/>
                <a:ext cx="1269" cy="425"/>
              </a:xfrm>
              <a:custGeom>
                <a:avLst/>
                <a:gdLst>
                  <a:gd name="T0" fmla="*/ 1269 w 1269"/>
                  <a:gd name="T1" fmla="*/ 1068 h 1077"/>
                  <a:gd name="T2" fmla="*/ 1143 w 1269"/>
                  <a:gd name="T3" fmla="*/ 1029 h 1077"/>
                  <a:gd name="T4" fmla="*/ 741 w 1269"/>
                  <a:gd name="T5" fmla="*/ 781 h 1077"/>
                  <a:gd name="T6" fmla="*/ 353 w 1269"/>
                  <a:gd name="T7" fmla="*/ 231 h 1077"/>
                  <a:gd name="T8" fmla="*/ 163 w 1269"/>
                  <a:gd name="T9" fmla="*/ 55 h 1077"/>
                  <a:gd name="T10" fmla="*/ 0 w 1269"/>
                  <a:gd name="T11" fmla="*/ 0 h 10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9"/>
                  <a:gd name="T19" fmla="*/ 0 h 1077"/>
                  <a:gd name="T20" fmla="*/ 1269 w 1269"/>
                  <a:gd name="T21" fmla="*/ 1077 h 10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9" h="1077">
                    <a:moveTo>
                      <a:pt x="1269" y="1068"/>
                    </a:moveTo>
                    <a:cubicBezTo>
                      <a:pt x="1246" y="1063"/>
                      <a:pt x="1231" y="1077"/>
                      <a:pt x="1143" y="1029"/>
                    </a:cubicBezTo>
                    <a:cubicBezTo>
                      <a:pt x="1055" y="981"/>
                      <a:pt x="873" y="914"/>
                      <a:pt x="741" y="781"/>
                    </a:cubicBezTo>
                    <a:cubicBezTo>
                      <a:pt x="609" y="648"/>
                      <a:pt x="449" y="352"/>
                      <a:pt x="353" y="231"/>
                    </a:cubicBezTo>
                    <a:cubicBezTo>
                      <a:pt x="257" y="110"/>
                      <a:pt x="222" y="93"/>
                      <a:pt x="163" y="55"/>
                    </a:cubicBezTo>
                    <a:cubicBezTo>
                      <a:pt x="104" y="17"/>
                      <a:pt x="34" y="12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da-DK" sz="2215"/>
              </a:p>
            </p:txBody>
          </p:sp>
          <p:sp>
            <p:nvSpPr>
              <p:cNvPr id="15370" name="Freeform 34">
                <a:extLst>
                  <a:ext uri="{FF2B5EF4-FFF2-40B4-BE49-F238E27FC236}">
                    <a16:creationId xmlns:a16="http://schemas.microsoft.com/office/drawing/2014/main" id="{43FBD397-4159-8F49-0DCF-9742C2B6D15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747" y="1927"/>
                <a:ext cx="1269" cy="425"/>
              </a:xfrm>
              <a:custGeom>
                <a:avLst/>
                <a:gdLst>
                  <a:gd name="T0" fmla="*/ 1269 w 1269"/>
                  <a:gd name="T1" fmla="*/ 1068 h 1077"/>
                  <a:gd name="T2" fmla="*/ 1143 w 1269"/>
                  <a:gd name="T3" fmla="*/ 1029 h 1077"/>
                  <a:gd name="T4" fmla="*/ 741 w 1269"/>
                  <a:gd name="T5" fmla="*/ 781 h 1077"/>
                  <a:gd name="T6" fmla="*/ 353 w 1269"/>
                  <a:gd name="T7" fmla="*/ 231 h 1077"/>
                  <a:gd name="T8" fmla="*/ 163 w 1269"/>
                  <a:gd name="T9" fmla="*/ 55 h 1077"/>
                  <a:gd name="T10" fmla="*/ 0 w 1269"/>
                  <a:gd name="T11" fmla="*/ 0 h 10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9"/>
                  <a:gd name="T19" fmla="*/ 0 h 1077"/>
                  <a:gd name="T20" fmla="*/ 1269 w 1269"/>
                  <a:gd name="T21" fmla="*/ 1077 h 10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9" h="1077">
                    <a:moveTo>
                      <a:pt x="1269" y="1068"/>
                    </a:moveTo>
                    <a:cubicBezTo>
                      <a:pt x="1246" y="1063"/>
                      <a:pt x="1231" y="1077"/>
                      <a:pt x="1143" y="1029"/>
                    </a:cubicBezTo>
                    <a:cubicBezTo>
                      <a:pt x="1055" y="981"/>
                      <a:pt x="873" y="914"/>
                      <a:pt x="741" y="781"/>
                    </a:cubicBezTo>
                    <a:cubicBezTo>
                      <a:pt x="609" y="648"/>
                      <a:pt x="449" y="352"/>
                      <a:pt x="353" y="231"/>
                    </a:cubicBezTo>
                    <a:cubicBezTo>
                      <a:pt x="257" y="110"/>
                      <a:pt x="222" y="93"/>
                      <a:pt x="163" y="55"/>
                    </a:cubicBezTo>
                    <a:cubicBezTo>
                      <a:pt x="104" y="17"/>
                      <a:pt x="34" y="12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da-DK" sz="2215"/>
              </a:p>
            </p:txBody>
          </p:sp>
        </p:grpSp>
        <p:sp>
          <p:nvSpPr>
            <p:cNvPr id="15366" name="Line 35">
              <a:extLst>
                <a:ext uri="{FF2B5EF4-FFF2-40B4-BE49-F238E27FC236}">
                  <a16:creationId xmlns:a16="http://schemas.microsoft.com/office/drawing/2014/main" id="{CC1E534F-7043-42F9-6CDB-7D19FC9CD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0601" y="4160751"/>
              <a:ext cx="0" cy="682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5367" name="Text Box 36">
              <a:extLst>
                <a:ext uri="{FF2B5EF4-FFF2-40B4-BE49-F238E27FC236}">
                  <a16:creationId xmlns:a16="http://schemas.microsoft.com/office/drawing/2014/main" id="{AFEA8F69-DC2D-C998-B798-6C38A6E8B7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9275" y="3411538"/>
              <a:ext cx="184292" cy="319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da-DK" altLang="da-DK" sz="1477">
                <a:solidFill>
                  <a:schemeClr val="tx1"/>
                </a:solidFill>
              </a:endParaRPr>
            </a:p>
          </p:txBody>
        </p:sp>
        <p:sp>
          <p:nvSpPr>
            <p:cNvPr id="15368" name="Text Box 40">
              <a:extLst>
                <a:ext uri="{FF2B5EF4-FFF2-40B4-BE49-F238E27FC236}">
                  <a16:creationId xmlns:a16="http://schemas.microsoft.com/office/drawing/2014/main" id="{6DF3D312-2231-A41E-28CE-9C2923974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225" y="4244381"/>
              <a:ext cx="1568752" cy="319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477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Afkast på aktien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0688952-3278-3A96-3582-088721D3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Black&amp;Scholes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67EE2-7DA6-D048-E930-0D8BA17675C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85800" y="1556792"/>
            <a:ext cx="7772400" cy="4114800"/>
          </a:xfrm>
          <a:blipFill rotWithShape="0">
            <a:blip r:embed="rId2"/>
            <a:stretch>
              <a:fillRect l="-1804" b="-23852"/>
            </a:stretch>
          </a:blipFill>
        </p:spPr>
        <p:txBody>
          <a:bodyPr/>
          <a:lstStyle/>
          <a:p>
            <a:pPr>
              <a:defRPr/>
            </a:pPr>
            <a:r>
              <a:rPr lang="da-DK">
                <a:noFill/>
              </a:rPr>
              <a:t> </a:t>
            </a:r>
          </a:p>
        </p:txBody>
      </p:sp>
      <p:sp>
        <p:nvSpPr>
          <p:cNvPr id="16388" name="Footer Placeholder 3">
            <a:extLst>
              <a:ext uri="{FF2B5EF4-FFF2-40B4-BE49-F238E27FC236}">
                <a16:creationId xmlns:a16="http://schemas.microsoft.com/office/drawing/2014/main" id="{459408E5-0942-37F5-2CDC-D0F1CC29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84888" y="6370638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DBF23F54-2DC3-69AF-8BCE-092AF1DF6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Eksempel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E150E72-D4F5-D87B-3518-469E43CEF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Vi ønsker at beregne call og put optionspræmien på en aktieoption på baggrund af nedenstående oplysninger: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Volatilitet = 20%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Rente = 2%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Pris = 100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Aftalekurs (Strike) = 100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Løbetid = 0,25 år</a:t>
            </a:r>
          </a:p>
        </p:txBody>
      </p:sp>
      <p:sp>
        <p:nvSpPr>
          <p:cNvPr id="17412" name="Footer Placeholder 3">
            <a:extLst>
              <a:ext uri="{FF2B5EF4-FFF2-40B4-BE49-F238E27FC236}">
                <a16:creationId xmlns:a16="http://schemas.microsoft.com/office/drawing/2014/main" id="{AC7D5C31-B1BB-E33D-2CBF-550184BB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E7672CF0-6E26-E819-0825-CE0088D1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Eksempel, fortsat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B8BF4A12-CEE5-6DEC-BB69-B8EB1BB7F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da-DK"/>
          </a:p>
        </p:txBody>
      </p:sp>
      <p:sp>
        <p:nvSpPr>
          <p:cNvPr id="18436" name="Footer Placeholder 3">
            <a:extLst>
              <a:ext uri="{FF2B5EF4-FFF2-40B4-BE49-F238E27FC236}">
                <a16:creationId xmlns:a16="http://schemas.microsoft.com/office/drawing/2014/main" id="{5E5D502D-008E-9B63-A971-0C89E66C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pic>
        <p:nvPicPr>
          <p:cNvPr id="18437" name="Picture 4">
            <a:extLst>
              <a:ext uri="{FF2B5EF4-FFF2-40B4-BE49-F238E27FC236}">
                <a16:creationId xmlns:a16="http://schemas.microsoft.com/office/drawing/2014/main" id="{C0F755C9-AAA7-70AC-E9F2-8411683E8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44675"/>
            <a:ext cx="88011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BB270DE-BABE-AA98-A315-66C532CAB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4000">
                <a:latin typeface="Trebuchet MS" panose="020B0603020202020204" pitchFamily="34" charset="0"/>
              </a:rPr>
              <a:t>Forudsætninger, Black&amp;Scholes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A5C90B67-13D9-ECD4-B4EE-0CE0E8CE7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sz="2000">
                <a:latin typeface="Trebuchet MS" panose="020B0603020202020204" pitchFamily="34" charset="0"/>
              </a:rPr>
              <a:t>Konstant volatilitet</a:t>
            </a:r>
          </a:p>
          <a:p>
            <a:r>
              <a:rPr lang="da-DK" altLang="en-US" sz="2000">
                <a:latin typeface="Trebuchet MS" panose="020B0603020202020204" pitchFamily="34" charset="0"/>
              </a:rPr>
              <a:t>Efficiente markeder</a:t>
            </a:r>
          </a:p>
          <a:p>
            <a:r>
              <a:rPr lang="da-DK" altLang="en-US" sz="2000">
                <a:latin typeface="Trebuchet MS" panose="020B0603020202020204" pitchFamily="34" charset="0"/>
              </a:rPr>
              <a:t>Aktiekursen antages at følge en ”random walk”, hvor morgendagens aktiekurs er uafhængig af aktiekursen i dag.</a:t>
            </a:r>
          </a:p>
          <a:p>
            <a:r>
              <a:rPr lang="da-DK" altLang="en-US" sz="2000">
                <a:latin typeface="Trebuchet MS" panose="020B0603020202020204" pitchFamily="34" charset="0"/>
              </a:rPr>
              <a:t>Ingen transaktionsomkostninger ved køb og salg af værdipapirer</a:t>
            </a:r>
          </a:p>
          <a:p>
            <a:r>
              <a:rPr lang="da-DK" altLang="en-US" sz="2000">
                <a:latin typeface="Trebuchet MS" panose="020B0603020202020204" pitchFamily="34" charset="0"/>
              </a:rPr>
              <a:t>Den risikofrie rente er kendt og konstant</a:t>
            </a:r>
          </a:p>
          <a:p>
            <a:r>
              <a:rPr lang="da-DK" altLang="en-US" sz="2000">
                <a:latin typeface="Trebuchet MS" panose="020B0603020202020204" pitchFamily="34" charset="0"/>
              </a:rPr>
              <a:t>Afkast på den underliggende aktie følger en normalfordeling.</a:t>
            </a:r>
          </a:p>
          <a:p>
            <a:r>
              <a:rPr lang="da-DK" altLang="en-US" sz="2000">
                <a:latin typeface="Trebuchet MS" panose="020B0603020202020204" pitchFamily="34" charset="0"/>
              </a:rPr>
              <a:t>Der er tale om europæiske aktieoptioner</a:t>
            </a:r>
          </a:p>
          <a:p>
            <a:r>
              <a:rPr lang="da-DK" altLang="en-US" sz="2000">
                <a:latin typeface="Trebuchet MS" panose="020B0603020202020204" pitchFamily="34" charset="0"/>
              </a:rPr>
              <a:t>Der er ikke udbyttebetalinger på den underliggende aktie</a:t>
            </a:r>
          </a:p>
        </p:txBody>
      </p:sp>
      <p:sp>
        <p:nvSpPr>
          <p:cNvPr id="19460" name="Footer Placeholder 3">
            <a:extLst>
              <a:ext uri="{FF2B5EF4-FFF2-40B4-BE49-F238E27FC236}">
                <a16:creationId xmlns:a16="http://schemas.microsoft.com/office/drawing/2014/main" id="{4D4F46DE-1DA2-CF2F-B3D7-39AE35E6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D33B8BE-A4F2-7D58-204C-B10DA8B2E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038" y="153988"/>
            <a:ext cx="7772400" cy="1470025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Put-call pariteten</a:t>
            </a:r>
          </a:p>
        </p:txBody>
      </p:sp>
      <p:sp>
        <p:nvSpPr>
          <p:cNvPr id="16393" name="Text Box 80">
            <a:extLst>
              <a:ext uri="{FF2B5EF4-FFF2-40B4-BE49-F238E27FC236}">
                <a16:creationId xmlns:a16="http://schemas.microsoft.com/office/drawing/2014/main" id="{29D66D85-ADA9-60DB-3146-78050B261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8613" y="1711325"/>
            <a:ext cx="272415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da-DK" altLang="da-DK" sz="1477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0484" name="Group 1">
            <a:extLst>
              <a:ext uri="{FF2B5EF4-FFF2-40B4-BE49-F238E27FC236}">
                <a16:creationId xmlns:a16="http://schemas.microsoft.com/office/drawing/2014/main" id="{EF71EAFE-5BD7-4778-0791-026090444A93}"/>
              </a:ext>
            </a:extLst>
          </p:cNvPr>
          <p:cNvGrpSpPr>
            <a:grpSpLocks/>
          </p:cNvGrpSpPr>
          <p:nvPr/>
        </p:nvGrpSpPr>
        <p:grpSpPr bwMode="auto">
          <a:xfrm>
            <a:off x="823913" y="1700213"/>
            <a:ext cx="7493000" cy="4475162"/>
            <a:chOff x="3159125" y="2382838"/>
            <a:chExt cx="4800600" cy="3182937"/>
          </a:xfrm>
        </p:grpSpPr>
        <p:sp>
          <p:nvSpPr>
            <p:cNvPr id="16388" name="Line 24">
              <a:extLst>
                <a:ext uri="{FF2B5EF4-FFF2-40B4-BE49-F238E27FC236}">
                  <a16:creationId xmlns:a16="http://schemas.microsoft.com/office/drawing/2014/main" id="{75BD6AA0-9AA4-02DE-C3F8-D858C39623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4077" y="3981646"/>
              <a:ext cx="28478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6389" name="AutoShape 25">
              <a:extLst>
                <a:ext uri="{FF2B5EF4-FFF2-40B4-BE49-F238E27FC236}">
                  <a16:creationId xmlns:a16="http://schemas.microsoft.com/office/drawing/2014/main" id="{E10AF674-13EF-A14D-F4CD-80D61E52E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9504" y="2969971"/>
              <a:ext cx="1087255" cy="1042160"/>
            </a:xfrm>
            <a:prstGeom prst="rtTriangle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endParaRPr lang="da-DK" altLang="da-DK" sz="2954"/>
            </a:p>
          </p:txBody>
        </p:sp>
        <p:sp>
          <p:nvSpPr>
            <p:cNvPr id="16390" name="Text Box 36">
              <a:extLst>
                <a:ext uri="{FF2B5EF4-FFF2-40B4-BE49-F238E27FC236}">
                  <a16:creationId xmlns:a16="http://schemas.microsoft.com/office/drawing/2014/main" id="{113FFEC3-E1DF-9C0E-91BC-39B83C077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9125" y="3269182"/>
              <a:ext cx="320379" cy="228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923">
                  <a:solidFill>
                    <a:schemeClr val="tx1"/>
                  </a:solidFill>
                </a:rPr>
                <a:t>+</a:t>
              </a:r>
              <a:endParaRPr lang="da-DK" altLang="da-DK" sz="554">
                <a:solidFill>
                  <a:schemeClr val="tx1"/>
                </a:solidFill>
              </a:endParaRPr>
            </a:p>
          </p:txBody>
        </p:sp>
        <p:sp>
          <p:nvSpPr>
            <p:cNvPr id="16391" name="Text Box 37">
              <a:extLst>
                <a:ext uri="{FF2B5EF4-FFF2-40B4-BE49-F238E27FC236}">
                  <a16:creationId xmlns:a16="http://schemas.microsoft.com/office/drawing/2014/main" id="{99F99C9D-0D04-7BFB-6A39-E3D37BFEEA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9125" y="3845024"/>
              <a:ext cx="320379" cy="230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923">
                  <a:solidFill>
                    <a:schemeClr val="tx1"/>
                  </a:solidFill>
                </a:rPr>
                <a:t>0</a:t>
              </a:r>
              <a:endParaRPr lang="da-DK" altLang="da-DK" sz="554">
                <a:solidFill>
                  <a:schemeClr val="tx1"/>
                </a:solidFill>
              </a:endParaRPr>
            </a:p>
          </p:txBody>
        </p:sp>
        <p:sp>
          <p:nvSpPr>
            <p:cNvPr id="16392" name="Text Box 38">
              <a:extLst>
                <a:ext uri="{FF2B5EF4-FFF2-40B4-BE49-F238E27FC236}">
                  <a16:creationId xmlns:a16="http://schemas.microsoft.com/office/drawing/2014/main" id="{7571D5C4-81B6-C1A7-2857-F88B4A671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9125" y="4357636"/>
              <a:ext cx="320379" cy="230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923">
                  <a:solidFill>
                    <a:schemeClr val="tx1"/>
                  </a:solidFill>
                </a:rPr>
                <a:t>-</a:t>
              </a:r>
            </a:p>
          </p:txBody>
        </p:sp>
        <p:sp>
          <p:nvSpPr>
            <p:cNvPr id="16394" name="Line 81">
              <a:extLst>
                <a:ext uri="{FF2B5EF4-FFF2-40B4-BE49-F238E27FC236}">
                  <a16:creationId xmlns:a16="http://schemas.microsoft.com/office/drawing/2014/main" id="{49B314ED-0F4B-813F-DE8E-F3C71711BA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4077" y="2382838"/>
              <a:ext cx="0" cy="31829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6395" name="Line 88">
              <a:extLst>
                <a:ext uri="{FF2B5EF4-FFF2-40B4-BE49-F238E27FC236}">
                  <a16:creationId xmlns:a16="http://schemas.microsoft.com/office/drawing/2014/main" id="{AB789A49-921E-BF97-9707-4E5C31630A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6625" y="4248114"/>
              <a:ext cx="1362882" cy="169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6396" name="Line 89">
              <a:extLst>
                <a:ext uri="{FF2B5EF4-FFF2-40B4-BE49-F238E27FC236}">
                  <a16:creationId xmlns:a16="http://schemas.microsoft.com/office/drawing/2014/main" id="{CFECCB45-EE3E-55DB-205A-43DDAF3D22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79504" y="2969971"/>
              <a:ext cx="1365934" cy="129507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80" name="Line 89">
              <a:extLst>
                <a:ext uri="{FF2B5EF4-FFF2-40B4-BE49-F238E27FC236}">
                  <a16:creationId xmlns:a16="http://schemas.microsoft.com/office/drawing/2014/main" id="{C547EECF-3479-91FD-0DDC-0D0018594F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8205" y="2906741"/>
              <a:ext cx="1802259" cy="2075289"/>
            </a:xfrm>
            <a:prstGeom prst="lin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6398" name="Line 88">
              <a:extLst>
                <a:ext uri="{FF2B5EF4-FFF2-40B4-BE49-F238E27FC236}">
                  <a16:creationId xmlns:a16="http://schemas.microsoft.com/office/drawing/2014/main" id="{93654382-337B-EEDA-2790-CF8A09502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8821" y="4248114"/>
              <a:ext cx="1362882" cy="169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6399" name="Line 89">
              <a:extLst>
                <a:ext uri="{FF2B5EF4-FFF2-40B4-BE49-F238E27FC236}">
                  <a16:creationId xmlns:a16="http://schemas.microsoft.com/office/drawing/2014/main" id="{DF452E82-FC93-649E-01A4-987247B86C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6625" y="3201436"/>
              <a:ext cx="945881" cy="10466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6400" name="TextBox 82">
              <a:extLst>
                <a:ext uri="{FF2B5EF4-FFF2-40B4-BE49-F238E27FC236}">
                  <a16:creationId xmlns:a16="http://schemas.microsoft.com/office/drawing/2014/main" id="{78DEB7BC-EE42-3CA7-B339-66AE630349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6477" y="2523975"/>
              <a:ext cx="1569348" cy="34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662">
                  <a:latin typeface="Trebuchet MS" panose="020B0603020202020204" pitchFamily="34" charset="0"/>
                </a:rPr>
                <a:t>En købt future</a:t>
              </a:r>
            </a:p>
          </p:txBody>
        </p:sp>
        <p:sp>
          <p:nvSpPr>
            <p:cNvPr id="16401" name="TextBox 83">
              <a:extLst>
                <a:ext uri="{FF2B5EF4-FFF2-40B4-BE49-F238E27FC236}">
                  <a16:creationId xmlns:a16="http://schemas.microsoft.com/office/drawing/2014/main" id="{F52F06F7-CE5E-6DC2-9BA9-651DB66E4F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48563" y="4341829"/>
              <a:ext cx="1291687" cy="347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662">
                  <a:latin typeface="Trebuchet MS" panose="020B0603020202020204" pitchFamily="34" charset="0"/>
                </a:rPr>
                <a:t>En købt put</a:t>
              </a:r>
            </a:p>
          </p:txBody>
        </p:sp>
        <p:sp>
          <p:nvSpPr>
            <p:cNvPr id="16402" name="TextBox 84">
              <a:extLst>
                <a:ext uri="{FF2B5EF4-FFF2-40B4-BE49-F238E27FC236}">
                  <a16:creationId xmlns:a16="http://schemas.microsoft.com/office/drawing/2014/main" id="{84A2E3EE-A8BE-7CB9-4D45-4F9DC7CFF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276" y="3154014"/>
              <a:ext cx="2230449" cy="350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662">
                  <a:latin typeface="Trebuchet MS" panose="020B0603020202020204" pitchFamily="34" charset="0"/>
                </a:rPr>
                <a:t>En syntetisk købt call</a:t>
              </a:r>
            </a:p>
          </p:txBody>
        </p:sp>
        <p:sp>
          <p:nvSpPr>
            <p:cNvPr id="16403" name="TextBox 85">
              <a:extLst>
                <a:ext uri="{FF2B5EF4-FFF2-40B4-BE49-F238E27FC236}">
                  <a16:creationId xmlns:a16="http://schemas.microsoft.com/office/drawing/2014/main" id="{703ED577-67E2-586D-DCAE-AA26A288A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1346" y="3712920"/>
              <a:ext cx="521760" cy="347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662">
                  <a:latin typeface="Trebuchet MS" panose="020B0603020202020204" pitchFamily="34" charset="0"/>
                </a:rPr>
                <a:t>100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23C3183-52C0-C426-F224-75AA90BA30D5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40360" y="5384650"/>
            <a:ext cx="4572000" cy="1356718"/>
          </a:xfrm>
          <a:prstGeom prst="rect">
            <a:avLst/>
          </a:prstGeom>
          <a:blipFill rotWithShape="0">
            <a:blip r:embed="rId2"/>
            <a:stretch>
              <a:fillRect l="-2133" r="-667" b="-6278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3B386A21-F490-5934-3476-FFF454B39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Græske nøgletal</a:t>
            </a:r>
          </a:p>
        </p:txBody>
      </p:sp>
      <p:pic>
        <p:nvPicPr>
          <p:cNvPr id="21507" name="Content Placeholder 4">
            <a:extLst>
              <a:ext uri="{FF2B5EF4-FFF2-40B4-BE49-F238E27FC236}">
                <a16:creationId xmlns:a16="http://schemas.microsoft.com/office/drawing/2014/main" id="{1C44E703-8CB3-7C83-D3E6-DD3DE2FC06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1844675"/>
            <a:ext cx="9001125" cy="2736850"/>
          </a:xfrm>
        </p:spPr>
      </p:pic>
      <p:sp>
        <p:nvSpPr>
          <p:cNvPr id="21508" name="Footer Placeholder 3">
            <a:extLst>
              <a:ext uri="{FF2B5EF4-FFF2-40B4-BE49-F238E27FC236}">
                <a16:creationId xmlns:a16="http://schemas.microsoft.com/office/drawing/2014/main" id="{3B2A0B87-24DA-9875-0FA5-AF99E7E6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A5B2DF5E-AA59-BDC6-D0DD-E8492C7B3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08500"/>
            <a:ext cx="818038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>
                <a:latin typeface="Trebuchet MS" panose="020B0603020202020204" pitchFamily="34" charset="0"/>
              </a:rPr>
              <a:t>De græske nøgletal angiver optionens følsomhed over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ændringer i prisparametrene; aktiekurs, rente, volatilitet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og tid.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119989F-5611-3D25-5138-CD42ACCD2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Optioner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F14D7D0E-3DDD-69B7-A406-819BCBC72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1257300"/>
            <a:ext cx="76819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 i="1" dirty="0">
                <a:solidFill>
                  <a:schemeClr val="tx1"/>
                </a:solidFill>
              </a:rPr>
              <a:t>Definition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4DA74B51-29DD-FCC6-E1DD-9EDA3C5B3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" y="1639888"/>
            <a:ext cx="7737475" cy="1674812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 type="none" w="med" len="lg"/>
          </a:ln>
        </p:spPr>
        <p:txBody>
          <a:bodyPr lIns="83077" tIns="83077" rIns="83077" bIns="83077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solidFill>
                  <a:schemeClr val="tx1"/>
                </a:solidFill>
              </a:rPr>
              <a:t>En option er en kontrakt, som giver køber </a:t>
            </a:r>
            <a:r>
              <a:rPr lang="da-DK" altLang="da-DK" sz="1662" i="1">
                <a:solidFill>
                  <a:schemeClr val="tx1"/>
                </a:solidFill>
              </a:rPr>
              <a:t>ret</a:t>
            </a:r>
            <a:r>
              <a:rPr lang="da-DK" altLang="da-DK" sz="1662">
                <a:solidFill>
                  <a:schemeClr val="tx1"/>
                </a:solidFill>
              </a:rPr>
              <a:t> men </a:t>
            </a:r>
            <a:r>
              <a:rPr lang="da-DK" altLang="da-DK" sz="1662" i="1">
                <a:solidFill>
                  <a:schemeClr val="tx1"/>
                </a:solidFill>
              </a:rPr>
              <a:t>ikke pligt</a:t>
            </a:r>
            <a:r>
              <a:rPr lang="da-DK" altLang="da-DK" sz="1662">
                <a:solidFill>
                  <a:schemeClr val="tx1"/>
                </a:solidFill>
              </a:rPr>
              <a:t> til at købe eller sælge et givet beløb af et bestemt aktiv til en på forhånd fastsat pris på en bestemt tidspunkt i fremtiden eller inden for en bestemt periode. </a:t>
            </a:r>
          </a:p>
          <a:p>
            <a:pPr algn="just">
              <a:spcBef>
                <a:spcPct val="0"/>
              </a:spcBef>
              <a:buClrTx/>
              <a:buFontTx/>
              <a:buNone/>
              <a:defRPr/>
            </a:pPr>
            <a:endParaRPr lang="da-DK" altLang="da-DK" sz="1662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solidFill>
                  <a:schemeClr val="tx1"/>
                </a:solidFill>
              </a:rPr>
              <a:t>For denne ret betaler køber en </a:t>
            </a:r>
            <a:r>
              <a:rPr lang="da-DK" altLang="da-DK" sz="1662" i="1">
                <a:solidFill>
                  <a:schemeClr val="tx1"/>
                </a:solidFill>
              </a:rPr>
              <a:t>præmie</a:t>
            </a:r>
            <a:r>
              <a:rPr lang="da-DK" altLang="da-DK" sz="1662">
                <a:solidFill>
                  <a:schemeClr val="tx1"/>
                </a:solidFill>
              </a:rPr>
              <a:t> (typisk "up-front"), hvis størrelse afhænger af optionens forventede værdi.</a:t>
            </a:r>
            <a:endParaRPr lang="da-DK" altLang="da-DK" sz="1662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8075E8DA-039D-2CED-7D24-BF7DCA292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625850"/>
            <a:ext cx="70580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60663" indent="-2760663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tabLst>
                <a:tab pos="192088" algn="l"/>
                <a:tab pos="2386013" algn="l"/>
              </a:tabLst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 dirty="0">
                <a:solidFill>
                  <a:schemeClr val="tx1"/>
                </a:solidFill>
              </a:rPr>
              <a:t>Typer af optioner	</a:t>
            </a:r>
          </a:p>
          <a:p>
            <a:pPr>
              <a:lnSpc>
                <a:spcPct val="17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 dirty="0">
                <a:solidFill>
                  <a:schemeClr val="tx1"/>
                </a:solidFill>
              </a:rPr>
              <a:t>	Call (købs-) option	:	Retten til at købe underliggende aktiv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 dirty="0">
                <a:solidFill>
                  <a:schemeClr val="tx1"/>
                </a:solidFill>
              </a:rPr>
              <a:t>	Put (salgs-) option	:	Retten til at sælge underliggende aktiv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 dirty="0">
                <a:solidFill>
                  <a:schemeClr val="tx1"/>
                </a:solidFill>
              </a:rPr>
              <a:t>	Europæisk option	:	Giver køberen ret til at udnytte optionen</a:t>
            </a:r>
            <a:br>
              <a:rPr lang="da-DK" altLang="da-DK" sz="1662" dirty="0">
                <a:solidFill>
                  <a:schemeClr val="tx1"/>
                </a:solidFill>
              </a:rPr>
            </a:br>
            <a:r>
              <a:rPr lang="da-DK" altLang="da-DK" sz="1662" dirty="0">
                <a:solidFill>
                  <a:schemeClr val="tx1"/>
                </a:solidFill>
              </a:rPr>
              <a:t>på udløbsdagen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 dirty="0">
                <a:solidFill>
                  <a:schemeClr val="tx1"/>
                </a:solidFill>
              </a:rPr>
              <a:t>	Amerikansk option	:	Giver køberen ret til at udnytte optionen</a:t>
            </a:r>
            <a:br>
              <a:rPr lang="da-DK" altLang="da-DK" sz="1662" dirty="0">
                <a:solidFill>
                  <a:schemeClr val="tx1"/>
                </a:solidFill>
              </a:rPr>
            </a:br>
            <a:r>
              <a:rPr lang="da-DK" altLang="da-DK" sz="1662" dirty="0">
                <a:solidFill>
                  <a:schemeClr val="tx1"/>
                </a:solidFill>
              </a:rPr>
              <a:t>gennem hele optionens løbetid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088DA230-99E7-41AA-F546-25BB593F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Delta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E4F042AB-3B0D-D7A3-032A-3CF7DD0A2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3225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a-DK" altLang="en-US">
                <a:latin typeface="Trebuchet MS" panose="020B0603020202020204" pitchFamily="34" charset="0"/>
              </a:rPr>
              <a:t>Angiver ændring i præmie ved en stigning i aktiekursen på 1 point</a:t>
            </a:r>
          </a:p>
        </p:txBody>
      </p:sp>
      <p:sp>
        <p:nvSpPr>
          <p:cNvPr id="22532" name="Footer Placeholder 3">
            <a:extLst>
              <a:ext uri="{FF2B5EF4-FFF2-40B4-BE49-F238E27FC236}">
                <a16:creationId xmlns:a16="http://schemas.microsoft.com/office/drawing/2014/main" id="{0167CD67-B55A-AB01-17FF-54BD9F02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3D23EDDB-9A09-79D7-944C-FDFD00215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24175"/>
            <a:ext cx="8351837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3F385B52-ABDC-2FC1-1F11-062172D3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Gamma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B2209501-E3B8-29F4-C242-506D6CE11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3225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a-DK" altLang="en-US">
                <a:latin typeface="Trebuchet MS" panose="020B0603020202020204" pitchFamily="34" charset="0"/>
              </a:rPr>
              <a:t>Angiver ændring i delta ved en stigning i aktiekursen på 1 point</a:t>
            </a:r>
          </a:p>
        </p:txBody>
      </p:sp>
      <p:sp>
        <p:nvSpPr>
          <p:cNvPr id="23556" name="Footer Placeholder 3">
            <a:extLst>
              <a:ext uri="{FF2B5EF4-FFF2-40B4-BE49-F238E27FC236}">
                <a16:creationId xmlns:a16="http://schemas.microsoft.com/office/drawing/2014/main" id="{9B0FD023-0281-1135-1D8C-8452CCBA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3557" name="Picture 4">
            <a:extLst>
              <a:ext uri="{FF2B5EF4-FFF2-40B4-BE49-F238E27FC236}">
                <a16:creationId xmlns:a16="http://schemas.microsoft.com/office/drawing/2014/main" id="{5D41058A-A8DF-BD93-69A6-99A4D9CB9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47975"/>
            <a:ext cx="8483600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6FD9228-573E-0CC4-2A58-20E6F8FD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Theta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FD6FD500-C383-81D5-59D0-269D3ED7E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3225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a-DK" altLang="en-US">
                <a:latin typeface="Trebuchet MS" panose="020B0603020202020204" pitchFamily="34" charset="0"/>
              </a:rPr>
              <a:t>Angiver ændring i præmien når vi bevæger os én dag tættere på udløb</a:t>
            </a:r>
          </a:p>
        </p:txBody>
      </p:sp>
      <p:sp>
        <p:nvSpPr>
          <p:cNvPr id="24580" name="Footer Placeholder 3">
            <a:extLst>
              <a:ext uri="{FF2B5EF4-FFF2-40B4-BE49-F238E27FC236}">
                <a16:creationId xmlns:a16="http://schemas.microsoft.com/office/drawing/2014/main" id="{33DBD28A-9857-987C-D05D-6850B4E7D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4581" name="Picture 5">
            <a:extLst>
              <a:ext uri="{FF2B5EF4-FFF2-40B4-BE49-F238E27FC236}">
                <a16:creationId xmlns:a16="http://schemas.microsoft.com/office/drawing/2014/main" id="{5A6DA045-99EF-C863-7A2B-23D674B1B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74963"/>
            <a:ext cx="8134350" cy="307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3AAA6217-EA72-5ADA-65CB-2D2B74DC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Vega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2204DDC6-8E0B-7BFF-E6C9-1E76C1D97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3225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a-DK" altLang="en-US">
                <a:latin typeface="Trebuchet MS" panose="020B0603020202020204" pitchFamily="34" charset="0"/>
              </a:rPr>
              <a:t>Angiver ændring i præmien ved en stigning i volatiliteten på 1 point</a:t>
            </a:r>
          </a:p>
        </p:txBody>
      </p:sp>
      <p:sp>
        <p:nvSpPr>
          <p:cNvPr id="25604" name="Footer Placeholder 3">
            <a:extLst>
              <a:ext uri="{FF2B5EF4-FFF2-40B4-BE49-F238E27FC236}">
                <a16:creationId xmlns:a16="http://schemas.microsoft.com/office/drawing/2014/main" id="{A611BFFF-F4DC-52CD-8399-AF5472F86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9FBEC31F-328F-D019-DBBF-B79AA5D11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81313"/>
            <a:ext cx="8062912" cy="299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9BA629FB-626C-7FE3-6099-B7684A7D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Cox, Ross and Rubinstein</a:t>
            </a:r>
            <a:br>
              <a:rPr lang="da-DK" altLang="en-US">
                <a:latin typeface="Trebuchet MS" panose="020B0603020202020204" pitchFamily="34" charset="0"/>
              </a:rPr>
            </a:br>
            <a:r>
              <a:rPr lang="da-DK" altLang="en-US">
                <a:latin typeface="Trebuchet MS" panose="020B0603020202020204" pitchFamily="34" charset="0"/>
              </a:rPr>
              <a:t>Amerikanske optioner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41649374-A040-C764-2C31-CD9DC9DAF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26628" name="Footer Placeholder 3">
            <a:extLst>
              <a:ext uri="{FF2B5EF4-FFF2-40B4-BE49-F238E27FC236}">
                <a16:creationId xmlns:a16="http://schemas.microsoft.com/office/drawing/2014/main" id="{A2B349D0-1243-DAAE-441B-73E25B01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6629" name="Picture 4">
            <a:extLst>
              <a:ext uri="{FF2B5EF4-FFF2-40B4-BE49-F238E27FC236}">
                <a16:creationId xmlns:a16="http://schemas.microsoft.com/office/drawing/2014/main" id="{9F3D08BB-F1B7-841C-2830-207461DCE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41575"/>
            <a:ext cx="7989888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9678390-39A7-BF67-89D7-18FE12BF6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Eksempel, CRR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34B4EB95-F059-047D-903F-3E421E06F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sz="2800">
                <a:latin typeface="Trebuchet MS" panose="020B0603020202020204" pitchFamily="34" charset="0"/>
              </a:rPr>
              <a:t>Beregn call præmien under antagelse af fire tidsintervaller og følgende prisparametre:</a:t>
            </a:r>
          </a:p>
          <a:p>
            <a:pPr lvl="3"/>
            <a:r>
              <a:rPr lang="da-DK" altLang="en-US" sz="2800">
                <a:latin typeface="Trebuchet MS" panose="020B0603020202020204" pitchFamily="34" charset="0"/>
              </a:rPr>
              <a:t>Volatilitet = 20%</a:t>
            </a:r>
          </a:p>
          <a:p>
            <a:pPr lvl="3"/>
            <a:r>
              <a:rPr lang="da-DK" altLang="en-US" sz="2800">
                <a:latin typeface="Trebuchet MS" panose="020B0603020202020204" pitchFamily="34" charset="0"/>
              </a:rPr>
              <a:t>Rente = 2%</a:t>
            </a:r>
          </a:p>
          <a:p>
            <a:pPr lvl="3"/>
            <a:r>
              <a:rPr lang="da-DK" altLang="en-US" sz="2800">
                <a:latin typeface="Trebuchet MS" panose="020B0603020202020204" pitchFamily="34" charset="0"/>
              </a:rPr>
              <a:t>Tid til udløb = 0,25 år</a:t>
            </a:r>
          </a:p>
          <a:p>
            <a:pPr lvl="3"/>
            <a:r>
              <a:rPr lang="da-DK" altLang="en-US" sz="2800">
                <a:latin typeface="Trebuchet MS" panose="020B0603020202020204" pitchFamily="34" charset="0"/>
              </a:rPr>
              <a:t>Aftalekurs = 100</a:t>
            </a:r>
          </a:p>
          <a:p>
            <a:pPr lvl="3"/>
            <a:r>
              <a:rPr lang="da-DK" altLang="en-US" sz="2800">
                <a:latin typeface="Trebuchet MS" panose="020B0603020202020204" pitchFamily="34" charset="0"/>
              </a:rPr>
              <a:t>Aktiekurs = 100</a:t>
            </a:r>
          </a:p>
          <a:p>
            <a:endParaRPr lang="da-DK" altLang="en-US"/>
          </a:p>
        </p:txBody>
      </p:sp>
      <p:sp>
        <p:nvSpPr>
          <p:cNvPr id="27652" name="Footer Placeholder 3">
            <a:extLst>
              <a:ext uri="{FF2B5EF4-FFF2-40B4-BE49-F238E27FC236}">
                <a16:creationId xmlns:a16="http://schemas.microsoft.com/office/drawing/2014/main" id="{D04C659B-F800-0A48-0EE1-1077EE55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35E8EA7-9F1B-40E3-D17F-6730CD31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Svar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E15B8-7B53-692F-C295-5BFE7336EF8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176" t="-1185" r="-863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28676" name="Footer Placeholder 3">
            <a:extLst>
              <a:ext uri="{FF2B5EF4-FFF2-40B4-BE49-F238E27FC236}">
                <a16:creationId xmlns:a16="http://schemas.microsoft.com/office/drawing/2014/main" id="{844B417E-3A68-97F0-0347-B078422A5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9B65074D-D897-9F71-682D-AF1B60898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F2D3CF36-AF03-A14F-F321-034DD7E99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29700" name="Footer Placeholder 3">
            <a:extLst>
              <a:ext uri="{FF2B5EF4-FFF2-40B4-BE49-F238E27FC236}">
                <a16:creationId xmlns:a16="http://schemas.microsoft.com/office/drawing/2014/main" id="{A758D399-668E-3664-E364-BA95830C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9701" name="Picture 4">
            <a:extLst>
              <a:ext uri="{FF2B5EF4-FFF2-40B4-BE49-F238E27FC236}">
                <a16:creationId xmlns:a16="http://schemas.microsoft.com/office/drawing/2014/main" id="{EA2F4734-FD45-47C9-0BEC-4DE6BB89A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7800"/>
            <a:ext cx="7486650" cy="5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96E69C27-CC05-30C5-549A-C5434635C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4000">
                <a:latin typeface="Trebuchet MS" panose="020B0603020202020204" pitchFamily="34" charset="0"/>
              </a:rPr>
              <a:t>Ved udbyttebetaling på 5 kroner lige før udløb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130F0FD0-2CA9-E3B8-388D-7D9510734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30724" name="Footer Placeholder 3">
            <a:extLst>
              <a:ext uri="{FF2B5EF4-FFF2-40B4-BE49-F238E27FC236}">
                <a16:creationId xmlns:a16="http://schemas.microsoft.com/office/drawing/2014/main" id="{B91DED62-57AF-57C6-191C-A0571251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30725" name="Picture 4">
            <a:extLst>
              <a:ext uri="{FF2B5EF4-FFF2-40B4-BE49-F238E27FC236}">
                <a16:creationId xmlns:a16="http://schemas.microsoft.com/office/drawing/2014/main" id="{BFCA6A76-FE01-968C-ABE7-71DB5CC39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44675"/>
            <a:ext cx="8207375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00EE22DE-C3DC-96C2-1C6E-C55A0EE8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1 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5259BC98-85DB-517E-A9CA-25555472B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Hvad kan optioner anvendes til?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Hvordan adskiller afdækning og spekulation sig, hvis man bruger aktieoptioner i stedet for futures?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Hvilke(n) strategi(er) er konsistent med tro på stigende volatilitet?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Hvad er et bull og et bear spread?</a:t>
            </a:r>
          </a:p>
          <a:p>
            <a:endParaRPr lang="da-DK" altLang="en-US">
              <a:latin typeface="Trebuchet MS" panose="020B0603020202020204" pitchFamily="34" charset="0"/>
            </a:endParaRPr>
          </a:p>
        </p:txBody>
      </p:sp>
      <p:sp>
        <p:nvSpPr>
          <p:cNvPr id="31748" name="Footer Placeholder 3">
            <a:extLst>
              <a:ext uri="{FF2B5EF4-FFF2-40B4-BE49-F238E27FC236}">
                <a16:creationId xmlns:a16="http://schemas.microsoft.com/office/drawing/2014/main" id="{DD334A84-BB6D-021E-B206-8A9F968B0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1749" name="Slide Number Placeholder 4">
            <a:extLst>
              <a:ext uri="{FF2B5EF4-FFF2-40B4-BE49-F238E27FC236}">
                <a16:creationId xmlns:a16="http://schemas.microsoft.com/office/drawing/2014/main" id="{95417DC4-8663-E945-724B-997DEC79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E4E93B-186B-4E1D-A672-B2DCD5CC3765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da-DK" altLang="da-DK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2DD34A2-E190-131B-1194-8AA24A166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Optioner</a:t>
            </a:r>
          </a:p>
        </p:txBody>
      </p:sp>
      <p:sp>
        <p:nvSpPr>
          <p:cNvPr id="5123" name="Content Placeholder 3">
            <a:extLst>
              <a:ext uri="{FF2B5EF4-FFF2-40B4-BE49-F238E27FC236}">
                <a16:creationId xmlns:a16="http://schemas.microsoft.com/office/drawing/2014/main" id="{819D0BFB-65DD-4E47-C64E-F74D145BD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En købt call option er retten til at købe det underliggende instrument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En solgt call option er pligten til at sælge det underliggende instrument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En købt put option er retten til at sælge det underliggende instrument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En solgt put option er pligten til at købe det underliggende instrument</a:t>
            </a:r>
          </a:p>
          <a:p>
            <a:endParaRPr lang="da-DK" altLang="da-DK"/>
          </a:p>
        </p:txBody>
      </p:sp>
      <p:sp>
        <p:nvSpPr>
          <p:cNvPr id="5124" name="Footer Placeholder 2">
            <a:extLst>
              <a:ext uri="{FF2B5EF4-FFF2-40B4-BE49-F238E27FC236}">
                <a16:creationId xmlns:a16="http://schemas.microsoft.com/office/drawing/2014/main" id="{C823455F-67F6-9CC2-1474-3C0F642C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D6596EAA-BDDD-2997-6B09-212183ACC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9F5E7-CDBF-F135-4537-87A8D546B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Definér tidsværdi og indre værdi</a:t>
            </a:r>
          </a:p>
          <a:p>
            <a:pPr>
              <a:defRPr/>
            </a:pPr>
            <a:r>
              <a:rPr lang="da-DK" altLang="da-DK" dirty="0">
                <a:latin typeface="Trebuchet MS" panose="020B0603020202020204" pitchFamily="34" charset="0"/>
              </a:rPr>
              <a:t>Hvad bør præmien være på en europæisk call og put option under følgende antagelser:</a:t>
            </a:r>
          </a:p>
          <a:p>
            <a:pPr lvl="1">
              <a:defRPr/>
            </a:pPr>
            <a:r>
              <a:rPr lang="da-DK" altLang="da-DK" dirty="0">
                <a:latin typeface="Trebuchet MS" panose="020B0603020202020204" pitchFamily="34" charset="0"/>
              </a:rPr>
              <a:t>Volatilitet = 25%</a:t>
            </a:r>
          </a:p>
          <a:p>
            <a:pPr lvl="1">
              <a:defRPr/>
            </a:pPr>
            <a:r>
              <a:rPr lang="da-DK" altLang="da-DK" dirty="0">
                <a:latin typeface="Trebuchet MS" panose="020B0603020202020204" pitchFamily="34" charset="0"/>
              </a:rPr>
              <a:t>Rente = 3%</a:t>
            </a:r>
          </a:p>
          <a:p>
            <a:pPr lvl="1">
              <a:defRPr/>
            </a:pPr>
            <a:r>
              <a:rPr lang="da-DK" altLang="da-DK" dirty="0">
                <a:latin typeface="Trebuchet MS" panose="020B0603020202020204" pitchFamily="34" charset="0"/>
              </a:rPr>
              <a:t>Pris = 110</a:t>
            </a:r>
          </a:p>
          <a:p>
            <a:pPr lvl="1">
              <a:defRPr/>
            </a:pPr>
            <a:r>
              <a:rPr lang="da-DK" altLang="da-DK" dirty="0">
                <a:latin typeface="Trebuchet MS" panose="020B0603020202020204" pitchFamily="34" charset="0"/>
              </a:rPr>
              <a:t>Aftalekurs (Strike) = 100</a:t>
            </a:r>
          </a:p>
          <a:p>
            <a:pPr lvl="1">
              <a:defRPr/>
            </a:pPr>
            <a:r>
              <a:rPr lang="da-DK" altLang="da-DK" dirty="0">
                <a:latin typeface="Trebuchet MS" panose="020B0603020202020204" pitchFamily="34" charset="0"/>
              </a:rPr>
              <a:t>Løbetid = 0,5 år</a:t>
            </a:r>
          </a:p>
          <a:p>
            <a:pPr>
              <a:defRPr/>
            </a:pP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32772" name="Footer Placeholder 3">
            <a:extLst>
              <a:ext uri="{FF2B5EF4-FFF2-40B4-BE49-F238E27FC236}">
                <a16:creationId xmlns:a16="http://schemas.microsoft.com/office/drawing/2014/main" id="{6A56D664-D7E3-42D5-5E95-D6DF5E770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2773" name="Slide Number Placeholder 4">
            <a:extLst>
              <a:ext uri="{FF2B5EF4-FFF2-40B4-BE49-F238E27FC236}">
                <a16:creationId xmlns:a16="http://schemas.microsoft.com/office/drawing/2014/main" id="{6FE4769A-8E77-0FB7-C6EB-6E750FCF3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A35347-D5B8-46E5-8A19-39E54013356F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da-DK" altLang="da-DK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FECEE45-7C1D-2B99-C186-198B68EA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3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409A2FC-9C9B-A387-F1A9-FC9629DC4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Definér de græske nøgletal: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Delta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Vega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Gamma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Theta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Rho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Bør man udnytte en amerikansk call option uden udbyttebetaling? Forklar</a:t>
            </a:r>
          </a:p>
        </p:txBody>
      </p:sp>
      <p:sp>
        <p:nvSpPr>
          <p:cNvPr id="33796" name="Footer Placeholder 3">
            <a:extLst>
              <a:ext uri="{FF2B5EF4-FFF2-40B4-BE49-F238E27FC236}">
                <a16:creationId xmlns:a16="http://schemas.microsoft.com/office/drawing/2014/main" id="{77E34A38-C73C-29F5-6D7C-BB895BD3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3797" name="Slide Number Placeholder 4">
            <a:extLst>
              <a:ext uri="{FF2B5EF4-FFF2-40B4-BE49-F238E27FC236}">
                <a16:creationId xmlns:a16="http://schemas.microsoft.com/office/drawing/2014/main" id="{0C9BD48F-6BE5-1B6F-D75F-C951BEB80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F2C114-49CA-46B6-AA0E-E79212D6CEC2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da-DK" altLang="da-DK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5DF22EE7-20B0-6FA4-10E4-21A195A3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4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20D43157-4B3E-8F81-10C4-3D8B70898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Under hvilke omstændigheder kan det være en fordel at udnytte en amerikansk put option? Forklar.</a:t>
            </a:r>
          </a:p>
        </p:txBody>
      </p:sp>
      <p:sp>
        <p:nvSpPr>
          <p:cNvPr id="34820" name="Footer Placeholder 3">
            <a:extLst>
              <a:ext uri="{FF2B5EF4-FFF2-40B4-BE49-F238E27FC236}">
                <a16:creationId xmlns:a16="http://schemas.microsoft.com/office/drawing/2014/main" id="{E9E60D57-8300-2244-FCFA-3DD37603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4821" name="Slide Number Placeholder 4">
            <a:extLst>
              <a:ext uri="{FF2B5EF4-FFF2-40B4-BE49-F238E27FC236}">
                <a16:creationId xmlns:a16="http://schemas.microsoft.com/office/drawing/2014/main" id="{A1F35F3B-500B-FC04-163E-791394019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EFF999-4F9B-4138-A723-CF71F41A8D5A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da-DK" altLang="da-DK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8A26E1C-E131-F230-0E40-538EAC799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1525" y="519113"/>
            <a:ext cx="7848600" cy="422275"/>
          </a:xfrm>
        </p:spPr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Resultatdiagrammer, købte optioner</a:t>
            </a:r>
          </a:p>
        </p:txBody>
      </p:sp>
      <p:sp>
        <p:nvSpPr>
          <p:cNvPr id="9246" name="Slide Number Placeholder 1">
            <a:extLst>
              <a:ext uri="{FF2B5EF4-FFF2-40B4-BE49-F238E27FC236}">
                <a16:creationId xmlns:a16="http://schemas.microsoft.com/office/drawing/2014/main" id="{4912FF55-2A76-AC69-5A8D-7A2EAA212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CEB2C4-165C-40F2-8BBF-C1D9B748AFBF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736C78-636A-2454-3511-74232BDE7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9" y="1313504"/>
            <a:ext cx="9022862" cy="4230991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D450201-B8FB-C7D0-7AD8-D81AE2764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1470025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Resultatdiagrammer, solgte optioner</a:t>
            </a:r>
          </a:p>
        </p:txBody>
      </p:sp>
      <p:pic>
        <p:nvPicPr>
          <p:cNvPr id="7171" name="Picture 37">
            <a:extLst>
              <a:ext uri="{FF2B5EF4-FFF2-40B4-BE49-F238E27FC236}">
                <a16:creationId xmlns:a16="http://schemas.microsoft.com/office/drawing/2014/main" id="{BCEC48B9-1EB6-0EEC-B1B2-01AA7305F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989138"/>
            <a:ext cx="9023350" cy="386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A757288-6612-6C24-A048-3098DF65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Kontrakttyper i Danmark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DB7CC392-9617-AE43-B4BE-9DFF825EC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da-DK" dirty="0"/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93279830-A495-2918-025B-782DFCC8C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302EE81-AE6E-F8B8-B278-2DAC7E17D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464221"/>
            <a:ext cx="6048672" cy="52730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9AD5021-0923-3E3C-A6E3-A2D0971A1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z="3200">
                <a:latin typeface="Trebuchet MS" panose="020B0603020202020204" pitchFamily="34" charset="0"/>
              </a:rPr>
              <a:t>Typiske anvendelsesmuligheder for optioner</a:t>
            </a:r>
          </a:p>
        </p:txBody>
      </p:sp>
      <p:sp>
        <p:nvSpPr>
          <p:cNvPr id="156675" name="Text Box 3">
            <a:extLst>
              <a:ext uri="{FF2B5EF4-FFF2-40B4-BE49-F238E27FC236}">
                <a16:creationId xmlns:a16="http://schemas.microsoft.com/office/drawing/2014/main" id="{B2823BBF-44B6-5315-6516-30F090BE6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1654175"/>
            <a:ext cx="556418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100000"/>
              </a:spcBef>
              <a:buClr>
                <a:schemeClr val="bg1">
                  <a:lumMod val="65000"/>
                </a:schemeClr>
              </a:buClr>
              <a:defRPr/>
            </a:pPr>
            <a:r>
              <a:rPr lang="da-DK" altLang="da-DK" sz="2800" dirty="0">
                <a:solidFill>
                  <a:schemeClr val="tx1"/>
                </a:solidFill>
                <a:latin typeface="Trebuchet MS" panose="020B0603020202020204" pitchFamily="34" charset="0"/>
              </a:rPr>
              <a:t>Sikring af </a:t>
            </a:r>
            <a:r>
              <a:rPr lang="da-DK" altLang="da-DK" sz="2800" i="1" dirty="0">
                <a:solidFill>
                  <a:schemeClr val="tx1"/>
                </a:solidFill>
                <a:latin typeface="Trebuchet MS" panose="020B0603020202020204" pitchFamily="34" charset="0"/>
              </a:rPr>
              <a:t>minimums salgskurs</a:t>
            </a:r>
          </a:p>
          <a:p>
            <a:pPr>
              <a:spcBef>
                <a:spcPct val="100000"/>
              </a:spcBef>
              <a:buClr>
                <a:schemeClr val="bg1">
                  <a:lumMod val="65000"/>
                </a:schemeClr>
              </a:buClr>
              <a:defRPr/>
            </a:pPr>
            <a:r>
              <a:rPr lang="da-DK" altLang="da-DK" sz="2800" dirty="0">
                <a:solidFill>
                  <a:schemeClr val="tx1"/>
                </a:solidFill>
                <a:latin typeface="Trebuchet MS" panose="020B0603020202020204" pitchFamily="34" charset="0"/>
              </a:rPr>
              <a:t>Sikring af </a:t>
            </a:r>
            <a:r>
              <a:rPr lang="da-DK" altLang="da-DK" sz="2800" i="1" dirty="0">
                <a:solidFill>
                  <a:schemeClr val="tx1"/>
                </a:solidFill>
                <a:latin typeface="Trebuchet MS" panose="020B0603020202020204" pitchFamily="34" charset="0"/>
              </a:rPr>
              <a:t>maksimums købskurs</a:t>
            </a:r>
            <a:endParaRPr lang="da-DK" altLang="da-DK" sz="2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spcBef>
                <a:spcPct val="100000"/>
              </a:spcBef>
              <a:buClr>
                <a:schemeClr val="bg1">
                  <a:lumMod val="65000"/>
                </a:schemeClr>
              </a:buClr>
              <a:defRPr/>
            </a:pPr>
            <a:r>
              <a:rPr lang="da-DK" altLang="da-DK" sz="2800" dirty="0">
                <a:solidFill>
                  <a:schemeClr val="tx1"/>
                </a:solidFill>
                <a:latin typeface="Trebuchet MS" panose="020B0603020202020204" pitchFamily="34" charset="0"/>
              </a:rPr>
              <a:t>Afdækning af usikre cash flows</a:t>
            </a:r>
          </a:p>
          <a:p>
            <a:pPr>
              <a:spcBef>
                <a:spcPct val="100000"/>
              </a:spcBef>
              <a:buClr>
                <a:schemeClr val="bg1">
                  <a:lumMod val="65000"/>
                </a:schemeClr>
              </a:buClr>
              <a:defRPr/>
            </a:pPr>
            <a:r>
              <a:rPr lang="da-DK" altLang="da-DK" sz="2800" dirty="0">
                <a:solidFill>
                  <a:schemeClr val="tx1"/>
                </a:solidFill>
                <a:latin typeface="Trebuchet MS" panose="020B0603020202020204" pitchFamily="34" charset="0"/>
              </a:rPr>
              <a:t>Gearing af investering</a:t>
            </a:r>
          </a:p>
          <a:p>
            <a:pPr>
              <a:spcBef>
                <a:spcPct val="100000"/>
              </a:spcBef>
              <a:buClr>
                <a:schemeClr val="bg1">
                  <a:lumMod val="65000"/>
                </a:schemeClr>
              </a:buClr>
              <a:defRPr/>
            </a:pPr>
            <a:r>
              <a:rPr lang="da-DK" altLang="da-DK" sz="2800" dirty="0">
                <a:solidFill>
                  <a:schemeClr val="tx1"/>
                </a:solidFill>
                <a:latin typeface="Trebuchet MS" panose="020B0603020202020204" pitchFamily="34" charset="0"/>
              </a:rPr>
              <a:t>Til spekulation i usikre markeder (volatilitet)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id="{D2C26085-C50F-8963-54D1-F05F44D6A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CA422E-7AC2-417D-BC17-8ABA1455F557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6D83CBA-DE67-90C2-0E48-EF7414F093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663" y="263525"/>
            <a:ext cx="7848600" cy="422275"/>
          </a:xfrm>
        </p:spPr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Købt Straddle</a:t>
            </a:r>
          </a:p>
        </p:txBody>
      </p:sp>
      <p:sp>
        <p:nvSpPr>
          <p:cNvPr id="11268" name="Line 5">
            <a:extLst>
              <a:ext uri="{FF2B5EF4-FFF2-40B4-BE49-F238E27FC236}">
                <a16:creationId xmlns:a16="http://schemas.microsoft.com/office/drawing/2014/main" id="{4CBC9F87-2E51-DDF3-1083-4E0CFD5235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1725" y="2646363"/>
            <a:ext cx="0" cy="287020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1269" name="Line 6">
            <a:extLst>
              <a:ext uri="{FF2B5EF4-FFF2-40B4-BE49-F238E27FC236}">
                <a16:creationId xmlns:a16="http://schemas.microsoft.com/office/drawing/2014/main" id="{E52C59E2-5C69-64EB-C070-D707AF66EC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1725" y="3998913"/>
            <a:ext cx="6511925" cy="9525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6168" name="Line 7">
            <a:extLst>
              <a:ext uri="{FF2B5EF4-FFF2-40B4-BE49-F238E27FC236}">
                <a16:creationId xmlns:a16="http://schemas.microsoft.com/office/drawing/2014/main" id="{81C02111-BB5D-0521-2C83-8AEC6A9647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9038" y="2557463"/>
            <a:ext cx="2452687" cy="2633662"/>
          </a:xfrm>
          <a:prstGeom prst="lin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1271" name="Text Box 8">
            <a:extLst>
              <a:ext uri="{FF2B5EF4-FFF2-40B4-BE49-F238E27FC236}">
                <a16:creationId xmlns:a16="http://schemas.microsoft.com/office/drawing/2014/main" id="{3F7746A1-006D-D92F-BBB5-AE18B3000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2195513"/>
            <a:ext cx="97948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Tab og gevinst</a:t>
            </a:r>
          </a:p>
        </p:txBody>
      </p:sp>
      <p:sp>
        <p:nvSpPr>
          <p:cNvPr id="11272" name="Text Box 9">
            <a:extLst>
              <a:ext uri="{FF2B5EF4-FFF2-40B4-BE49-F238E27FC236}">
                <a16:creationId xmlns:a16="http://schemas.microsoft.com/office/drawing/2014/main" id="{EF661534-F3FD-C1B6-282C-271C44774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101975"/>
            <a:ext cx="7747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+40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0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endParaRPr lang="da-DK" altLang="da-DK" sz="1108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-40</a:t>
            </a:r>
          </a:p>
        </p:txBody>
      </p:sp>
      <p:sp>
        <p:nvSpPr>
          <p:cNvPr id="11273" name="Text Box 10">
            <a:extLst>
              <a:ext uri="{FF2B5EF4-FFF2-40B4-BE49-F238E27FC236}">
                <a16:creationId xmlns:a16="http://schemas.microsoft.com/office/drawing/2014/main" id="{9DECC9C3-2406-63B5-7974-5198E0F5D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4076700"/>
            <a:ext cx="5141912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 dirty="0">
                <a:solidFill>
                  <a:schemeClr val="tx1"/>
                </a:solidFill>
                <a:latin typeface="Trebuchet MS" panose="020B0603020202020204" pitchFamily="34" charset="0"/>
              </a:rPr>
              <a:t>    660          700             740                    Kurs</a:t>
            </a:r>
          </a:p>
        </p:txBody>
      </p:sp>
      <p:sp>
        <p:nvSpPr>
          <p:cNvPr id="11274" name="Line 11">
            <a:extLst>
              <a:ext uri="{FF2B5EF4-FFF2-40B4-BE49-F238E27FC236}">
                <a16:creationId xmlns:a16="http://schemas.microsoft.com/office/drawing/2014/main" id="{0C0B8393-DB13-566E-6A84-67EC18D8C6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2063" y="393700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6156" name="Line 22">
            <a:extLst>
              <a:ext uri="{FF2B5EF4-FFF2-40B4-BE49-F238E27FC236}">
                <a16:creationId xmlns:a16="http://schemas.microsoft.com/office/drawing/2014/main" id="{B7ECDBD3-CA99-FA4E-4238-7014D582621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1453357" y="2953544"/>
            <a:ext cx="2312987" cy="2238375"/>
          </a:xfrm>
          <a:prstGeom prst="lin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1276" name="Text Box 8">
            <a:extLst>
              <a:ext uri="{FF2B5EF4-FFF2-40B4-BE49-F238E27FC236}">
                <a16:creationId xmlns:a16="http://schemas.microsoft.com/office/drawing/2014/main" id="{7951722A-4AFA-F1F5-FC10-DC0BFF0D8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5" y="4675188"/>
            <a:ext cx="2281238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Købt put option</a:t>
            </a:r>
          </a:p>
        </p:txBody>
      </p:sp>
      <p:sp>
        <p:nvSpPr>
          <p:cNvPr id="11277" name="Text Box 8">
            <a:extLst>
              <a:ext uri="{FF2B5EF4-FFF2-40B4-BE49-F238E27FC236}">
                <a16:creationId xmlns:a16="http://schemas.microsoft.com/office/drawing/2014/main" id="{08DA2940-3D5D-C97D-D408-DCC788FEB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138" y="1708150"/>
            <a:ext cx="2116137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Købt call option</a:t>
            </a:r>
          </a:p>
        </p:txBody>
      </p:sp>
      <p:sp>
        <p:nvSpPr>
          <p:cNvPr id="11278" name="Text Box 8">
            <a:extLst>
              <a:ext uri="{FF2B5EF4-FFF2-40B4-BE49-F238E27FC236}">
                <a16:creationId xmlns:a16="http://schemas.microsoft.com/office/drawing/2014/main" id="{CC9F56C7-7179-DBA3-9D3F-682A59FCA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6163" y="2617788"/>
            <a:ext cx="159385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Nettoprofil</a:t>
            </a:r>
          </a:p>
        </p:txBody>
      </p:sp>
      <p:sp>
        <p:nvSpPr>
          <p:cNvPr id="11279" name="Line 7">
            <a:extLst>
              <a:ext uri="{FF2B5EF4-FFF2-40B4-BE49-F238E27FC236}">
                <a16:creationId xmlns:a16="http://schemas.microsoft.com/office/drawing/2014/main" id="{DC0360FD-0864-5859-BDB2-5C5B976D6A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8400" y="1854200"/>
            <a:ext cx="2452688" cy="26336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1280" name="Line 7">
            <a:extLst>
              <a:ext uri="{FF2B5EF4-FFF2-40B4-BE49-F238E27FC236}">
                <a16:creationId xmlns:a16="http://schemas.microsoft.com/office/drawing/2014/main" id="{C2476013-4B33-314E-F6DE-D5D8080AFD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9025" y="4487863"/>
            <a:ext cx="2640013" cy="79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1281" name="Line 7">
            <a:extLst>
              <a:ext uri="{FF2B5EF4-FFF2-40B4-BE49-F238E27FC236}">
                <a16:creationId xmlns:a16="http://schemas.microsoft.com/office/drawing/2014/main" id="{E214C087-44F2-EABB-5E77-D6A10585DF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2213" y="4495800"/>
            <a:ext cx="2954337" cy="317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1282" name="Line 7">
            <a:extLst>
              <a:ext uri="{FF2B5EF4-FFF2-40B4-BE49-F238E27FC236}">
                <a16:creationId xmlns:a16="http://schemas.microsoft.com/office/drawing/2014/main" id="{D9203ADA-0F8A-70F1-3C54-DCADA9335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3113" y="2767013"/>
            <a:ext cx="1689100" cy="17605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3708C21-5347-9F93-683F-40A9A5B5F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Spekulationsstrategier</a:t>
            </a:r>
          </a:p>
        </p:txBody>
      </p:sp>
      <p:graphicFrame>
        <p:nvGraphicFramePr>
          <p:cNvPr id="322714" name="Group 154">
            <a:extLst>
              <a:ext uri="{FF2B5EF4-FFF2-40B4-BE49-F238E27FC236}">
                <a16:creationId xmlns:a16="http://schemas.microsoft.com/office/drawing/2014/main" id="{331DA6A5-5D85-F98F-9737-54012282D50B}"/>
              </a:ext>
            </a:extLst>
          </p:cNvPr>
          <p:cNvGraphicFramePr>
            <a:graphicFrameLocks noGrp="1"/>
          </p:cNvGraphicFramePr>
          <p:nvPr/>
        </p:nvGraphicFramePr>
        <p:xfrm>
          <a:off x="2390775" y="2022475"/>
          <a:ext cx="5557840" cy="3587752"/>
        </p:xfrm>
        <a:graphic>
          <a:graphicData uri="http://schemas.openxmlformats.org/drawingml/2006/table">
            <a:tbl>
              <a:tblPr/>
              <a:tblGrid>
                <a:gridCol w="1389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6938">
                <a:tc>
                  <a:txBody>
                    <a:bodyPr/>
                    <a:lstStyle/>
                    <a:p>
                      <a:pPr marL="0" marR="0" lvl="0" indent="0" algn="l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ueFrutiger" pitchFamily="2" charset="0"/>
                      </a:endParaRPr>
                    </a:p>
                  </a:txBody>
                  <a:tcPr marL="84423" marR="84423" marT="42209" marB="422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ueFrutiger" pitchFamily="2" charset="0"/>
                      </a:endParaRPr>
                    </a:p>
                    <a:p>
                      <a:pPr marL="0" marR="0" lvl="0" indent="0" algn="l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ueFrutiger" pitchFamily="2" charset="0"/>
                        </a:rPr>
                        <a:t>     </a:t>
                      </a:r>
                      <a:endParaRPr kumimoji="0" lang="en-GB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ueFrutiger" pitchFamily="2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38">
                <a:tc rowSpan="3">
                  <a:txBody>
                    <a:bodyPr/>
                    <a:lstStyle/>
                    <a:p>
                      <a:pPr marL="0" marR="0" lvl="0" indent="0" algn="l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ueFrutiger" pitchFamily="2" charset="0"/>
                      </a:endParaRPr>
                    </a:p>
                  </a:txBody>
                  <a:tcPr marL="84423" marR="84423" marT="42209" marB="422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Sælg Call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Sælg </a:t>
                      </a: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Call+Put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Sælg Put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938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Sælg underliggende 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Arbitrage</a:t>
                      </a: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Køb underliggende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938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Køb put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Køb </a:t>
                      </a:r>
                      <a:r>
                        <a:rPr kumimoji="0" lang="da-DK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Call+Put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Køb Call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4423" marR="84423" marT="42209" marB="422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314" name="Line 141">
            <a:extLst>
              <a:ext uri="{FF2B5EF4-FFF2-40B4-BE49-F238E27FC236}">
                <a16:creationId xmlns:a16="http://schemas.microsoft.com/office/drawing/2014/main" id="{E51B7C5C-4252-D2A8-6E89-AF8EF005A1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33613"/>
            <a:ext cx="0" cy="561975"/>
          </a:xfrm>
          <a:prstGeom prst="line">
            <a:avLst/>
          </a:prstGeom>
          <a:noFill/>
          <a:ln w="635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2315" name="Line 142">
            <a:extLst>
              <a:ext uri="{FF2B5EF4-FFF2-40B4-BE49-F238E27FC236}">
                <a16:creationId xmlns:a16="http://schemas.microsoft.com/office/drawing/2014/main" id="{F3D3DBCE-7D66-CAA6-5C86-1B4459FD92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4188" y="3148013"/>
            <a:ext cx="0" cy="561975"/>
          </a:xfrm>
          <a:prstGeom prst="line">
            <a:avLst/>
          </a:prstGeom>
          <a:noFill/>
          <a:ln w="635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2316" name="Line 143">
            <a:extLst>
              <a:ext uri="{FF2B5EF4-FFF2-40B4-BE49-F238E27FC236}">
                <a16:creationId xmlns:a16="http://schemas.microsoft.com/office/drawing/2014/main" id="{045AFE90-7312-3E7F-6751-8D5EBFE29B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5350" y="2233613"/>
            <a:ext cx="0" cy="561975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2317" name="Line 144">
            <a:extLst>
              <a:ext uri="{FF2B5EF4-FFF2-40B4-BE49-F238E27FC236}">
                <a16:creationId xmlns:a16="http://schemas.microsoft.com/office/drawing/2014/main" id="{4B6CAD31-EB03-B506-E5A9-CD0C310837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4188" y="4835525"/>
            <a:ext cx="0" cy="563563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2318" name="Line 146">
            <a:extLst>
              <a:ext uri="{FF2B5EF4-FFF2-40B4-BE49-F238E27FC236}">
                <a16:creationId xmlns:a16="http://schemas.microsoft.com/office/drawing/2014/main" id="{2071C234-51BE-380B-F70C-EBE2E142D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4273550"/>
            <a:ext cx="842963" cy="0"/>
          </a:xfrm>
          <a:prstGeom prst="line">
            <a:avLst/>
          </a:prstGeom>
          <a:noFill/>
          <a:ln w="635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2319" name="Line 147">
            <a:extLst>
              <a:ext uri="{FF2B5EF4-FFF2-40B4-BE49-F238E27FC236}">
                <a16:creationId xmlns:a16="http://schemas.microsoft.com/office/drawing/2014/main" id="{4C8171A6-02A9-9AC1-1FF5-7D94610CC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6550" y="2514600"/>
            <a:ext cx="842963" cy="0"/>
          </a:xfrm>
          <a:prstGeom prst="line">
            <a:avLst/>
          </a:prstGeom>
          <a:noFill/>
          <a:ln w="635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2320" name="Text Box 148">
            <a:extLst>
              <a:ext uri="{FF2B5EF4-FFF2-40B4-BE49-F238E27FC236}">
                <a16:creationId xmlns:a16="http://schemas.microsoft.com/office/drawing/2014/main" id="{4B439980-6F38-A69A-C77B-710E0249E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0" y="1416050"/>
            <a:ext cx="1528763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Aktiemarked</a:t>
            </a:r>
            <a:endParaRPr lang="en-GB" altLang="da-DK" sz="1846">
              <a:latin typeface="Trebuchet MS" panose="020B0603020202020204" pitchFamily="34" charset="0"/>
            </a:endParaRPr>
          </a:p>
        </p:txBody>
      </p:sp>
      <p:sp>
        <p:nvSpPr>
          <p:cNvPr id="12321" name="Text Box 149">
            <a:extLst>
              <a:ext uri="{FF2B5EF4-FFF2-40B4-BE49-F238E27FC236}">
                <a16:creationId xmlns:a16="http://schemas.microsoft.com/office/drawing/2014/main" id="{87AD5A99-F659-A24D-341C-F1487AEDB92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292226" y="3625850"/>
            <a:ext cx="1249362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Volatilitet</a:t>
            </a:r>
            <a:endParaRPr lang="en-GB" altLang="da-DK" sz="1846">
              <a:latin typeface="Trebuchet MS" panose="020B0603020202020204" pitchFamily="34" charset="0"/>
            </a:endParaRPr>
          </a:p>
        </p:txBody>
      </p:sp>
      <p:sp>
        <p:nvSpPr>
          <p:cNvPr id="12322" name="Text Box 150">
            <a:extLst>
              <a:ext uri="{FF2B5EF4-FFF2-40B4-BE49-F238E27FC236}">
                <a16:creationId xmlns:a16="http://schemas.microsoft.com/office/drawing/2014/main" id="{739C9CAA-72FC-6B18-C2DA-F8969C5CE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0" y="3157538"/>
            <a:ext cx="184150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2954"/>
          </a:p>
        </p:txBody>
      </p:sp>
      <p:grpSp>
        <p:nvGrpSpPr>
          <p:cNvPr id="11299" name="Group 155">
            <a:extLst>
              <a:ext uri="{FF2B5EF4-FFF2-40B4-BE49-F238E27FC236}">
                <a16:creationId xmlns:a16="http://schemas.microsoft.com/office/drawing/2014/main" id="{0BCCC2D2-E676-C702-A8DA-55E5FDA769B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596188" y="4695825"/>
            <a:ext cx="844550" cy="835025"/>
            <a:chOff x="1372" y="2670"/>
            <a:chExt cx="1156" cy="1146"/>
          </a:xfrm>
        </p:grpSpPr>
        <p:sp>
          <p:nvSpPr>
            <p:cNvPr id="12364" name="Freeform 156">
              <a:extLst>
                <a:ext uri="{FF2B5EF4-FFF2-40B4-BE49-F238E27FC236}">
                  <a16:creationId xmlns:a16="http://schemas.microsoft.com/office/drawing/2014/main" id="{FF40921E-F8A2-9654-F5E4-09E6BAB300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72" y="2670"/>
              <a:ext cx="1156" cy="1146"/>
            </a:xfrm>
            <a:custGeom>
              <a:avLst/>
              <a:gdLst>
                <a:gd name="T0" fmla="*/ 0 w 3468"/>
                <a:gd name="T1" fmla="*/ 0 h 3437"/>
                <a:gd name="T2" fmla="*/ 0 w 3468"/>
                <a:gd name="T3" fmla="*/ 0 h 3437"/>
                <a:gd name="T4" fmla="*/ 0 w 3468"/>
                <a:gd name="T5" fmla="*/ 0 h 3437"/>
                <a:gd name="T6" fmla="*/ 0 w 3468"/>
                <a:gd name="T7" fmla="*/ 0 h 3437"/>
                <a:gd name="T8" fmla="*/ 0 w 3468"/>
                <a:gd name="T9" fmla="*/ 0 h 3437"/>
                <a:gd name="T10" fmla="*/ 0 w 3468"/>
                <a:gd name="T11" fmla="*/ 0 h 3437"/>
                <a:gd name="T12" fmla="*/ 0 w 3468"/>
                <a:gd name="T13" fmla="*/ 0 h 3437"/>
                <a:gd name="T14" fmla="*/ 0 w 3468"/>
                <a:gd name="T15" fmla="*/ 0 h 3437"/>
                <a:gd name="T16" fmla="*/ 0 w 3468"/>
                <a:gd name="T17" fmla="*/ 0 h 3437"/>
                <a:gd name="T18" fmla="*/ 0 w 3468"/>
                <a:gd name="T19" fmla="*/ 0 h 3437"/>
                <a:gd name="T20" fmla="*/ 0 w 3468"/>
                <a:gd name="T21" fmla="*/ 0 h 3437"/>
                <a:gd name="T22" fmla="*/ 0 w 3468"/>
                <a:gd name="T23" fmla="*/ 0 h 3437"/>
                <a:gd name="T24" fmla="*/ 0 w 3468"/>
                <a:gd name="T25" fmla="*/ 0 h 3437"/>
                <a:gd name="T26" fmla="*/ 0 w 3468"/>
                <a:gd name="T27" fmla="*/ 0 h 3437"/>
                <a:gd name="T28" fmla="*/ 0 w 3468"/>
                <a:gd name="T29" fmla="*/ 0 h 3437"/>
                <a:gd name="T30" fmla="*/ 0 w 3468"/>
                <a:gd name="T31" fmla="*/ 0 h 3437"/>
                <a:gd name="T32" fmla="*/ 0 w 3468"/>
                <a:gd name="T33" fmla="*/ 0 h 3437"/>
                <a:gd name="T34" fmla="*/ 0 w 3468"/>
                <a:gd name="T35" fmla="*/ 0 h 3437"/>
                <a:gd name="T36" fmla="*/ 0 w 3468"/>
                <a:gd name="T37" fmla="*/ 0 h 3437"/>
                <a:gd name="T38" fmla="*/ 0 w 3468"/>
                <a:gd name="T39" fmla="*/ 0 h 3437"/>
                <a:gd name="T40" fmla="*/ 0 w 3468"/>
                <a:gd name="T41" fmla="*/ 0 h 3437"/>
                <a:gd name="T42" fmla="*/ 0 w 3468"/>
                <a:gd name="T43" fmla="*/ 0 h 3437"/>
                <a:gd name="T44" fmla="*/ 0 w 3468"/>
                <a:gd name="T45" fmla="*/ 0 h 3437"/>
                <a:gd name="T46" fmla="*/ 0 w 3468"/>
                <a:gd name="T47" fmla="*/ 0 h 3437"/>
                <a:gd name="T48" fmla="*/ 0 w 3468"/>
                <a:gd name="T49" fmla="*/ 0 h 3437"/>
                <a:gd name="T50" fmla="*/ 0 w 3468"/>
                <a:gd name="T51" fmla="*/ 0 h 3437"/>
                <a:gd name="T52" fmla="*/ 0 w 3468"/>
                <a:gd name="T53" fmla="*/ 0 h 3437"/>
                <a:gd name="T54" fmla="*/ 0 w 3468"/>
                <a:gd name="T55" fmla="*/ 0 h 3437"/>
                <a:gd name="T56" fmla="*/ 0 w 3468"/>
                <a:gd name="T57" fmla="*/ 0 h 3437"/>
                <a:gd name="T58" fmla="*/ 0 w 3468"/>
                <a:gd name="T59" fmla="*/ 0 h 3437"/>
                <a:gd name="T60" fmla="*/ 0 w 3468"/>
                <a:gd name="T61" fmla="*/ 0 h 3437"/>
                <a:gd name="T62" fmla="*/ 0 w 3468"/>
                <a:gd name="T63" fmla="*/ 0 h 3437"/>
                <a:gd name="T64" fmla="*/ 0 w 3468"/>
                <a:gd name="T65" fmla="*/ 0 h 3437"/>
                <a:gd name="T66" fmla="*/ 0 w 3468"/>
                <a:gd name="T67" fmla="*/ 0 h 3437"/>
                <a:gd name="T68" fmla="*/ 0 w 3468"/>
                <a:gd name="T69" fmla="*/ 0 h 3437"/>
                <a:gd name="T70" fmla="*/ 0 w 3468"/>
                <a:gd name="T71" fmla="*/ 0 h 3437"/>
                <a:gd name="T72" fmla="*/ 0 w 3468"/>
                <a:gd name="T73" fmla="*/ 0 h 3437"/>
                <a:gd name="T74" fmla="*/ 0 w 3468"/>
                <a:gd name="T75" fmla="*/ 0 h 3437"/>
                <a:gd name="T76" fmla="*/ 0 w 3468"/>
                <a:gd name="T77" fmla="*/ 0 h 3437"/>
                <a:gd name="T78" fmla="*/ 0 w 3468"/>
                <a:gd name="T79" fmla="*/ 0 h 3437"/>
                <a:gd name="T80" fmla="*/ 0 w 3468"/>
                <a:gd name="T81" fmla="*/ 0 h 3437"/>
                <a:gd name="T82" fmla="*/ 0 w 3468"/>
                <a:gd name="T83" fmla="*/ 0 h 3437"/>
                <a:gd name="T84" fmla="*/ 0 w 3468"/>
                <a:gd name="T85" fmla="*/ 0 h 3437"/>
                <a:gd name="T86" fmla="*/ 0 w 3468"/>
                <a:gd name="T87" fmla="*/ 0 h 3437"/>
                <a:gd name="T88" fmla="*/ 0 w 3468"/>
                <a:gd name="T89" fmla="*/ 0 h 3437"/>
                <a:gd name="T90" fmla="*/ 0 w 3468"/>
                <a:gd name="T91" fmla="*/ 0 h 3437"/>
                <a:gd name="T92" fmla="*/ 0 w 3468"/>
                <a:gd name="T93" fmla="*/ 0 h 3437"/>
                <a:gd name="T94" fmla="*/ 0 w 3468"/>
                <a:gd name="T95" fmla="*/ 0 h 3437"/>
                <a:gd name="T96" fmla="*/ 0 w 3468"/>
                <a:gd name="T97" fmla="*/ 0 h 3437"/>
                <a:gd name="T98" fmla="*/ 0 w 3468"/>
                <a:gd name="T99" fmla="*/ 0 h 3437"/>
                <a:gd name="T100" fmla="*/ 0 w 3468"/>
                <a:gd name="T101" fmla="*/ 0 h 3437"/>
                <a:gd name="T102" fmla="*/ 0 w 3468"/>
                <a:gd name="T103" fmla="*/ 0 h 3437"/>
                <a:gd name="T104" fmla="*/ 0 w 3468"/>
                <a:gd name="T105" fmla="*/ 0 h 3437"/>
                <a:gd name="T106" fmla="*/ 0 w 3468"/>
                <a:gd name="T107" fmla="*/ 0 h 3437"/>
                <a:gd name="T108" fmla="*/ 0 w 3468"/>
                <a:gd name="T109" fmla="*/ 0 h 3437"/>
                <a:gd name="T110" fmla="*/ 0 w 3468"/>
                <a:gd name="T111" fmla="*/ 0 h 3437"/>
                <a:gd name="T112" fmla="*/ 0 w 3468"/>
                <a:gd name="T113" fmla="*/ 0 h 3437"/>
                <a:gd name="T114" fmla="*/ 0 w 3468"/>
                <a:gd name="T115" fmla="*/ 0 h 3437"/>
                <a:gd name="T116" fmla="*/ 0 w 3468"/>
                <a:gd name="T117" fmla="*/ 0 h 343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468"/>
                <a:gd name="T178" fmla="*/ 0 h 3437"/>
                <a:gd name="T179" fmla="*/ 3468 w 3468"/>
                <a:gd name="T180" fmla="*/ 3437 h 343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468" h="3437">
                  <a:moveTo>
                    <a:pt x="2063" y="3437"/>
                  </a:moveTo>
                  <a:lnTo>
                    <a:pt x="2049" y="3422"/>
                  </a:lnTo>
                  <a:lnTo>
                    <a:pt x="2038" y="3404"/>
                  </a:lnTo>
                  <a:lnTo>
                    <a:pt x="2027" y="3383"/>
                  </a:lnTo>
                  <a:lnTo>
                    <a:pt x="2016" y="3367"/>
                  </a:lnTo>
                  <a:lnTo>
                    <a:pt x="2004" y="3353"/>
                  </a:lnTo>
                  <a:lnTo>
                    <a:pt x="1992" y="3349"/>
                  </a:lnTo>
                  <a:lnTo>
                    <a:pt x="1977" y="3355"/>
                  </a:lnTo>
                  <a:lnTo>
                    <a:pt x="1964" y="3377"/>
                  </a:lnTo>
                  <a:lnTo>
                    <a:pt x="1960" y="3395"/>
                  </a:lnTo>
                  <a:lnTo>
                    <a:pt x="1959" y="3410"/>
                  </a:lnTo>
                  <a:lnTo>
                    <a:pt x="1958" y="3419"/>
                  </a:lnTo>
                  <a:lnTo>
                    <a:pt x="1955" y="3426"/>
                  </a:lnTo>
                  <a:lnTo>
                    <a:pt x="1950" y="3428"/>
                  </a:lnTo>
                  <a:lnTo>
                    <a:pt x="1944" y="3429"/>
                  </a:lnTo>
                  <a:lnTo>
                    <a:pt x="1933" y="3428"/>
                  </a:lnTo>
                  <a:lnTo>
                    <a:pt x="1919" y="3428"/>
                  </a:lnTo>
                  <a:lnTo>
                    <a:pt x="1919" y="3424"/>
                  </a:lnTo>
                  <a:lnTo>
                    <a:pt x="1919" y="3422"/>
                  </a:lnTo>
                  <a:lnTo>
                    <a:pt x="1879" y="3404"/>
                  </a:lnTo>
                  <a:lnTo>
                    <a:pt x="1853" y="3374"/>
                  </a:lnTo>
                  <a:lnTo>
                    <a:pt x="1833" y="3335"/>
                  </a:lnTo>
                  <a:lnTo>
                    <a:pt x="1823" y="3294"/>
                  </a:lnTo>
                  <a:lnTo>
                    <a:pt x="1818" y="3247"/>
                  </a:lnTo>
                  <a:lnTo>
                    <a:pt x="1820" y="3203"/>
                  </a:lnTo>
                  <a:lnTo>
                    <a:pt x="1824" y="3163"/>
                  </a:lnTo>
                  <a:lnTo>
                    <a:pt x="1832" y="3132"/>
                  </a:lnTo>
                  <a:lnTo>
                    <a:pt x="1834" y="3118"/>
                  </a:lnTo>
                  <a:lnTo>
                    <a:pt x="1835" y="3107"/>
                  </a:lnTo>
                  <a:lnTo>
                    <a:pt x="1833" y="3095"/>
                  </a:lnTo>
                  <a:lnTo>
                    <a:pt x="1832" y="3084"/>
                  </a:lnTo>
                  <a:lnTo>
                    <a:pt x="1828" y="3071"/>
                  </a:lnTo>
                  <a:lnTo>
                    <a:pt x="1827" y="3059"/>
                  </a:lnTo>
                  <a:lnTo>
                    <a:pt x="1826" y="3044"/>
                  </a:lnTo>
                  <a:lnTo>
                    <a:pt x="1829" y="3031"/>
                  </a:lnTo>
                  <a:lnTo>
                    <a:pt x="1848" y="2978"/>
                  </a:lnTo>
                  <a:lnTo>
                    <a:pt x="1861" y="2937"/>
                  </a:lnTo>
                  <a:lnTo>
                    <a:pt x="1866" y="2902"/>
                  </a:lnTo>
                  <a:lnTo>
                    <a:pt x="1867" y="2870"/>
                  </a:lnTo>
                  <a:lnTo>
                    <a:pt x="1862" y="2836"/>
                  </a:lnTo>
                  <a:lnTo>
                    <a:pt x="1853" y="2800"/>
                  </a:lnTo>
                  <a:lnTo>
                    <a:pt x="1839" y="2756"/>
                  </a:lnTo>
                  <a:lnTo>
                    <a:pt x="1823" y="2702"/>
                  </a:lnTo>
                  <a:lnTo>
                    <a:pt x="1817" y="2652"/>
                  </a:lnTo>
                  <a:lnTo>
                    <a:pt x="1820" y="2602"/>
                  </a:lnTo>
                  <a:lnTo>
                    <a:pt x="1824" y="2552"/>
                  </a:lnTo>
                  <a:lnTo>
                    <a:pt x="1831" y="2502"/>
                  </a:lnTo>
                  <a:lnTo>
                    <a:pt x="1831" y="2453"/>
                  </a:lnTo>
                  <a:lnTo>
                    <a:pt x="1823" y="2408"/>
                  </a:lnTo>
                  <a:lnTo>
                    <a:pt x="1804" y="2366"/>
                  </a:lnTo>
                  <a:lnTo>
                    <a:pt x="1770" y="2332"/>
                  </a:lnTo>
                  <a:lnTo>
                    <a:pt x="1763" y="2331"/>
                  </a:lnTo>
                  <a:lnTo>
                    <a:pt x="1759" y="2331"/>
                  </a:lnTo>
                  <a:lnTo>
                    <a:pt x="1752" y="2330"/>
                  </a:lnTo>
                  <a:lnTo>
                    <a:pt x="1748" y="2330"/>
                  </a:lnTo>
                  <a:lnTo>
                    <a:pt x="1738" y="2327"/>
                  </a:lnTo>
                  <a:lnTo>
                    <a:pt x="1727" y="2326"/>
                  </a:lnTo>
                  <a:lnTo>
                    <a:pt x="1711" y="2322"/>
                  </a:lnTo>
                  <a:lnTo>
                    <a:pt x="1691" y="2320"/>
                  </a:lnTo>
                  <a:lnTo>
                    <a:pt x="1677" y="2346"/>
                  </a:lnTo>
                  <a:lnTo>
                    <a:pt x="1671" y="2374"/>
                  </a:lnTo>
                  <a:lnTo>
                    <a:pt x="1669" y="2401"/>
                  </a:lnTo>
                  <a:lnTo>
                    <a:pt x="1672" y="2429"/>
                  </a:lnTo>
                  <a:lnTo>
                    <a:pt x="1675" y="2457"/>
                  </a:lnTo>
                  <a:lnTo>
                    <a:pt x="1680" y="2486"/>
                  </a:lnTo>
                  <a:lnTo>
                    <a:pt x="1684" y="2515"/>
                  </a:lnTo>
                  <a:lnTo>
                    <a:pt x="1685" y="2548"/>
                  </a:lnTo>
                  <a:lnTo>
                    <a:pt x="1678" y="2596"/>
                  </a:lnTo>
                  <a:lnTo>
                    <a:pt x="1674" y="2641"/>
                  </a:lnTo>
                  <a:lnTo>
                    <a:pt x="1674" y="2684"/>
                  </a:lnTo>
                  <a:lnTo>
                    <a:pt x="1682" y="2727"/>
                  </a:lnTo>
                  <a:lnTo>
                    <a:pt x="1693" y="2767"/>
                  </a:lnTo>
                  <a:lnTo>
                    <a:pt x="1711" y="2807"/>
                  </a:lnTo>
                  <a:lnTo>
                    <a:pt x="1735" y="2849"/>
                  </a:lnTo>
                  <a:lnTo>
                    <a:pt x="1768" y="2892"/>
                  </a:lnTo>
                  <a:lnTo>
                    <a:pt x="1774" y="2906"/>
                  </a:lnTo>
                  <a:lnTo>
                    <a:pt x="1781" y="2922"/>
                  </a:lnTo>
                  <a:lnTo>
                    <a:pt x="1784" y="2937"/>
                  </a:lnTo>
                  <a:lnTo>
                    <a:pt x="1785" y="2952"/>
                  </a:lnTo>
                  <a:lnTo>
                    <a:pt x="1783" y="2964"/>
                  </a:lnTo>
                  <a:lnTo>
                    <a:pt x="1777" y="2976"/>
                  </a:lnTo>
                  <a:lnTo>
                    <a:pt x="1765" y="2986"/>
                  </a:lnTo>
                  <a:lnTo>
                    <a:pt x="1748" y="2996"/>
                  </a:lnTo>
                  <a:lnTo>
                    <a:pt x="1749" y="2999"/>
                  </a:lnTo>
                  <a:lnTo>
                    <a:pt x="1751" y="3005"/>
                  </a:lnTo>
                  <a:lnTo>
                    <a:pt x="1773" y="3048"/>
                  </a:lnTo>
                  <a:lnTo>
                    <a:pt x="1776" y="3095"/>
                  </a:lnTo>
                  <a:lnTo>
                    <a:pt x="1761" y="3140"/>
                  </a:lnTo>
                  <a:lnTo>
                    <a:pt x="1735" y="3185"/>
                  </a:lnTo>
                  <a:lnTo>
                    <a:pt x="1700" y="3225"/>
                  </a:lnTo>
                  <a:lnTo>
                    <a:pt x="1661" y="3263"/>
                  </a:lnTo>
                  <a:lnTo>
                    <a:pt x="1622" y="3295"/>
                  </a:lnTo>
                  <a:lnTo>
                    <a:pt x="1587" y="3320"/>
                  </a:lnTo>
                  <a:lnTo>
                    <a:pt x="1581" y="3325"/>
                  </a:lnTo>
                  <a:lnTo>
                    <a:pt x="1575" y="3333"/>
                  </a:lnTo>
                  <a:lnTo>
                    <a:pt x="1569" y="3340"/>
                  </a:lnTo>
                  <a:lnTo>
                    <a:pt x="1564" y="3349"/>
                  </a:lnTo>
                  <a:lnTo>
                    <a:pt x="1557" y="3355"/>
                  </a:lnTo>
                  <a:lnTo>
                    <a:pt x="1551" y="3362"/>
                  </a:lnTo>
                  <a:lnTo>
                    <a:pt x="1543" y="3367"/>
                  </a:lnTo>
                  <a:lnTo>
                    <a:pt x="1537" y="3371"/>
                  </a:lnTo>
                  <a:lnTo>
                    <a:pt x="1509" y="3338"/>
                  </a:lnTo>
                  <a:lnTo>
                    <a:pt x="1487" y="3310"/>
                  </a:lnTo>
                  <a:lnTo>
                    <a:pt x="1468" y="3288"/>
                  </a:lnTo>
                  <a:lnTo>
                    <a:pt x="1451" y="3272"/>
                  </a:lnTo>
                  <a:lnTo>
                    <a:pt x="1430" y="3262"/>
                  </a:lnTo>
                  <a:lnTo>
                    <a:pt x="1405" y="3262"/>
                  </a:lnTo>
                  <a:lnTo>
                    <a:pt x="1374" y="3272"/>
                  </a:lnTo>
                  <a:lnTo>
                    <a:pt x="1335" y="3294"/>
                  </a:lnTo>
                  <a:lnTo>
                    <a:pt x="1328" y="3299"/>
                  </a:lnTo>
                  <a:lnTo>
                    <a:pt x="1324" y="3305"/>
                  </a:lnTo>
                  <a:lnTo>
                    <a:pt x="1316" y="3308"/>
                  </a:lnTo>
                  <a:lnTo>
                    <a:pt x="1310" y="3311"/>
                  </a:lnTo>
                  <a:lnTo>
                    <a:pt x="1299" y="3283"/>
                  </a:lnTo>
                  <a:lnTo>
                    <a:pt x="1303" y="3248"/>
                  </a:lnTo>
                  <a:lnTo>
                    <a:pt x="1315" y="3207"/>
                  </a:lnTo>
                  <a:lnTo>
                    <a:pt x="1336" y="3164"/>
                  </a:lnTo>
                  <a:lnTo>
                    <a:pt x="1359" y="3121"/>
                  </a:lnTo>
                  <a:lnTo>
                    <a:pt x="1383" y="3082"/>
                  </a:lnTo>
                  <a:lnTo>
                    <a:pt x="1407" y="3051"/>
                  </a:lnTo>
                  <a:lnTo>
                    <a:pt x="1427" y="3030"/>
                  </a:lnTo>
                  <a:lnTo>
                    <a:pt x="1435" y="2987"/>
                  </a:lnTo>
                  <a:lnTo>
                    <a:pt x="1451" y="2949"/>
                  </a:lnTo>
                  <a:lnTo>
                    <a:pt x="1470" y="2911"/>
                  </a:lnTo>
                  <a:lnTo>
                    <a:pt x="1491" y="2876"/>
                  </a:lnTo>
                  <a:lnTo>
                    <a:pt x="1509" y="2838"/>
                  </a:lnTo>
                  <a:lnTo>
                    <a:pt x="1525" y="2801"/>
                  </a:lnTo>
                  <a:lnTo>
                    <a:pt x="1531" y="2762"/>
                  </a:lnTo>
                  <a:lnTo>
                    <a:pt x="1529" y="2721"/>
                  </a:lnTo>
                  <a:lnTo>
                    <a:pt x="1519" y="2695"/>
                  </a:lnTo>
                  <a:lnTo>
                    <a:pt x="1509" y="2672"/>
                  </a:lnTo>
                  <a:lnTo>
                    <a:pt x="1498" y="2650"/>
                  </a:lnTo>
                  <a:lnTo>
                    <a:pt x="1489" y="2628"/>
                  </a:lnTo>
                  <a:lnTo>
                    <a:pt x="1478" y="2605"/>
                  </a:lnTo>
                  <a:lnTo>
                    <a:pt x="1469" y="2581"/>
                  </a:lnTo>
                  <a:lnTo>
                    <a:pt x="1462" y="2558"/>
                  </a:lnTo>
                  <a:lnTo>
                    <a:pt x="1459" y="2535"/>
                  </a:lnTo>
                  <a:lnTo>
                    <a:pt x="1459" y="2513"/>
                  </a:lnTo>
                  <a:lnTo>
                    <a:pt x="1460" y="2491"/>
                  </a:lnTo>
                  <a:lnTo>
                    <a:pt x="1462" y="2469"/>
                  </a:lnTo>
                  <a:lnTo>
                    <a:pt x="1465" y="2447"/>
                  </a:lnTo>
                  <a:lnTo>
                    <a:pt x="1467" y="2425"/>
                  </a:lnTo>
                  <a:lnTo>
                    <a:pt x="1469" y="2403"/>
                  </a:lnTo>
                  <a:lnTo>
                    <a:pt x="1470" y="2382"/>
                  </a:lnTo>
                  <a:lnTo>
                    <a:pt x="1471" y="2363"/>
                  </a:lnTo>
                  <a:lnTo>
                    <a:pt x="1463" y="2324"/>
                  </a:lnTo>
                  <a:lnTo>
                    <a:pt x="1451" y="2280"/>
                  </a:lnTo>
                  <a:lnTo>
                    <a:pt x="1434" y="2232"/>
                  </a:lnTo>
                  <a:lnTo>
                    <a:pt x="1415" y="2186"/>
                  </a:lnTo>
                  <a:lnTo>
                    <a:pt x="1391" y="2139"/>
                  </a:lnTo>
                  <a:lnTo>
                    <a:pt x="1366" y="2098"/>
                  </a:lnTo>
                  <a:lnTo>
                    <a:pt x="1339" y="2064"/>
                  </a:lnTo>
                  <a:lnTo>
                    <a:pt x="1313" y="2042"/>
                  </a:lnTo>
                  <a:lnTo>
                    <a:pt x="1302" y="2039"/>
                  </a:lnTo>
                  <a:lnTo>
                    <a:pt x="1292" y="2038"/>
                  </a:lnTo>
                  <a:lnTo>
                    <a:pt x="1281" y="2037"/>
                  </a:lnTo>
                  <a:lnTo>
                    <a:pt x="1271" y="2035"/>
                  </a:lnTo>
                  <a:lnTo>
                    <a:pt x="1253" y="2071"/>
                  </a:lnTo>
                  <a:lnTo>
                    <a:pt x="1232" y="2104"/>
                  </a:lnTo>
                  <a:lnTo>
                    <a:pt x="1211" y="2136"/>
                  </a:lnTo>
                  <a:lnTo>
                    <a:pt x="1190" y="2169"/>
                  </a:lnTo>
                  <a:lnTo>
                    <a:pt x="1170" y="2199"/>
                  </a:lnTo>
                  <a:lnTo>
                    <a:pt x="1153" y="2232"/>
                  </a:lnTo>
                  <a:lnTo>
                    <a:pt x="1137" y="2268"/>
                  </a:lnTo>
                  <a:lnTo>
                    <a:pt x="1127" y="2307"/>
                  </a:lnTo>
                  <a:lnTo>
                    <a:pt x="1128" y="2352"/>
                  </a:lnTo>
                  <a:lnTo>
                    <a:pt x="1129" y="2386"/>
                  </a:lnTo>
                  <a:lnTo>
                    <a:pt x="1127" y="2412"/>
                  </a:lnTo>
                  <a:lnTo>
                    <a:pt x="1122" y="2430"/>
                  </a:lnTo>
                  <a:lnTo>
                    <a:pt x="1109" y="2441"/>
                  </a:lnTo>
                  <a:lnTo>
                    <a:pt x="1089" y="2450"/>
                  </a:lnTo>
                  <a:lnTo>
                    <a:pt x="1058" y="2456"/>
                  </a:lnTo>
                  <a:lnTo>
                    <a:pt x="1016" y="2463"/>
                  </a:lnTo>
                  <a:lnTo>
                    <a:pt x="1000" y="2470"/>
                  </a:lnTo>
                  <a:lnTo>
                    <a:pt x="985" y="2479"/>
                  </a:lnTo>
                  <a:lnTo>
                    <a:pt x="970" y="2487"/>
                  </a:lnTo>
                  <a:lnTo>
                    <a:pt x="956" y="2496"/>
                  </a:lnTo>
                  <a:lnTo>
                    <a:pt x="941" y="2502"/>
                  </a:lnTo>
                  <a:lnTo>
                    <a:pt x="927" y="2508"/>
                  </a:lnTo>
                  <a:lnTo>
                    <a:pt x="912" y="2511"/>
                  </a:lnTo>
                  <a:lnTo>
                    <a:pt x="897" y="2511"/>
                  </a:lnTo>
                  <a:lnTo>
                    <a:pt x="892" y="2502"/>
                  </a:lnTo>
                  <a:lnTo>
                    <a:pt x="890" y="2497"/>
                  </a:lnTo>
                  <a:lnTo>
                    <a:pt x="887" y="2493"/>
                  </a:lnTo>
                  <a:lnTo>
                    <a:pt x="886" y="2490"/>
                  </a:lnTo>
                  <a:lnTo>
                    <a:pt x="885" y="2485"/>
                  </a:lnTo>
                  <a:lnTo>
                    <a:pt x="884" y="2479"/>
                  </a:lnTo>
                  <a:lnTo>
                    <a:pt x="880" y="2479"/>
                  </a:lnTo>
                  <a:lnTo>
                    <a:pt x="878" y="2479"/>
                  </a:lnTo>
                  <a:lnTo>
                    <a:pt x="867" y="2486"/>
                  </a:lnTo>
                  <a:lnTo>
                    <a:pt x="858" y="2493"/>
                  </a:lnTo>
                  <a:lnTo>
                    <a:pt x="847" y="2500"/>
                  </a:lnTo>
                  <a:lnTo>
                    <a:pt x="839" y="2507"/>
                  </a:lnTo>
                  <a:lnTo>
                    <a:pt x="828" y="2511"/>
                  </a:lnTo>
                  <a:lnTo>
                    <a:pt x="818" y="2515"/>
                  </a:lnTo>
                  <a:lnTo>
                    <a:pt x="807" y="2517"/>
                  </a:lnTo>
                  <a:lnTo>
                    <a:pt x="796" y="2517"/>
                  </a:lnTo>
                  <a:lnTo>
                    <a:pt x="792" y="2536"/>
                  </a:lnTo>
                  <a:lnTo>
                    <a:pt x="788" y="2557"/>
                  </a:lnTo>
                  <a:lnTo>
                    <a:pt x="785" y="2579"/>
                  </a:lnTo>
                  <a:lnTo>
                    <a:pt x="782" y="2602"/>
                  </a:lnTo>
                  <a:lnTo>
                    <a:pt x="779" y="2624"/>
                  </a:lnTo>
                  <a:lnTo>
                    <a:pt x="776" y="2646"/>
                  </a:lnTo>
                  <a:lnTo>
                    <a:pt x="774" y="2668"/>
                  </a:lnTo>
                  <a:lnTo>
                    <a:pt x="774" y="2691"/>
                  </a:lnTo>
                  <a:lnTo>
                    <a:pt x="777" y="2689"/>
                  </a:lnTo>
                  <a:lnTo>
                    <a:pt x="791" y="2684"/>
                  </a:lnTo>
                  <a:lnTo>
                    <a:pt x="810" y="2677"/>
                  </a:lnTo>
                  <a:lnTo>
                    <a:pt x="834" y="2669"/>
                  </a:lnTo>
                  <a:lnTo>
                    <a:pt x="857" y="2662"/>
                  </a:lnTo>
                  <a:lnTo>
                    <a:pt x="880" y="2660"/>
                  </a:lnTo>
                  <a:lnTo>
                    <a:pt x="898" y="2660"/>
                  </a:lnTo>
                  <a:lnTo>
                    <a:pt x="912" y="2667"/>
                  </a:lnTo>
                  <a:lnTo>
                    <a:pt x="927" y="2669"/>
                  </a:lnTo>
                  <a:lnTo>
                    <a:pt x="940" y="2673"/>
                  </a:lnTo>
                  <a:lnTo>
                    <a:pt x="952" y="2677"/>
                  </a:lnTo>
                  <a:lnTo>
                    <a:pt x="964" y="2684"/>
                  </a:lnTo>
                  <a:lnTo>
                    <a:pt x="974" y="2690"/>
                  </a:lnTo>
                  <a:lnTo>
                    <a:pt x="985" y="2700"/>
                  </a:lnTo>
                  <a:lnTo>
                    <a:pt x="996" y="2711"/>
                  </a:lnTo>
                  <a:lnTo>
                    <a:pt x="1010" y="2727"/>
                  </a:lnTo>
                  <a:lnTo>
                    <a:pt x="1044" y="2730"/>
                  </a:lnTo>
                  <a:lnTo>
                    <a:pt x="1073" y="2739"/>
                  </a:lnTo>
                  <a:lnTo>
                    <a:pt x="1095" y="2751"/>
                  </a:lnTo>
                  <a:lnTo>
                    <a:pt x="1113" y="2770"/>
                  </a:lnTo>
                  <a:lnTo>
                    <a:pt x="1126" y="2790"/>
                  </a:lnTo>
                  <a:lnTo>
                    <a:pt x="1134" y="2818"/>
                  </a:lnTo>
                  <a:lnTo>
                    <a:pt x="1139" y="2850"/>
                  </a:lnTo>
                  <a:lnTo>
                    <a:pt x="1144" y="2889"/>
                  </a:lnTo>
                  <a:lnTo>
                    <a:pt x="1122" y="2933"/>
                  </a:lnTo>
                  <a:lnTo>
                    <a:pt x="1094" y="2966"/>
                  </a:lnTo>
                  <a:lnTo>
                    <a:pt x="1062" y="2987"/>
                  </a:lnTo>
                  <a:lnTo>
                    <a:pt x="1027" y="2997"/>
                  </a:lnTo>
                  <a:lnTo>
                    <a:pt x="988" y="2996"/>
                  </a:lnTo>
                  <a:lnTo>
                    <a:pt x="950" y="2986"/>
                  </a:lnTo>
                  <a:lnTo>
                    <a:pt x="911" y="2967"/>
                  </a:lnTo>
                  <a:lnTo>
                    <a:pt x="874" y="2942"/>
                  </a:lnTo>
                  <a:lnTo>
                    <a:pt x="862" y="2941"/>
                  </a:lnTo>
                  <a:lnTo>
                    <a:pt x="853" y="2939"/>
                  </a:lnTo>
                  <a:lnTo>
                    <a:pt x="825" y="2975"/>
                  </a:lnTo>
                  <a:lnTo>
                    <a:pt x="796" y="3005"/>
                  </a:lnTo>
                  <a:lnTo>
                    <a:pt x="764" y="3027"/>
                  </a:lnTo>
                  <a:lnTo>
                    <a:pt x="731" y="3043"/>
                  </a:lnTo>
                  <a:lnTo>
                    <a:pt x="694" y="3049"/>
                  </a:lnTo>
                  <a:lnTo>
                    <a:pt x="657" y="3048"/>
                  </a:lnTo>
                  <a:lnTo>
                    <a:pt x="616" y="3038"/>
                  </a:lnTo>
                  <a:lnTo>
                    <a:pt x="575" y="3021"/>
                  </a:lnTo>
                  <a:lnTo>
                    <a:pt x="564" y="3010"/>
                  </a:lnTo>
                  <a:lnTo>
                    <a:pt x="556" y="3002"/>
                  </a:lnTo>
                  <a:lnTo>
                    <a:pt x="550" y="2993"/>
                  </a:lnTo>
                  <a:lnTo>
                    <a:pt x="547" y="2985"/>
                  </a:lnTo>
                  <a:lnTo>
                    <a:pt x="543" y="2975"/>
                  </a:lnTo>
                  <a:lnTo>
                    <a:pt x="540" y="2966"/>
                  </a:lnTo>
                  <a:lnTo>
                    <a:pt x="538" y="2955"/>
                  </a:lnTo>
                  <a:lnTo>
                    <a:pt x="537" y="2945"/>
                  </a:lnTo>
                  <a:lnTo>
                    <a:pt x="527" y="2942"/>
                  </a:lnTo>
                  <a:lnTo>
                    <a:pt x="518" y="2939"/>
                  </a:lnTo>
                  <a:lnTo>
                    <a:pt x="510" y="2936"/>
                  </a:lnTo>
                  <a:lnTo>
                    <a:pt x="503" y="2933"/>
                  </a:lnTo>
                  <a:lnTo>
                    <a:pt x="494" y="2930"/>
                  </a:lnTo>
                  <a:lnTo>
                    <a:pt x="488" y="2928"/>
                  </a:lnTo>
                  <a:lnTo>
                    <a:pt x="481" y="2927"/>
                  </a:lnTo>
                  <a:lnTo>
                    <a:pt x="477" y="2927"/>
                  </a:lnTo>
                  <a:lnTo>
                    <a:pt x="440" y="2956"/>
                  </a:lnTo>
                  <a:lnTo>
                    <a:pt x="407" y="2974"/>
                  </a:lnTo>
                  <a:lnTo>
                    <a:pt x="376" y="2978"/>
                  </a:lnTo>
                  <a:lnTo>
                    <a:pt x="347" y="2972"/>
                  </a:lnTo>
                  <a:lnTo>
                    <a:pt x="322" y="2955"/>
                  </a:lnTo>
                  <a:lnTo>
                    <a:pt x="301" y="2931"/>
                  </a:lnTo>
                  <a:lnTo>
                    <a:pt x="285" y="2898"/>
                  </a:lnTo>
                  <a:lnTo>
                    <a:pt x="277" y="2859"/>
                  </a:lnTo>
                  <a:lnTo>
                    <a:pt x="264" y="2859"/>
                  </a:lnTo>
                  <a:lnTo>
                    <a:pt x="253" y="2862"/>
                  </a:lnTo>
                  <a:lnTo>
                    <a:pt x="241" y="2866"/>
                  </a:lnTo>
                  <a:lnTo>
                    <a:pt x="230" y="2873"/>
                  </a:lnTo>
                  <a:lnTo>
                    <a:pt x="217" y="2880"/>
                  </a:lnTo>
                  <a:lnTo>
                    <a:pt x="206" y="2886"/>
                  </a:lnTo>
                  <a:lnTo>
                    <a:pt x="196" y="2892"/>
                  </a:lnTo>
                  <a:lnTo>
                    <a:pt x="189" y="2898"/>
                  </a:lnTo>
                  <a:lnTo>
                    <a:pt x="158" y="2902"/>
                  </a:lnTo>
                  <a:lnTo>
                    <a:pt x="129" y="2905"/>
                  </a:lnTo>
                  <a:lnTo>
                    <a:pt x="99" y="2905"/>
                  </a:lnTo>
                  <a:lnTo>
                    <a:pt x="75" y="2902"/>
                  </a:lnTo>
                  <a:lnTo>
                    <a:pt x="51" y="2892"/>
                  </a:lnTo>
                  <a:lnTo>
                    <a:pt x="30" y="2878"/>
                  </a:lnTo>
                  <a:lnTo>
                    <a:pt x="13" y="2858"/>
                  </a:lnTo>
                  <a:lnTo>
                    <a:pt x="2" y="2831"/>
                  </a:lnTo>
                  <a:lnTo>
                    <a:pt x="0" y="2798"/>
                  </a:lnTo>
                  <a:lnTo>
                    <a:pt x="4" y="2776"/>
                  </a:lnTo>
                  <a:lnTo>
                    <a:pt x="10" y="2759"/>
                  </a:lnTo>
                  <a:lnTo>
                    <a:pt x="21" y="2749"/>
                  </a:lnTo>
                  <a:lnTo>
                    <a:pt x="33" y="2739"/>
                  </a:lnTo>
                  <a:lnTo>
                    <a:pt x="49" y="2730"/>
                  </a:lnTo>
                  <a:lnTo>
                    <a:pt x="66" y="2721"/>
                  </a:lnTo>
                  <a:lnTo>
                    <a:pt x="86" y="2708"/>
                  </a:lnTo>
                  <a:lnTo>
                    <a:pt x="95" y="2666"/>
                  </a:lnTo>
                  <a:lnTo>
                    <a:pt x="118" y="2629"/>
                  </a:lnTo>
                  <a:lnTo>
                    <a:pt x="153" y="2597"/>
                  </a:lnTo>
                  <a:lnTo>
                    <a:pt x="196" y="2575"/>
                  </a:lnTo>
                  <a:lnTo>
                    <a:pt x="240" y="2562"/>
                  </a:lnTo>
                  <a:lnTo>
                    <a:pt x="285" y="2561"/>
                  </a:lnTo>
                  <a:lnTo>
                    <a:pt x="325" y="2573"/>
                  </a:lnTo>
                  <a:lnTo>
                    <a:pt x="357" y="2602"/>
                  </a:lnTo>
                  <a:lnTo>
                    <a:pt x="362" y="2607"/>
                  </a:lnTo>
                  <a:lnTo>
                    <a:pt x="371" y="2617"/>
                  </a:lnTo>
                  <a:lnTo>
                    <a:pt x="382" y="2624"/>
                  </a:lnTo>
                  <a:lnTo>
                    <a:pt x="393" y="2629"/>
                  </a:lnTo>
                  <a:lnTo>
                    <a:pt x="406" y="2608"/>
                  </a:lnTo>
                  <a:lnTo>
                    <a:pt x="423" y="2588"/>
                  </a:lnTo>
                  <a:lnTo>
                    <a:pt x="440" y="2563"/>
                  </a:lnTo>
                  <a:lnTo>
                    <a:pt x="459" y="2540"/>
                  </a:lnTo>
                  <a:lnTo>
                    <a:pt x="476" y="2515"/>
                  </a:lnTo>
                  <a:lnTo>
                    <a:pt x="490" y="2492"/>
                  </a:lnTo>
                  <a:lnTo>
                    <a:pt x="503" y="2469"/>
                  </a:lnTo>
                  <a:lnTo>
                    <a:pt x="512" y="2448"/>
                  </a:lnTo>
                  <a:lnTo>
                    <a:pt x="501" y="2446"/>
                  </a:lnTo>
                  <a:lnTo>
                    <a:pt x="492" y="2441"/>
                  </a:lnTo>
                  <a:lnTo>
                    <a:pt x="482" y="2432"/>
                  </a:lnTo>
                  <a:lnTo>
                    <a:pt x="476" y="2425"/>
                  </a:lnTo>
                  <a:lnTo>
                    <a:pt x="468" y="2414"/>
                  </a:lnTo>
                  <a:lnTo>
                    <a:pt x="463" y="2404"/>
                  </a:lnTo>
                  <a:lnTo>
                    <a:pt x="459" y="2395"/>
                  </a:lnTo>
                  <a:lnTo>
                    <a:pt x="457" y="2388"/>
                  </a:lnTo>
                  <a:lnTo>
                    <a:pt x="457" y="2364"/>
                  </a:lnTo>
                  <a:lnTo>
                    <a:pt x="462" y="2344"/>
                  </a:lnTo>
                  <a:lnTo>
                    <a:pt x="470" y="2327"/>
                  </a:lnTo>
                  <a:lnTo>
                    <a:pt x="481" y="2314"/>
                  </a:lnTo>
                  <a:lnTo>
                    <a:pt x="494" y="2302"/>
                  </a:lnTo>
                  <a:lnTo>
                    <a:pt x="511" y="2294"/>
                  </a:lnTo>
                  <a:lnTo>
                    <a:pt x="529" y="2288"/>
                  </a:lnTo>
                  <a:lnTo>
                    <a:pt x="553" y="2285"/>
                  </a:lnTo>
                  <a:lnTo>
                    <a:pt x="560" y="2236"/>
                  </a:lnTo>
                  <a:lnTo>
                    <a:pt x="559" y="2187"/>
                  </a:lnTo>
                  <a:lnTo>
                    <a:pt x="550" y="2136"/>
                  </a:lnTo>
                  <a:lnTo>
                    <a:pt x="538" y="2085"/>
                  </a:lnTo>
                  <a:lnTo>
                    <a:pt x="520" y="2035"/>
                  </a:lnTo>
                  <a:lnTo>
                    <a:pt x="499" y="1990"/>
                  </a:lnTo>
                  <a:lnTo>
                    <a:pt x="478" y="1947"/>
                  </a:lnTo>
                  <a:lnTo>
                    <a:pt x="457" y="1910"/>
                  </a:lnTo>
                  <a:lnTo>
                    <a:pt x="433" y="1901"/>
                  </a:lnTo>
                  <a:lnTo>
                    <a:pt x="415" y="1891"/>
                  </a:lnTo>
                  <a:lnTo>
                    <a:pt x="401" y="1879"/>
                  </a:lnTo>
                  <a:lnTo>
                    <a:pt x="393" y="1866"/>
                  </a:lnTo>
                  <a:lnTo>
                    <a:pt x="387" y="1849"/>
                  </a:lnTo>
                  <a:lnTo>
                    <a:pt x="385" y="1831"/>
                  </a:lnTo>
                  <a:lnTo>
                    <a:pt x="387" y="1811"/>
                  </a:lnTo>
                  <a:lnTo>
                    <a:pt x="390" y="1789"/>
                  </a:lnTo>
                  <a:lnTo>
                    <a:pt x="391" y="1778"/>
                  </a:lnTo>
                  <a:lnTo>
                    <a:pt x="393" y="1763"/>
                  </a:lnTo>
                  <a:lnTo>
                    <a:pt x="391" y="1743"/>
                  </a:lnTo>
                  <a:lnTo>
                    <a:pt x="391" y="1724"/>
                  </a:lnTo>
                  <a:lnTo>
                    <a:pt x="389" y="1702"/>
                  </a:lnTo>
                  <a:lnTo>
                    <a:pt x="388" y="1682"/>
                  </a:lnTo>
                  <a:lnTo>
                    <a:pt x="387" y="1668"/>
                  </a:lnTo>
                  <a:lnTo>
                    <a:pt x="387" y="1659"/>
                  </a:lnTo>
                  <a:lnTo>
                    <a:pt x="383" y="1659"/>
                  </a:lnTo>
                  <a:lnTo>
                    <a:pt x="380" y="1660"/>
                  </a:lnTo>
                  <a:lnTo>
                    <a:pt x="362" y="1692"/>
                  </a:lnTo>
                  <a:lnTo>
                    <a:pt x="346" y="1718"/>
                  </a:lnTo>
                  <a:lnTo>
                    <a:pt x="327" y="1736"/>
                  </a:lnTo>
                  <a:lnTo>
                    <a:pt x="308" y="1751"/>
                  </a:lnTo>
                  <a:lnTo>
                    <a:pt x="286" y="1759"/>
                  </a:lnTo>
                  <a:lnTo>
                    <a:pt x="261" y="1767"/>
                  </a:lnTo>
                  <a:lnTo>
                    <a:pt x="229" y="1772"/>
                  </a:lnTo>
                  <a:lnTo>
                    <a:pt x="195" y="1776"/>
                  </a:lnTo>
                  <a:lnTo>
                    <a:pt x="187" y="1772"/>
                  </a:lnTo>
                  <a:lnTo>
                    <a:pt x="185" y="1767"/>
                  </a:lnTo>
                  <a:lnTo>
                    <a:pt x="182" y="1762"/>
                  </a:lnTo>
                  <a:lnTo>
                    <a:pt x="184" y="1758"/>
                  </a:lnTo>
                  <a:lnTo>
                    <a:pt x="187" y="1750"/>
                  </a:lnTo>
                  <a:lnTo>
                    <a:pt x="195" y="1745"/>
                  </a:lnTo>
                  <a:lnTo>
                    <a:pt x="202" y="1708"/>
                  </a:lnTo>
                  <a:lnTo>
                    <a:pt x="208" y="1675"/>
                  </a:lnTo>
                  <a:lnTo>
                    <a:pt x="213" y="1643"/>
                  </a:lnTo>
                  <a:lnTo>
                    <a:pt x="220" y="1614"/>
                  </a:lnTo>
                  <a:lnTo>
                    <a:pt x="229" y="1585"/>
                  </a:lnTo>
                  <a:lnTo>
                    <a:pt x="241" y="1558"/>
                  </a:lnTo>
                  <a:lnTo>
                    <a:pt x="258" y="1531"/>
                  </a:lnTo>
                  <a:lnTo>
                    <a:pt x="283" y="1506"/>
                  </a:lnTo>
                  <a:lnTo>
                    <a:pt x="283" y="1502"/>
                  </a:lnTo>
                  <a:lnTo>
                    <a:pt x="286" y="1498"/>
                  </a:lnTo>
                  <a:lnTo>
                    <a:pt x="252" y="1476"/>
                  </a:lnTo>
                  <a:lnTo>
                    <a:pt x="239" y="1450"/>
                  </a:lnTo>
                  <a:lnTo>
                    <a:pt x="240" y="1422"/>
                  </a:lnTo>
                  <a:lnTo>
                    <a:pt x="255" y="1393"/>
                  </a:lnTo>
                  <a:lnTo>
                    <a:pt x="275" y="1364"/>
                  </a:lnTo>
                  <a:lnTo>
                    <a:pt x="300" y="1337"/>
                  </a:lnTo>
                  <a:lnTo>
                    <a:pt x="324" y="1312"/>
                  </a:lnTo>
                  <a:lnTo>
                    <a:pt x="346" y="1296"/>
                  </a:lnTo>
                  <a:lnTo>
                    <a:pt x="311" y="1260"/>
                  </a:lnTo>
                  <a:lnTo>
                    <a:pt x="285" y="1212"/>
                  </a:lnTo>
                  <a:lnTo>
                    <a:pt x="266" y="1156"/>
                  </a:lnTo>
                  <a:lnTo>
                    <a:pt x="253" y="1096"/>
                  </a:lnTo>
                  <a:lnTo>
                    <a:pt x="245" y="1033"/>
                  </a:lnTo>
                  <a:lnTo>
                    <a:pt x="240" y="973"/>
                  </a:lnTo>
                  <a:lnTo>
                    <a:pt x="239" y="916"/>
                  </a:lnTo>
                  <a:lnTo>
                    <a:pt x="239" y="869"/>
                  </a:lnTo>
                  <a:lnTo>
                    <a:pt x="244" y="847"/>
                  </a:lnTo>
                  <a:lnTo>
                    <a:pt x="253" y="814"/>
                  </a:lnTo>
                  <a:lnTo>
                    <a:pt x="264" y="775"/>
                  </a:lnTo>
                  <a:lnTo>
                    <a:pt x="279" y="734"/>
                  </a:lnTo>
                  <a:lnTo>
                    <a:pt x="294" y="694"/>
                  </a:lnTo>
                  <a:lnTo>
                    <a:pt x="312" y="662"/>
                  </a:lnTo>
                  <a:lnTo>
                    <a:pt x="329" y="639"/>
                  </a:lnTo>
                  <a:lnTo>
                    <a:pt x="346" y="634"/>
                  </a:lnTo>
                  <a:lnTo>
                    <a:pt x="346" y="637"/>
                  </a:lnTo>
                  <a:lnTo>
                    <a:pt x="347" y="640"/>
                  </a:lnTo>
                  <a:lnTo>
                    <a:pt x="346" y="644"/>
                  </a:lnTo>
                  <a:lnTo>
                    <a:pt x="346" y="650"/>
                  </a:lnTo>
                  <a:lnTo>
                    <a:pt x="329" y="705"/>
                  </a:lnTo>
                  <a:lnTo>
                    <a:pt x="322" y="774"/>
                  </a:lnTo>
                  <a:lnTo>
                    <a:pt x="319" y="848"/>
                  </a:lnTo>
                  <a:lnTo>
                    <a:pt x="327" y="926"/>
                  </a:lnTo>
                  <a:lnTo>
                    <a:pt x="340" y="1002"/>
                  </a:lnTo>
                  <a:lnTo>
                    <a:pt x="363" y="1072"/>
                  </a:lnTo>
                  <a:lnTo>
                    <a:pt x="394" y="1131"/>
                  </a:lnTo>
                  <a:lnTo>
                    <a:pt x="434" y="1178"/>
                  </a:lnTo>
                  <a:lnTo>
                    <a:pt x="457" y="1162"/>
                  </a:lnTo>
                  <a:lnTo>
                    <a:pt x="477" y="1150"/>
                  </a:lnTo>
                  <a:lnTo>
                    <a:pt x="494" y="1139"/>
                  </a:lnTo>
                  <a:lnTo>
                    <a:pt x="511" y="1133"/>
                  </a:lnTo>
                  <a:lnTo>
                    <a:pt x="527" y="1128"/>
                  </a:lnTo>
                  <a:lnTo>
                    <a:pt x="547" y="1124"/>
                  </a:lnTo>
                  <a:lnTo>
                    <a:pt x="569" y="1122"/>
                  </a:lnTo>
                  <a:lnTo>
                    <a:pt x="597" y="1122"/>
                  </a:lnTo>
                  <a:lnTo>
                    <a:pt x="582" y="1030"/>
                  </a:lnTo>
                  <a:lnTo>
                    <a:pt x="575" y="941"/>
                  </a:lnTo>
                  <a:lnTo>
                    <a:pt x="575" y="852"/>
                  </a:lnTo>
                  <a:lnTo>
                    <a:pt x="586" y="767"/>
                  </a:lnTo>
                  <a:lnTo>
                    <a:pt x="604" y="683"/>
                  </a:lnTo>
                  <a:lnTo>
                    <a:pt x="635" y="604"/>
                  </a:lnTo>
                  <a:lnTo>
                    <a:pt x="677" y="526"/>
                  </a:lnTo>
                  <a:lnTo>
                    <a:pt x="733" y="452"/>
                  </a:lnTo>
                  <a:lnTo>
                    <a:pt x="737" y="447"/>
                  </a:lnTo>
                  <a:lnTo>
                    <a:pt x="742" y="444"/>
                  </a:lnTo>
                  <a:lnTo>
                    <a:pt x="748" y="438"/>
                  </a:lnTo>
                  <a:lnTo>
                    <a:pt x="755" y="435"/>
                  </a:lnTo>
                  <a:lnTo>
                    <a:pt x="760" y="431"/>
                  </a:lnTo>
                  <a:lnTo>
                    <a:pt x="766" y="433"/>
                  </a:lnTo>
                  <a:lnTo>
                    <a:pt x="770" y="438"/>
                  </a:lnTo>
                  <a:lnTo>
                    <a:pt x="775" y="449"/>
                  </a:lnTo>
                  <a:lnTo>
                    <a:pt x="733" y="526"/>
                  </a:lnTo>
                  <a:lnTo>
                    <a:pt x="707" y="601"/>
                  </a:lnTo>
                  <a:lnTo>
                    <a:pt x="692" y="673"/>
                  </a:lnTo>
                  <a:lnTo>
                    <a:pt x="693" y="747"/>
                  </a:lnTo>
                  <a:lnTo>
                    <a:pt x="704" y="816"/>
                  </a:lnTo>
                  <a:lnTo>
                    <a:pt x="730" y="887"/>
                  </a:lnTo>
                  <a:lnTo>
                    <a:pt x="766" y="957"/>
                  </a:lnTo>
                  <a:lnTo>
                    <a:pt x="818" y="1030"/>
                  </a:lnTo>
                  <a:lnTo>
                    <a:pt x="823" y="1040"/>
                  </a:lnTo>
                  <a:lnTo>
                    <a:pt x="830" y="1050"/>
                  </a:lnTo>
                  <a:lnTo>
                    <a:pt x="836" y="1061"/>
                  </a:lnTo>
                  <a:lnTo>
                    <a:pt x="843" y="1074"/>
                  </a:lnTo>
                  <a:lnTo>
                    <a:pt x="869" y="1068"/>
                  </a:lnTo>
                  <a:lnTo>
                    <a:pt x="903" y="1046"/>
                  </a:lnTo>
                  <a:lnTo>
                    <a:pt x="941" y="1011"/>
                  </a:lnTo>
                  <a:lnTo>
                    <a:pt x="984" y="969"/>
                  </a:lnTo>
                  <a:lnTo>
                    <a:pt x="1023" y="924"/>
                  </a:lnTo>
                  <a:lnTo>
                    <a:pt x="1060" y="883"/>
                  </a:lnTo>
                  <a:lnTo>
                    <a:pt x="1089" y="849"/>
                  </a:lnTo>
                  <a:lnTo>
                    <a:pt x="1109" y="831"/>
                  </a:lnTo>
                  <a:lnTo>
                    <a:pt x="1131" y="799"/>
                  </a:lnTo>
                  <a:lnTo>
                    <a:pt x="1155" y="769"/>
                  </a:lnTo>
                  <a:lnTo>
                    <a:pt x="1178" y="738"/>
                  </a:lnTo>
                  <a:lnTo>
                    <a:pt x="1203" y="708"/>
                  </a:lnTo>
                  <a:lnTo>
                    <a:pt x="1226" y="676"/>
                  </a:lnTo>
                  <a:lnTo>
                    <a:pt x="1249" y="645"/>
                  </a:lnTo>
                  <a:lnTo>
                    <a:pt x="1271" y="614"/>
                  </a:lnTo>
                  <a:lnTo>
                    <a:pt x="1294" y="583"/>
                  </a:lnTo>
                  <a:lnTo>
                    <a:pt x="1344" y="511"/>
                  </a:lnTo>
                  <a:lnTo>
                    <a:pt x="1399" y="434"/>
                  </a:lnTo>
                  <a:lnTo>
                    <a:pt x="1458" y="356"/>
                  </a:lnTo>
                  <a:lnTo>
                    <a:pt x="1523" y="279"/>
                  </a:lnTo>
                  <a:lnTo>
                    <a:pt x="1591" y="207"/>
                  </a:lnTo>
                  <a:lnTo>
                    <a:pt x="1666" y="147"/>
                  </a:lnTo>
                  <a:lnTo>
                    <a:pt x="1745" y="99"/>
                  </a:lnTo>
                  <a:lnTo>
                    <a:pt x="1832" y="71"/>
                  </a:lnTo>
                  <a:lnTo>
                    <a:pt x="1882" y="72"/>
                  </a:lnTo>
                  <a:lnTo>
                    <a:pt x="1936" y="77"/>
                  </a:lnTo>
                  <a:lnTo>
                    <a:pt x="1989" y="85"/>
                  </a:lnTo>
                  <a:lnTo>
                    <a:pt x="2043" y="97"/>
                  </a:lnTo>
                  <a:lnTo>
                    <a:pt x="2096" y="110"/>
                  </a:lnTo>
                  <a:lnTo>
                    <a:pt x="2149" y="127"/>
                  </a:lnTo>
                  <a:lnTo>
                    <a:pt x="2200" y="148"/>
                  </a:lnTo>
                  <a:lnTo>
                    <a:pt x="2248" y="174"/>
                  </a:lnTo>
                  <a:lnTo>
                    <a:pt x="2258" y="181"/>
                  </a:lnTo>
                  <a:lnTo>
                    <a:pt x="2272" y="190"/>
                  </a:lnTo>
                  <a:lnTo>
                    <a:pt x="2286" y="197"/>
                  </a:lnTo>
                  <a:lnTo>
                    <a:pt x="2302" y="204"/>
                  </a:lnTo>
                  <a:lnTo>
                    <a:pt x="2317" y="212"/>
                  </a:lnTo>
                  <a:lnTo>
                    <a:pt x="2332" y="221"/>
                  </a:lnTo>
                  <a:lnTo>
                    <a:pt x="2345" y="231"/>
                  </a:lnTo>
                  <a:lnTo>
                    <a:pt x="2358" y="243"/>
                  </a:lnTo>
                  <a:lnTo>
                    <a:pt x="2457" y="314"/>
                  </a:lnTo>
                  <a:lnTo>
                    <a:pt x="2548" y="400"/>
                  </a:lnTo>
                  <a:lnTo>
                    <a:pt x="2630" y="497"/>
                  </a:lnTo>
                  <a:lnTo>
                    <a:pt x="2708" y="605"/>
                  </a:lnTo>
                  <a:lnTo>
                    <a:pt x="2779" y="715"/>
                  </a:lnTo>
                  <a:lnTo>
                    <a:pt x="2846" y="829"/>
                  </a:lnTo>
                  <a:lnTo>
                    <a:pt x="2912" y="940"/>
                  </a:lnTo>
                  <a:lnTo>
                    <a:pt x="2978" y="1047"/>
                  </a:lnTo>
                  <a:lnTo>
                    <a:pt x="2985" y="1047"/>
                  </a:lnTo>
                  <a:lnTo>
                    <a:pt x="2995" y="1047"/>
                  </a:lnTo>
                  <a:lnTo>
                    <a:pt x="2997" y="1045"/>
                  </a:lnTo>
                  <a:lnTo>
                    <a:pt x="3000" y="1044"/>
                  </a:lnTo>
                  <a:lnTo>
                    <a:pt x="3046" y="1020"/>
                  </a:lnTo>
                  <a:lnTo>
                    <a:pt x="3090" y="993"/>
                  </a:lnTo>
                  <a:lnTo>
                    <a:pt x="3128" y="962"/>
                  </a:lnTo>
                  <a:lnTo>
                    <a:pt x="3165" y="929"/>
                  </a:lnTo>
                  <a:lnTo>
                    <a:pt x="3197" y="891"/>
                  </a:lnTo>
                  <a:lnTo>
                    <a:pt x="3227" y="850"/>
                  </a:lnTo>
                  <a:lnTo>
                    <a:pt x="3255" y="808"/>
                  </a:lnTo>
                  <a:lnTo>
                    <a:pt x="3283" y="765"/>
                  </a:lnTo>
                  <a:lnTo>
                    <a:pt x="3293" y="741"/>
                  </a:lnTo>
                  <a:lnTo>
                    <a:pt x="3305" y="709"/>
                  </a:lnTo>
                  <a:lnTo>
                    <a:pt x="3317" y="673"/>
                  </a:lnTo>
                  <a:lnTo>
                    <a:pt x="3330" y="637"/>
                  </a:lnTo>
                  <a:lnTo>
                    <a:pt x="3337" y="599"/>
                  </a:lnTo>
                  <a:lnTo>
                    <a:pt x="3341" y="565"/>
                  </a:lnTo>
                  <a:lnTo>
                    <a:pt x="3337" y="534"/>
                  </a:lnTo>
                  <a:lnTo>
                    <a:pt x="3327" y="511"/>
                  </a:lnTo>
                  <a:lnTo>
                    <a:pt x="3264" y="478"/>
                  </a:lnTo>
                  <a:lnTo>
                    <a:pt x="3220" y="435"/>
                  </a:lnTo>
                  <a:lnTo>
                    <a:pt x="3190" y="384"/>
                  </a:lnTo>
                  <a:lnTo>
                    <a:pt x="3172" y="331"/>
                  </a:lnTo>
                  <a:lnTo>
                    <a:pt x="3156" y="279"/>
                  </a:lnTo>
                  <a:lnTo>
                    <a:pt x="3139" y="232"/>
                  </a:lnTo>
                  <a:lnTo>
                    <a:pt x="3113" y="195"/>
                  </a:lnTo>
                  <a:lnTo>
                    <a:pt x="3077" y="171"/>
                  </a:lnTo>
                  <a:lnTo>
                    <a:pt x="3068" y="163"/>
                  </a:lnTo>
                  <a:lnTo>
                    <a:pt x="3062" y="155"/>
                  </a:lnTo>
                  <a:lnTo>
                    <a:pt x="3068" y="142"/>
                  </a:lnTo>
                  <a:lnTo>
                    <a:pt x="3079" y="137"/>
                  </a:lnTo>
                  <a:lnTo>
                    <a:pt x="3093" y="136"/>
                  </a:lnTo>
                  <a:lnTo>
                    <a:pt x="3107" y="138"/>
                  </a:lnTo>
                  <a:lnTo>
                    <a:pt x="3122" y="142"/>
                  </a:lnTo>
                  <a:lnTo>
                    <a:pt x="3137" y="147"/>
                  </a:lnTo>
                  <a:lnTo>
                    <a:pt x="3150" y="149"/>
                  </a:lnTo>
                  <a:lnTo>
                    <a:pt x="3165" y="152"/>
                  </a:lnTo>
                  <a:lnTo>
                    <a:pt x="3159" y="135"/>
                  </a:lnTo>
                  <a:lnTo>
                    <a:pt x="3153" y="120"/>
                  </a:lnTo>
                  <a:lnTo>
                    <a:pt x="3144" y="107"/>
                  </a:lnTo>
                  <a:lnTo>
                    <a:pt x="3135" y="97"/>
                  </a:lnTo>
                  <a:lnTo>
                    <a:pt x="3124" y="86"/>
                  </a:lnTo>
                  <a:lnTo>
                    <a:pt x="3113" y="78"/>
                  </a:lnTo>
                  <a:lnTo>
                    <a:pt x="3101" y="71"/>
                  </a:lnTo>
                  <a:lnTo>
                    <a:pt x="3089" y="67"/>
                  </a:lnTo>
                  <a:lnTo>
                    <a:pt x="3087" y="64"/>
                  </a:lnTo>
                  <a:lnTo>
                    <a:pt x="3087" y="61"/>
                  </a:lnTo>
                  <a:lnTo>
                    <a:pt x="3076" y="56"/>
                  </a:lnTo>
                  <a:lnTo>
                    <a:pt x="3065" y="53"/>
                  </a:lnTo>
                  <a:lnTo>
                    <a:pt x="3055" y="48"/>
                  </a:lnTo>
                  <a:lnTo>
                    <a:pt x="3045" y="44"/>
                  </a:lnTo>
                  <a:lnTo>
                    <a:pt x="3035" y="38"/>
                  </a:lnTo>
                  <a:lnTo>
                    <a:pt x="3027" y="32"/>
                  </a:lnTo>
                  <a:lnTo>
                    <a:pt x="3018" y="26"/>
                  </a:lnTo>
                  <a:lnTo>
                    <a:pt x="3012" y="21"/>
                  </a:lnTo>
                  <a:lnTo>
                    <a:pt x="3014" y="11"/>
                  </a:lnTo>
                  <a:lnTo>
                    <a:pt x="3019" y="5"/>
                  </a:lnTo>
                  <a:lnTo>
                    <a:pt x="3027" y="0"/>
                  </a:lnTo>
                  <a:lnTo>
                    <a:pt x="3035" y="0"/>
                  </a:lnTo>
                  <a:lnTo>
                    <a:pt x="3044" y="0"/>
                  </a:lnTo>
                  <a:lnTo>
                    <a:pt x="3055" y="0"/>
                  </a:lnTo>
                  <a:lnTo>
                    <a:pt x="3066" y="0"/>
                  </a:lnTo>
                  <a:lnTo>
                    <a:pt x="3077" y="2"/>
                  </a:lnTo>
                  <a:lnTo>
                    <a:pt x="3155" y="21"/>
                  </a:lnTo>
                  <a:lnTo>
                    <a:pt x="3239" y="64"/>
                  </a:lnTo>
                  <a:lnTo>
                    <a:pt x="3320" y="122"/>
                  </a:lnTo>
                  <a:lnTo>
                    <a:pt x="3391" y="195"/>
                  </a:lnTo>
                  <a:lnTo>
                    <a:pt x="3442" y="273"/>
                  </a:lnTo>
                  <a:lnTo>
                    <a:pt x="3468" y="356"/>
                  </a:lnTo>
                  <a:lnTo>
                    <a:pt x="3459" y="438"/>
                  </a:lnTo>
                  <a:lnTo>
                    <a:pt x="3409" y="517"/>
                  </a:lnTo>
                  <a:lnTo>
                    <a:pt x="3403" y="609"/>
                  </a:lnTo>
                  <a:lnTo>
                    <a:pt x="3390" y="703"/>
                  </a:lnTo>
                  <a:lnTo>
                    <a:pt x="3368" y="796"/>
                  </a:lnTo>
                  <a:lnTo>
                    <a:pt x="3338" y="888"/>
                  </a:lnTo>
                  <a:lnTo>
                    <a:pt x="3299" y="978"/>
                  </a:lnTo>
                  <a:lnTo>
                    <a:pt x="3255" y="1063"/>
                  </a:lnTo>
                  <a:lnTo>
                    <a:pt x="3203" y="1144"/>
                  </a:lnTo>
                  <a:lnTo>
                    <a:pt x="3146" y="1219"/>
                  </a:lnTo>
                  <a:lnTo>
                    <a:pt x="3146" y="1227"/>
                  </a:lnTo>
                  <a:lnTo>
                    <a:pt x="3151" y="1234"/>
                  </a:lnTo>
                  <a:lnTo>
                    <a:pt x="3156" y="1241"/>
                  </a:lnTo>
                  <a:lnTo>
                    <a:pt x="3162" y="1250"/>
                  </a:lnTo>
                  <a:lnTo>
                    <a:pt x="3195" y="1318"/>
                  </a:lnTo>
                  <a:lnTo>
                    <a:pt x="3226" y="1394"/>
                  </a:lnTo>
                  <a:lnTo>
                    <a:pt x="3251" y="1472"/>
                  </a:lnTo>
                  <a:lnTo>
                    <a:pt x="3272" y="1555"/>
                  </a:lnTo>
                  <a:lnTo>
                    <a:pt x="3283" y="1637"/>
                  </a:lnTo>
                  <a:lnTo>
                    <a:pt x="3287" y="1719"/>
                  </a:lnTo>
                  <a:lnTo>
                    <a:pt x="3280" y="1800"/>
                  </a:lnTo>
                  <a:lnTo>
                    <a:pt x="3261" y="1879"/>
                  </a:lnTo>
                  <a:lnTo>
                    <a:pt x="3234" y="1923"/>
                  </a:lnTo>
                  <a:lnTo>
                    <a:pt x="3205" y="1967"/>
                  </a:lnTo>
                  <a:lnTo>
                    <a:pt x="3175" y="2011"/>
                  </a:lnTo>
                  <a:lnTo>
                    <a:pt x="3144" y="2056"/>
                  </a:lnTo>
                  <a:lnTo>
                    <a:pt x="3115" y="2100"/>
                  </a:lnTo>
                  <a:lnTo>
                    <a:pt x="3090" y="2147"/>
                  </a:lnTo>
                  <a:lnTo>
                    <a:pt x="3072" y="2194"/>
                  </a:lnTo>
                  <a:lnTo>
                    <a:pt x="3062" y="2244"/>
                  </a:lnTo>
                  <a:lnTo>
                    <a:pt x="3062" y="2264"/>
                  </a:lnTo>
                  <a:lnTo>
                    <a:pt x="3065" y="2298"/>
                  </a:lnTo>
                  <a:lnTo>
                    <a:pt x="3067" y="2342"/>
                  </a:lnTo>
                  <a:lnTo>
                    <a:pt x="3069" y="2392"/>
                  </a:lnTo>
                  <a:lnTo>
                    <a:pt x="3069" y="2441"/>
                  </a:lnTo>
                  <a:lnTo>
                    <a:pt x="3068" y="2487"/>
                  </a:lnTo>
                  <a:lnTo>
                    <a:pt x="3063" y="2525"/>
                  </a:lnTo>
                  <a:lnTo>
                    <a:pt x="3055" y="2551"/>
                  </a:lnTo>
                  <a:lnTo>
                    <a:pt x="3051" y="2567"/>
                  </a:lnTo>
                  <a:lnTo>
                    <a:pt x="3047" y="2584"/>
                  </a:lnTo>
                  <a:lnTo>
                    <a:pt x="3045" y="2602"/>
                  </a:lnTo>
                  <a:lnTo>
                    <a:pt x="3045" y="2621"/>
                  </a:lnTo>
                  <a:lnTo>
                    <a:pt x="3044" y="2638"/>
                  </a:lnTo>
                  <a:lnTo>
                    <a:pt x="3045" y="2657"/>
                  </a:lnTo>
                  <a:lnTo>
                    <a:pt x="3047" y="2676"/>
                  </a:lnTo>
                  <a:lnTo>
                    <a:pt x="3052" y="2697"/>
                  </a:lnTo>
                  <a:lnTo>
                    <a:pt x="3060" y="2711"/>
                  </a:lnTo>
                  <a:lnTo>
                    <a:pt x="3068" y="2726"/>
                  </a:lnTo>
                  <a:lnTo>
                    <a:pt x="3076" y="2740"/>
                  </a:lnTo>
                  <a:lnTo>
                    <a:pt x="3085" y="2756"/>
                  </a:lnTo>
                  <a:lnTo>
                    <a:pt x="3091" y="2772"/>
                  </a:lnTo>
                  <a:lnTo>
                    <a:pt x="3099" y="2789"/>
                  </a:lnTo>
                  <a:lnTo>
                    <a:pt x="3104" y="2805"/>
                  </a:lnTo>
                  <a:lnTo>
                    <a:pt x="3109" y="2823"/>
                  </a:lnTo>
                  <a:lnTo>
                    <a:pt x="3128" y="2832"/>
                  </a:lnTo>
                  <a:lnTo>
                    <a:pt x="3145" y="2851"/>
                  </a:lnTo>
                  <a:lnTo>
                    <a:pt x="3160" y="2878"/>
                  </a:lnTo>
                  <a:lnTo>
                    <a:pt x="3171" y="2912"/>
                  </a:lnTo>
                  <a:lnTo>
                    <a:pt x="3178" y="2948"/>
                  </a:lnTo>
                  <a:lnTo>
                    <a:pt x="3186" y="2983"/>
                  </a:lnTo>
                  <a:lnTo>
                    <a:pt x="3188" y="3015"/>
                  </a:lnTo>
                  <a:lnTo>
                    <a:pt x="3190" y="3042"/>
                  </a:lnTo>
                  <a:lnTo>
                    <a:pt x="3166" y="3052"/>
                  </a:lnTo>
                  <a:lnTo>
                    <a:pt x="3138" y="3049"/>
                  </a:lnTo>
                  <a:lnTo>
                    <a:pt x="3105" y="3038"/>
                  </a:lnTo>
                  <a:lnTo>
                    <a:pt x="3073" y="3029"/>
                  </a:lnTo>
                  <a:lnTo>
                    <a:pt x="3043" y="3021"/>
                  </a:lnTo>
                  <a:lnTo>
                    <a:pt x="3018" y="3026"/>
                  </a:lnTo>
                  <a:lnTo>
                    <a:pt x="3001" y="3047"/>
                  </a:lnTo>
                  <a:lnTo>
                    <a:pt x="2996" y="3090"/>
                  </a:lnTo>
                  <a:lnTo>
                    <a:pt x="2995" y="3092"/>
                  </a:lnTo>
                  <a:lnTo>
                    <a:pt x="2992" y="3096"/>
                  </a:lnTo>
                  <a:lnTo>
                    <a:pt x="2955" y="3088"/>
                  </a:lnTo>
                  <a:lnTo>
                    <a:pt x="2924" y="3073"/>
                  </a:lnTo>
                  <a:lnTo>
                    <a:pt x="2900" y="3047"/>
                  </a:lnTo>
                  <a:lnTo>
                    <a:pt x="2883" y="3016"/>
                  </a:lnTo>
                  <a:lnTo>
                    <a:pt x="2869" y="2980"/>
                  </a:lnTo>
                  <a:lnTo>
                    <a:pt x="2862" y="2944"/>
                  </a:lnTo>
                  <a:lnTo>
                    <a:pt x="2859" y="2909"/>
                  </a:lnTo>
                  <a:lnTo>
                    <a:pt x="2862" y="2877"/>
                  </a:lnTo>
                  <a:lnTo>
                    <a:pt x="2853" y="2875"/>
                  </a:lnTo>
                  <a:lnTo>
                    <a:pt x="2846" y="2873"/>
                  </a:lnTo>
                  <a:lnTo>
                    <a:pt x="2840" y="2871"/>
                  </a:lnTo>
                  <a:lnTo>
                    <a:pt x="2836" y="2869"/>
                  </a:lnTo>
                  <a:lnTo>
                    <a:pt x="2832" y="2864"/>
                  </a:lnTo>
                  <a:lnTo>
                    <a:pt x="2831" y="2860"/>
                  </a:lnTo>
                  <a:lnTo>
                    <a:pt x="2830" y="2855"/>
                  </a:lnTo>
                  <a:lnTo>
                    <a:pt x="2830" y="2849"/>
                  </a:lnTo>
                  <a:lnTo>
                    <a:pt x="2852" y="2818"/>
                  </a:lnTo>
                  <a:lnTo>
                    <a:pt x="2869" y="2785"/>
                  </a:lnTo>
                  <a:lnTo>
                    <a:pt x="2880" y="2750"/>
                  </a:lnTo>
                  <a:lnTo>
                    <a:pt x="2887" y="2715"/>
                  </a:lnTo>
                  <a:lnTo>
                    <a:pt x="2889" y="2677"/>
                  </a:lnTo>
                  <a:lnTo>
                    <a:pt x="2887" y="2640"/>
                  </a:lnTo>
                  <a:lnTo>
                    <a:pt x="2883" y="2605"/>
                  </a:lnTo>
                  <a:lnTo>
                    <a:pt x="2876" y="2570"/>
                  </a:lnTo>
                  <a:lnTo>
                    <a:pt x="2876" y="2563"/>
                  </a:lnTo>
                  <a:lnTo>
                    <a:pt x="2876" y="2558"/>
                  </a:lnTo>
                  <a:lnTo>
                    <a:pt x="2876" y="2555"/>
                  </a:lnTo>
                  <a:lnTo>
                    <a:pt x="2878" y="2552"/>
                  </a:lnTo>
                  <a:lnTo>
                    <a:pt x="2879" y="2546"/>
                  </a:lnTo>
                  <a:lnTo>
                    <a:pt x="2883" y="2541"/>
                  </a:lnTo>
                  <a:lnTo>
                    <a:pt x="2873" y="2506"/>
                  </a:lnTo>
                  <a:lnTo>
                    <a:pt x="2867" y="2459"/>
                  </a:lnTo>
                  <a:lnTo>
                    <a:pt x="2859" y="2404"/>
                  </a:lnTo>
                  <a:lnTo>
                    <a:pt x="2851" y="2348"/>
                  </a:lnTo>
                  <a:lnTo>
                    <a:pt x="2837" y="2293"/>
                  </a:lnTo>
                  <a:lnTo>
                    <a:pt x="2820" y="2249"/>
                  </a:lnTo>
                  <a:lnTo>
                    <a:pt x="2793" y="2219"/>
                  </a:lnTo>
                  <a:lnTo>
                    <a:pt x="2758" y="2208"/>
                  </a:lnTo>
                  <a:lnTo>
                    <a:pt x="2749" y="2210"/>
                  </a:lnTo>
                  <a:lnTo>
                    <a:pt x="2742" y="2214"/>
                  </a:lnTo>
                  <a:lnTo>
                    <a:pt x="2735" y="2217"/>
                  </a:lnTo>
                  <a:lnTo>
                    <a:pt x="2727" y="2221"/>
                  </a:lnTo>
                  <a:lnTo>
                    <a:pt x="2720" y="2225"/>
                  </a:lnTo>
                  <a:lnTo>
                    <a:pt x="2713" y="2228"/>
                  </a:lnTo>
                  <a:lnTo>
                    <a:pt x="2705" y="2232"/>
                  </a:lnTo>
                  <a:lnTo>
                    <a:pt x="2698" y="2236"/>
                  </a:lnTo>
                  <a:lnTo>
                    <a:pt x="2698" y="2242"/>
                  </a:lnTo>
                  <a:lnTo>
                    <a:pt x="2698" y="2250"/>
                  </a:lnTo>
                  <a:lnTo>
                    <a:pt x="2666" y="2315"/>
                  </a:lnTo>
                  <a:lnTo>
                    <a:pt x="2644" y="2380"/>
                  </a:lnTo>
                  <a:lnTo>
                    <a:pt x="2628" y="2443"/>
                  </a:lnTo>
                  <a:lnTo>
                    <a:pt x="2620" y="2509"/>
                  </a:lnTo>
                  <a:lnTo>
                    <a:pt x="2615" y="2575"/>
                  </a:lnTo>
                  <a:lnTo>
                    <a:pt x="2615" y="2643"/>
                  </a:lnTo>
                  <a:lnTo>
                    <a:pt x="2619" y="2712"/>
                  </a:lnTo>
                  <a:lnTo>
                    <a:pt x="2626" y="2785"/>
                  </a:lnTo>
                  <a:lnTo>
                    <a:pt x="2621" y="2836"/>
                  </a:lnTo>
                  <a:lnTo>
                    <a:pt x="2610" y="2880"/>
                  </a:lnTo>
                  <a:lnTo>
                    <a:pt x="2591" y="2916"/>
                  </a:lnTo>
                  <a:lnTo>
                    <a:pt x="2566" y="2948"/>
                  </a:lnTo>
                  <a:lnTo>
                    <a:pt x="2534" y="2972"/>
                  </a:lnTo>
                  <a:lnTo>
                    <a:pt x="2499" y="2994"/>
                  </a:lnTo>
                  <a:lnTo>
                    <a:pt x="2459" y="3013"/>
                  </a:lnTo>
                  <a:lnTo>
                    <a:pt x="2415" y="3031"/>
                  </a:lnTo>
                  <a:lnTo>
                    <a:pt x="2391" y="3024"/>
                  </a:lnTo>
                  <a:lnTo>
                    <a:pt x="2378" y="3008"/>
                  </a:lnTo>
                  <a:lnTo>
                    <a:pt x="2368" y="2985"/>
                  </a:lnTo>
                  <a:lnTo>
                    <a:pt x="2362" y="2963"/>
                  </a:lnTo>
                  <a:lnTo>
                    <a:pt x="2351" y="2941"/>
                  </a:lnTo>
                  <a:lnTo>
                    <a:pt x="2336" y="2926"/>
                  </a:lnTo>
                  <a:lnTo>
                    <a:pt x="2313" y="2922"/>
                  </a:lnTo>
                  <a:lnTo>
                    <a:pt x="2279" y="2933"/>
                  </a:lnTo>
                  <a:lnTo>
                    <a:pt x="2252" y="2925"/>
                  </a:lnTo>
                  <a:lnTo>
                    <a:pt x="2247" y="2906"/>
                  </a:lnTo>
                  <a:lnTo>
                    <a:pt x="2257" y="2878"/>
                  </a:lnTo>
                  <a:lnTo>
                    <a:pt x="2278" y="2848"/>
                  </a:lnTo>
                  <a:lnTo>
                    <a:pt x="2303" y="2815"/>
                  </a:lnTo>
                  <a:lnTo>
                    <a:pt x="2329" y="2787"/>
                  </a:lnTo>
                  <a:lnTo>
                    <a:pt x="2349" y="2765"/>
                  </a:lnTo>
                  <a:lnTo>
                    <a:pt x="2357" y="2755"/>
                  </a:lnTo>
                  <a:lnTo>
                    <a:pt x="2390" y="2728"/>
                  </a:lnTo>
                  <a:lnTo>
                    <a:pt x="2419" y="2706"/>
                  </a:lnTo>
                  <a:lnTo>
                    <a:pt x="2444" y="2683"/>
                  </a:lnTo>
                  <a:lnTo>
                    <a:pt x="2462" y="2661"/>
                  </a:lnTo>
                  <a:lnTo>
                    <a:pt x="2472" y="2635"/>
                  </a:lnTo>
                  <a:lnTo>
                    <a:pt x="2476" y="2607"/>
                  </a:lnTo>
                  <a:lnTo>
                    <a:pt x="2470" y="2574"/>
                  </a:lnTo>
                  <a:lnTo>
                    <a:pt x="2455" y="2536"/>
                  </a:lnTo>
                  <a:lnTo>
                    <a:pt x="2449" y="2504"/>
                  </a:lnTo>
                  <a:lnTo>
                    <a:pt x="2445" y="2478"/>
                  </a:lnTo>
                  <a:lnTo>
                    <a:pt x="2441" y="2451"/>
                  </a:lnTo>
                  <a:lnTo>
                    <a:pt x="2439" y="2428"/>
                  </a:lnTo>
                  <a:lnTo>
                    <a:pt x="2432" y="2403"/>
                  </a:lnTo>
                  <a:lnTo>
                    <a:pt x="2423" y="2380"/>
                  </a:lnTo>
                  <a:lnTo>
                    <a:pt x="2410" y="2357"/>
                  </a:lnTo>
                  <a:lnTo>
                    <a:pt x="2391" y="2332"/>
                  </a:lnTo>
                  <a:lnTo>
                    <a:pt x="2389" y="2327"/>
                  </a:lnTo>
                  <a:lnTo>
                    <a:pt x="2387" y="2324"/>
                  </a:lnTo>
                  <a:lnTo>
                    <a:pt x="2357" y="2325"/>
                  </a:lnTo>
                  <a:lnTo>
                    <a:pt x="2328" y="2330"/>
                  </a:lnTo>
                  <a:lnTo>
                    <a:pt x="2297" y="2336"/>
                  </a:lnTo>
                  <a:lnTo>
                    <a:pt x="2268" y="2344"/>
                  </a:lnTo>
                  <a:lnTo>
                    <a:pt x="2237" y="2351"/>
                  </a:lnTo>
                  <a:lnTo>
                    <a:pt x="2208" y="2357"/>
                  </a:lnTo>
                  <a:lnTo>
                    <a:pt x="2180" y="2359"/>
                  </a:lnTo>
                  <a:lnTo>
                    <a:pt x="2154" y="2358"/>
                  </a:lnTo>
                  <a:lnTo>
                    <a:pt x="2152" y="2362"/>
                  </a:lnTo>
                  <a:lnTo>
                    <a:pt x="2151" y="2366"/>
                  </a:lnTo>
                  <a:lnTo>
                    <a:pt x="2151" y="2363"/>
                  </a:lnTo>
                  <a:lnTo>
                    <a:pt x="2151" y="2360"/>
                  </a:lnTo>
                  <a:lnTo>
                    <a:pt x="2145" y="2358"/>
                  </a:lnTo>
                  <a:lnTo>
                    <a:pt x="2141" y="2358"/>
                  </a:lnTo>
                  <a:lnTo>
                    <a:pt x="2138" y="2360"/>
                  </a:lnTo>
                  <a:lnTo>
                    <a:pt x="2138" y="2364"/>
                  </a:lnTo>
                  <a:lnTo>
                    <a:pt x="2126" y="2364"/>
                  </a:lnTo>
                  <a:lnTo>
                    <a:pt x="2115" y="2364"/>
                  </a:lnTo>
                  <a:lnTo>
                    <a:pt x="2104" y="2364"/>
                  </a:lnTo>
                  <a:lnTo>
                    <a:pt x="2093" y="2365"/>
                  </a:lnTo>
                  <a:lnTo>
                    <a:pt x="2081" y="2365"/>
                  </a:lnTo>
                  <a:lnTo>
                    <a:pt x="2070" y="2365"/>
                  </a:lnTo>
                  <a:lnTo>
                    <a:pt x="2059" y="2365"/>
                  </a:lnTo>
                  <a:lnTo>
                    <a:pt x="2048" y="2366"/>
                  </a:lnTo>
                  <a:lnTo>
                    <a:pt x="2024" y="2410"/>
                  </a:lnTo>
                  <a:lnTo>
                    <a:pt x="2011" y="2452"/>
                  </a:lnTo>
                  <a:lnTo>
                    <a:pt x="2009" y="2489"/>
                  </a:lnTo>
                  <a:lnTo>
                    <a:pt x="2013" y="2525"/>
                  </a:lnTo>
                  <a:lnTo>
                    <a:pt x="2020" y="2562"/>
                  </a:lnTo>
                  <a:lnTo>
                    <a:pt x="2030" y="2601"/>
                  </a:lnTo>
                  <a:lnTo>
                    <a:pt x="2038" y="2643"/>
                  </a:lnTo>
                  <a:lnTo>
                    <a:pt x="2044" y="2693"/>
                  </a:lnTo>
                  <a:lnTo>
                    <a:pt x="2042" y="2726"/>
                  </a:lnTo>
                  <a:lnTo>
                    <a:pt x="2041" y="2755"/>
                  </a:lnTo>
                  <a:lnTo>
                    <a:pt x="2041" y="2779"/>
                  </a:lnTo>
                  <a:lnTo>
                    <a:pt x="2044" y="2804"/>
                  </a:lnTo>
                  <a:lnTo>
                    <a:pt x="2049" y="2825"/>
                  </a:lnTo>
                  <a:lnTo>
                    <a:pt x="2058" y="2848"/>
                  </a:lnTo>
                  <a:lnTo>
                    <a:pt x="2071" y="2872"/>
                  </a:lnTo>
                  <a:lnTo>
                    <a:pt x="2092" y="2902"/>
                  </a:lnTo>
                  <a:lnTo>
                    <a:pt x="2115" y="2954"/>
                  </a:lnTo>
                  <a:lnTo>
                    <a:pt x="2135" y="3018"/>
                  </a:lnTo>
                  <a:lnTo>
                    <a:pt x="2149" y="3088"/>
                  </a:lnTo>
                  <a:lnTo>
                    <a:pt x="2159" y="3163"/>
                  </a:lnTo>
                  <a:lnTo>
                    <a:pt x="2158" y="3235"/>
                  </a:lnTo>
                  <a:lnTo>
                    <a:pt x="2147" y="3305"/>
                  </a:lnTo>
                  <a:lnTo>
                    <a:pt x="2124" y="3366"/>
                  </a:lnTo>
                  <a:lnTo>
                    <a:pt x="2088" y="3416"/>
                  </a:lnTo>
                  <a:lnTo>
                    <a:pt x="2082" y="3424"/>
                  </a:lnTo>
                  <a:lnTo>
                    <a:pt x="2077" y="3432"/>
                  </a:lnTo>
                  <a:lnTo>
                    <a:pt x="2070" y="3434"/>
                  </a:lnTo>
                  <a:lnTo>
                    <a:pt x="2063" y="3437"/>
                  </a:lnTo>
                  <a:close/>
                  <a:moveTo>
                    <a:pt x="501" y="2713"/>
                  </a:moveTo>
                  <a:lnTo>
                    <a:pt x="505" y="2713"/>
                  </a:lnTo>
                  <a:lnTo>
                    <a:pt x="509" y="2713"/>
                  </a:lnTo>
                  <a:lnTo>
                    <a:pt x="528" y="2691"/>
                  </a:lnTo>
                  <a:lnTo>
                    <a:pt x="547" y="2677"/>
                  </a:lnTo>
                  <a:lnTo>
                    <a:pt x="562" y="2665"/>
                  </a:lnTo>
                  <a:lnTo>
                    <a:pt x="581" y="2656"/>
                  </a:lnTo>
                  <a:lnTo>
                    <a:pt x="598" y="2649"/>
                  </a:lnTo>
                  <a:lnTo>
                    <a:pt x="619" y="2645"/>
                  </a:lnTo>
                  <a:lnTo>
                    <a:pt x="643" y="2643"/>
                  </a:lnTo>
                  <a:lnTo>
                    <a:pt x="675" y="2641"/>
                  </a:lnTo>
                  <a:lnTo>
                    <a:pt x="680" y="2629"/>
                  </a:lnTo>
                  <a:lnTo>
                    <a:pt x="687" y="2614"/>
                  </a:lnTo>
                  <a:lnTo>
                    <a:pt x="693" y="2596"/>
                  </a:lnTo>
                  <a:lnTo>
                    <a:pt x="700" y="2578"/>
                  </a:lnTo>
                  <a:lnTo>
                    <a:pt x="705" y="2557"/>
                  </a:lnTo>
                  <a:lnTo>
                    <a:pt x="711" y="2537"/>
                  </a:lnTo>
                  <a:lnTo>
                    <a:pt x="715" y="2520"/>
                  </a:lnTo>
                  <a:lnTo>
                    <a:pt x="719" y="2508"/>
                  </a:lnTo>
                  <a:lnTo>
                    <a:pt x="700" y="2502"/>
                  </a:lnTo>
                  <a:lnTo>
                    <a:pt x="683" y="2500"/>
                  </a:lnTo>
                  <a:lnTo>
                    <a:pt x="666" y="2498"/>
                  </a:lnTo>
                  <a:lnTo>
                    <a:pt x="650" y="2498"/>
                  </a:lnTo>
                  <a:lnTo>
                    <a:pt x="633" y="2496"/>
                  </a:lnTo>
                  <a:lnTo>
                    <a:pt x="619" y="2493"/>
                  </a:lnTo>
                  <a:lnTo>
                    <a:pt x="604" y="2487"/>
                  </a:lnTo>
                  <a:lnTo>
                    <a:pt x="593" y="2479"/>
                  </a:lnTo>
                  <a:lnTo>
                    <a:pt x="586" y="2476"/>
                  </a:lnTo>
                  <a:lnTo>
                    <a:pt x="580" y="2476"/>
                  </a:lnTo>
                  <a:lnTo>
                    <a:pt x="565" y="2492"/>
                  </a:lnTo>
                  <a:lnTo>
                    <a:pt x="547" y="2518"/>
                  </a:lnTo>
                  <a:lnTo>
                    <a:pt x="526" y="2550"/>
                  </a:lnTo>
                  <a:lnTo>
                    <a:pt x="506" y="2585"/>
                  </a:lnTo>
                  <a:lnTo>
                    <a:pt x="487" y="2619"/>
                  </a:lnTo>
                  <a:lnTo>
                    <a:pt x="471" y="2651"/>
                  </a:lnTo>
                  <a:lnTo>
                    <a:pt x="460" y="2677"/>
                  </a:lnTo>
                  <a:lnTo>
                    <a:pt x="457" y="2695"/>
                  </a:lnTo>
                  <a:lnTo>
                    <a:pt x="467" y="2696"/>
                  </a:lnTo>
                  <a:lnTo>
                    <a:pt x="478" y="2700"/>
                  </a:lnTo>
                  <a:lnTo>
                    <a:pt x="489" y="2705"/>
                  </a:lnTo>
                  <a:lnTo>
                    <a:pt x="501" y="27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5" name="Freeform 157">
              <a:extLst>
                <a:ext uri="{FF2B5EF4-FFF2-40B4-BE49-F238E27FC236}">
                  <a16:creationId xmlns:a16="http://schemas.microsoft.com/office/drawing/2014/main" id="{6E8DBE2C-9102-C552-CBB3-834034983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3" y="3694"/>
              <a:ext cx="100" cy="109"/>
            </a:xfrm>
            <a:custGeom>
              <a:avLst/>
              <a:gdLst>
                <a:gd name="T0" fmla="*/ 0 w 296"/>
                <a:gd name="T1" fmla="*/ 0 h 321"/>
                <a:gd name="T2" fmla="*/ 0 w 296"/>
                <a:gd name="T3" fmla="*/ 0 h 321"/>
                <a:gd name="T4" fmla="*/ 0 w 296"/>
                <a:gd name="T5" fmla="*/ 0 h 321"/>
                <a:gd name="T6" fmla="*/ 0 w 296"/>
                <a:gd name="T7" fmla="*/ 0 h 321"/>
                <a:gd name="T8" fmla="*/ 0 w 296"/>
                <a:gd name="T9" fmla="*/ 0 h 321"/>
                <a:gd name="T10" fmla="*/ 0 w 296"/>
                <a:gd name="T11" fmla="*/ 0 h 321"/>
                <a:gd name="T12" fmla="*/ 0 w 296"/>
                <a:gd name="T13" fmla="*/ 0 h 321"/>
                <a:gd name="T14" fmla="*/ 0 w 296"/>
                <a:gd name="T15" fmla="*/ 0 h 321"/>
                <a:gd name="T16" fmla="*/ 0 w 296"/>
                <a:gd name="T17" fmla="*/ 0 h 321"/>
                <a:gd name="T18" fmla="*/ 0 w 296"/>
                <a:gd name="T19" fmla="*/ 0 h 321"/>
                <a:gd name="T20" fmla="*/ 0 w 296"/>
                <a:gd name="T21" fmla="*/ 0 h 321"/>
                <a:gd name="T22" fmla="*/ 0 w 296"/>
                <a:gd name="T23" fmla="*/ 0 h 321"/>
                <a:gd name="T24" fmla="*/ 0 w 296"/>
                <a:gd name="T25" fmla="*/ 0 h 321"/>
                <a:gd name="T26" fmla="*/ 0 w 296"/>
                <a:gd name="T27" fmla="*/ 0 h 321"/>
                <a:gd name="T28" fmla="*/ 0 w 296"/>
                <a:gd name="T29" fmla="*/ 0 h 321"/>
                <a:gd name="T30" fmla="*/ 0 w 296"/>
                <a:gd name="T31" fmla="*/ 0 h 321"/>
                <a:gd name="T32" fmla="*/ 0 w 296"/>
                <a:gd name="T33" fmla="*/ 0 h 321"/>
                <a:gd name="T34" fmla="*/ 0 w 296"/>
                <a:gd name="T35" fmla="*/ 0 h 321"/>
                <a:gd name="T36" fmla="*/ 0 w 296"/>
                <a:gd name="T37" fmla="*/ 0 h 321"/>
                <a:gd name="T38" fmla="*/ 0 w 296"/>
                <a:gd name="T39" fmla="*/ 0 h 321"/>
                <a:gd name="T40" fmla="*/ 0 w 296"/>
                <a:gd name="T41" fmla="*/ 0 h 321"/>
                <a:gd name="T42" fmla="*/ 0 w 296"/>
                <a:gd name="T43" fmla="*/ 0 h 321"/>
                <a:gd name="T44" fmla="*/ 0 w 296"/>
                <a:gd name="T45" fmla="*/ 0 h 321"/>
                <a:gd name="T46" fmla="*/ 0 w 296"/>
                <a:gd name="T47" fmla="*/ 0 h 321"/>
                <a:gd name="T48" fmla="*/ 0 w 296"/>
                <a:gd name="T49" fmla="*/ 0 h 321"/>
                <a:gd name="T50" fmla="*/ 0 w 296"/>
                <a:gd name="T51" fmla="*/ 0 h 321"/>
                <a:gd name="T52" fmla="*/ 0 w 296"/>
                <a:gd name="T53" fmla="*/ 0 h 321"/>
                <a:gd name="T54" fmla="*/ 0 w 296"/>
                <a:gd name="T55" fmla="*/ 0 h 321"/>
                <a:gd name="T56" fmla="*/ 0 w 296"/>
                <a:gd name="T57" fmla="*/ 0 h 321"/>
                <a:gd name="T58" fmla="*/ 0 w 296"/>
                <a:gd name="T59" fmla="*/ 0 h 321"/>
                <a:gd name="T60" fmla="*/ 0 w 296"/>
                <a:gd name="T61" fmla="*/ 0 h 321"/>
                <a:gd name="T62" fmla="*/ 0 w 296"/>
                <a:gd name="T63" fmla="*/ 0 h 321"/>
                <a:gd name="T64" fmla="*/ 0 w 296"/>
                <a:gd name="T65" fmla="*/ 0 h 321"/>
                <a:gd name="T66" fmla="*/ 0 w 296"/>
                <a:gd name="T67" fmla="*/ 0 h 321"/>
                <a:gd name="T68" fmla="*/ 0 w 296"/>
                <a:gd name="T69" fmla="*/ 0 h 321"/>
                <a:gd name="T70" fmla="*/ 0 w 296"/>
                <a:gd name="T71" fmla="*/ 0 h 321"/>
                <a:gd name="T72" fmla="*/ 0 w 296"/>
                <a:gd name="T73" fmla="*/ 0 h 321"/>
                <a:gd name="T74" fmla="*/ 0 w 296"/>
                <a:gd name="T75" fmla="*/ 0 h 321"/>
                <a:gd name="T76" fmla="*/ 0 w 296"/>
                <a:gd name="T77" fmla="*/ 0 h 321"/>
                <a:gd name="T78" fmla="*/ 0 w 296"/>
                <a:gd name="T79" fmla="*/ 0 h 321"/>
                <a:gd name="T80" fmla="*/ 0 w 296"/>
                <a:gd name="T81" fmla="*/ 0 h 321"/>
                <a:gd name="T82" fmla="*/ 0 w 296"/>
                <a:gd name="T83" fmla="*/ 0 h 321"/>
                <a:gd name="T84" fmla="*/ 0 w 296"/>
                <a:gd name="T85" fmla="*/ 0 h 321"/>
                <a:gd name="T86" fmla="*/ 0 w 296"/>
                <a:gd name="T87" fmla="*/ 0 h 321"/>
                <a:gd name="T88" fmla="*/ 0 w 296"/>
                <a:gd name="T89" fmla="*/ 0 h 321"/>
                <a:gd name="T90" fmla="*/ 0 w 296"/>
                <a:gd name="T91" fmla="*/ 0 h 321"/>
                <a:gd name="T92" fmla="*/ 0 w 296"/>
                <a:gd name="T93" fmla="*/ 0 h 321"/>
                <a:gd name="T94" fmla="*/ 0 w 296"/>
                <a:gd name="T95" fmla="*/ 0 h 321"/>
                <a:gd name="T96" fmla="*/ 0 w 296"/>
                <a:gd name="T97" fmla="*/ 0 h 321"/>
                <a:gd name="T98" fmla="*/ 0 w 296"/>
                <a:gd name="T99" fmla="*/ 0 h 321"/>
                <a:gd name="T100" fmla="*/ 0 w 296"/>
                <a:gd name="T101" fmla="*/ 0 h 32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6"/>
                <a:gd name="T154" fmla="*/ 0 h 321"/>
                <a:gd name="T155" fmla="*/ 296 w 296"/>
                <a:gd name="T156" fmla="*/ 321 h 32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6" h="321">
                  <a:moveTo>
                    <a:pt x="88" y="321"/>
                  </a:moveTo>
                  <a:lnTo>
                    <a:pt x="54" y="288"/>
                  </a:lnTo>
                  <a:lnTo>
                    <a:pt x="30" y="256"/>
                  </a:lnTo>
                  <a:lnTo>
                    <a:pt x="12" y="222"/>
                  </a:lnTo>
                  <a:lnTo>
                    <a:pt x="4" y="188"/>
                  </a:lnTo>
                  <a:lnTo>
                    <a:pt x="0" y="150"/>
                  </a:lnTo>
                  <a:lnTo>
                    <a:pt x="5" y="112"/>
                  </a:lnTo>
                  <a:lnTo>
                    <a:pt x="14" y="71"/>
                  </a:lnTo>
                  <a:lnTo>
                    <a:pt x="30" y="31"/>
                  </a:lnTo>
                  <a:lnTo>
                    <a:pt x="39" y="22"/>
                  </a:lnTo>
                  <a:lnTo>
                    <a:pt x="53" y="11"/>
                  </a:lnTo>
                  <a:lnTo>
                    <a:pt x="59" y="5"/>
                  </a:lnTo>
                  <a:lnTo>
                    <a:pt x="65" y="2"/>
                  </a:lnTo>
                  <a:lnTo>
                    <a:pt x="71" y="0"/>
                  </a:lnTo>
                  <a:lnTo>
                    <a:pt x="78" y="1"/>
                  </a:lnTo>
                  <a:lnTo>
                    <a:pt x="83" y="13"/>
                  </a:lnTo>
                  <a:lnTo>
                    <a:pt x="89" y="22"/>
                  </a:lnTo>
                  <a:lnTo>
                    <a:pt x="94" y="24"/>
                  </a:lnTo>
                  <a:lnTo>
                    <a:pt x="102" y="26"/>
                  </a:lnTo>
                  <a:lnTo>
                    <a:pt x="108" y="23"/>
                  </a:lnTo>
                  <a:lnTo>
                    <a:pt x="116" y="21"/>
                  </a:lnTo>
                  <a:lnTo>
                    <a:pt x="125" y="17"/>
                  </a:lnTo>
                  <a:lnTo>
                    <a:pt x="136" y="17"/>
                  </a:lnTo>
                  <a:lnTo>
                    <a:pt x="157" y="39"/>
                  </a:lnTo>
                  <a:lnTo>
                    <a:pt x="175" y="51"/>
                  </a:lnTo>
                  <a:lnTo>
                    <a:pt x="191" y="52"/>
                  </a:lnTo>
                  <a:lnTo>
                    <a:pt x="208" y="50"/>
                  </a:lnTo>
                  <a:lnTo>
                    <a:pt x="224" y="41"/>
                  </a:lnTo>
                  <a:lnTo>
                    <a:pt x="243" y="35"/>
                  </a:lnTo>
                  <a:lnTo>
                    <a:pt x="264" y="31"/>
                  </a:lnTo>
                  <a:lnTo>
                    <a:pt x="291" y="33"/>
                  </a:lnTo>
                  <a:lnTo>
                    <a:pt x="293" y="60"/>
                  </a:lnTo>
                  <a:lnTo>
                    <a:pt x="296" y="95"/>
                  </a:lnTo>
                  <a:lnTo>
                    <a:pt x="295" y="134"/>
                  </a:lnTo>
                  <a:lnTo>
                    <a:pt x="293" y="177"/>
                  </a:lnTo>
                  <a:lnTo>
                    <a:pt x="286" y="217"/>
                  </a:lnTo>
                  <a:lnTo>
                    <a:pt x="276" y="256"/>
                  </a:lnTo>
                  <a:lnTo>
                    <a:pt x="261" y="287"/>
                  </a:lnTo>
                  <a:lnTo>
                    <a:pt x="241" y="311"/>
                  </a:lnTo>
                  <a:lnTo>
                    <a:pt x="219" y="296"/>
                  </a:lnTo>
                  <a:lnTo>
                    <a:pt x="203" y="280"/>
                  </a:lnTo>
                  <a:lnTo>
                    <a:pt x="187" y="263"/>
                  </a:lnTo>
                  <a:lnTo>
                    <a:pt x="175" y="249"/>
                  </a:lnTo>
                  <a:lnTo>
                    <a:pt x="160" y="241"/>
                  </a:lnTo>
                  <a:lnTo>
                    <a:pt x="146" y="243"/>
                  </a:lnTo>
                  <a:lnTo>
                    <a:pt x="127" y="256"/>
                  </a:lnTo>
                  <a:lnTo>
                    <a:pt x="107" y="286"/>
                  </a:lnTo>
                  <a:lnTo>
                    <a:pt x="104" y="294"/>
                  </a:lnTo>
                  <a:lnTo>
                    <a:pt x="102" y="307"/>
                  </a:lnTo>
                  <a:lnTo>
                    <a:pt x="97" y="316"/>
                  </a:lnTo>
                  <a:lnTo>
                    <a:pt x="88" y="32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6" name="Freeform 158">
              <a:extLst>
                <a:ext uri="{FF2B5EF4-FFF2-40B4-BE49-F238E27FC236}">
                  <a16:creationId xmlns:a16="http://schemas.microsoft.com/office/drawing/2014/main" id="{B07F9226-2A09-791E-34E0-6BA7E32532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3" y="3670"/>
              <a:ext cx="141" cy="111"/>
            </a:xfrm>
            <a:custGeom>
              <a:avLst/>
              <a:gdLst>
                <a:gd name="T0" fmla="*/ 0 w 423"/>
                <a:gd name="T1" fmla="*/ 0 h 335"/>
                <a:gd name="T2" fmla="*/ 0 w 423"/>
                <a:gd name="T3" fmla="*/ 0 h 335"/>
                <a:gd name="T4" fmla="*/ 0 w 423"/>
                <a:gd name="T5" fmla="*/ 0 h 335"/>
                <a:gd name="T6" fmla="*/ 0 w 423"/>
                <a:gd name="T7" fmla="*/ 0 h 335"/>
                <a:gd name="T8" fmla="*/ 0 w 423"/>
                <a:gd name="T9" fmla="*/ 0 h 335"/>
                <a:gd name="T10" fmla="*/ 0 w 423"/>
                <a:gd name="T11" fmla="*/ 0 h 335"/>
                <a:gd name="T12" fmla="*/ 0 w 423"/>
                <a:gd name="T13" fmla="*/ 0 h 335"/>
                <a:gd name="T14" fmla="*/ 0 w 423"/>
                <a:gd name="T15" fmla="*/ 0 h 335"/>
                <a:gd name="T16" fmla="*/ 0 w 423"/>
                <a:gd name="T17" fmla="*/ 0 h 335"/>
                <a:gd name="T18" fmla="*/ 0 w 423"/>
                <a:gd name="T19" fmla="*/ 0 h 335"/>
                <a:gd name="T20" fmla="*/ 0 w 423"/>
                <a:gd name="T21" fmla="*/ 0 h 335"/>
                <a:gd name="T22" fmla="*/ 0 w 423"/>
                <a:gd name="T23" fmla="*/ 0 h 335"/>
                <a:gd name="T24" fmla="*/ 0 w 423"/>
                <a:gd name="T25" fmla="*/ 0 h 335"/>
                <a:gd name="T26" fmla="*/ 0 w 423"/>
                <a:gd name="T27" fmla="*/ 0 h 335"/>
                <a:gd name="T28" fmla="*/ 0 w 423"/>
                <a:gd name="T29" fmla="*/ 0 h 335"/>
                <a:gd name="T30" fmla="*/ 0 w 423"/>
                <a:gd name="T31" fmla="*/ 0 h 335"/>
                <a:gd name="T32" fmla="*/ 0 w 423"/>
                <a:gd name="T33" fmla="*/ 0 h 335"/>
                <a:gd name="T34" fmla="*/ 0 w 423"/>
                <a:gd name="T35" fmla="*/ 0 h 335"/>
                <a:gd name="T36" fmla="*/ 0 w 423"/>
                <a:gd name="T37" fmla="*/ 0 h 335"/>
                <a:gd name="T38" fmla="*/ 0 w 423"/>
                <a:gd name="T39" fmla="*/ 0 h 335"/>
                <a:gd name="T40" fmla="*/ 0 w 423"/>
                <a:gd name="T41" fmla="*/ 0 h 335"/>
                <a:gd name="T42" fmla="*/ 0 w 423"/>
                <a:gd name="T43" fmla="*/ 0 h 335"/>
                <a:gd name="T44" fmla="*/ 0 w 423"/>
                <a:gd name="T45" fmla="*/ 0 h 335"/>
                <a:gd name="T46" fmla="*/ 0 w 423"/>
                <a:gd name="T47" fmla="*/ 0 h 335"/>
                <a:gd name="T48" fmla="*/ 0 w 423"/>
                <a:gd name="T49" fmla="*/ 0 h 335"/>
                <a:gd name="T50" fmla="*/ 0 w 423"/>
                <a:gd name="T51" fmla="*/ 0 h 335"/>
                <a:gd name="T52" fmla="*/ 0 w 423"/>
                <a:gd name="T53" fmla="*/ 0 h 335"/>
                <a:gd name="T54" fmla="*/ 0 w 423"/>
                <a:gd name="T55" fmla="*/ 0 h 335"/>
                <a:gd name="T56" fmla="*/ 0 w 423"/>
                <a:gd name="T57" fmla="*/ 0 h 335"/>
                <a:gd name="T58" fmla="*/ 0 w 423"/>
                <a:gd name="T59" fmla="*/ 0 h 335"/>
                <a:gd name="T60" fmla="*/ 0 w 423"/>
                <a:gd name="T61" fmla="*/ 0 h 335"/>
                <a:gd name="T62" fmla="*/ 0 w 423"/>
                <a:gd name="T63" fmla="*/ 0 h 335"/>
                <a:gd name="T64" fmla="*/ 0 w 423"/>
                <a:gd name="T65" fmla="*/ 0 h 335"/>
                <a:gd name="T66" fmla="*/ 0 w 423"/>
                <a:gd name="T67" fmla="*/ 0 h 335"/>
                <a:gd name="T68" fmla="*/ 0 w 423"/>
                <a:gd name="T69" fmla="*/ 0 h 335"/>
                <a:gd name="T70" fmla="*/ 0 w 423"/>
                <a:gd name="T71" fmla="*/ 0 h 335"/>
                <a:gd name="T72" fmla="*/ 0 w 423"/>
                <a:gd name="T73" fmla="*/ 0 h 335"/>
                <a:gd name="T74" fmla="*/ 0 w 423"/>
                <a:gd name="T75" fmla="*/ 0 h 335"/>
                <a:gd name="T76" fmla="*/ 0 w 423"/>
                <a:gd name="T77" fmla="*/ 0 h 33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23"/>
                <a:gd name="T118" fmla="*/ 0 h 335"/>
                <a:gd name="T119" fmla="*/ 423 w 423"/>
                <a:gd name="T120" fmla="*/ 335 h 33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23" h="335">
                  <a:moveTo>
                    <a:pt x="212" y="332"/>
                  </a:moveTo>
                  <a:lnTo>
                    <a:pt x="185" y="302"/>
                  </a:lnTo>
                  <a:lnTo>
                    <a:pt x="162" y="276"/>
                  </a:lnTo>
                  <a:lnTo>
                    <a:pt x="141" y="254"/>
                  </a:lnTo>
                  <a:lnTo>
                    <a:pt x="120" y="239"/>
                  </a:lnTo>
                  <a:lnTo>
                    <a:pt x="97" y="232"/>
                  </a:lnTo>
                  <a:lnTo>
                    <a:pt x="71" y="233"/>
                  </a:lnTo>
                  <a:lnTo>
                    <a:pt x="38" y="246"/>
                  </a:lnTo>
                  <a:lnTo>
                    <a:pt x="0" y="272"/>
                  </a:lnTo>
                  <a:lnTo>
                    <a:pt x="4" y="243"/>
                  </a:lnTo>
                  <a:lnTo>
                    <a:pt x="11" y="214"/>
                  </a:lnTo>
                  <a:lnTo>
                    <a:pt x="21" y="184"/>
                  </a:lnTo>
                  <a:lnTo>
                    <a:pt x="34" y="156"/>
                  </a:lnTo>
                  <a:lnTo>
                    <a:pt x="49" y="127"/>
                  </a:lnTo>
                  <a:lnTo>
                    <a:pt x="66" y="103"/>
                  </a:lnTo>
                  <a:lnTo>
                    <a:pt x="85" y="78"/>
                  </a:lnTo>
                  <a:lnTo>
                    <a:pt x="104" y="57"/>
                  </a:lnTo>
                  <a:lnTo>
                    <a:pt x="109" y="59"/>
                  </a:lnTo>
                  <a:lnTo>
                    <a:pt x="115" y="64"/>
                  </a:lnTo>
                  <a:lnTo>
                    <a:pt x="119" y="65"/>
                  </a:lnTo>
                  <a:lnTo>
                    <a:pt x="124" y="67"/>
                  </a:lnTo>
                  <a:lnTo>
                    <a:pt x="130" y="68"/>
                  </a:lnTo>
                  <a:lnTo>
                    <a:pt x="138" y="70"/>
                  </a:lnTo>
                  <a:lnTo>
                    <a:pt x="146" y="59"/>
                  </a:lnTo>
                  <a:lnTo>
                    <a:pt x="154" y="49"/>
                  </a:lnTo>
                  <a:lnTo>
                    <a:pt x="162" y="38"/>
                  </a:lnTo>
                  <a:lnTo>
                    <a:pt x="171" y="27"/>
                  </a:lnTo>
                  <a:lnTo>
                    <a:pt x="180" y="16"/>
                  </a:lnTo>
                  <a:lnTo>
                    <a:pt x="191" y="9"/>
                  </a:lnTo>
                  <a:lnTo>
                    <a:pt x="202" y="2"/>
                  </a:lnTo>
                  <a:lnTo>
                    <a:pt x="216" y="0"/>
                  </a:lnTo>
                  <a:lnTo>
                    <a:pt x="214" y="13"/>
                  </a:lnTo>
                  <a:lnTo>
                    <a:pt x="213" y="24"/>
                  </a:lnTo>
                  <a:lnTo>
                    <a:pt x="210" y="33"/>
                  </a:lnTo>
                  <a:lnTo>
                    <a:pt x="212" y="42"/>
                  </a:lnTo>
                  <a:lnTo>
                    <a:pt x="213" y="48"/>
                  </a:lnTo>
                  <a:lnTo>
                    <a:pt x="218" y="53"/>
                  </a:lnTo>
                  <a:lnTo>
                    <a:pt x="226" y="56"/>
                  </a:lnTo>
                  <a:lnTo>
                    <a:pt x="242" y="61"/>
                  </a:lnTo>
                  <a:lnTo>
                    <a:pt x="248" y="51"/>
                  </a:lnTo>
                  <a:lnTo>
                    <a:pt x="253" y="45"/>
                  </a:lnTo>
                  <a:lnTo>
                    <a:pt x="258" y="40"/>
                  </a:lnTo>
                  <a:lnTo>
                    <a:pt x="268" y="39"/>
                  </a:lnTo>
                  <a:lnTo>
                    <a:pt x="268" y="46"/>
                  </a:lnTo>
                  <a:lnTo>
                    <a:pt x="270" y="54"/>
                  </a:lnTo>
                  <a:lnTo>
                    <a:pt x="273" y="60"/>
                  </a:lnTo>
                  <a:lnTo>
                    <a:pt x="279" y="66"/>
                  </a:lnTo>
                  <a:lnTo>
                    <a:pt x="285" y="68"/>
                  </a:lnTo>
                  <a:lnTo>
                    <a:pt x="293" y="72"/>
                  </a:lnTo>
                  <a:lnTo>
                    <a:pt x="302" y="72"/>
                  </a:lnTo>
                  <a:lnTo>
                    <a:pt x="313" y="73"/>
                  </a:lnTo>
                  <a:lnTo>
                    <a:pt x="315" y="65"/>
                  </a:lnTo>
                  <a:lnTo>
                    <a:pt x="323" y="60"/>
                  </a:lnTo>
                  <a:lnTo>
                    <a:pt x="330" y="60"/>
                  </a:lnTo>
                  <a:lnTo>
                    <a:pt x="337" y="62"/>
                  </a:lnTo>
                  <a:lnTo>
                    <a:pt x="345" y="66"/>
                  </a:lnTo>
                  <a:lnTo>
                    <a:pt x="355" y="71"/>
                  </a:lnTo>
                  <a:lnTo>
                    <a:pt x="363" y="75"/>
                  </a:lnTo>
                  <a:lnTo>
                    <a:pt x="375" y="78"/>
                  </a:lnTo>
                  <a:lnTo>
                    <a:pt x="388" y="79"/>
                  </a:lnTo>
                  <a:lnTo>
                    <a:pt x="402" y="82"/>
                  </a:lnTo>
                  <a:lnTo>
                    <a:pt x="411" y="76"/>
                  </a:lnTo>
                  <a:lnTo>
                    <a:pt x="416" y="73"/>
                  </a:lnTo>
                  <a:lnTo>
                    <a:pt x="418" y="73"/>
                  </a:lnTo>
                  <a:lnTo>
                    <a:pt x="423" y="73"/>
                  </a:lnTo>
                  <a:lnTo>
                    <a:pt x="410" y="117"/>
                  </a:lnTo>
                  <a:lnTo>
                    <a:pt x="394" y="155"/>
                  </a:lnTo>
                  <a:lnTo>
                    <a:pt x="374" y="184"/>
                  </a:lnTo>
                  <a:lnTo>
                    <a:pt x="352" y="211"/>
                  </a:lnTo>
                  <a:lnTo>
                    <a:pt x="325" y="235"/>
                  </a:lnTo>
                  <a:lnTo>
                    <a:pt x="296" y="258"/>
                  </a:lnTo>
                  <a:lnTo>
                    <a:pt x="263" y="285"/>
                  </a:lnTo>
                  <a:lnTo>
                    <a:pt x="230" y="316"/>
                  </a:lnTo>
                  <a:lnTo>
                    <a:pt x="225" y="322"/>
                  </a:lnTo>
                  <a:lnTo>
                    <a:pt x="221" y="327"/>
                  </a:lnTo>
                  <a:lnTo>
                    <a:pt x="216" y="330"/>
                  </a:lnTo>
                  <a:lnTo>
                    <a:pt x="212" y="335"/>
                  </a:lnTo>
                  <a:lnTo>
                    <a:pt x="212" y="33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7" name="Freeform 159">
              <a:extLst>
                <a:ext uri="{FF2B5EF4-FFF2-40B4-BE49-F238E27FC236}">
                  <a16:creationId xmlns:a16="http://schemas.microsoft.com/office/drawing/2014/main" id="{680EF447-1837-C9F6-FA69-EC7E0E5C3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9" y="2703"/>
              <a:ext cx="950" cy="1004"/>
            </a:xfrm>
            <a:custGeom>
              <a:avLst/>
              <a:gdLst>
                <a:gd name="T0" fmla="*/ 0 w 2851"/>
                <a:gd name="T1" fmla="*/ 0 h 3008"/>
                <a:gd name="T2" fmla="*/ 0 w 2851"/>
                <a:gd name="T3" fmla="*/ 0 h 3008"/>
                <a:gd name="T4" fmla="*/ 0 w 2851"/>
                <a:gd name="T5" fmla="*/ 0 h 3008"/>
                <a:gd name="T6" fmla="*/ 0 w 2851"/>
                <a:gd name="T7" fmla="*/ 0 h 3008"/>
                <a:gd name="T8" fmla="*/ 0 w 2851"/>
                <a:gd name="T9" fmla="*/ 0 h 3008"/>
                <a:gd name="T10" fmla="*/ 0 w 2851"/>
                <a:gd name="T11" fmla="*/ 0 h 3008"/>
                <a:gd name="T12" fmla="*/ 0 w 2851"/>
                <a:gd name="T13" fmla="*/ 0 h 3008"/>
                <a:gd name="T14" fmla="*/ 0 w 2851"/>
                <a:gd name="T15" fmla="*/ 0 h 3008"/>
                <a:gd name="T16" fmla="*/ 0 w 2851"/>
                <a:gd name="T17" fmla="*/ 0 h 3008"/>
                <a:gd name="T18" fmla="*/ 0 w 2851"/>
                <a:gd name="T19" fmla="*/ 0 h 3008"/>
                <a:gd name="T20" fmla="*/ 0 w 2851"/>
                <a:gd name="T21" fmla="*/ 0 h 3008"/>
                <a:gd name="T22" fmla="*/ 0 w 2851"/>
                <a:gd name="T23" fmla="*/ 0 h 3008"/>
                <a:gd name="T24" fmla="*/ 0 w 2851"/>
                <a:gd name="T25" fmla="*/ 0 h 3008"/>
                <a:gd name="T26" fmla="*/ 0 w 2851"/>
                <a:gd name="T27" fmla="*/ 0 h 3008"/>
                <a:gd name="T28" fmla="*/ 0 w 2851"/>
                <a:gd name="T29" fmla="*/ 0 h 3008"/>
                <a:gd name="T30" fmla="*/ 0 w 2851"/>
                <a:gd name="T31" fmla="*/ 0 h 3008"/>
                <a:gd name="T32" fmla="*/ 0 w 2851"/>
                <a:gd name="T33" fmla="*/ 0 h 3008"/>
                <a:gd name="T34" fmla="*/ 0 w 2851"/>
                <a:gd name="T35" fmla="*/ 0 h 3008"/>
                <a:gd name="T36" fmla="*/ 0 w 2851"/>
                <a:gd name="T37" fmla="*/ 0 h 3008"/>
                <a:gd name="T38" fmla="*/ 0 w 2851"/>
                <a:gd name="T39" fmla="*/ 0 h 3008"/>
                <a:gd name="T40" fmla="*/ 0 w 2851"/>
                <a:gd name="T41" fmla="*/ 0 h 3008"/>
                <a:gd name="T42" fmla="*/ 0 w 2851"/>
                <a:gd name="T43" fmla="*/ 0 h 3008"/>
                <a:gd name="T44" fmla="*/ 0 w 2851"/>
                <a:gd name="T45" fmla="*/ 0 h 3008"/>
                <a:gd name="T46" fmla="*/ 0 w 2851"/>
                <a:gd name="T47" fmla="*/ 0 h 3008"/>
                <a:gd name="T48" fmla="*/ 0 w 2851"/>
                <a:gd name="T49" fmla="*/ 0 h 3008"/>
                <a:gd name="T50" fmla="*/ 0 w 2851"/>
                <a:gd name="T51" fmla="*/ 0 h 3008"/>
                <a:gd name="T52" fmla="*/ 0 w 2851"/>
                <a:gd name="T53" fmla="*/ 0 h 3008"/>
                <a:gd name="T54" fmla="*/ 0 w 2851"/>
                <a:gd name="T55" fmla="*/ 0 h 3008"/>
                <a:gd name="T56" fmla="*/ 0 w 2851"/>
                <a:gd name="T57" fmla="*/ 0 h 3008"/>
                <a:gd name="T58" fmla="*/ 0 w 2851"/>
                <a:gd name="T59" fmla="*/ 0 h 3008"/>
                <a:gd name="T60" fmla="*/ 0 w 2851"/>
                <a:gd name="T61" fmla="*/ 0 h 3008"/>
                <a:gd name="T62" fmla="*/ 0 w 2851"/>
                <a:gd name="T63" fmla="*/ 0 h 3008"/>
                <a:gd name="T64" fmla="*/ 0 w 2851"/>
                <a:gd name="T65" fmla="*/ 0 h 3008"/>
                <a:gd name="T66" fmla="*/ 0 w 2851"/>
                <a:gd name="T67" fmla="*/ 0 h 3008"/>
                <a:gd name="T68" fmla="*/ 0 w 2851"/>
                <a:gd name="T69" fmla="*/ 0 h 3008"/>
                <a:gd name="T70" fmla="*/ 0 w 2851"/>
                <a:gd name="T71" fmla="*/ 0 h 3008"/>
                <a:gd name="T72" fmla="*/ 0 w 2851"/>
                <a:gd name="T73" fmla="*/ 0 h 3008"/>
                <a:gd name="T74" fmla="*/ 0 w 2851"/>
                <a:gd name="T75" fmla="*/ 0 h 3008"/>
                <a:gd name="T76" fmla="*/ 0 w 2851"/>
                <a:gd name="T77" fmla="*/ 0 h 3008"/>
                <a:gd name="T78" fmla="*/ 0 w 2851"/>
                <a:gd name="T79" fmla="*/ 0 h 3008"/>
                <a:gd name="T80" fmla="*/ 0 w 2851"/>
                <a:gd name="T81" fmla="*/ 0 h 3008"/>
                <a:gd name="T82" fmla="*/ 0 w 2851"/>
                <a:gd name="T83" fmla="*/ 0 h 3008"/>
                <a:gd name="T84" fmla="*/ 0 w 2851"/>
                <a:gd name="T85" fmla="*/ 0 h 3008"/>
                <a:gd name="T86" fmla="*/ 0 w 2851"/>
                <a:gd name="T87" fmla="*/ 0 h 3008"/>
                <a:gd name="T88" fmla="*/ 0 w 2851"/>
                <a:gd name="T89" fmla="*/ 0 h 3008"/>
                <a:gd name="T90" fmla="*/ 0 w 2851"/>
                <a:gd name="T91" fmla="*/ 0 h 3008"/>
                <a:gd name="T92" fmla="*/ 0 w 2851"/>
                <a:gd name="T93" fmla="*/ 0 h 3008"/>
                <a:gd name="T94" fmla="*/ 0 w 2851"/>
                <a:gd name="T95" fmla="*/ 0 h 3008"/>
                <a:gd name="T96" fmla="*/ 0 w 2851"/>
                <a:gd name="T97" fmla="*/ 0 h 3008"/>
                <a:gd name="T98" fmla="*/ 0 w 2851"/>
                <a:gd name="T99" fmla="*/ 0 h 3008"/>
                <a:gd name="T100" fmla="*/ 0 w 2851"/>
                <a:gd name="T101" fmla="*/ 0 h 3008"/>
                <a:gd name="T102" fmla="*/ 0 w 2851"/>
                <a:gd name="T103" fmla="*/ 0 h 3008"/>
                <a:gd name="T104" fmla="*/ 0 w 2851"/>
                <a:gd name="T105" fmla="*/ 0 h 3008"/>
                <a:gd name="T106" fmla="*/ 0 w 2851"/>
                <a:gd name="T107" fmla="*/ 0 h 3008"/>
                <a:gd name="T108" fmla="*/ 0 w 2851"/>
                <a:gd name="T109" fmla="*/ 0 h 3008"/>
                <a:gd name="T110" fmla="*/ 0 w 2851"/>
                <a:gd name="T111" fmla="*/ 0 h 3008"/>
                <a:gd name="T112" fmla="*/ 0 w 2851"/>
                <a:gd name="T113" fmla="*/ 0 h 3008"/>
                <a:gd name="T114" fmla="*/ 0 w 2851"/>
                <a:gd name="T115" fmla="*/ 0 h 3008"/>
                <a:gd name="T116" fmla="*/ 0 w 2851"/>
                <a:gd name="T117" fmla="*/ 0 h 3008"/>
                <a:gd name="T118" fmla="*/ 0 w 2851"/>
                <a:gd name="T119" fmla="*/ 0 h 3008"/>
                <a:gd name="T120" fmla="*/ 0 w 2851"/>
                <a:gd name="T121" fmla="*/ 0 h 300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51"/>
                <a:gd name="T184" fmla="*/ 0 h 3008"/>
                <a:gd name="T185" fmla="*/ 2851 w 2851"/>
                <a:gd name="T186" fmla="*/ 3008 h 300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51" h="3008">
                  <a:moveTo>
                    <a:pt x="1624" y="3007"/>
                  </a:moveTo>
                  <a:lnTo>
                    <a:pt x="1606" y="2997"/>
                  </a:lnTo>
                  <a:lnTo>
                    <a:pt x="1592" y="2981"/>
                  </a:lnTo>
                  <a:lnTo>
                    <a:pt x="1581" y="2961"/>
                  </a:lnTo>
                  <a:lnTo>
                    <a:pt x="1574" y="2944"/>
                  </a:lnTo>
                  <a:lnTo>
                    <a:pt x="1566" y="2931"/>
                  </a:lnTo>
                  <a:lnTo>
                    <a:pt x="1558" y="2926"/>
                  </a:lnTo>
                  <a:lnTo>
                    <a:pt x="1550" y="2934"/>
                  </a:lnTo>
                  <a:lnTo>
                    <a:pt x="1542" y="2960"/>
                  </a:lnTo>
                  <a:lnTo>
                    <a:pt x="1539" y="2961"/>
                  </a:lnTo>
                  <a:lnTo>
                    <a:pt x="1536" y="2963"/>
                  </a:lnTo>
                  <a:lnTo>
                    <a:pt x="1529" y="2938"/>
                  </a:lnTo>
                  <a:lnTo>
                    <a:pt x="1520" y="2930"/>
                  </a:lnTo>
                  <a:lnTo>
                    <a:pt x="1509" y="2930"/>
                  </a:lnTo>
                  <a:lnTo>
                    <a:pt x="1497" y="2937"/>
                  </a:lnTo>
                  <a:lnTo>
                    <a:pt x="1484" y="2948"/>
                  </a:lnTo>
                  <a:lnTo>
                    <a:pt x="1470" y="2961"/>
                  </a:lnTo>
                  <a:lnTo>
                    <a:pt x="1456" y="2971"/>
                  </a:lnTo>
                  <a:lnTo>
                    <a:pt x="1443" y="2978"/>
                  </a:lnTo>
                  <a:lnTo>
                    <a:pt x="1443" y="2960"/>
                  </a:lnTo>
                  <a:lnTo>
                    <a:pt x="1447" y="2943"/>
                  </a:lnTo>
                  <a:lnTo>
                    <a:pt x="1451" y="2926"/>
                  </a:lnTo>
                  <a:lnTo>
                    <a:pt x="1458" y="2909"/>
                  </a:lnTo>
                  <a:lnTo>
                    <a:pt x="1465" y="2890"/>
                  </a:lnTo>
                  <a:lnTo>
                    <a:pt x="1473" y="2875"/>
                  </a:lnTo>
                  <a:lnTo>
                    <a:pt x="1479" y="2860"/>
                  </a:lnTo>
                  <a:lnTo>
                    <a:pt x="1486" y="2846"/>
                  </a:lnTo>
                  <a:lnTo>
                    <a:pt x="1489" y="2809"/>
                  </a:lnTo>
                  <a:lnTo>
                    <a:pt x="1487" y="2774"/>
                  </a:lnTo>
                  <a:lnTo>
                    <a:pt x="1482" y="2741"/>
                  </a:lnTo>
                  <a:lnTo>
                    <a:pt x="1476" y="2711"/>
                  </a:lnTo>
                  <a:lnTo>
                    <a:pt x="1467" y="2679"/>
                  </a:lnTo>
                  <a:lnTo>
                    <a:pt x="1457" y="2649"/>
                  </a:lnTo>
                  <a:lnTo>
                    <a:pt x="1446" y="2617"/>
                  </a:lnTo>
                  <a:lnTo>
                    <a:pt x="1437" y="2584"/>
                  </a:lnTo>
                  <a:lnTo>
                    <a:pt x="1437" y="2531"/>
                  </a:lnTo>
                  <a:lnTo>
                    <a:pt x="1441" y="2481"/>
                  </a:lnTo>
                  <a:lnTo>
                    <a:pt x="1446" y="2431"/>
                  </a:lnTo>
                  <a:lnTo>
                    <a:pt x="1448" y="2384"/>
                  </a:lnTo>
                  <a:lnTo>
                    <a:pt x="1445" y="2336"/>
                  </a:lnTo>
                  <a:lnTo>
                    <a:pt x="1435" y="2291"/>
                  </a:lnTo>
                  <a:lnTo>
                    <a:pt x="1414" y="2247"/>
                  </a:lnTo>
                  <a:lnTo>
                    <a:pt x="1384" y="2208"/>
                  </a:lnTo>
                  <a:lnTo>
                    <a:pt x="1321" y="2200"/>
                  </a:lnTo>
                  <a:lnTo>
                    <a:pt x="1259" y="2181"/>
                  </a:lnTo>
                  <a:lnTo>
                    <a:pt x="1199" y="2151"/>
                  </a:lnTo>
                  <a:lnTo>
                    <a:pt x="1143" y="2115"/>
                  </a:lnTo>
                  <a:lnTo>
                    <a:pt x="1088" y="2072"/>
                  </a:lnTo>
                  <a:lnTo>
                    <a:pt x="1038" y="2027"/>
                  </a:lnTo>
                  <a:lnTo>
                    <a:pt x="991" y="1980"/>
                  </a:lnTo>
                  <a:lnTo>
                    <a:pt x="952" y="1939"/>
                  </a:lnTo>
                  <a:lnTo>
                    <a:pt x="940" y="1930"/>
                  </a:lnTo>
                  <a:lnTo>
                    <a:pt x="929" y="1925"/>
                  </a:lnTo>
                  <a:lnTo>
                    <a:pt x="919" y="1921"/>
                  </a:lnTo>
                  <a:lnTo>
                    <a:pt x="911" y="1918"/>
                  </a:lnTo>
                  <a:lnTo>
                    <a:pt x="901" y="1914"/>
                  </a:lnTo>
                  <a:lnTo>
                    <a:pt x="891" y="1912"/>
                  </a:lnTo>
                  <a:lnTo>
                    <a:pt x="880" y="1910"/>
                  </a:lnTo>
                  <a:lnTo>
                    <a:pt x="870" y="1908"/>
                  </a:lnTo>
                  <a:lnTo>
                    <a:pt x="872" y="1901"/>
                  </a:lnTo>
                  <a:lnTo>
                    <a:pt x="873" y="1894"/>
                  </a:lnTo>
                  <a:lnTo>
                    <a:pt x="874" y="1886"/>
                  </a:lnTo>
                  <a:lnTo>
                    <a:pt x="876" y="1879"/>
                  </a:lnTo>
                  <a:lnTo>
                    <a:pt x="896" y="1868"/>
                  </a:lnTo>
                  <a:lnTo>
                    <a:pt x="920" y="1853"/>
                  </a:lnTo>
                  <a:lnTo>
                    <a:pt x="946" y="1834"/>
                  </a:lnTo>
                  <a:lnTo>
                    <a:pt x="973" y="1812"/>
                  </a:lnTo>
                  <a:lnTo>
                    <a:pt x="995" y="1786"/>
                  </a:lnTo>
                  <a:lnTo>
                    <a:pt x="1015" y="1762"/>
                  </a:lnTo>
                  <a:lnTo>
                    <a:pt x="1027" y="1736"/>
                  </a:lnTo>
                  <a:lnTo>
                    <a:pt x="1030" y="1714"/>
                  </a:lnTo>
                  <a:lnTo>
                    <a:pt x="1028" y="1714"/>
                  </a:lnTo>
                  <a:lnTo>
                    <a:pt x="1026" y="1714"/>
                  </a:lnTo>
                  <a:lnTo>
                    <a:pt x="1011" y="1731"/>
                  </a:lnTo>
                  <a:lnTo>
                    <a:pt x="996" y="1752"/>
                  </a:lnTo>
                  <a:lnTo>
                    <a:pt x="978" y="1773"/>
                  </a:lnTo>
                  <a:lnTo>
                    <a:pt x="960" y="1795"/>
                  </a:lnTo>
                  <a:lnTo>
                    <a:pt x="939" y="1813"/>
                  </a:lnTo>
                  <a:lnTo>
                    <a:pt x="918" y="1830"/>
                  </a:lnTo>
                  <a:lnTo>
                    <a:pt x="897" y="1844"/>
                  </a:lnTo>
                  <a:lnTo>
                    <a:pt x="879" y="1852"/>
                  </a:lnTo>
                  <a:lnTo>
                    <a:pt x="874" y="1842"/>
                  </a:lnTo>
                  <a:lnTo>
                    <a:pt x="874" y="1836"/>
                  </a:lnTo>
                  <a:lnTo>
                    <a:pt x="884" y="1826"/>
                  </a:lnTo>
                  <a:lnTo>
                    <a:pt x="898" y="1812"/>
                  </a:lnTo>
                  <a:lnTo>
                    <a:pt x="916" y="1792"/>
                  </a:lnTo>
                  <a:lnTo>
                    <a:pt x="935" y="1773"/>
                  </a:lnTo>
                  <a:lnTo>
                    <a:pt x="952" y="1752"/>
                  </a:lnTo>
                  <a:lnTo>
                    <a:pt x="967" y="1735"/>
                  </a:lnTo>
                  <a:lnTo>
                    <a:pt x="977" y="1720"/>
                  </a:lnTo>
                  <a:lnTo>
                    <a:pt x="980" y="1714"/>
                  </a:lnTo>
                  <a:lnTo>
                    <a:pt x="975" y="1719"/>
                  </a:lnTo>
                  <a:lnTo>
                    <a:pt x="971" y="1720"/>
                  </a:lnTo>
                  <a:lnTo>
                    <a:pt x="972" y="1710"/>
                  </a:lnTo>
                  <a:lnTo>
                    <a:pt x="975" y="1702"/>
                  </a:lnTo>
                  <a:lnTo>
                    <a:pt x="978" y="1691"/>
                  </a:lnTo>
                  <a:lnTo>
                    <a:pt x="980" y="1680"/>
                  </a:lnTo>
                  <a:lnTo>
                    <a:pt x="980" y="1669"/>
                  </a:lnTo>
                  <a:lnTo>
                    <a:pt x="982" y="1660"/>
                  </a:lnTo>
                  <a:lnTo>
                    <a:pt x="979" y="1652"/>
                  </a:lnTo>
                  <a:lnTo>
                    <a:pt x="975" y="1648"/>
                  </a:lnTo>
                  <a:lnTo>
                    <a:pt x="968" y="1654"/>
                  </a:lnTo>
                  <a:lnTo>
                    <a:pt x="962" y="1670"/>
                  </a:lnTo>
                  <a:lnTo>
                    <a:pt x="953" y="1690"/>
                  </a:lnTo>
                  <a:lnTo>
                    <a:pt x="946" y="1713"/>
                  </a:lnTo>
                  <a:lnTo>
                    <a:pt x="935" y="1735"/>
                  </a:lnTo>
                  <a:lnTo>
                    <a:pt x="924" y="1756"/>
                  </a:lnTo>
                  <a:lnTo>
                    <a:pt x="911" y="1772"/>
                  </a:lnTo>
                  <a:lnTo>
                    <a:pt x="897" y="1780"/>
                  </a:lnTo>
                  <a:lnTo>
                    <a:pt x="894" y="1784"/>
                  </a:lnTo>
                  <a:lnTo>
                    <a:pt x="887" y="1791"/>
                  </a:lnTo>
                  <a:lnTo>
                    <a:pt x="879" y="1797"/>
                  </a:lnTo>
                  <a:lnTo>
                    <a:pt x="873" y="1802"/>
                  </a:lnTo>
                  <a:lnTo>
                    <a:pt x="864" y="1779"/>
                  </a:lnTo>
                  <a:lnTo>
                    <a:pt x="852" y="1753"/>
                  </a:lnTo>
                  <a:lnTo>
                    <a:pt x="835" y="1724"/>
                  </a:lnTo>
                  <a:lnTo>
                    <a:pt x="815" y="1697"/>
                  </a:lnTo>
                  <a:lnTo>
                    <a:pt x="792" y="1673"/>
                  </a:lnTo>
                  <a:lnTo>
                    <a:pt x="769" y="1655"/>
                  </a:lnTo>
                  <a:lnTo>
                    <a:pt x="745" y="1648"/>
                  </a:lnTo>
                  <a:lnTo>
                    <a:pt x="723" y="1655"/>
                  </a:lnTo>
                  <a:lnTo>
                    <a:pt x="740" y="1668"/>
                  </a:lnTo>
                  <a:lnTo>
                    <a:pt x="759" y="1681"/>
                  </a:lnTo>
                  <a:lnTo>
                    <a:pt x="778" y="1695"/>
                  </a:lnTo>
                  <a:lnTo>
                    <a:pt x="797" y="1710"/>
                  </a:lnTo>
                  <a:lnTo>
                    <a:pt x="812" y="1728"/>
                  </a:lnTo>
                  <a:lnTo>
                    <a:pt x="826" y="1747"/>
                  </a:lnTo>
                  <a:lnTo>
                    <a:pt x="835" y="1769"/>
                  </a:lnTo>
                  <a:lnTo>
                    <a:pt x="841" y="1796"/>
                  </a:lnTo>
                  <a:lnTo>
                    <a:pt x="845" y="1806"/>
                  </a:lnTo>
                  <a:lnTo>
                    <a:pt x="845" y="1817"/>
                  </a:lnTo>
                  <a:lnTo>
                    <a:pt x="842" y="1822"/>
                  </a:lnTo>
                  <a:lnTo>
                    <a:pt x="842" y="1828"/>
                  </a:lnTo>
                  <a:lnTo>
                    <a:pt x="841" y="1835"/>
                  </a:lnTo>
                  <a:lnTo>
                    <a:pt x="842" y="1842"/>
                  </a:lnTo>
                  <a:lnTo>
                    <a:pt x="845" y="1842"/>
                  </a:lnTo>
                  <a:lnTo>
                    <a:pt x="847" y="1845"/>
                  </a:lnTo>
                  <a:lnTo>
                    <a:pt x="846" y="1891"/>
                  </a:lnTo>
                  <a:lnTo>
                    <a:pt x="835" y="1935"/>
                  </a:lnTo>
                  <a:lnTo>
                    <a:pt x="817" y="1976"/>
                  </a:lnTo>
                  <a:lnTo>
                    <a:pt x="793" y="2016"/>
                  </a:lnTo>
                  <a:lnTo>
                    <a:pt x="767" y="2054"/>
                  </a:lnTo>
                  <a:lnTo>
                    <a:pt x="740" y="2093"/>
                  </a:lnTo>
                  <a:lnTo>
                    <a:pt x="715" y="2133"/>
                  </a:lnTo>
                  <a:lnTo>
                    <a:pt x="698" y="2177"/>
                  </a:lnTo>
                  <a:lnTo>
                    <a:pt x="696" y="2193"/>
                  </a:lnTo>
                  <a:lnTo>
                    <a:pt x="694" y="2212"/>
                  </a:lnTo>
                  <a:lnTo>
                    <a:pt x="694" y="2233"/>
                  </a:lnTo>
                  <a:lnTo>
                    <a:pt x="694" y="2256"/>
                  </a:lnTo>
                  <a:lnTo>
                    <a:pt x="693" y="2277"/>
                  </a:lnTo>
                  <a:lnTo>
                    <a:pt x="692" y="2297"/>
                  </a:lnTo>
                  <a:lnTo>
                    <a:pt x="688" y="2314"/>
                  </a:lnTo>
                  <a:lnTo>
                    <a:pt x="685" y="2327"/>
                  </a:lnTo>
                  <a:lnTo>
                    <a:pt x="674" y="2327"/>
                  </a:lnTo>
                  <a:lnTo>
                    <a:pt x="663" y="2330"/>
                  </a:lnTo>
                  <a:lnTo>
                    <a:pt x="653" y="2331"/>
                  </a:lnTo>
                  <a:lnTo>
                    <a:pt x="643" y="2333"/>
                  </a:lnTo>
                  <a:lnTo>
                    <a:pt x="632" y="2333"/>
                  </a:lnTo>
                  <a:lnTo>
                    <a:pt x="622" y="2336"/>
                  </a:lnTo>
                  <a:lnTo>
                    <a:pt x="613" y="2337"/>
                  </a:lnTo>
                  <a:lnTo>
                    <a:pt x="604" y="2340"/>
                  </a:lnTo>
                  <a:lnTo>
                    <a:pt x="593" y="2343"/>
                  </a:lnTo>
                  <a:lnTo>
                    <a:pt x="581" y="2351"/>
                  </a:lnTo>
                  <a:lnTo>
                    <a:pt x="566" y="2359"/>
                  </a:lnTo>
                  <a:lnTo>
                    <a:pt x="552" y="2369"/>
                  </a:lnTo>
                  <a:lnTo>
                    <a:pt x="536" y="2375"/>
                  </a:lnTo>
                  <a:lnTo>
                    <a:pt x="522" y="2382"/>
                  </a:lnTo>
                  <a:lnTo>
                    <a:pt x="511" y="2386"/>
                  </a:lnTo>
                  <a:lnTo>
                    <a:pt x="504" y="2387"/>
                  </a:lnTo>
                  <a:lnTo>
                    <a:pt x="503" y="2380"/>
                  </a:lnTo>
                  <a:lnTo>
                    <a:pt x="503" y="2373"/>
                  </a:lnTo>
                  <a:lnTo>
                    <a:pt x="501" y="2366"/>
                  </a:lnTo>
                  <a:lnTo>
                    <a:pt x="501" y="2362"/>
                  </a:lnTo>
                  <a:lnTo>
                    <a:pt x="510" y="2354"/>
                  </a:lnTo>
                  <a:lnTo>
                    <a:pt x="523" y="2348"/>
                  </a:lnTo>
                  <a:lnTo>
                    <a:pt x="537" y="2340"/>
                  </a:lnTo>
                  <a:lnTo>
                    <a:pt x="552" y="2332"/>
                  </a:lnTo>
                  <a:lnTo>
                    <a:pt x="565" y="2322"/>
                  </a:lnTo>
                  <a:lnTo>
                    <a:pt x="577" y="2313"/>
                  </a:lnTo>
                  <a:lnTo>
                    <a:pt x="586" y="2303"/>
                  </a:lnTo>
                  <a:lnTo>
                    <a:pt x="592" y="2293"/>
                  </a:lnTo>
                  <a:lnTo>
                    <a:pt x="598" y="2291"/>
                  </a:lnTo>
                  <a:lnTo>
                    <a:pt x="608" y="2288"/>
                  </a:lnTo>
                  <a:lnTo>
                    <a:pt x="619" y="2283"/>
                  </a:lnTo>
                  <a:lnTo>
                    <a:pt x="633" y="2280"/>
                  </a:lnTo>
                  <a:lnTo>
                    <a:pt x="646" y="2274"/>
                  </a:lnTo>
                  <a:lnTo>
                    <a:pt x="659" y="2269"/>
                  </a:lnTo>
                  <a:lnTo>
                    <a:pt x="670" y="2264"/>
                  </a:lnTo>
                  <a:lnTo>
                    <a:pt x="679" y="2261"/>
                  </a:lnTo>
                  <a:lnTo>
                    <a:pt x="679" y="2243"/>
                  </a:lnTo>
                  <a:lnTo>
                    <a:pt x="680" y="2226"/>
                  </a:lnTo>
                  <a:lnTo>
                    <a:pt x="680" y="2209"/>
                  </a:lnTo>
                  <a:lnTo>
                    <a:pt x="681" y="2193"/>
                  </a:lnTo>
                  <a:lnTo>
                    <a:pt x="681" y="2176"/>
                  </a:lnTo>
                  <a:lnTo>
                    <a:pt x="682" y="2160"/>
                  </a:lnTo>
                  <a:lnTo>
                    <a:pt x="685" y="2145"/>
                  </a:lnTo>
                  <a:lnTo>
                    <a:pt x="688" y="2131"/>
                  </a:lnTo>
                  <a:lnTo>
                    <a:pt x="713" y="2094"/>
                  </a:lnTo>
                  <a:lnTo>
                    <a:pt x="731" y="2067"/>
                  </a:lnTo>
                  <a:lnTo>
                    <a:pt x="741" y="2045"/>
                  </a:lnTo>
                  <a:lnTo>
                    <a:pt x="745" y="2028"/>
                  </a:lnTo>
                  <a:lnTo>
                    <a:pt x="740" y="2010"/>
                  </a:lnTo>
                  <a:lnTo>
                    <a:pt x="729" y="1990"/>
                  </a:lnTo>
                  <a:lnTo>
                    <a:pt x="710" y="1965"/>
                  </a:lnTo>
                  <a:lnTo>
                    <a:pt x="685" y="1933"/>
                  </a:lnTo>
                  <a:lnTo>
                    <a:pt x="682" y="1930"/>
                  </a:lnTo>
                  <a:lnTo>
                    <a:pt x="680" y="1930"/>
                  </a:lnTo>
                  <a:lnTo>
                    <a:pt x="680" y="1927"/>
                  </a:lnTo>
                  <a:lnTo>
                    <a:pt x="680" y="1924"/>
                  </a:lnTo>
                  <a:lnTo>
                    <a:pt x="691" y="1917"/>
                  </a:lnTo>
                  <a:lnTo>
                    <a:pt x="703" y="1912"/>
                  </a:lnTo>
                  <a:lnTo>
                    <a:pt x="714" y="1905"/>
                  </a:lnTo>
                  <a:lnTo>
                    <a:pt x="726" y="1896"/>
                  </a:lnTo>
                  <a:lnTo>
                    <a:pt x="724" y="1894"/>
                  </a:lnTo>
                  <a:lnTo>
                    <a:pt x="723" y="1892"/>
                  </a:lnTo>
                  <a:lnTo>
                    <a:pt x="699" y="1897"/>
                  </a:lnTo>
                  <a:lnTo>
                    <a:pt x="669" y="1910"/>
                  </a:lnTo>
                  <a:lnTo>
                    <a:pt x="633" y="1928"/>
                  </a:lnTo>
                  <a:lnTo>
                    <a:pt x="598" y="1951"/>
                  </a:lnTo>
                  <a:lnTo>
                    <a:pt x="565" y="1976"/>
                  </a:lnTo>
                  <a:lnTo>
                    <a:pt x="542" y="2002"/>
                  </a:lnTo>
                  <a:lnTo>
                    <a:pt x="527" y="2027"/>
                  </a:lnTo>
                  <a:lnTo>
                    <a:pt x="530" y="2051"/>
                  </a:lnTo>
                  <a:lnTo>
                    <a:pt x="536" y="2051"/>
                  </a:lnTo>
                  <a:lnTo>
                    <a:pt x="542" y="2051"/>
                  </a:lnTo>
                  <a:lnTo>
                    <a:pt x="544" y="2044"/>
                  </a:lnTo>
                  <a:lnTo>
                    <a:pt x="548" y="2037"/>
                  </a:lnTo>
                  <a:lnTo>
                    <a:pt x="552" y="2029"/>
                  </a:lnTo>
                  <a:lnTo>
                    <a:pt x="558" y="2022"/>
                  </a:lnTo>
                  <a:lnTo>
                    <a:pt x="561" y="2015"/>
                  </a:lnTo>
                  <a:lnTo>
                    <a:pt x="567" y="2010"/>
                  </a:lnTo>
                  <a:lnTo>
                    <a:pt x="575" y="2005"/>
                  </a:lnTo>
                  <a:lnTo>
                    <a:pt x="582" y="2002"/>
                  </a:lnTo>
                  <a:lnTo>
                    <a:pt x="583" y="2040"/>
                  </a:lnTo>
                  <a:lnTo>
                    <a:pt x="588" y="2083"/>
                  </a:lnTo>
                  <a:lnTo>
                    <a:pt x="593" y="2126"/>
                  </a:lnTo>
                  <a:lnTo>
                    <a:pt x="597" y="2169"/>
                  </a:lnTo>
                  <a:lnTo>
                    <a:pt x="594" y="2210"/>
                  </a:lnTo>
                  <a:lnTo>
                    <a:pt x="586" y="2250"/>
                  </a:lnTo>
                  <a:lnTo>
                    <a:pt x="567" y="2286"/>
                  </a:lnTo>
                  <a:lnTo>
                    <a:pt x="538" y="2318"/>
                  </a:lnTo>
                  <a:lnTo>
                    <a:pt x="520" y="2325"/>
                  </a:lnTo>
                  <a:lnTo>
                    <a:pt x="501" y="2336"/>
                  </a:lnTo>
                  <a:lnTo>
                    <a:pt x="482" y="2348"/>
                  </a:lnTo>
                  <a:lnTo>
                    <a:pt x="462" y="2362"/>
                  </a:lnTo>
                  <a:lnTo>
                    <a:pt x="442" y="2373"/>
                  </a:lnTo>
                  <a:lnTo>
                    <a:pt x="423" y="2384"/>
                  </a:lnTo>
                  <a:lnTo>
                    <a:pt x="405" y="2391"/>
                  </a:lnTo>
                  <a:lnTo>
                    <a:pt x="391" y="2396"/>
                  </a:lnTo>
                  <a:lnTo>
                    <a:pt x="394" y="2370"/>
                  </a:lnTo>
                  <a:lnTo>
                    <a:pt x="398" y="2347"/>
                  </a:lnTo>
                  <a:lnTo>
                    <a:pt x="401" y="2322"/>
                  </a:lnTo>
                  <a:lnTo>
                    <a:pt x="405" y="2299"/>
                  </a:lnTo>
                  <a:lnTo>
                    <a:pt x="409" y="2275"/>
                  </a:lnTo>
                  <a:lnTo>
                    <a:pt x="413" y="2252"/>
                  </a:lnTo>
                  <a:lnTo>
                    <a:pt x="418" y="2230"/>
                  </a:lnTo>
                  <a:lnTo>
                    <a:pt x="426" y="2208"/>
                  </a:lnTo>
                  <a:lnTo>
                    <a:pt x="434" y="2197"/>
                  </a:lnTo>
                  <a:lnTo>
                    <a:pt x="439" y="2187"/>
                  </a:lnTo>
                  <a:lnTo>
                    <a:pt x="440" y="2176"/>
                  </a:lnTo>
                  <a:lnTo>
                    <a:pt x="440" y="2166"/>
                  </a:lnTo>
                  <a:lnTo>
                    <a:pt x="435" y="2155"/>
                  </a:lnTo>
                  <a:lnTo>
                    <a:pt x="432" y="2144"/>
                  </a:lnTo>
                  <a:lnTo>
                    <a:pt x="426" y="2134"/>
                  </a:lnTo>
                  <a:lnTo>
                    <a:pt x="422" y="2127"/>
                  </a:lnTo>
                  <a:lnTo>
                    <a:pt x="399" y="2120"/>
                  </a:lnTo>
                  <a:lnTo>
                    <a:pt x="383" y="2125"/>
                  </a:lnTo>
                  <a:lnTo>
                    <a:pt x="371" y="2136"/>
                  </a:lnTo>
                  <a:lnTo>
                    <a:pt x="365" y="2153"/>
                  </a:lnTo>
                  <a:lnTo>
                    <a:pt x="360" y="2172"/>
                  </a:lnTo>
                  <a:lnTo>
                    <a:pt x="358" y="2194"/>
                  </a:lnTo>
                  <a:lnTo>
                    <a:pt x="358" y="2215"/>
                  </a:lnTo>
                  <a:lnTo>
                    <a:pt x="360" y="2233"/>
                  </a:lnTo>
                  <a:lnTo>
                    <a:pt x="365" y="2243"/>
                  </a:lnTo>
                  <a:lnTo>
                    <a:pt x="366" y="2261"/>
                  </a:lnTo>
                  <a:lnTo>
                    <a:pt x="361" y="2285"/>
                  </a:lnTo>
                  <a:lnTo>
                    <a:pt x="355" y="2311"/>
                  </a:lnTo>
                  <a:lnTo>
                    <a:pt x="345" y="2336"/>
                  </a:lnTo>
                  <a:lnTo>
                    <a:pt x="336" y="2359"/>
                  </a:lnTo>
                  <a:lnTo>
                    <a:pt x="327" y="2377"/>
                  </a:lnTo>
                  <a:lnTo>
                    <a:pt x="322" y="2390"/>
                  </a:lnTo>
                  <a:lnTo>
                    <a:pt x="303" y="2388"/>
                  </a:lnTo>
                  <a:lnTo>
                    <a:pt x="286" y="2388"/>
                  </a:lnTo>
                  <a:lnTo>
                    <a:pt x="268" y="2387"/>
                  </a:lnTo>
                  <a:lnTo>
                    <a:pt x="252" y="2385"/>
                  </a:lnTo>
                  <a:lnTo>
                    <a:pt x="235" y="2380"/>
                  </a:lnTo>
                  <a:lnTo>
                    <a:pt x="222" y="2373"/>
                  </a:lnTo>
                  <a:lnTo>
                    <a:pt x="208" y="2364"/>
                  </a:lnTo>
                  <a:lnTo>
                    <a:pt x="200" y="2353"/>
                  </a:lnTo>
                  <a:lnTo>
                    <a:pt x="165" y="2344"/>
                  </a:lnTo>
                  <a:lnTo>
                    <a:pt x="134" y="2335"/>
                  </a:lnTo>
                  <a:lnTo>
                    <a:pt x="106" y="2320"/>
                  </a:lnTo>
                  <a:lnTo>
                    <a:pt x="85" y="2305"/>
                  </a:lnTo>
                  <a:lnTo>
                    <a:pt x="71" y="2286"/>
                  </a:lnTo>
                  <a:lnTo>
                    <a:pt x="73" y="2265"/>
                  </a:lnTo>
                  <a:lnTo>
                    <a:pt x="87" y="2239"/>
                  </a:lnTo>
                  <a:lnTo>
                    <a:pt x="121" y="2214"/>
                  </a:lnTo>
                  <a:lnTo>
                    <a:pt x="131" y="2212"/>
                  </a:lnTo>
                  <a:lnTo>
                    <a:pt x="141" y="2211"/>
                  </a:lnTo>
                  <a:lnTo>
                    <a:pt x="141" y="2230"/>
                  </a:lnTo>
                  <a:lnTo>
                    <a:pt x="142" y="2248"/>
                  </a:lnTo>
                  <a:lnTo>
                    <a:pt x="142" y="2265"/>
                  </a:lnTo>
                  <a:lnTo>
                    <a:pt x="147" y="2282"/>
                  </a:lnTo>
                  <a:lnTo>
                    <a:pt x="152" y="2297"/>
                  </a:lnTo>
                  <a:lnTo>
                    <a:pt x="162" y="2313"/>
                  </a:lnTo>
                  <a:lnTo>
                    <a:pt x="175" y="2326"/>
                  </a:lnTo>
                  <a:lnTo>
                    <a:pt x="195" y="2340"/>
                  </a:lnTo>
                  <a:lnTo>
                    <a:pt x="194" y="2333"/>
                  </a:lnTo>
                  <a:lnTo>
                    <a:pt x="191" y="2325"/>
                  </a:lnTo>
                  <a:lnTo>
                    <a:pt x="186" y="2310"/>
                  </a:lnTo>
                  <a:lnTo>
                    <a:pt x="181" y="2296"/>
                  </a:lnTo>
                  <a:lnTo>
                    <a:pt x="175" y="2278"/>
                  </a:lnTo>
                  <a:lnTo>
                    <a:pt x="170" y="2265"/>
                  </a:lnTo>
                  <a:lnTo>
                    <a:pt x="165" y="2254"/>
                  </a:lnTo>
                  <a:lnTo>
                    <a:pt x="165" y="2249"/>
                  </a:lnTo>
                  <a:lnTo>
                    <a:pt x="168" y="2201"/>
                  </a:lnTo>
                  <a:lnTo>
                    <a:pt x="169" y="2160"/>
                  </a:lnTo>
                  <a:lnTo>
                    <a:pt x="169" y="2122"/>
                  </a:lnTo>
                  <a:lnTo>
                    <a:pt x="167" y="2085"/>
                  </a:lnTo>
                  <a:lnTo>
                    <a:pt x="161" y="2049"/>
                  </a:lnTo>
                  <a:lnTo>
                    <a:pt x="154" y="2012"/>
                  </a:lnTo>
                  <a:lnTo>
                    <a:pt x="145" y="1974"/>
                  </a:lnTo>
                  <a:lnTo>
                    <a:pt x="135" y="1933"/>
                  </a:lnTo>
                  <a:lnTo>
                    <a:pt x="96" y="1861"/>
                  </a:lnTo>
                  <a:lnTo>
                    <a:pt x="64" y="1798"/>
                  </a:lnTo>
                  <a:lnTo>
                    <a:pt x="37" y="1740"/>
                  </a:lnTo>
                  <a:lnTo>
                    <a:pt x="19" y="1686"/>
                  </a:lnTo>
                  <a:lnTo>
                    <a:pt x="5" y="1630"/>
                  </a:lnTo>
                  <a:lnTo>
                    <a:pt x="0" y="1570"/>
                  </a:lnTo>
                  <a:lnTo>
                    <a:pt x="4" y="1502"/>
                  </a:lnTo>
                  <a:lnTo>
                    <a:pt x="16" y="1426"/>
                  </a:lnTo>
                  <a:lnTo>
                    <a:pt x="29" y="1427"/>
                  </a:lnTo>
                  <a:lnTo>
                    <a:pt x="41" y="1429"/>
                  </a:lnTo>
                  <a:lnTo>
                    <a:pt x="51" y="1429"/>
                  </a:lnTo>
                  <a:lnTo>
                    <a:pt x="62" y="1429"/>
                  </a:lnTo>
                  <a:lnTo>
                    <a:pt x="69" y="1426"/>
                  </a:lnTo>
                  <a:lnTo>
                    <a:pt x="77" y="1418"/>
                  </a:lnTo>
                  <a:lnTo>
                    <a:pt x="85" y="1407"/>
                  </a:lnTo>
                  <a:lnTo>
                    <a:pt x="93" y="1393"/>
                  </a:lnTo>
                  <a:lnTo>
                    <a:pt x="110" y="1394"/>
                  </a:lnTo>
                  <a:lnTo>
                    <a:pt x="124" y="1393"/>
                  </a:lnTo>
                  <a:lnTo>
                    <a:pt x="134" y="1389"/>
                  </a:lnTo>
                  <a:lnTo>
                    <a:pt x="143" y="1387"/>
                  </a:lnTo>
                  <a:lnTo>
                    <a:pt x="151" y="1382"/>
                  </a:lnTo>
                  <a:lnTo>
                    <a:pt x="159" y="1381"/>
                  </a:lnTo>
                  <a:lnTo>
                    <a:pt x="169" y="1382"/>
                  </a:lnTo>
                  <a:lnTo>
                    <a:pt x="183" y="1389"/>
                  </a:lnTo>
                  <a:lnTo>
                    <a:pt x="195" y="1388"/>
                  </a:lnTo>
                  <a:lnTo>
                    <a:pt x="207" y="1385"/>
                  </a:lnTo>
                  <a:lnTo>
                    <a:pt x="218" y="1381"/>
                  </a:lnTo>
                  <a:lnTo>
                    <a:pt x="229" y="1374"/>
                  </a:lnTo>
                  <a:lnTo>
                    <a:pt x="236" y="1366"/>
                  </a:lnTo>
                  <a:lnTo>
                    <a:pt x="244" y="1357"/>
                  </a:lnTo>
                  <a:lnTo>
                    <a:pt x="247" y="1345"/>
                  </a:lnTo>
                  <a:lnTo>
                    <a:pt x="247" y="1333"/>
                  </a:lnTo>
                  <a:lnTo>
                    <a:pt x="264" y="1335"/>
                  </a:lnTo>
                  <a:lnTo>
                    <a:pt x="281" y="1337"/>
                  </a:lnTo>
                  <a:lnTo>
                    <a:pt x="296" y="1335"/>
                  </a:lnTo>
                  <a:lnTo>
                    <a:pt x="312" y="1332"/>
                  </a:lnTo>
                  <a:lnTo>
                    <a:pt x="323" y="1324"/>
                  </a:lnTo>
                  <a:lnTo>
                    <a:pt x="333" y="1313"/>
                  </a:lnTo>
                  <a:lnTo>
                    <a:pt x="339" y="1298"/>
                  </a:lnTo>
                  <a:lnTo>
                    <a:pt x="341" y="1279"/>
                  </a:lnTo>
                  <a:lnTo>
                    <a:pt x="345" y="1279"/>
                  </a:lnTo>
                  <a:lnTo>
                    <a:pt x="352" y="1283"/>
                  </a:lnTo>
                  <a:lnTo>
                    <a:pt x="360" y="1284"/>
                  </a:lnTo>
                  <a:lnTo>
                    <a:pt x="369" y="1285"/>
                  </a:lnTo>
                  <a:lnTo>
                    <a:pt x="368" y="1279"/>
                  </a:lnTo>
                  <a:lnTo>
                    <a:pt x="368" y="1274"/>
                  </a:lnTo>
                  <a:lnTo>
                    <a:pt x="367" y="1268"/>
                  </a:lnTo>
                  <a:lnTo>
                    <a:pt x="367" y="1260"/>
                  </a:lnTo>
                  <a:lnTo>
                    <a:pt x="361" y="1256"/>
                  </a:lnTo>
                  <a:lnTo>
                    <a:pt x="358" y="1251"/>
                  </a:lnTo>
                  <a:lnTo>
                    <a:pt x="355" y="1245"/>
                  </a:lnTo>
                  <a:lnTo>
                    <a:pt x="354" y="1239"/>
                  </a:lnTo>
                  <a:lnTo>
                    <a:pt x="352" y="1227"/>
                  </a:lnTo>
                  <a:lnTo>
                    <a:pt x="354" y="1219"/>
                  </a:lnTo>
                  <a:lnTo>
                    <a:pt x="390" y="1195"/>
                  </a:lnTo>
                  <a:lnTo>
                    <a:pt x="420" y="1174"/>
                  </a:lnTo>
                  <a:lnTo>
                    <a:pt x="439" y="1153"/>
                  </a:lnTo>
                  <a:lnTo>
                    <a:pt x="453" y="1134"/>
                  </a:lnTo>
                  <a:lnTo>
                    <a:pt x="459" y="1109"/>
                  </a:lnTo>
                  <a:lnTo>
                    <a:pt x="462" y="1081"/>
                  </a:lnTo>
                  <a:lnTo>
                    <a:pt x="460" y="1046"/>
                  </a:lnTo>
                  <a:lnTo>
                    <a:pt x="457" y="1004"/>
                  </a:lnTo>
                  <a:lnTo>
                    <a:pt x="468" y="993"/>
                  </a:lnTo>
                  <a:lnTo>
                    <a:pt x="481" y="984"/>
                  </a:lnTo>
                  <a:lnTo>
                    <a:pt x="494" y="975"/>
                  </a:lnTo>
                  <a:lnTo>
                    <a:pt x="508" y="966"/>
                  </a:lnTo>
                  <a:lnTo>
                    <a:pt x="520" y="957"/>
                  </a:lnTo>
                  <a:lnTo>
                    <a:pt x="532" y="948"/>
                  </a:lnTo>
                  <a:lnTo>
                    <a:pt x="543" y="937"/>
                  </a:lnTo>
                  <a:lnTo>
                    <a:pt x="554" y="926"/>
                  </a:lnTo>
                  <a:lnTo>
                    <a:pt x="641" y="836"/>
                  </a:lnTo>
                  <a:lnTo>
                    <a:pt x="724" y="741"/>
                  </a:lnTo>
                  <a:lnTo>
                    <a:pt x="804" y="640"/>
                  </a:lnTo>
                  <a:lnTo>
                    <a:pt x="884" y="539"/>
                  </a:lnTo>
                  <a:lnTo>
                    <a:pt x="961" y="434"/>
                  </a:lnTo>
                  <a:lnTo>
                    <a:pt x="1039" y="331"/>
                  </a:lnTo>
                  <a:lnTo>
                    <a:pt x="1117" y="230"/>
                  </a:lnTo>
                  <a:lnTo>
                    <a:pt x="1199" y="133"/>
                  </a:lnTo>
                  <a:lnTo>
                    <a:pt x="1212" y="119"/>
                  </a:lnTo>
                  <a:lnTo>
                    <a:pt x="1227" y="107"/>
                  </a:lnTo>
                  <a:lnTo>
                    <a:pt x="1242" y="94"/>
                  </a:lnTo>
                  <a:lnTo>
                    <a:pt x="1256" y="83"/>
                  </a:lnTo>
                  <a:lnTo>
                    <a:pt x="1271" y="71"/>
                  </a:lnTo>
                  <a:lnTo>
                    <a:pt x="1287" y="60"/>
                  </a:lnTo>
                  <a:lnTo>
                    <a:pt x="1303" y="49"/>
                  </a:lnTo>
                  <a:lnTo>
                    <a:pt x="1320" y="38"/>
                  </a:lnTo>
                  <a:lnTo>
                    <a:pt x="1381" y="11"/>
                  </a:lnTo>
                  <a:lnTo>
                    <a:pt x="1443" y="0"/>
                  </a:lnTo>
                  <a:lnTo>
                    <a:pt x="1506" y="0"/>
                  </a:lnTo>
                  <a:lnTo>
                    <a:pt x="1569" y="10"/>
                  </a:lnTo>
                  <a:lnTo>
                    <a:pt x="1632" y="25"/>
                  </a:lnTo>
                  <a:lnTo>
                    <a:pt x="1694" y="45"/>
                  </a:lnTo>
                  <a:lnTo>
                    <a:pt x="1756" y="67"/>
                  </a:lnTo>
                  <a:lnTo>
                    <a:pt x="1818" y="91"/>
                  </a:lnTo>
                  <a:lnTo>
                    <a:pt x="1877" y="125"/>
                  </a:lnTo>
                  <a:lnTo>
                    <a:pt x="1933" y="163"/>
                  </a:lnTo>
                  <a:lnTo>
                    <a:pt x="1985" y="202"/>
                  </a:lnTo>
                  <a:lnTo>
                    <a:pt x="2036" y="246"/>
                  </a:lnTo>
                  <a:lnTo>
                    <a:pt x="2084" y="291"/>
                  </a:lnTo>
                  <a:lnTo>
                    <a:pt x="2130" y="340"/>
                  </a:lnTo>
                  <a:lnTo>
                    <a:pt x="2175" y="391"/>
                  </a:lnTo>
                  <a:lnTo>
                    <a:pt x="2222" y="447"/>
                  </a:lnTo>
                  <a:lnTo>
                    <a:pt x="2239" y="477"/>
                  </a:lnTo>
                  <a:lnTo>
                    <a:pt x="2261" y="507"/>
                  </a:lnTo>
                  <a:lnTo>
                    <a:pt x="2283" y="538"/>
                  </a:lnTo>
                  <a:lnTo>
                    <a:pt x="2307" y="569"/>
                  </a:lnTo>
                  <a:lnTo>
                    <a:pt x="2329" y="600"/>
                  </a:lnTo>
                  <a:lnTo>
                    <a:pt x="2351" y="633"/>
                  </a:lnTo>
                  <a:lnTo>
                    <a:pt x="2372" y="665"/>
                  </a:lnTo>
                  <a:lnTo>
                    <a:pt x="2390" y="700"/>
                  </a:lnTo>
                  <a:lnTo>
                    <a:pt x="2416" y="745"/>
                  </a:lnTo>
                  <a:lnTo>
                    <a:pt x="2442" y="792"/>
                  </a:lnTo>
                  <a:lnTo>
                    <a:pt x="2468" y="838"/>
                  </a:lnTo>
                  <a:lnTo>
                    <a:pt x="2497" y="885"/>
                  </a:lnTo>
                  <a:lnTo>
                    <a:pt x="2525" y="930"/>
                  </a:lnTo>
                  <a:lnTo>
                    <a:pt x="2554" y="976"/>
                  </a:lnTo>
                  <a:lnTo>
                    <a:pt x="2583" y="1021"/>
                  </a:lnTo>
                  <a:lnTo>
                    <a:pt x="2615" y="1069"/>
                  </a:lnTo>
                  <a:lnTo>
                    <a:pt x="2632" y="1103"/>
                  </a:lnTo>
                  <a:lnTo>
                    <a:pt x="2650" y="1138"/>
                  </a:lnTo>
                  <a:lnTo>
                    <a:pt x="2666" y="1172"/>
                  </a:lnTo>
                  <a:lnTo>
                    <a:pt x="2683" y="1207"/>
                  </a:lnTo>
                  <a:lnTo>
                    <a:pt x="2697" y="1241"/>
                  </a:lnTo>
                  <a:lnTo>
                    <a:pt x="2712" y="1279"/>
                  </a:lnTo>
                  <a:lnTo>
                    <a:pt x="2724" y="1318"/>
                  </a:lnTo>
                  <a:lnTo>
                    <a:pt x="2737" y="1360"/>
                  </a:lnTo>
                  <a:lnTo>
                    <a:pt x="2737" y="1371"/>
                  </a:lnTo>
                  <a:lnTo>
                    <a:pt x="2737" y="1383"/>
                  </a:lnTo>
                  <a:lnTo>
                    <a:pt x="2737" y="1395"/>
                  </a:lnTo>
                  <a:lnTo>
                    <a:pt x="2738" y="1410"/>
                  </a:lnTo>
                  <a:lnTo>
                    <a:pt x="2738" y="1422"/>
                  </a:lnTo>
                  <a:lnTo>
                    <a:pt x="2741" y="1436"/>
                  </a:lnTo>
                  <a:lnTo>
                    <a:pt x="2743" y="1449"/>
                  </a:lnTo>
                  <a:lnTo>
                    <a:pt x="2748" y="1464"/>
                  </a:lnTo>
                  <a:lnTo>
                    <a:pt x="2765" y="1445"/>
                  </a:lnTo>
                  <a:lnTo>
                    <a:pt x="2769" y="1411"/>
                  </a:lnTo>
                  <a:lnTo>
                    <a:pt x="2763" y="1363"/>
                  </a:lnTo>
                  <a:lnTo>
                    <a:pt x="2751" y="1311"/>
                  </a:lnTo>
                  <a:lnTo>
                    <a:pt x="2734" y="1257"/>
                  </a:lnTo>
                  <a:lnTo>
                    <a:pt x="2716" y="1211"/>
                  </a:lnTo>
                  <a:lnTo>
                    <a:pt x="2703" y="1177"/>
                  </a:lnTo>
                  <a:lnTo>
                    <a:pt x="2698" y="1161"/>
                  </a:lnTo>
                  <a:lnTo>
                    <a:pt x="2690" y="1146"/>
                  </a:lnTo>
                  <a:lnTo>
                    <a:pt x="2679" y="1128"/>
                  </a:lnTo>
                  <a:lnTo>
                    <a:pt x="2665" y="1106"/>
                  </a:lnTo>
                  <a:lnTo>
                    <a:pt x="2652" y="1085"/>
                  </a:lnTo>
                  <a:lnTo>
                    <a:pt x="2637" y="1062"/>
                  </a:lnTo>
                  <a:lnTo>
                    <a:pt x="2627" y="1042"/>
                  </a:lnTo>
                  <a:lnTo>
                    <a:pt x="2620" y="1028"/>
                  </a:lnTo>
                  <a:lnTo>
                    <a:pt x="2619" y="1019"/>
                  </a:lnTo>
                  <a:lnTo>
                    <a:pt x="2661" y="1056"/>
                  </a:lnTo>
                  <a:lnTo>
                    <a:pt x="2701" y="1106"/>
                  </a:lnTo>
                  <a:lnTo>
                    <a:pt x="2734" y="1164"/>
                  </a:lnTo>
                  <a:lnTo>
                    <a:pt x="2764" y="1230"/>
                  </a:lnTo>
                  <a:lnTo>
                    <a:pt x="2789" y="1296"/>
                  </a:lnTo>
                  <a:lnTo>
                    <a:pt x="2811" y="1362"/>
                  </a:lnTo>
                  <a:lnTo>
                    <a:pt x="2829" y="1423"/>
                  </a:lnTo>
                  <a:lnTo>
                    <a:pt x="2843" y="1477"/>
                  </a:lnTo>
                  <a:lnTo>
                    <a:pt x="2848" y="1541"/>
                  </a:lnTo>
                  <a:lnTo>
                    <a:pt x="2851" y="1598"/>
                  </a:lnTo>
                  <a:lnTo>
                    <a:pt x="2850" y="1648"/>
                  </a:lnTo>
                  <a:lnTo>
                    <a:pt x="2843" y="1695"/>
                  </a:lnTo>
                  <a:lnTo>
                    <a:pt x="2831" y="1737"/>
                  </a:lnTo>
                  <a:lnTo>
                    <a:pt x="2813" y="1784"/>
                  </a:lnTo>
                  <a:lnTo>
                    <a:pt x="2787" y="1833"/>
                  </a:lnTo>
                  <a:lnTo>
                    <a:pt x="2754" y="1890"/>
                  </a:lnTo>
                  <a:lnTo>
                    <a:pt x="2732" y="1916"/>
                  </a:lnTo>
                  <a:lnTo>
                    <a:pt x="2712" y="1944"/>
                  </a:lnTo>
                  <a:lnTo>
                    <a:pt x="2691" y="1972"/>
                  </a:lnTo>
                  <a:lnTo>
                    <a:pt x="2674" y="2001"/>
                  </a:lnTo>
                  <a:lnTo>
                    <a:pt x="2655" y="2030"/>
                  </a:lnTo>
                  <a:lnTo>
                    <a:pt x="2642" y="2062"/>
                  </a:lnTo>
                  <a:lnTo>
                    <a:pt x="2632" y="2094"/>
                  </a:lnTo>
                  <a:lnTo>
                    <a:pt x="2626" y="2131"/>
                  </a:lnTo>
                  <a:lnTo>
                    <a:pt x="2626" y="2167"/>
                  </a:lnTo>
                  <a:lnTo>
                    <a:pt x="2627" y="2206"/>
                  </a:lnTo>
                  <a:lnTo>
                    <a:pt x="2628" y="2244"/>
                  </a:lnTo>
                  <a:lnTo>
                    <a:pt x="2631" y="2283"/>
                  </a:lnTo>
                  <a:lnTo>
                    <a:pt x="2631" y="2321"/>
                  </a:lnTo>
                  <a:lnTo>
                    <a:pt x="2631" y="2360"/>
                  </a:lnTo>
                  <a:lnTo>
                    <a:pt x="2627" y="2399"/>
                  </a:lnTo>
                  <a:lnTo>
                    <a:pt x="2622" y="2440"/>
                  </a:lnTo>
                  <a:lnTo>
                    <a:pt x="2615" y="2458"/>
                  </a:lnTo>
                  <a:lnTo>
                    <a:pt x="2611" y="2478"/>
                  </a:lnTo>
                  <a:lnTo>
                    <a:pt x="2609" y="2496"/>
                  </a:lnTo>
                  <a:lnTo>
                    <a:pt x="2609" y="2515"/>
                  </a:lnTo>
                  <a:lnTo>
                    <a:pt x="2609" y="2534"/>
                  </a:lnTo>
                  <a:lnTo>
                    <a:pt x="2611" y="2555"/>
                  </a:lnTo>
                  <a:lnTo>
                    <a:pt x="2614" y="2574"/>
                  </a:lnTo>
                  <a:lnTo>
                    <a:pt x="2619" y="2596"/>
                  </a:lnTo>
                  <a:lnTo>
                    <a:pt x="2622" y="2605"/>
                  </a:lnTo>
                  <a:lnTo>
                    <a:pt x="2631" y="2619"/>
                  </a:lnTo>
                  <a:lnTo>
                    <a:pt x="2641" y="2639"/>
                  </a:lnTo>
                  <a:lnTo>
                    <a:pt x="2652" y="2661"/>
                  </a:lnTo>
                  <a:lnTo>
                    <a:pt x="2661" y="2682"/>
                  </a:lnTo>
                  <a:lnTo>
                    <a:pt x="2669" y="2702"/>
                  </a:lnTo>
                  <a:lnTo>
                    <a:pt x="2671" y="2718"/>
                  </a:lnTo>
                  <a:lnTo>
                    <a:pt x="2670" y="2730"/>
                  </a:lnTo>
                  <a:lnTo>
                    <a:pt x="2659" y="2727"/>
                  </a:lnTo>
                  <a:lnTo>
                    <a:pt x="2650" y="2724"/>
                  </a:lnTo>
                  <a:lnTo>
                    <a:pt x="2642" y="2721"/>
                  </a:lnTo>
                  <a:lnTo>
                    <a:pt x="2637" y="2721"/>
                  </a:lnTo>
                  <a:lnTo>
                    <a:pt x="2630" y="2727"/>
                  </a:lnTo>
                  <a:lnTo>
                    <a:pt x="2626" y="2734"/>
                  </a:lnTo>
                  <a:lnTo>
                    <a:pt x="2622" y="2741"/>
                  </a:lnTo>
                  <a:lnTo>
                    <a:pt x="2620" y="2752"/>
                  </a:lnTo>
                  <a:lnTo>
                    <a:pt x="2605" y="2750"/>
                  </a:lnTo>
                  <a:lnTo>
                    <a:pt x="2595" y="2744"/>
                  </a:lnTo>
                  <a:lnTo>
                    <a:pt x="2586" y="2737"/>
                  </a:lnTo>
                  <a:lnTo>
                    <a:pt x="2580" y="2730"/>
                  </a:lnTo>
                  <a:lnTo>
                    <a:pt x="2572" y="2726"/>
                  </a:lnTo>
                  <a:lnTo>
                    <a:pt x="2565" y="2727"/>
                  </a:lnTo>
                  <a:lnTo>
                    <a:pt x="2558" y="2735"/>
                  </a:lnTo>
                  <a:lnTo>
                    <a:pt x="2550" y="2754"/>
                  </a:lnTo>
                  <a:lnTo>
                    <a:pt x="2545" y="2754"/>
                  </a:lnTo>
                  <a:lnTo>
                    <a:pt x="2542" y="2754"/>
                  </a:lnTo>
                  <a:lnTo>
                    <a:pt x="2536" y="2741"/>
                  </a:lnTo>
                  <a:lnTo>
                    <a:pt x="2534" y="2730"/>
                  </a:lnTo>
                  <a:lnTo>
                    <a:pt x="2532" y="2721"/>
                  </a:lnTo>
                  <a:lnTo>
                    <a:pt x="2531" y="2712"/>
                  </a:lnTo>
                  <a:lnTo>
                    <a:pt x="2519" y="2713"/>
                  </a:lnTo>
                  <a:lnTo>
                    <a:pt x="2509" y="2718"/>
                  </a:lnTo>
                  <a:lnTo>
                    <a:pt x="2499" y="2726"/>
                  </a:lnTo>
                  <a:lnTo>
                    <a:pt x="2492" y="2733"/>
                  </a:lnTo>
                  <a:lnTo>
                    <a:pt x="2482" y="2739"/>
                  </a:lnTo>
                  <a:lnTo>
                    <a:pt x="2473" y="2745"/>
                  </a:lnTo>
                  <a:lnTo>
                    <a:pt x="2464" y="2750"/>
                  </a:lnTo>
                  <a:lnTo>
                    <a:pt x="2453" y="2754"/>
                  </a:lnTo>
                  <a:lnTo>
                    <a:pt x="2453" y="2749"/>
                  </a:lnTo>
                  <a:lnTo>
                    <a:pt x="2455" y="2743"/>
                  </a:lnTo>
                  <a:lnTo>
                    <a:pt x="2459" y="2735"/>
                  </a:lnTo>
                  <a:lnTo>
                    <a:pt x="2464" y="2728"/>
                  </a:lnTo>
                  <a:lnTo>
                    <a:pt x="2467" y="2717"/>
                  </a:lnTo>
                  <a:lnTo>
                    <a:pt x="2473" y="2707"/>
                  </a:lnTo>
                  <a:lnTo>
                    <a:pt x="2479" y="2695"/>
                  </a:lnTo>
                  <a:lnTo>
                    <a:pt x="2487" y="2684"/>
                  </a:lnTo>
                  <a:lnTo>
                    <a:pt x="2493" y="2656"/>
                  </a:lnTo>
                  <a:lnTo>
                    <a:pt x="2498" y="2630"/>
                  </a:lnTo>
                  <a:lnTo>
                    <a:pt x="2500" y="2606"/>
                  </a:lnTo>
                  <a:lnTo>
                    <a:pt x="2503" y="2583"/>
                  </a:lnTo>
                  <a:lnTo>
                    <a:pt x="2501" y="2558"/>
                  </a:lnTo>
                  <a:lnTo>
                    <a:pt x="2501" y="2534"/>
                  </a:lnTo>
                  <a:lnTo>
                    <a:pt x="2499" y="2507"/>
                  </a:lnTo>
                  <a:lnTo>
                    <a:pt x="2497" y="2481"/>
                  </a:lnTo>
                  <a:lnTo>
                    <a:pt x="2501" y="2481"/>
                  </a:lnTo>
                  <a:lnTo>
                    <a:pt x="2509" y="2482"/>
                  </a:lnTo>
                  <a:lnTo>
                    <a:pt x="2515" y="2484"/>
                  </a:lnTo>
                  <a:lnTo>
                    <a:pt x="2525" y="2486"/>
                  </a:lnTo>
                  <a:lnTo>
                    <a:pt x="2521" y="2475"/>
                  </a:lnTo>
                  <a:lnTo>
                    <a:pt x="2517" y="2464"/>
                  </a:lnTo>
                  <a:lnTo>
                    <a:pt x="2512" y="2453"/>
                  </a:lnTo>
                  <a:lnTo>
                    <a:pt x="2508" y="2443"/>
                  </a:lnTo>
                  <a:lnTo>
                    <a:pt x="2500" y="2432"/>
                  </a:lnTo>
                  <a:lnTo>
                    <a:pt x="2495" y="2423"/>
                  </a:lnTo>
                  <a:lnTo>
                    <a:pt x="2489" y="2412"/>
                  </a:lnTo>
                  <a:lnTo>
                    <a:pt x="2487" y="2402"/>
                  </a:lnTo>
                  <a:lnTo>
                    <a:pt x="2482" y="2362"/>
                  </a:lnTo>
                  <a:lnTo>
                    <a:pt x="2478" y="2327"/>
                  </a:lnTo>
                  <a:lnTo>
                    <a:pt x="2473" y="2296"/>
                  </a:lnTo>
                  <a:lnTo>
                    <a:pt x="2468" y="2266"/>
                  </a:lnTo>
                  <a:lnTo>
                    <a:pt x="2461" y="2237"/>
                  </a:lnTo>
                  <a:lnTo>
                    <a:pt x="2454" y="2208"/>
                  </a:lnTo>
                  <a:lnTo>
                    <a:pt x="2442" y="2177"/>
                  </a:lnTo>
                  <a:lnTo>
                    <a:pt x="2428" y="2143"/>
                  </a:lnTo>
                  <a:lnTo>
                    <a:pt x="2439" y="2139"/>
                  </a:lnTo>
                  <a:lnTo>
                    <a:pt x="2451" y="2137"/>
                  </a:lnTo>
                  <a:lnTo>
                    <a:pt x="2465" y="2131"/>
                  </a:lnTo>
                  <a:lnTo>
                    <a:pt x="2478" y="2126"/>
                  </a:lnTo>
                  <a:lnTo>
                    <a:pt x="2490" y="2118"/>
                  </a:lnTo>
                  <a:lnTo>
                    <a:pt x="2504" y="2112"/>
                  </a:lnTo>
                  <a:lnTo>
                    <a:pt x="2516" y="2105"/>
                  </a:lnTo>
                  <a:lnTo>
                    <a:pt x="2528" y="2099"/>
                  </a:lnTo>
                  <a:lnTo>
                    <a:pt x="2516" y="2099"/>
                  </a:lnTo>
                  <a:lnTo>
                    <a:pt x="2504" y="2103"/>
                  </a:lnTo>
                  <a:lnTo>
                    <a:pt x="2492" y="2106"/>
                  </a:lnTo>
                  <a:lnTo>
                    <a:pt x="2481" y="2111"/>
                  </a:lnTo>
                  <a:lnTo>
                    <a:pt x="2467" y="2115"/>
                  </a:lnTo>
                  <a:lnTo>
                    <a:pt x="2455" y="2118"/>
                  </a:lnTo>
                  <a:lnTo>
                    <a:pt x="2443" y="2121"/>
                  </a:lnTo>
                  <a:lnTo>
                    <a:pt x="2431" y="2123"/>
                  </a:lnTo>
                  <a:lnTo>
                    <a:pt x="2428" y="2125"/>
                  </a:lnTo>
                  <a:lnTo>
                    <a:pt x="2427" y="2127"/>
                  </a:lnTo>
                  <a:lnTo>
                    <a:pt x="2426" y="2131"/>
                  </a:lnTo>
                  <a:lnTo>
                    <a:pt x="2424" y="2137"/>
                  </a:lnTo>
                  <a:lnTo>
                    <a:pt x="2416" y="2131"/>
                  </a:lnTo>
                  <a:lnTo>
                    <a:pt x="2412" y="2126"/>
                  </a:lnTo>
                  <a:lnTo>
                    <a:pt x="2410" y="2121"/>
                  </a:lnTo>
                  <a:lnTo>
                    <a:pt x="2410" y="2117"/>
                  </a:lnTo>
                  <a:lnTo>
                    <a:pt x="2432" y="2106"/>
                  </a:lnTo>
                  <a:lnTo>
                    <a:pt x="2461" y="2094"/>
                  </a:lnTo>
                  <a:lnTo>
                    <a:pt x="2492" y="2079"/>
                  </a:lnTo>
                  <a:lnTo>
                    <a:pt x="2523" y="2062"/>
                  </a:lnTo>
                  <a:lnTo>
                    <a:pt x="2553" y="2043"/>
                  </a:lnTo>
                  <a:lnTo>
                    <a:pt x="2580" y="2022"/>
                  </a:lnTo>
                  <a:lnTo>
                    <a:pt x="2602" y="2000"/>
                  </a:lnTo>
                  <a:lnTo>
                    <a:pt x="2616" y="1979"/>
                  </a:lnTo>
                  <a:lnTo>
                    <a:pt x="2591" y="1991"/>
                  </a:lnTo>
                  <a:lnTo>
                    <a:pt x="2570" y="2008"/>
                  </a:lnTo>
                  <a:lnTo>
                    <a:pt x="2548" y="2026"/>
                  </a:lnTo>
                  <a:lnTo>
                    <a:pt x="2528" y="2044"/>
                  </a:lnTo>
                  <a:lnTo>
                    <a:pt x="2505" y="2060"/>
                  </a:lnTo>
                  <a:lnTo>
                    <a:pt x="2482" y="2074"/>
                  </a:lnTo>
                  <a:lnTo>
                    <a:pt x="2455" y="2085"/>
                  </a:lnTo>
                  <a:lnTo>
                    <a:pt x="2426" y="2093"/>
                  </a:lnTo>
                  <a:lnTo>
                    <a:pt x="2423" y="2089"/>
                  </a:lnTo>
                  <a:lnTo>
                    <a:pt x="2422" y="2089"/>
                  </a:lnTo>
                  <a:lnTo>
                    <a:pt x="2444" y="2076"/>
                  </a:lnTo>
                  <a:lnTo>
                    <a:pt x="2477" y="2055"/>
                  </a:lnTo>
                  <a:lnTo>
                    <a:pt x="2515" y="2030"/>
                  </a:lnTo>
                  <a:lnTo>
                    <a:pt x="2558" y="2004"/>
                  </a:lnTo>
                  <a:lnTo>
                    <a:pt x="2595" y="1976"/>
                  </a:lnTo>
                  <a:lnTo>
                    <a:pt x="2627" y="1950"/>
                  </a:lnTo>
                  <a:lnTo>
                    <a:pt x="2648" y="1927"/>
                  </a:lnTo>
                  <a:lnTo>
                    <a:pt x="2654" y="1911"/>
                  </a:lnTo>
                  <a:lnTo>
                    <a:pt x="2646" y="1914"/>
                  </a:lnTo>
                  <a:lnTo>
                    <a:pt x="2642" y="1918"/>
                  </a:lnTo>
                  <a:lnTo>
                    <a:pt x="2637" y="1923"/>
                  </a:lnTo>
                  <a:lnTo>
                    <a:pt x="2632" y="1929"/>
                  </a:lnTo>
                  <a:lnTo>
                    <a:pt x="2631" y="1925"/>
                  </a:lnTo>
                  <a:lnTo>
                    <a:pt x="2631" y="1923"/>
                  </a:lnTo>
                  <a:lnTo>
                    <a:pt x="2646" y="1905"/>
                  </a:lnTo>
                  <a:lnTo>
                    <a:pt x="2668" y="1878"/>
                  </a:lnTo>
                  <a:lnTo>
                    <a:pt x="2693" y="1846"/>
                  </a:lnTo>
                  <a:lnTo>
                    <a:pt x="2720" y="1812"/>
                  </a:lnTo>
                  <a:lnTo>
                    <a:pt x="2742" y="1776"/>
                  </a:lnTo>
                  <a:lnTo>
                    <a:pt x="2758" y="1743"/>
                  </a:lnTo>
                  <a:lnTo>
                    <a:pt x="2764" y="1715"/>
                  </a:lnTo>
                  <a:lnTo>
                    <a:pt x="2759" y="1695"/>
                  </a:lnTo>
                  <a:lnTo>
                    <a:pt x="2748" y="1708"/>
                  </a:lnTo>
                  <a:lnTo>
                    <a:pt x="2736" y="1730"/>
                  </a:lnTo>
                  <a:lnTo>
                    <a:pt x="2720" y="1756"/>
                  </a:lnTo>
                  <a:lnTo>
                    <a:pt x="2705" y="1784"/>
                  </a:lnTo>
                  <a:lnTo>
                    <a:pt x="2687" y="1809"/>
                  </a:lnTo>
                  <a:lnTo>
                    <a:pt x="2670" y="1834"/>
                  </a:lnTo>
                  <a:lnTo>
                    <a:pt x="2654" y="1852"/>
                  </a:lnTo>
                  <a:lnTo>
                    <a:pt x="2641" y="1864"/>
                  </a:lnTo>
                  <a:lnTo>
                    <a:pt x="2588" y="1923"/>
                  </a:lnTo>
                  <a:lnTo>
                    <a:pt x="2528" y="1976"/>
                  </a:lnTo>
                  <a:lnTo>
                    <a:pt x="2460" y="2021"/>
                  </a:lnTo>
                  <a:lnTo>
                    <a:pt x="2389" y="2061"/>
                  </a:lnTo>
                  <a:lnTo>
                    <a:pt x="2312" y="2094"/>
                  </a:lnTo>
                  <a:lnTo>
                    <a:pt x="2235" y="2125"/>
                  </a:lnTo>
                  <a:lnTo>
                    <a:pt x="2158" y="2149"/>
                  </a:lnTo>
                  <a:lnTo>
                    <a:pt x="2085" y="2171"/>
                  </a:lnTo>
                  <a:lnTo>
                    <a:pt x="2033" y="2182"/>
                  </a:lnTo>
                  <a:lnTo>
                    <a:pt x="1982" y="2194"/>
                  </a:lnTo>
                  <a:lnTo>
                    <a:pt x="1928" y="2205"/>
                  </a:lnTo>
                  <a:lnTo>
                    <a:pt x="1876" y="2217"/>
                  </a:lnTo>
                  <a:lnTo>
                    <a:pt x="1821" y="2226"/>
                  </a:lnTo>
                  <a:lnTo>
                    <a:pt x="1768" y="2233"/>
                  </a:lnTo>
                  <a:lnTo>
                    <a:pt x="1716" y="2237"/>
                  </a:lnTo>
                  <a:lnTo>
                    <a:pt x="1667" y="2239"/>
                  </a:lnTo>
                  <a:lnTo>
                    <a:pt x="1667" y="2234"/>
                  </a:lnTo>
                  <a:lnTo>
                    <a:pt x="1671" y="2230"/>
                  </a:lnTo>
                  <a:lnTo>
                    <a:pt x="1694" y="2195"/>
                  </a:lnTo>
                  <a:lnTo>
                    <a:pt x="1733" y="2143"/>
                  </a:lnTo>
                  <a:lnTo>
                    <a:pt x="1782" y="2076"/>
                  </a:lnTo>
                  <a:lnTo>
                    <a:pt x="1834" y="2002"/>
                  </a:lnTo>
                  <a:lnTo>
                    <a:pt x="1882" y="1928"/>
                  </a:lnTo>
                  <a:lnTo>
                    <a:pt x="1921" y="1862"/>
                  </a:lnTo>
                  <a:lnTo>
                    <a:pt x="1944" y="1807"/>
                  </a:lnTo>
                  <a:lnTo>
                    <a:pt x="1947" y="1773"/>
                  </a:lnTo>
                  <a:lnTo>
                    <a:pt x="1944" y="1773"/>
                  </a:lnTo>
                  <a:lnTo>
                    <a:pt x="1943" y="1773"/>
                  </a:lnTo>
                  <a:lnTo>
                    <a:pt x="1925" y="1790"/>
                  </a:lnTo>
                  <a:lnTo>
                    <a:pt x="1908" y="1815"/>
                  </a:lnTo>
                  <a:lnTo>
                    <a:pt x="1891" y="1844"/>
                  </a:lnTo>
                  <a:lnTo>
                    <a:pt x="1873" y="1875"/>
                  </a:lnTo>
                  <a:lnTo>
                    <a:pt x="1855" y="1907"/>
                  </a:lnTo>
                  <a:lnTo>
                    <a:pt x="1838" y="1939"/>
                  </a:lnTo>
                  <a:lnTo>
                    <a:pt x="1822" y="1968"/>
                  </a:lnTo>
                  <a:lnTo>
                    <a:pt x="1809" y="1995"/>
                  </a:lnTo>
                  <a:lnTo>
                    <a:pt x="1772" y="2041"/>
                  </a:lnTo>
                  <a:lnTo>
                    <a:pt x="1726" y="2096"/>
                  </a:lnTo>
                  <a:lnTo>
                    <a:pt x="1674" y="2158"/>
                  </a:lnTo>
                  <a:lnTo>
                    <a:pt x="1628" y="2225"/>
                  </a:lnTo>
                  <a:lnTo>
                    <a:pt x="1589" y="2293"/>
                  </a:lnTo>
                  <a:lnTo>
                    <a:pt x="1567" y="2363"/>
                  </a:lnTo>
                  <a:lnTo>
                    <a:pt x="1566" y="2431"/>
                  </a:lnTo>
                  <a:lnTo>
                    <a:pt x="1594" y="2497"/>
                  </a:lnTo>
                  <a:lnTo>
                    <a:pt x="1597" y="2526"/>
                  </a:lnTo>
                  <a:lnTo>
                    <a:pt x="1600" y="2556"/>
                  </a:lnTo>
                  <a:lnTo>
                    <a:pt x="1601" y="2586"/>
                  </a:lnTo>
                  <a:lnTo>
                    <a:pt x="1602" y="2617"/>
                  </a:lnTo>
                  <a:lnTo>
                    <a:pt x="1602" y="2646"/>
                  </a:lnTo>
                  <a:lnTo>
                    <a:pt x="1603" y="2678"/>
                  </a:lnTo>
                  <a:lnTo>
                    <a:pt x="1607" y="2708"/>
                  </a:lnTo>
                  <a:lnTo>
                    <a:pt x="1614" y="2740"/>
                  </a:lnTo>
                  <a:lnTo>
                    <a:pt x="1630" y="2767"/>
                  </a:lnTo>
                  <a:lnTo>
                    <a:pt x="1647" y="2794"/>
                  </a:lnTo>
                  <a:lnTo>
                    <a:pt x="1662" y="2820"/>
                  </a:lnTo>
                  <a:lnTo>
                    <a:pt x="1678" y="2848"/>
                  </a:lnTo>
                  <a:lnTo>
                    <a:pt x="1689" y="2875"/>
                  </a:lnTo>
                  <a:lnTo>
                    <a:pt x="1699" y="2905"/>
                  </a:lnTo>
                  <a:lnTo>
                    <a:pt x="1705" y="2938"/>
                  </a:lnTo>
                  <a:lnTo>
                    <a:pt x="1708" y="2975"/>
                  </a:lnTo>
                  <a:lnTo>
                    <a:pt x="1696" y="2981"/>
                  </a:lnTo>
                  <a:lnTo>
                    <a:pt x="1689" y="2980"/>
                  </a:lnTo>
                  <a:lnTo>
                    <a:pt x="1682" y="2972"/>
                  </a:lnTo>
                  <a:lnTo>
                    <a:pt x="1677" y="2964"/>
                  </a:lnTo>
                  <a:lnTo>
                    <a:pt x="1669" y="2953"/>
                  </a:lnTo>
                  <a:lnTo>
                    <a:pt x="1662" y="2945"/>
                  </a:lnTo>
                  <a:lnTo>
                    <a:pt x="1654" y="2943"/>
                  </a:lnTo>
                  <a:lnTo>
                    <a:pt x="1643" y="2949"/>
                  </a:lnTo>
                  <a:lnTo>
                    <a:pt x="1641" y="2952"/>
                  </a:lnTo>
                  <a:lnTo>
                    <a:pt x="1641" y="2960"/>
                  </a:lnTo>
                  <a:lnTo>
                    <a:pt x="1640" y="2970"/>
                  </a:lnTo>
                  <a:lnTo>
                    <a:pt x="1639" y="2983"/>
                  </a:lnTo>
                  <a:lnTo>
                    <a:pt x="1635" y="2993"/>
                  </a:lnTo>
                  <a:lnTo>
                    <a:pt x="1633" y="3003"/>
                  </a:lnTo>
                  <a:lnTo>
                    <a:pt x="1628" y="3008"/>
                  </a:lnTo>
                  <a:lnTo>
                    <a:pt x="1624" y="3007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8" name="Freeform 160">
              <a:extLst>
                <a:ext uri="{FF2B5EF4-FFF2-40B4-BE49-F238E27FC236}">
                  <a16:creationId xmlns:a16="http://schemas.microsoft.com/office/drawing/2014/main" id="{B6C0A64B-9EE7-EABA-282E-A43E16EFA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3620"/>
              <a:ext cx="93" cy="70"/>
            </a:xfrm>
            <a:custGeom>
              <a:avLst/>
              <a:gdLst>
                <a:gd name="T0" fmla="*/ 0 w 279"/>
                <a:gd name="T1" fmla="*/ 0 h 211"/>
                <a:gd name="T2" fmla="*/ 0 w 279"/>
                <a:gd name="T3" fmla="*/ 0 h 211"/>
                <a:gd name="T4" fmla="*/ 0 w 279"/>
                <a:gd name="T5" fmla="*/ 0 h 211"/>
                <a:gd name="T6" fmla="*/ 0 w 279"/>
                <a:gd name="T7" fmla="*/ 0 h 211"/>
                <a:gd name="T8" fmla="*/ 0 w 279"/>
                <a:gd name="T9" fmla="*/ 0 h 211"/>
                <a:gd name="T10" fmla="*/ 0 w 279"/>
                <a:gd name="T11" fmla="*/ 0 h 211"/>
                <a:gd name="T12" fmla="*/ 0 w 279"/>
                <a:gd name="T13" fmla="*/ 0 h 211"/>
                <a:gd name="T14" fmla="*/ 0 w 279"/>
                <a:gd name="T15" fmla="*/ 0 h 211"/>
                <a:gd name="T16" fmla="*/ 0 w 279"/>
                <a:gd name="T17" fmla="*/ 0 h 211"/>
                <a:gd name="T18" fmla="*/ 0 w 279"/>
                <a:gd name="T19" fmla="*/ 0 h 211"/>
                <a:gd name="T20" fmla="*/ 0 w 279"/>
                <a:gd name="T21" fmla="*/ 0 h 211"/>
                <a:gd name="T22" fmla="*/ 0 w 279"/>
                <a:gd name="T23" fmla="*/ 0 h 211"/>
                <a:gd name="T24" fmla="*/ 0 w 279"/>
                <a:gd name="T25" fmla="*/ 0 h 211"/>
                <a:gd name="T26" fmla="*/ 0 w 279"/>
                <a:gd name="T27" fmla="*/ 0 h 211"/>
                <a:gd name="T28" fmla="*/ 0 w 279"/>
                <a:gd name="T29" fmla="*/ 0 h 211"/>
                <a:gd name="T30" fmla="*/ 0 w 279"/>
                <a:gd name="T31" fmla="*/ 0 h 211"/>
                <a:gd name="T32" fmla="*/ 0 w 279"/>
                <a:gd name="T33" fmla="*/ 0 h 211"/>
                <a:gd name="T34" fmla="*/ 0 w 279"/>
                <a:gd name="T35" fmla="*/ 0 h 211"/>
                <a:gd name="T36" fmla="*/ 0 w 279"/>
                <a:gd name="T37" fmla="*/ 0 h 211"/>
                <a:gd name="T38" fmla="*/ 0 w 279"/>
                <a:gd name="T39" fmla="*/ 0 h 211"/>
                <a:gd name="T40" fmla="*/ 0 w 279"/>
                <a:gd name="T41" fmla="*/ 0 h 211"/>
                <a:gd name="T42" fmla="*/ 0 w 279"/>
                <a:gd name="T43" fmla="*/ 0 h 211"/>
                <a:gd name="T44" fmla="*/ 0 w 279"/>
                <a:gd name="T45" fmla="*/ 0 h 211"/>
                <a:gd name="T46" fmla="*/ 0 w 279"/>
                <a:gd name="T47" fmla="*/ 0 h 211"/>
                <a:gd name="T48" fmla="*/ 0 w 279"/>
                <a:gd name="T49" fmla="*/ 0 h 211"/>
                <a:gd name="T50" fmla="*/ 0 w 279"/>
                <a:gd name="T51" fmla="*/ 0 h 211"/>
                <a:gd name="T52" fmla="*/ 0 w 279"/>
                <a:gd name="T53" fmla="*/ 0 h 211"/>
                <a:gd name="T54" fmla="*/ 0 w 279"/>
                <a:gd name="T55" fmla="*/ 0 h 211"/>
                <a:gd name="T56" fmla="*/ 0 w 279"/>
                <a:gd name="T57" fmla="*/ 0 h 211"/>
                <a:gd name="T58" fmla="*/ 0 w 279"/>
                <a:gd name="T59" fmla="*/ 0 h 211"/>
                <a:gd name="T60" fmla="*/ 0 w 279"/>
                <a:gd name="T61" fmla="*/ 0 h 211"/>
                <a:gd name="T62" fmla="*/ 0 w 279"/>
                <a:gd name="T63" fmla="*/ 0 h 211"/>
                <a:gd name="T64" fmla="*/ 0 w 279"/>
                <a:gd name="T65" fmla="*/ 0 h 211"/>
                <a:gd name="T66" fmla="*/ 0 w 279"/>
                <a:gd name="T67" fmla="*/ 0 h 211"/>
                <a:gd name="T68" fmla="*/ 0 w 279"/>
                <a:gd name="T69" fmla="*/ 0 h 211"/>
                <a:gd name="T70" fmla="*/ 0 w 279"/>
                <a:gd name="T71" fmla="*/ 0 h 211"/>
                <a:gd name="T72" fmla="*/ 0 w 279"/>
                <a:gd name="T73" fmla="*/ 0 h 211"/>
                <a:gd name="T74" fmla="*/ 0 w 279"/>
                <a:gd name="T75" fmla="*/ 0 h 211"/>
                <a:gd name="T76" fmla="*/ 0 w 279"/>
                <a:gd name="T77" fmla="*/ 0 h 211"/>
                <a:gd name="T78" fmla="*/ 0 w 279"/>
                <a:gd name="T79" fmla="*/ 0 h 211"/>
                <a:gd name="T80" fmla="*/ 0 w 279"/>
                <a:gd name="T81" fmla="*/ 0 h 211"/>
                <a:gd name="T82" fmla="*/ 0 w 279"/>
                <a:gd name="T83" fmla="*/ 0 h 211"/>
                <a:gd name="T84" fmla="*/ 0 w 279"/>
                <a:gd name="T85" fmla="*/ 0 h 211"/>
                <a:gd name="T86" fmla="*/ 0 w 279"/>
                <a:gd name="T87" fmla="*/ 0 h 211"/>
                <a:gd name="T88" fmla="*/ 0 w 279"/>
                <a:gd name="T89" fmla="*/ 0 h 211"/>
                <a:gd name="T90" fmla="*/ 0 w 279"/>
                <a:gd name="T91" fmla="*/ 0 h 211"/>
                <a:gd name="T92" fmla="*/ 0 w 279"/>
                <a:gd name="T93" fmla="*/ 0 h 211"/>
                <a:gd name="T94" fmla="*/ 0 w 279"/>
                <a:gd name="T95" fmla="*/ 0 h 211"/>
                <a:gd name="T96" fmla="*/ 0 w 279"/>
                <a:gd name="T97" fmla="*/ 0 h 211"/>
                <a:gd name="T98" fmla="*/ 0 w 279"/>
                <a:gd name="T99" fmla="*/ 0 h 211"/>
                <a:gd name="T100" fmla="*/ 0 w 279"/>
                <a:gd name="T101" fmla="*/ 0 h 211"/>
                <a:gd name="T102" fmla="*/ 0 w 279"/>
                <a:gd name="T103" fmla="*/ 0 h 211"/>
                <a:gd name="T104" fmla="*/ 0 w 279"/>
                <a:gd name="T105" fmla="*/ 0 h 211"/>
                <a:gd name="T106" fmla="*/ 0 w 279"/>
                <a:gd name="T107" fmla="*/ 0 h 211"/>
                <a:gd name="T108" fmla="*/ 0 w 279"/>
                <a:gd name="T109" fmla="*/ 0 h 211"/>
                <a:gd name="T110" fmla="*/ 0 w 279"/>
                <a:gd name="T111" fmla="*/ 0 h 211"/>
                <a:gd name="T112" fmla="*/ 0 w 279"/>
                <a:gd name="T113" fmla="*/ 0 h 21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11"/>
                <a:gd name="T173" fmla="*/ 279 w 279"/>
                <a:gd name="T174" fmla="*/ 211 h 21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11">
                  <a:moveTo>
                    <a:pt x="80" y="211"/>
                  </a:moveTo>
                  <a:lnTo>
                    <a:pt x="54" y="194"/>
                  </a:lnTo>
                  <a:lnTo>
                    <a:pt x="32" y="167"/>
                  </a:lnTo>
                  <a:lnTo>
                    <a:pt x="15" y="134"/>
                  </a:lnTo>
                  <a:lnTo>
                    <a:pt x="5" y="100"/>
                  </a:lnTo>
                  <a:lnTo>
                    <a:pt x="0" y="66"/>
                  </a:lnTo>
                  <a:lnTo>
                    <a:pt x="5" y="35"/>
                  </a:lnTo>
                  <a:lnTo>
                    <a:pt x="19" y="12"/>
                  </a:lnTo>
                  <a:lnTo>
                    <a:pt x="43" y="1"/>
                  </a:lnTo>
                  <a:lnTo>
                    <a:pt x="43" y="7"/>
                  </a:lnTo>
                  <a:lnTo>
                    <a:pt x="44" y="14"/>
                  </a:lnTo>
                  <a:lnTo>
                    <a:pt x="47" y="19"/>
                  </a:lnTo>
                  <a:lnTo>
                    <a:pt x="50" y="24"/>
                  </a:lnTo>
                  <a:lnTo>
                    <a:pt x="54" y="28"/>
                  </a:lnTo>
                  <a:lnTo>
                    <a:pt x="60" y="32"/>
                  </a:lnTo>
                  <a:lnTo>
                    <a:pt x="68" y="34"/>
                  </a:lnTo>
                  <a:lnTo>
                    <a:pt x="77" y="38"/>
                  </a:lnTo>
                  <a:lnTo>
                    <a:pt x="83" y="32"/>
                  </a:lnTo>
                  <a:lnTo>
                    <a:pt x="88" y="28"/>
                  </a:lnTo>
                  <a:lnTo>
                    <a:pt x="91" y="24"/>
                  </a:lnTo>
                  <a:lnTo>
                    <a:pt x="94" y="23"/>
                  </a:lnTo>
                  <a:lnTo>
                    <a:pt x="97" y="18"/>
                  </a:lnTo>
                  <a:lnTo>
                    <a:pt x="99" y="16"/>
                  </a:lnTo>
                  <a:lnTo>
                    <a:pt x="108" y="17"/>
                  </a:lnTo>
                  <a:lnTo>
                    <a:pt x="118" y="21"/>
                  </a:lnTo>
                  <a:lnTo>
                    <a:pt x="127" y="23"/>
                  </a:lnTo>
                  <a:lnTo>
                    <a:pt x="137" y="27"/>
                  </a:lnTo>
                  <a:lnTo>
                    <a:pt x="146" y="27"/>
                  </a:lnTo>
                  <a:lnTo>
                    <a:pt x="155" y="24"/>
                  </a:lnTo>
                  <a:lnTo>
                    <a:pt x="164" y="17"/>
                  </a:lnTo>
                  <a:lnTo>
                    <a:pt x="174" y="7"/>
                  </a:lnTo>
                  <a:lnTo>
                    <a:pt x="179" y="6"/>
                  </a:lnTo>
                  <a:lnTo>
                    <a:pt x="186" y="5"/>
                  </a:lnTo>
                  <a:lnTo>
                    <a:pt x="193" y="3"/>
                  </a:lnTo>
                  <a:lnTo>
                    <a:pt x="202" y="3"/>
                  </a:lnTo>
                  <a:lnTo>
                    <a:pt x="209" y="1"/>
                  </a:lnTo>
                  <a:lnTo>
                    <a:pt x="217" y="0"/>
                  </a:lnTo>
                  <a:lnTo>
                    <a:pt x="224" y="0"/>
                  </a:lnTo>
                  <a:lnTo>
                    <a:pt x="231" y="0"/>
                  </a:lnTo>
                  <a:lnTo>
                    <a:pt x="236" y="13"/>
                  </a:lnTo>
                  <a:lnTo>
                    <a:pt x="245" y="34"/>
                  </a:lnTo>
                  <a:lnTo>
                    <a:pt x="254" y="58"/>
                  </a:lnTo>
                  <a:lnTo>
                    <a:pt x="264" y="86"/>
                  </a:lnTo>
                  <a:lnTo>
                    <a:pt x="272" y="113"/>
                  </a:lnTo>
                  <a:lnTo>
                    <a:pt x="278" y="139"/>
                  </a:lnTo>
                  <a:lnTo>
                    <a:pt x="279" y="161"/>
                  </a:lnTo>
                  <a:lnTo>
                    <a:pt x="278" y="178"/>
                  </a:lnTo>
                  <a:lnTo>
                    <a:pt x="245" y="172"/>
                  </a:lnTo>
                  <a:lnTo>
                    <a:pt x="215" y="163"/>
                  </a:lnTo>
                  <a:lnTo>
                    <a:pt x="188" y="155"/>
                  </a:lnTo>
                  <a:lnTo>
                    <a:pt x="165" y="150"/>
                  </a:lnTo>
                  <a:lnTo>
                    <a:pt x="143" y="149"/>
                  </a:lnTo>
                  <a:lnTo>
                    <a:pt x="124" y="157"/>
                  </a:lnTo>
                  <a:lnTo>
                    <a:pt x="104" y="176"/>
                  </a:lnTo>
                  <a:lnTo>
                    <a:pt x="86" y="210"/>
                  </a:lnTo>
                  <a:lnTo>
                    <a:pt x="82" y="210"/>
                  </a:lnTo>
                  <a:lnTo>
                    <a:pt x="80" y="2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9" name="Freeform 161">
              <a:extLst>
                <a:ext uri="{FF2B5EF4-FFF2-40B4-BE49-F238E27FC236}">
                  <a16:creationId xmlns:a16="http://schemas.microsoft.com/office/drawing/2014/main" id="{ED05F57C-B1DD-C2B1-83A5-765E099FA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7" y="3426"/>
              <a:ext cx="102" cy="261"/>
            </a:xfrm>
            <a:custGeom>
              <a:avLst/>
              <a:gdLst>
                <a:gd name="T0" fmla="*/ 0 w 303"/>
                <a:gd name="T1" fmla="*/ 0 h 788"/>
                <a:gd name="T2" fmla="*/ 0 w 303"/>
                <a:gd name="T3" fmla="*/ 0 h 788"/>
                <a:gd name="T4" fmla="*/ 0 w 303"/>
                <a:gd name="T5" fmla="*/ 0 h 788"/>
                <a:gd name="T6" fmla="*/ 0 w 303"/>
                <a:gd name="T7" fmla="*/ 0 h 788"/>
                <a:gd name="T8" fmla="*/ 0 w 303"/>
                <a:gd name="T9" fmla="*/ 0 h 788"/>
                <a:gd name="T10" fmla="*/ 0 w 303"/>
                <a:gd name="T11" fmla="*/ 0 h 788"/>
                <a:gd name="T12" fmla="*/ 0 w 303"/>
                <a:gd name="T13" fmla="*/ 0 h 788"/>
                <a:gd name="T14" fmla="*/ 0 w 303"/>
                <a:gd name="T15" fmla="*/ 0 h 788"/>
                <a:gd name="T16" fmla="*/ 0 w 303"/>
                <a:gd name="T17" fmla="*/ 0 h 788"/>
                <a:gd name="T18" fmla="*/ 0 w 303"/>
                <a:gd name="T19" fmla="*/ 0 h 788"/>
                <a:gd name="T20" fmla="*/ 0 w 303"/>
                <a:gd name="T21" fmla="*/ 0 h 788"/>
                <a:gd name="T22" fmla="*/ 0 w 303"/>
                <a:gd name="T23" fmla="*/ 0 h 788"/>
                <a:gd name="T24" fmla="*/ 0 w 303"/>
                <a:gd name="T25" fmla="*/ 0 h 788"/>
                <a:gd name="T26" fmla="*/ 0 w 303"/>
                <a:gd name="T27" fmla="*/ 0 h 788"/>
                <a:gd name="T28" fmla="*/ 0 w 303"/>
                <a:gd name="T29" fmla="*/ 0 h 788"/>
                <a:gd name="T30" fmla="*/ 0 w 303"/>
                <a:gd name="T31" fmla="*/ 0 h 788"/>
                <a:gd name="T32" fmla="*/ 0 w 303"/>
                <a:gd name="T33" fmla="*/ 0 h 788"/>
                <a:gd name="T34" fmla="*/ 0 w 303"/>
                <a:gd name="T35" fmla="*/ 0 h 788"/>
                <a:gd name="T36" fmla="*/ 0 w 303"/>
                <a:gd name="T37" fmla="*/ 0 h 788"/>
                <a:gd name="T38" fmla="*/ 0 w 303"/>
                <a:gd name="T39" fmla="*/ 0 h 788"/>
                <a:gd name="T40" fmla="*/ 0 w 303"/>
                <a:gd name="T41" fmla="*/ 0 h 788"/>
                <a:gd name="T42" fmla="*/ 0 w 303"/>
                <a:gd name="T43" fmla="*/ 0 h 788"/>
                <a:gd name="T44" fmla="*/ 0 w 303"/>
                <a:gd name="T45" fmla="*/ 0 h 788"/>
                <a:gd name="T46" fmla="*/ 0 w 303"/>
                <a:gd name="T47" fmla="*/ 0 h 788"/>
                <a:gd name="T48" fmla="*/ 0 w 303"/>
                <a:gd name="T49" fmla="*/ 0 h 788"/>
                <a:gd name="T50" fmla="*/ 0 w 303"/>
                <a:gd name="T51" fmla="*/ 0 h 788"/>
                <a:gd name="T52" fmla="*/ 0 w 303"/>
                <a:gd name="T53" fmla="*/ 0 h 788"/>
                <a:gd name="T54" fmla="*/ 0 w 303"/>
                <a:gd name="T55" fmla="*/ 0 h 788"/>
                <a:gd name="T56" fmla="*/ 0 w 303"/>
                <a:gd name="T57" fmla="*/ 0 h 788"/>
                <a:gd name="T58" fmla="*/ 0 w 303"/>
                <a:gd name="T59" fmla="*/ 0 h 788"/>
                <a:gd name="T60" fmla="*/ 0 w 303"/>
                <a:gd name="T61" fmla="*/ 0 h 788"/>
                <a:gd name="T62" fmla="*/ 0 w 303"/>
                <a:gd name="T63" fmla="*/ 0 h 788"/>
                <a:gd name="T64" fmla="*/ 0 w 303"/>
                <a:gd name="T65" fmla="*/ 0 h 788"/>
                <a:gd name="T66" fmla="*/ 0 w 303"/>
                <a:gd name="T67" fmla="*/ 0 h 788"/>
                <a:gd name="T68" fmla="*/ 0 w 303"/>
                <a:gd name="T69" fmla="*/ 0 h 788"/>
                <a:gd name="T70" fmla="*/ 0 w 303"/>
                <a:gd name="T71" fmla="*/ 0 h 788"/>
                <a:gd name="T72" fmla="*/ 0 w 303"/>
                <a:gd name="T73" fmla="*/ 0 h 788"/>
                <a:gd name="T74" fmla="*/ 0 w 303"/>
                <a:gd name="T75" fmla="*/ 0 h 788"/>
                <a:gd name="T76" fmla="*/ 0 w 303"/>
                <a:gd name="T77" fmla="*/ 0 h 788"/>
                <a:gd name="T78" fmla="*/ 0 w 303"/>
                <a:gd name="T79" fmla="*/ 0 h 788"/>
                <a:gd name="T80" fmla="*/ 0 w 303"/>
                <a:gd name="T81" fmla="*/ 0 h 788"/>
                <a:gd name="T82" fmla="*/ 0 w 303"/>
                <a:gd name="T83" fmla="*/ 0 h 788"/>
                <a:gd name="T84" fmla="*/ 0 w 303"/>
                <a:gd name="T85" fmla="*/ 0 h 7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3"/>
                <a:gd name="T130" fmla="*/ 0 h 788"/>
                <a:gd name="T131" fmla="*/ 303 w 303"/>
                <a:gd name="T132" fmla="*/ 788 h 7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3" h="788">
                  <a:moveTo>
                    <a:pt x="240" y="788"/>
                  </a:moveTo>
                  <a:lnTo>
                    <a:pt x="232" y="782"/>
                  </a:lnTo>
                  <a:lnTo>
                    <a:pt x="225" y="776"/>
                  </a:lnTo>
                  <a:lnTo>
                    <a:pt x="217" y="769"/>
                  </a:lnTo>
                  <a:lnTo>
                    <a:pt x="212" y="765"/>
                  </a:lnTo>
                  <a:lnTo>
                    <a:pt x="200" y="755"/>
                  </a:lnTo>
                  <a:lnTo>
                    <a:pt x="188" y="751"/>
                  </a:lnTo>
                  <a:lnTo>
                    <a:pt x="183" y="756"/>
                  </a:lnTo>
                  <a:lnTo>
                    <a:pt x="179" y="762"/>
                  </a:lnTo>
                  <a:lnTo>
                    <a:pt x="176" y="768"/>
                  </a:lnTo>
                  <a:lnTo>
                    <a:pt x="172" y="778"/>
                  </a:lnTo>
                  <a:lnTo>
                    <a:pt x="165" y="776"/>
                  </a:lnTo>
                  <a:lnTo>
                    <a:pt x="161" y="769"/>
                  </a:lnTo>
                  <a:lnTo>
                    <a:pt x="159" y="761"/>
                  </a:lnTo>
                  <a:lnTo>
                    <a:pt x="157" y="752"/>
                  </a:lnTo>
                  <a:lnTo>
                    <a:pt x="154" y="743"/>
                  </a:lnTo>
                  <a:lnTo>
                    <a:pt x="151" y="734"/>
                  </a:lnTo>
                  <a:lnTo>
                    <a:pt x="145" y="727"/>
                  </a:lnTo>
                  <a:lnTo>
                    <a:pt x="138" y="723"/>
                  </a:lnTo>
                  <a:lnTo>
                    <a:pt x="126" y="735"/>
                  </a:lnTo>
                  <a:lnTo>
                    <a:pt x="115" y="747"/>
                  </a:lnTo>
                  <a:lnTo>
                    <a:pt x="110" y="716"/>
                  </a:lnTo>
                  <a:lnTo>
                    <a:pt x="100" y="702"/>
                  </a:lnTo>
                  <a:lnTo>
                    <a:pt x="84" y="700"/>
                  </a:lnTo>
                  <a:lnTo>
                    <a:pt x="67" y="708"/>
                  </a:lnTo>
                  <a:lnTo>
                    <a:pt x="46" y="722"/>
                  </a:lnTo>
                  <a:lnTo>
                    <a:pt x="28" y="740"/>
                  </a:lnTo>
                  <a:lnTo>
                    <a:pt x="12" y="756"/>
                  </a:lnTo>
                  <a:lnTo>
                    <a:pt x="0" y="772"/>
                  </a:lnTo>
                  <a:lnTo>
                    <a:pt x="3" y="735"/>
                  </a:lnTo>
                  <a:lnTo>
                    <a:pt x="14" y="702"/>
                  </a:lnTo>
                  <a:lnTo>
                    <a:pt x="29" y="670"/>
                  </a:lnTo>
                  <a:lnTo>
                    <a:pt x="47" y="641"/>
                  </a:lnTo>
                  <a:lnTo>
                    <a:pt x="65" y="611"/>
                  </a:lnTo>
                  <a:lnTo>
                    <a:pt x="83" y="581"/>
                  </a:lnTo>
                  <a:lnTo>
                    <a:pt x="95" y="548"/>
                  </a:lnTo>
                  <a:lnTo>
                    <a:pt x="105" y="515"/>
                  </a:lnTo>
                  <a:lnTo>
                    <a:pt x="97" y="470"/>
                  </a:lnTo>
                  <a:lnTo>
                    <a:pt x="86" y="431"/>
                  </a:lnTo>
                  <a:lnTo>
                    <a:pt x="71" y="394"/>
                  </a:lnTo>
                  <a:lnTo>
                    <a:pt x="56" y="360"/>
                  </a:lnTo>
                  <a:lnTo>
                    <a:pt x="41" y="325"/>
                  </a:lnTo>
                  <a:lnTo>
                    <a:pt x="33" y="291"/>
                  </a:lnTo>
                  <a:lnTo>
                    <a:pt x="29" y="251"/>
                  </a:lnTo>
                  <a:lnTo>
                    <a:pt x="36" y="210"/>
                  </a:lnTo>
                  <a:lnTo>
                    <a:pt x="36" y="188"/>
                  </a:lnTo>
                  <a:lnTo>
                    <a:pt x="36" y="168"/>
                  </a:lnTo>
                  <a:lnTo>
                    <a:pt x="36" y="148"/>
                  </a:lnTo>
                  <a:lnTo>
                    <a:pt x="36" y="128"/>
                  </a:lnTo>
                  <a:lnTo>
                    <a:pt x="35" y="109"/>
                  </a:lnTo>
                  <a:lnTo>
                    <a:pt x="35" y="89"/>
                  </a:lnTo>
                  <a:lnTo>
                    <a:pt x="34" y="71"/>
                  </a:lnTo>
                  <a:lnTo>
                    <a:pt x="34" y="52"/>
                  </a:lnTo>
                  <a:lnTo>
                    <a:pt x="46" y="56"/>
                  </a:lnTo>
                  <a:lnTo>
                    <a:pt x="61" y="63"/>
                  </a:lnTo>
                  <a:lnTo>
                    <a:pt x="73" y="69"/>
                  </a:lnTo>
                  <a:lnTo>
                    <a:pt x="88" y="77"/>
                  </a:lnTo>
                  <a:lnTo>
                    <a:pt x="102" y="82"/>
                  </a:lnTo>
                  <a:lnTo>
                    <a:pt x="117" y="88"/>
                  </a:lnTo>
                  <a:lnTo>
                    <a:pt x="132" y="90"/>
                  </a:lnTo>
                  <a:lnTo>
                    <a:pt x="149" y="93"/>
                  </a:lnTo>
                  <a:lnTo>
                    <a:pt x="150" y="90"/>
                  </a:lnTo>
                  <a:lnTo>
                    <a:pt x="152" y="88"/>
                  </a:lnTo>
                  <a:lnTo>
                    <a:pt x="133" y="80"/>
                  </a:lnTo>
                  <a:lnTo>
                    <a:pt x="113" y="73"/>
                  </a:lnTo>
                  <a:lnTo>
                    <a:pt x="91" y="65"/>
                  </a:lnTo>
                  <a:lnTo>
                    <a:pt x="71" y="56"/>
                  </a:lnTo>
                  <a:lnTo>
                    <a:pt x="51" y="44"/>
                  </a:lnTo>
                  <a:lnTo>
                    <a:pt x="35" y="32"/>
                  </a:lnTo>
                  <a:lnTo>
                    <a:pt x="24" y="16"/>
                  </a:lnTo>
                  <a:lnTo>
                    <a:pt x="21" y="0"/>
                  </a:lnTo>
                  <a:lnTo>
                    <a:pt x="29" y="2"/>
                  </a:lnTo>
                  <a:lnTo>
                    <a:pt x="43" y="8"/>
                  </a:lnTo>
                  <a:lnTo>
                    <a:pt x="56" y="16"/>
                  </a:lnTo>
                  <a:lnTo>
                    <a:pt x="73" y="27"/>
                  </a:lnTo>
                  <a:lnTo>
                    <a:pt x="88" y="36"/>
                  </a:lnTo>
                  <a:lnTo>
                    <a:pt x="105" y="47"/>
                  </a:lnTo>
                  <a:lnTo>
                    <a:pt x="122" y="56"/>
                  </a:lnTo>
                  <a:lnTo>
                    <a:pt x="138" y="65"/>
                  </a:lnTo>
                  <a:lnTo>
                    <a:pt x="150" y="67"/>
                  </a:lnTo>
                  <a:lnTo>
                    <a:pt x="160" y="69"/>
                  </a:lnTo>
                  <a:lnTo>
                    <a:pt x="167" y="72"/>
                  </a:lnTo>
                  <a:lnTo>
                    <a:pt x="173" y="74"/>
                  </a:lnTo>
                  <a:lnTo>
                    <a:pt x="179" y="77"/>
                  </a:lnTo>
                  <a:lnTo>
                    <a:pt x="184" y="80"/>
                  </a:lnTo>
                  <a:lnTo>
                    <a:pt x="183" y="113"/>
                  </a:lnTo>
                  <a:lnTo>
                    <a:pt x="185" y="145"/>
                  </a:lnTo>
                  <a:lnTo>
                    <a:pt x="188" y="176"/>
                  </a:lnTo>
                  <a:lnTo>
                    <a:pt x="192" y="208"/>
                  </a:lnTo>
                  <a:lnTo>
                    <a:pt x="194" y="238"/>
                  </a:lnTo>
                  <a:lnTo>
                    <a:pt x="195" y="271"/>
                  </a:lnTo>
                  <a:lnTo>
                    <a:pt x="193" y="305"/>
                  </a:lnTo>
                  <a:lnTo>
                    <a:pt x="188" y="343"/>
                  </a:lnTo>
                  <a:lnTo>
                    <a:pt x="187" y="376"/>
                  </a:lnTo>
                  <a:lnTo>
                    <a:pt x="188" y="407"/>
                  </a:lnTo>
                  <a:lnTo>
                    <a:pt x="192" y="435"/>
                  </a:lnTo>
                  <a:lnTo>
                    <a:pt x="198" y="463"/>
                  </a:lnTo>
                  <a:lnTo>
                    <a:pt x="205" y="490"/>
                  </a:lnTo>
                  <a:lnTo>
                    <a:pt x="216" y="519"/>
                  </a:lnTo>
                  <a:lnTo>
                    <a:pt x="228" y="550"/>
                  </a:lnTo>
                  <a:lnTo>
                    <a:pt x="244" y="584"/>
                  </a:lnTo>
                  <a:lnTo>
                    <a:pt x="250" y="590"/>
                  </a:lnTo>
                  <a:lnTo>
                    <a:pt x="260" y="602"/>
                  </a:lnTo>
                  <a:lnTo>
                    <a:pt x="271" y="616"/>
                  </a:lnTo>
                  <a:lnTo>
                    <a:pt x="283" y="634"/>
                  </a:lnTo>
                  <a:lnTo>
                    <a:pt x="293" y="651"/>
                  </a:lnTo>
                  <a:lnTo>
                    <a:pt x="300" y="668"/>
                  </a:lnTo>
                  <a:lnTo>
                    <a:pt x="303" y="683"/>
                  </a:lnTo>
                  <a:lnTo>
                    <a:pt x="299" y="697"/>
                  </a:lnTo>
                  <a:lnTo>
                    <a:pt x="289" y="696"/>
                  </a:lnTo>
                  <a:lnTo>
                    <a:pt x="282" y="695"/>
                  </a:lnTo>
                  <a:lnTo>
                    <a:pt x="276" y="692"/>
                  </a:lnTo>
                  <a:lnTo>
                    <a:pt x="272" y="690"/>
                  </a:lnTo>
                  <a:lnTo>
                    <a:pt x="264" y="684"/>
                  </a:lnTo>
                  <a:lnTo>
                    <a:pt x="256" y="679"/>
                  </a:lnTo>
                  <a:lnTo>
                    <a:pt x="250" y="681"/>
                  </a:lnTo>
                  <a:lnTo>
                    <a:pt x="244" y="685"/>
                  </a:lnTo>
                  <a:lnTo>
                    <a:pt x="244" y="696"/>
                  </a:lnTo>
                  <a:lnTo>
                    <a:pt x="249" y="708"/>
                  </a:lnTo>
                  <a:lnTo>
                    <a:pt x="254" y="719"/>
                  </a:lnTo>
                  <a:lnTo>
                    <a:pt x="261" y="732"/>
                  </a:lnTo>
                  <a:lnTo>
                    <a:pt x="266" y="741"/>
                  </a:lnTo>
                  <a:lnTo>
                    <a:pt x="272" y="752"/>
                  </a:lnTo>
                  <a:lnTo>
                    <a:pt x="276" y="763"/>
                  </a:lnTo>
                  <a:lnTo>
                    <a:pt x="278" y="776"/>
                  </a:lnTo>
                  <a:lnTo>
                    <a:pt x="269" y="783"/>
                  </a:lnTo>
                  <a:lnTo>
                    <a:pt x="260" y="787"/>
                  </a:lnTo>
                  <a:lnTo>
                    <a:pt x="250" y="787"/>
                  </a:lnTo>
                  <a:lnTo>
                    <a:pt x="240" y="788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0" name="Freeform 162">
              <a:extLst>
                <a:ext uri="{FF2B5EF4-FFF2-40B4-BE49-F238E27FC236}">
                  <a16:creationId xmlns:a16="http://schemas.microsoft.com/office/drawing/2014/main" id="{13B22EE8-E6AE-C82B-AD07-33EB8B06B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" y="3450"/>
              <a:ext cx="211" cy="231"/>
            </a:xfrm>
            <a:custGeom>
              <a:avLst/>
              <a:gdLst>
                <a:gd name="T0" fmla="*/ 0 w 629"/>
                <a:gd name="T1" fmla="*/ 0 h 695"/>
                <a:gd name="T2" fmla="*/ 0 w 629"/>
                <a:gd name="T3" fmla="*/ 0 h 695"/>
                <a:gd name="T4" fmla="*/ 0 w 629"/>
                <a:gd name="T5" fmla="*/ 0 h 695"/>
                <a:gd name="T6" fmla="*/ 0 w 629"/>
                <a:gd name="T7" fmla="*/ 0 h 695"/>
                <a:gd name="T8" fmla="*/ 0 w 629"/>
                <a:gd name="T9" fmla="*/ 0 h 695"/>
                <a:gd name="T10" fmla="*/ 0 w 629"/>
                <a:gd name="T11" fmla="*/ 0 h 695"/>
                <a:gd name="T12" fmla="*/ 0 w 629"/>
                <a:gd name="T13" fmla="*/ 0 h 695"/>
                <a:gd name="T14" fmla="*/ 0 w 629"/>
                <a:gd name="T15" fmla="*/ 0 h 695"/>
                <a:gd name="T16" fmla="*/ 0 w 629"/>
                <a:gd name="T17" fmla="*/ 0 h 695"/>
                <a:gd name="T18" fmla="*/ 0 w 629"/>
                <a:gd name="T19" fmla="*/ 0 h 695"/>
                <a:gd name="T20" fmla="*/ 0 w 629"/>
                <a:gd name="T21" fmla="*/ 0 h 695"/>
                <a:gd name="T22" fmla="*/ 0 w 629"/>
                <a:gd name="T23" fmla="*/ 0 h 695"/>
                <a:gd name="T24" fmla="*/ 0 w 629"/>
                <a:gd name="T25" fmla="*/ 0 h 695"/>
                <a:gd name="T26" fmla="*/ 0 w 629"/>
                <a:gd name="T27" fmla="*/ 0 h 695"/>
                <a:gd name="T28" fmla="*/ 0 w 629"/>
                <a:gd name="T29" fmla="*/ 0 h 695"/>
                <a:gd name="T30" fmla="*/ 0 w 629"/>
                <a:gd name="T31" fmla="*/ 0 h 695"/>
                <a:gd name="T32" fmla="*/ 0 w 629"/>
                <a:gd name="T33" fmla="*/ 0 h 695"/>
                <a:gd name="T34" fmla="*/ 0 w 629"/>
                <a:gd name="T35" fmla="*/ 0 h 695"/>
                <a:gd name="T36" fmla="*/ 0 w 629"/>
                <a:gd name="T37" fmla="*/ 0 h 695"/>
                <a:gd name="T38" fmla="*/ 0 w 629"/>
                <a:gd name="T39" fmla="*/ 0 h 695"/>
                <a:gd name="T40" fmla="*/ 0 w 629"/>
                <a:gd name="T41" fmla="*/ 0 h 695"/>
                <a:gd name="T42" fmla="*/ 0 w 629"/>
                <a:gd name="T43" fmla="*/ 0 h 695"/>
                <a:gd name="T44" fmla="*/ 0 w 629"/>
                <a:gd name="T45" fmla="*/ 0 h 695"/>
                <a:gd name="T46" fmla="*/ 0 w 629"/>
                <a:gd name="T47" fmla="*/ 0 h 695"/>
                <a:gd name="T48" fmla="*/ 0 w 629"/>
                <a:gd name="T49" fmla="*/ 0 h 695"/>
                <a:gd name="T50" fmla="*/ 0 w 629"/>
                <a:gd name="T51" fmla="*/ 0 h 695"/>
                <a:gd name="T52" fmla="*/ 0 w 629"/>
                <a:gd name="T53" fmla="*/ 0 h 695"/>
                <a:gd name="T54" fmla="*/ 0 w 629"/>
                <a:gd name="T55" fmla="*/ 0 h 695"/>
                <a:gd name="T56" fmla="*/ 0 w 629"/>
                <a:gd name="T57" fmla="*/ 0 h 695"/>
                <a:gd name="T58" fmla="*/ 0 w 629"/>
                <a:gd name="T59" fmla="*/ 0 h 695"/>
                <a:gd name="T60" fmla="*/ 0 w 629"/>
                <a:gd name="T61" fmla="*/ 0 h 695"/>
                <a:gd name="T62" fmla="*/ 0 w 629"/>
                <a:gd name="T63" fmla="*/ 0 h 695"/>
                <a:gd name="T64" fmla="*/ 0 w 629"/>
                <a:gd name="T65" fmla="*/ 0 h 695"/>
                <a:gd name="T66" fmla="*/ 0 w 629"/>
                <a:gd name="T67" fmla="*/ 0 h 695"/>
                <a:gd name="T68" fmla="*/ 0 w 629"/>
                <a:gd name="T69" fmla="*/ 0 h 695"/>
                <a:gd name="T70" fmla="*/ 0 w 629"/>
                <a:gd name="T71" fmla="*/ 0 h 695"/>
                <a:gd name="T72" fmla="*/ 0 w 629"/>
                <a:gd name="T73" fmla="*/ 0 h 695"/>
                <a:gd name="T74" fmla="*/ 0 w 629"/>
                <a:gd name="T75" fmla="*/ 0 h 695"/>
                <a:gd name="T76" fmla="*/ 0 w 629"/>
                <a:gd name="T77" fmla="*/ 0 h 695"/>
                <a:gd name="T78" fmla="*/ 0 w 629"/>
                <a:gd name="T79" fmla="*/ 0 h 695"/>
                <a:gd name="T80" fmla="*/ 0 w 629"/>
                <a:gd name="T81" fmla="*/ 0 h 695"/>
                <a:gd name="T82" fmla="*/ 0 w 629"/>
                <a:gd name="T83" fmla="*/ 0 h 695"/>
                <a:gd name="T84" fmla="*/ 0 w 629"/>
                <a:gd name="T85" fmla="*/ 0 h 695"/>
                <a:gd name="T86" fmla="*/ 0 w 629"/>
                <a:gd name="T87" fmla="*/ 0 h 695"/>
                <a:gd name="T88" fmla="*/ 0 w 629"/>
                <a:gd name="T89" fmla="*/ 0 h 695"/>
                <a:gd name="T90" fmla="*/ 0 w 629"/>
                <a:gd name="T91" fmla="*/ 0 h 695"/>
                <a:gd name="T92" fmla="*/ 0 w 629"/>
                <a:gd name="T93" fmla="*/ 0 h 695"/>
                <a:gd name="T94" fmla="*/ 0 w 629"/>
                <a:gd name="T95" fmla="*/ 0 h 695"/>
                <a:gd name="T96" fmla="*/ 0 w 629"/>
                <a:gd name="T97" fmla="*/ 0 h 695"/>
                <a:gd name="T98" fmla="*/ 0 w 629"/>
                <a:gd name="T99" fmla="*/ 0 h 69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9"/>
                <a:gd name="T151" fmla="*/ 0 h 695"/>
                <a:gd name="T152" fmla="*/ 629 w 629"/>
                <a:gd name="T153" fmla="*/ 695 h 69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9" h="695">
                  <a:moveTo>
                    <a:pt x="205" y="695"/>
                  </a:moveTo>
                  <a:lnTo>
                    <a:pt x="180" y="691"/>
                  </a:lnTo>
                  <a:lnTo>
                    <a:pt x="156" y="688"/>
                  </a:lnTo>
                  <a:lnTo>
                    <a:pt x="133" y="683"/>
                  </a:lnTo>
                  <a:lnTo>
                    <a:pt x="115" y="678"/>
                  </a:lnTo>
                  <a:lnTo>
                    <a:pt x="97" y="667"/>
                  </a:lnTo>
                  <a:lnTo>
                    <a:pt x="82" y="655"/>
                  </a:lnTo>
                  <a:lnTo>
                    <a:pt x="70" y="638"/>
                  </a:lnTo>
                  <a:lnTo>
                    <a:pt x="61" y="616"/>
                  </a:lnTo>
                  <a:lnTo>
                    <a:pt x="60" y="594"/>
                  </a:lnTo>
                  <a:lnTo>
                    <a:pt x="60" y="579"/>
                  </a:lnTo>
                  <a:lnTo>
                    <a:pt x="59" y="568"/>
                  </a:lnTo>
                  <a:lnTo>
                    <a:pt x="62" y="562"/>
                  </a:lnTo>
                  <a:lnTo>
                    <a:pt x="67" y="557"/>
                  </a:lnTo>
                  <a:lnTo>
                    <a:pt x="77" y="556"/>
                  </a:lnTo>
                  <a:lnTo>
                    <a:pt x="92" y="555"/>
                  </a:lnTo>
                  <a:lnTo>
                    <a:pt x="114" y="556"/>
                  </a:lnTo>
                  <a:lnTo>
                    <a:pt x="110" y="552"/>
                  </a:lnTo>
                  <a:lnTo>
                    <a:pt x="104" y="549"/>
                  </a:lnTo>
                  <a:lnTo>
                    <a:pt x="93" y="544"/>
                  </a:lnTo>
                  <a:lnTo>
                    <a:pt x="82" y="539"/>
                  </a:lnTo>
                  <a:lnTo>
                    <a:pt x="68" y="534"/>
                  </a:lnTo>
                  <a:lnTo>
                    <a:pt x="56" y="530"/>
                  </a:lnTo>
                  <a:lnTo>
                    <a:pt x="48" y="527"/>
                  </a:lnTo>
                  <a:lnTo>
                    <a:pt x="43" y="525"/>
                  </a:lnTo>
                  <a:lnTo>
                    <a:pt x="16" y="492"/>
                  </a:lnTo>
                  <a:lnTo>
                    <a:pt x="2" y="461"/>
                  </a:lnTo>
                  <a:lnTo>
                    <a:pt x="0" y="431"/>
                  </a:lnTo>
                  <a:lnTo>
                    <a:pt x="7" y="404"/>
                  </a:lnTo>
                  <a:lnTo>
                    <a:pt x="22" y="377"/>
                  </a:lnTo>
                  <a:lnTo>
                    <a:pt x="45" y="354"/>
                  </a:lnTo>
                  <a:lnTo>
                    <a:pt x="75" y="334"/>
                  </a:lnTo>
                  <a:lnTo>
                    <a:pt x="109" y="316"/>
                  </a:lnTo>
                  <a:lnTo>
                    <a:pt x="115" y="315"/>
                  </a:lnTo>
                  <a:lnTo>
                    <a:pt x="122" y="315"/>
                  </a:lnTo>
                  <a:lnTo>
                    <a:pt x="131" y="314"/>
                  </a:lnTo>
                  <a:lnTo>
                    <a:pt x="141" y="314"/>
                  </a:lnTo>
                  <a:lnTo>
                    <a:pt x="149" y="313"/>
                  </a:lnTo>
                  <a:lnTo>
                    <a:pt x="158" y="314"/>
                  </a:lnTo>
                  <a:lnTo>
                    <a:pt x="165" y="315"/>
                  </a:lnTo>
                  <a:lnTo>
                    <a:pt x="174" y="319"/>
                  </a:lnTo>
                  <a:lnTo>
                    <a:pt x="171" y="331"/>
                  </a:lnTo>
                  <a:lnTo>
                    <a:pt x="167" y="343"/>
                  </a:lnTo>
                  <a:lnTo>
                    <a:pt x="159" y="343"/>
                  </a:lnTo>
                  <a:lnTo>
                    <a:pt x="152" y="343"/>
                  </a:lnTo>
                  <a:lnTo>
                    <a:pt x="143" y="343"/>
                  </a:lnTo>
                  <a:lnTo>
                    <a:pt x="137" y="343"/>
                  </a:lnTo>
                  <a:lnTo>
                    <a:pt x="133" y="347"/>
                  </a:lnTo>
                  <a:lnTo>
                    <a:pt x="131" y="351"/>
                  </a:lnTo>
                  <a:lnTo>
                    <a:pt x="133" y="351"/>
                  </a:lnTo>
                  <a:lnTo>
                    <a:pt x="139" y="354"/>
                  </a:lnTo>
                  <a:lnTo>
                    <a:pt x="147" y="358"/>
                  </a:lnTo>
                  <a:lnTo>
                    <a:pt x="158" y="363"/>
                  </a:lnTo>
                  <a:lnTo>
                    <a:pt x="167" y="366"/>
                  </a:lnTo>
                  <a:lnTo>
                    <a:pt x="178" y="371"/>
                  </a:lnTo>
                  <a:lnTo>
                    <a:pt x="188" y="374"/>
                  </a:lnTo>
                  <a:lnTo>
                    <a:pt x="195" y="377"/>
                  </a:lnTo>
                  <a:lnTo>
                    <a:pt x="192" y="369"/>
                  </a:lnTo>
                  <a:lnTo>
                    <a:pt x="188" y="363"/>
                  </a:lnTo>
                  <a:lnTo>
                    <a:pt x="184" y="358"/>
                  </a:lnTo>
                  <a:lnTo>
                    <a:pt x="181" y="355"/>
                  </a:lnTo>
                  <a:lnTo>
                    <a:pt x="187" y="309"/>
                  </a:lnTo>
                  <a:lnTo>
                    <a:pt x="199" y="265"/>
                  </a:lnTo>
                  <a:lnTo>
                    <a:pt x="214" y="219"/>
                  </a:lnTo>
                  <a:lnTo>
                    <a:pt x="232" y="175"/>
                  </a:lnTo>
                  <a:lnTo>
                    <a:pt x="249" y="130"/>
                  </a:lnTo>
                  <a:lnTo>
                    <a:pt x="268" y="86"/>
                  </a:lnTo>
                  <a:lnTo>
                    <a:pt x="283" y="42"/>
                  </a:lnTo>
                  <a:lnTo>
                    <a:pt x="298" y="0"/>
                  </a:lnTo>
                  <a:lnTo>
                    <a:pt x="301" y="0"/>
                  </a:lnTo>
                  <a:lnTo>
                    <a:pt x="303" y="0"/>
                  </a:lnTo>
                  <a:lnTo>
                    <a:pt x="296" y="27"/>
                  </a:lnTo>
                  <a:lnTo>
                    <a:pt x="282" y="81"/>
                  </a:lnTo>
                  <a:lnTo>
                    <a:pt x="264" y="148"/>
                  </a:lnTo>
                  <a:lnTo>
                    <a:pt x="244" y="224"/>
                  </a:lnTo>
                  <a:lnTo>
                    <a:pt x="222" y="296"/>
                  </a:lnTo>
                  <a:lnTo>
                    <a:pt x="205" y="359"/>
                  </a:lnTo>
                  <a:lnTo>
                    <a:pt x="192" y="403"/>
                  </a:lnTo>
                  <a:lnTo>
                    <a:pt x="187" y="421"/>
                  </a:lnTo>
                  <a:lnTo>
                    <a:pt x="178" y="421"/>
                  </a:lnTo>
                  <a:lnTo>
                    <a:pt x="171" y="421"/>
                  </a:lnTo>
                  <a:lnTo>
                    <a:pt x="165" y="421"/>
                  </a:lnTo>
                  <a:lnTo>
                    <a:pt x="160" y="424"/>
                  </a:lnTo>
                  <a:lnTo>
                    <a:pt x="148" y="426"/>
                  </a:lnTo>
                  <a:lnTo>
                    <a:pt x="137" y="432"/>
                  </a:lnTo>
                  <a:lnTo>
                    <a:pt x="137" y="436"/>
                  </a:lnTo>
                  <a:lnTo>
                    <a:pt x="137" y="441"/>
                  </a:lnTo>
                  <a:lnTo>
                    <a:pt x="139" y="443"/>
                  </a:lnTo>
                  <a:lnTo>
                    <a:pt x="142" y="447"/>
                  </a:lnTo>
                  <a:lnTo>
                    <a:pt x="159" y="439"/>
                  </a:lnTo>
                  <a:lnTo>
                    <a:pt x="174" y="436"/>
                  </a:lnTo>
                  <a:lnTo>
                    <a:pt x="183" y="437"/>
                  </a:lnTo>
                  <a:lnTo>
                    <a:pt x="194" y="442"/>
                  </a:lnTo>
                  <a:lnTo>
                    <a:pt x="203" y="447"/>
                  </a:lnTo>
                  <a:lnTo>
                    <a:pt x="214" y="452"/>
                  </a:lnTo>
                  <a:lnTo>
                    <a:pt x="226" y="457"/>
                  </a:lnTo>
                  <a:lnTo>
                    <a:pt x="242" y="459"/>
                  </a:lnTo>
                  <a:lnTo>
                    <a:pt x="246" y="451"/>
                  </a:lnTo>
                  <a:lnTo>
                    <a:pt x="246" y="445"/>
                  </a:lnTo>
                  <a:lnTo>
                    <a:pt x="233" y="439"/>
                  </a:lnTo>
                  <a:lnTo>
                    <a:pt x="226" y="435"/>
                  </a:lnTo>
                  <a:lnTo>
                    <a:pt x="217" y="431"/>
                  </a:lnTo>
                  <a:lnTo>
                    <a:pt x="214" y="430"/>
                  </a:lnTo>
                  <a:lnTo>
                    <a:pt x="209" y="426"/>
                  </a:lnTo>
                  <a:lnTo>
                    <a:pt x="206" y="423"/>
                  </a:lnTo>
                  <a:lnTo>
                    <a:pt x="205" y="417"/>
                  </a:lnTo>
                  <a:lnTo>
                    <a:pt x="205" y="409"/>
                  </a:lnTo>
                  <a:lnTo>
                    <a:pt x="214" y="359"/>
                  </a:lnTo>
                  <a:lnTo>
                    <a:pt x="226" y="310"/>
                  </a:lnTo>
                  <a:lnTo>
                    <a:pt x="237" y="260"/>
                  </a:lnTo>
                  <a:lnTo>
                    <a:pt x="252" y="213"/>
                  </a:lnTo>
                  <a:lnTo>
                    <a:pt x="264" y="164"/>
                  </a:lnTo>
                  <a:lnTo>
                    <a:pt x="279" y="116"/>
                  </a:lnTo>
                  <a:lnTo>
                    <a:pt x="293" y="68"/>
                  </a:lnTo>
                  <a:lnTo>
                    <a:pt x="309" y="22"/>
                  </a:lnTo>
                  <a:lnTo>
                    <a:pt x="310" y="22"/>
                  </a:lnTo>
                  <a:lnTo>
                    <a:pt x="312" y="24"/>
                  </a:lnTo>
                  <a:lnTo>
                    <a:pt x="307" y="60"/>
                  </a:lnTo>
                  <a:lnTo>
                    <a:pt x="302" y="114"/>
                  </a:lnTo>
                  <a:lnTo>
                    <a:pt x="293" y="177"/>
                  </a:lnTo>
                  <a:lnTo>
                    <a:pt x="285" y="246"/>
                  </a:lnTo>
                  <a:lnTo>
                    <a:pt x="274" y="309"/>
                  </a:lnTo>
                  <a:lnTo>
                    <a:pt x="264" y="365"/>
                  </a:lnTo>
                  <a:lnTo>
                    <a:pt x="253" y="404"/>
                  </a:lnTo>
                  <a:lnTo>
                    <a:pt x="243" y="423"/>
                  </a:lnTo>
                  <a:lnTo>
                    <a:pt x="243" y="428"/>
                  </a:lnTo>
                  <a:lnTo>
                    <a:pt x="243" y="432"/>
                  </a:lnTo>
                  <a:lnTo>
                    <a:pt x="249" y="434"/>
                  </a:lnTo>
                  <a:lnTo>
                    <a:pt x="261" y="431"/>
                  </a:lnTo>
                  <a:lnTo>
                    <a:pt x="268" y="429"/>
                  </a:lnTo>
                  <a:lnTo>
                    <a:pt x="274" y="429"/>
                  </a:lnTo>
                  <a:lnTo>
                    <a:pt x="280" y="428"/>
                  </a:lnTo>
                  <a:lnTo>
                    <a:pt x="287" y="428"/>
                  </a:lnTo>
                  <a:lnTo>
                    <a:pt x="294" y="429"/>
                  </a:lnTo>
                  <a:lnTo>
                    <a:pt x="305" y="432"/>
                  </a:lnTo>
                  <a:lnTo>
                    <a:pt x="316" y="435"/>
                  </a:lnTo>
                  <a:lnTo>
                    <a:pt x="327" y="437"/>
                  </a:lnTo>
                  <a:lnTo>
                    <a:pt x="327" y="434"/>
                  </a:lnTo>
                  <a:lnTo>
                    <a:pt x="327" y="431"/>
                  </a:lnTo>
                  <a:lnTo>
                    <a:pt x="320" y="425"/>
                  </a:lnTo>
                  <a:lnTo>
                    <a:pt x="314" y="421"/>
                  </a:lnTo>
                  <a:lnTo>
                    <a:pt x="307" y="418"/>
                  </a:lnTo>
                  <a:lnTo>
                    <a:pt x="301" y="417"/>
                  </a:lnTo>
                  <a:lnTo>
                    <a:pt x="287" y="414"/>
                  </a:lnTo>
                  <a:lnTo>
                    <a:pt x="275" y="413"/>
                  </a:lnTo>
                  <a:lnTo>
                    <a:pt x="275" y="406"/>
                  </a:lnTo>
                  <a:lnTo>
                    <a:pt x="275" y="398"/>
                  </a:lnTo>
                  <a:lnTo>
                    <a:pt x="275" y="392"/>
                  </a:lnTo>
                  <a:lnTo>
                    <a:pt x="275" y="386"/>
                  </a:lnTo>
                  <a:lnTo>
                    <a:pt x="275" y="374"/>
                  </a:lnTo>
                  <a:lnTo>
                    <a:pt x="277" y="363"/>
                  </a:lnTo>
                  <a:lnTo>
                    <a:pt x="283" y="364"/>
                  </a:lnTo>
                  <a:lnTo>
                    <a:pt x="290" y="365"/>
                  </a:lnTo>
                  <a:lnTo>
                    <a:pt x="316" y="351"/>
                  </a:lnTo>
                  <a:lnTo>
                    <a:pt x="347" y="341"/>
                  </a:lnTo>
                  <a:lnTo>
                    <a:pt x="378" y="335"/>
                  </a:lnTo>
                  <a:lnTo>
                    <a:pt x="408" y="335"/>
                  </a:lnTo>
                  <a:lnTo>
                    <a:pt x="436" y="340"/>
                  </a:lnTo>
                  <a:lnTo>
                    <a:pt x="464" y="353"/>
                  </a:lnTo>
                  <a:lnTo>
                    <a:pt x="486" y="375"/>
                  </a:lnTo>
                  <a:lnTo>
                    <a:pt x="506" y="407"/>
                  </a:lnTo>
                  <a:lnTo>
                    <a:pt x="547" y="403"/>
                  </a:lnTo>
                  <a:lnTo>
                    <a:pt x="582" y="414"/>
                  </a:lnTo>
                  <a:lnTo>
                    <a:pt x="606" y="434"/>
                  </a:lnTo>
                  <a:lnTo>
                    <a:pt x="623" y="463"/>
                  </a:lnTo>
                  <a:lnTo>
                    <a:pt x="629" y="496"/>
                  </a:lnTo>
                  <a:lnTo>
                    <a:pt x="629" y="534"/>
                  </a:lnTo>
                  <a:lnTo>
                    <a:pt x="619" y="572"/>
                  </a:lnTo>
                  <a:lnTo>
                    <a:pt x="602" y="610"/>
                  </a:lnTo>
                  <a:lnTo>
                    <a:pt x="573" y="625"/>
                  </a:lnTo>
                  <a:lnTo>
                    <a:pt x="547" y="636"/>
                  </a:lnTo>
                  <a:lnTo>
                    <a:pt x="523" y="641"/>
                  </a:lnTo>
                  <a:lnTo>
                    <a:pt x="501" y="643"/>
                  </a:lnTo>
                  <a:lnTo>
                    <a:pt x="478" y="639"/>
                  </a:lnTo>
                  <a:lnTo>
                    <a:pt x="455" y="632"/>
                  </a:lnTo>
                  <a:lnTo>
                    <a:pt x="430" y="621"/>
                  </a:lnTo>
                  <a:lnTo>
                    <a:pt x="406" y="607"/>
                  </a:lnTo>
                  <a:lnTo>
                    <a:pt x="403" y="603"/>
                  </a:lnTo>
                  <a:lnTo>
                    <a:pt x="403" y="600"/>
                  </a:lnTo>
                  <a:lnTo>
                    <a:pt x="409" y="596"/>
                  </a:lnTo>
                  <a:lnTo>
                    <a:pt x="417" y="592"/>
                  </a:lnTo>
                  <a:lnTo>
                    <a:pt x="423" y="588"/>
                  </a:lnTo>
                  <a:lnTo>
                    <a:pt x="430" y="584"/>
                  </a:lnTo>
                  <a:lnTo>
                    <a:pt x="426" y="583"/>
                  </a:lnTo>
                  <a:lnTo>
                    <a:pt x="420" y="583"/>
                  </a:lnTo>
                  <a:lnTo>
                    <a:pt x="412" y="583"/>
                  </a:lnTo>
                  <a:lnTo>
                    <a:pt x="403" y="583"/>
                  </a:lnTo>
                  <a:lnTo>
                    <a:pt x="393" y="583"/>
                  </a:lnTo>
                  <a:lnTo>
                    <a:pt x="385" y="584"/>
                  </a:lnTo>
                  <a:lnTo>
                    <a:pt x="379" y="584"/>
                  </a:lnTo>
                  <a:lnTo>
                    <a:pt x="376" y="585"/>
                  </a:lnTo>
                  <a:lnTo>
                    <a:pt x="368" y="577"/>
                  </a:lnTo>
                  <a:lnTo>
                    <a:pt x="364" y="572"/>
                  </a:lnTo>
                  <a:lnTo>
                    <a:pt x="360" y="572"/>
                  </a:lnTo>
                  <a:lnTo>
                    <a:pt x="358" y="572"/>
                  </a:lnTo>
                  <a:lnTo>
                    <a:pt x="341" y="592"/>
                  </a:lnTo>
                  <a:lnTo>
                    <a:pt x="326" y="613"/>
                  </a:lnTo>
                  <a:lnTo>
                    <a:pt x="312" y="633"/>
                  </a:lnTo>
                  <a:lnTo>
                    <a:pt x="298" y="651"/>
                  </a:lnTo>
                  <a:lnTo>
                    <a:pt x="281" y="666"/>
                  </a:lnTo>
                  <a:lnTo>
                    <a:pt x="260" y="680"/>
                  </a:lnTo>
                  <a:lnTo>
                    <a:pt x="236" y="689"/>
                  </a:lnTo>
                  <a:lnTo>
                    <a:pt x="205" y="695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1" name="Freeform 163">
              <a:extLst>
                <a:ext uri="{FF2B5EF4-FFF2-40B4-BE49-F238E27FC236}">
                  <a16:creationId xmlns:a16="http://schemas.microsoft.com/office/drawing/2014/main" id="{72F132D9-CE7D-44FC-038B-5BF62C527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" y="3596"/>
              <a:ext cx="100" cy="74"/>
            </a:xfrm>
            <a:custGeom>
              <a:avLst/>
              <a:gdLst>
                <a:gd name="T0" fmla="*/ 0 w 299"/>
                <a:gd name="T1" fmla="*/ 0 h 220"/>
                <a:gd name="T2" fmla="*/ 0 w 299"/>
                <a:gd name="T3" fmla="*/ 0 h 220"/>
                <a:gd name="T4" fmla="*/ 0 w 299"/>
                <a:gd name="T5" fmla="*/ 0 h 220"/>
                <a:gd name="T6" fmla="*/ 0 w 299"/>
                <a:gd name="T7" fmla="*/ 0 h 220"/>
                <a:gd name="T8" fmla="*/ 0 w 299"/>
                <a:gd name="T9" fmla="*/ 0 h 220"/>
                <a:gd name="T10" fmla="*/ 0 w 299"/>
                <a:gd name="T11" fmla="*/ 0 h 220"/>
                <a:gd name="T12" fmla="*/ 0 w 299"/>
                <a:gd name="T13" fmla="*/ 0 h 220"/>
                <a:gd name="T14" fmla="*/ 0 w 299"/>
                <a:gd name="T15" fmla="*/ 0 h 220"/>
                <a:gd name="T16" fmla="*/ 0 w 299"/>
                <a:gd name="T17" fmla="*/ 0 h 220"/>
                <a:gd name="T18" fmla="*/ 0 w 299"/>
                <a:gd name="T19" fmla="*/ 0 h 220"/>
                <a:gd name="T20" fmla="*/ 0 w 299"/>
                <a:gd name="T21" fmla="*/ 0 h 220"/>
                <a:gd name="T22" fmla="*/ 0 w 299"/>
                <a:gd name="T23" fmla="*/ 0 h 220"/>
                <a:gd name="T24" fmla="*/ 0 w 299"/>
                <a:gd name="T25" fmla="*/ 0 h 220"/>
                <a:gd name="T26" fmla="*/ 0 w 299"/>
                <a:gd name="T27" fmla="*/ 0 h 220"/>
                <a:gd name="T28" fmla="*/ 0 w 299"/>
                <a:gd name="T29" fmla="*/ 0 h 220"/>
                <a:gd name="T30" fmla="*/ 0 w 299"/>
                <a:gd name="T31" fmla="*/ 0 h 220"/>
                <a:gd name="T32" fmla="*/ 0 w 299"/>
                <a:gd name="T33" fmla="*/ 0 h 220"/>
                <a:gd name="T34" fmla="*/ 0 w 299"/>
                <a:gd name="T35" fmla="*/ 0 h 220"/>
                <a:gd name="T36" fmla="*/ 0 w 299"/>
                <a:gd name="T37" fmla="*/ 0 h 220"/>
                <a:gd name="T38" fmla="*/ 0 w 299"/>
                <a:gd name="T39" fmla="*/ 0 h 220"/>
                <a:gd name="T40" fmla="*/ 0 w 299"/>
                <a:gd name="T41" fmla="*/ 0 h 220"/>
                <a:gd name="T42" fmla="*/ 0 w 299"/>
                <a:gd name="T43" fmla="*/ 0 h 220"/>
                <a:gd name="T44" fmla="*/ 0 w 299"/>
                <a:gd name="T45" fmla="*/ 0 h 220"/>
                <a:gd name="T46" fmla="*/ 0 w 299"/>
                <a:gd name="T47" fmla="*/ 0 h 220"/>
                <a:gd name="T48" fmla="*/ 0 w 299"/>
                <a:gd name="T49" fmla="*/ 0 h 220"/>
                <a:gd name="T50" fmla="*/ 0 w 299"/>
                <a:gd name="T51" fmla="*/ 0 h 220"/>
                <a:gd name="T52" fmla="*/ 0 w 299"/>
                <a:gd name="T53" fmla="*/ 0 h 220"/>
                <a:gd name="T54" fmla="*/ 0 w 299"/>
                <a:gd name="T55" fmla="*/ 0 h 220"/>
                <a:gd name="T56" fmla="*/ 0 w 299"/>
                <a:gd name="T57" fmla="*/ 0 h 220"/>
                <a:gd name="T58" fmla="*/ 0 w 299"/>
                <a:gd name="T59" fmla="*/ 0 h 220"/>
                <a:gd name="T60" fmla="*/ 0 w 299"/>
                <a:gd name="T61" fmla="*/ 0 h 220"/>
                <a:gd name="T62" fmla="*/ 0 w 299"/>
                <a:gd name="T63" fmla="*/ 0 h 220"/>
                <a:gd name="T64" fmla="*/ 0 w 299"/>
                <a:gd name="T65" fmla="*/ 0 h 220"/>
                <a:gd name="T66" fmla="*/ 0 w 299"/>
                <a:gd name="T67" fmla="*/ 0 h 220"/>
                <a:gd name="T68" fmla="*/ 0 w 299"/>
                <a:gd name="T69" fmla="*/ 0 h 220"/>
                <a:gd name="T70" fmla="*/ 0 w 299"/>
                <a:gd name="T71" fmla="*/ 0 h 220"/>
                <a:gd name="T72" fmla="*/ 0 w 299"/>
                <a:gd name="T73" fmla="*/ 0 h 220"/>
                <a:gd name="T74" fmla="*/ 0 w 299"/>
                <a:gd name="T75" fmla="*/ 0 h 220"/>
                <a:gd name="T76" fmla="*/ 0 w 299"/>
                <a:gd name="T77" fmla="*/ 0 h 220"/>
                <a:gd name="T78" fmla="*/ 0 w 299"/>
                <a:gd name="T79" fmla="*/ 0 h 220"/>
                <a:gd name="T80" fmla="*/ 0 w 299"/>
                <a:gd name="T81" fmla="*/ 0 h 220"/>
                <a:gd name="T82" fmla="*/ 0 w 299"/>
                <a:gd name="T83" fmla="*/ 0 h 220"/>
                <a:gd name="T84" fmla="*/ 0 w 299"/>
                <a:gd name="T85" fmla="*/ 0 h 220"/>
                <a:gd name="T86" fmla="*/ 0 w 299"/>
                <a:gd name="T87" fmla="*/ 0 h 220"/>
                <a:gd name="T88" fmla="*/ 0 w 299"/>
                <a:gd name="T89" fmla="*/ 0 h 220"/>
                <a:gd name="T90" fmla="*/ 0 w 299"/>
                <a:gd name="T91" fmla="*/ 0 h 220"/>
                <a:gd name="T92" fmla="*/ 0 w 299"/>
                <a:gd name="T93" fmla="*/ 0 h 220"/>
                <a:gd name="T94" fmla="*/ 0 w 299"/>
                <a:gd name="T95" fmla="*/ 0 h 220"/>
                <a:gd name="T96" fmla="*/ 0 w 299"/>
                <a:gd name="T97" fmla="*/ 0 h 22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99"/>
                <a:gd name="T148" fmla="*/ 0 h 220"/>
                <a:gd name="T149" fmla="*/ 299 w 299"/>
                <a:gd name="T150" fmla="*/ 220 h 22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99" h="220">
                  <a:moveTo>
                    <a:pt x="129" y="220"/>
                  </a:moveTo>
                  <a:lnTo>
                    <a:pt x="110" y="191"/>
                  </a:lnTo>
                  <a:lnTo>
                    <a:pt x="101" y="168"/>
                  </a:lnTo>
                  <a:lnTo>
                    <a:pt x="95" y="149"/>
                  </a:lnTo>
                  <a:lnTo>
                    <a:pt x="88" y="136"/>
                  </a:lnTo>
                  <a:lnTo>
                    <a:pt x="79" y="125"/>
                  </a:lnTo>
                  <a:lnTo>
                    <a:pt x="63" y="120"/>
                  </a:lnTo>
                  <a:lnTo>
                    <a:pt x="38" y="119"/>
                  </a:lnTo>
                  <a:lnTo>
                    <a:pt x="0" y="123"/>
                  </a:lnTo>
                  <a:lnTo>
                    <a:pt x="9" y="92"/>
                  </a:lnTo>
                  <a:lnTo>
                    <a:pt x="22" y="69"/>
                  </a:lnTo>
                  <a:lnTo>
                    <a:pt x="37" y="48"/>
                  </a:lnTo>
                  <a:lnTo>
                    <a:pt x="57" y="33"/>
                  </a:lnTo>
                  <a:lnTo>
                    <a:pt x="77" y="20"/>
                  </a:lnTo>
                  <a:lnTo>
                    <a:pt x="102" y="11"/>
                  </a:lnTo>
                  <a:lnTo>
                    <a:pt x="129" y="4"/>
                  </a:lnTo>
                  <a:lnTo>
                    <a:pt x="160" y="0"/>
                  </a:lnTo>
                  <a:lnTo>
                    <a:pt x="157" y="20"/>
                  </a:lnTo>
                  <a:lnTo>
                    <a:pt x="158" y="32"/>
                  </a:lnTo>
                  <a:lnTo>
                    <a:pt x="160" y="39"/>
                  </a:lnTo>
                  <a:lnTo>
                    <a:pt x="167" y="43"/>
                  </a:lnTo>
                  <a:lnTo>
                    <a:pt x="173" y="42"/>
                  </a:lnTo>
                  <a:lnTo>
                    <a:pt x="182" y="39"/>
                  </a:lnTo>
                  <a:lnTo>
                    <a:pt x="193" y="37"/>
                  </a:lnTo>
                  <a:lnTo>
                    <a:pt x="208" y="35"/>
                  </a:lnTo>
                  <a:lnTo>
                    <a:pt x="211" y="49"/>
                  </a:lnTo>
                  <a:lnTo>
                    <a:pt x="217" y="64"/>
                  </a:lnTo>
                  <a:lnTo>
                    <a:pt x="224" y="76"/>
                  </a:lnTo>
                  <a:lnTo>
                    <a:pt x="235" y="86"/>
                  </a:lnTo>
                  <a:lnTo>
                    <a:pt x="246" y="88"/>
                  </a:lnTo>
                  <a:lnTo>
                    <a:pt x="259" y="88"/>
                  </a:lnTo>
                  <a:lnTo>
                    <a:pt x="274" y="81"/>
                  </a:lnTo>
                  <a:lnTo>
                    <a:pt x="290" y="69"/>
                  </a:lnTo>
                  <a:lnTo>
                    <a:pt x="295" y="70"/>
                  </a:lnTo>
                  <a:lnTo>
                    <a:pt x="299" y="76"/>
                  </a:lnTo>
                  <a:lnTo>
                    <a:pt x="299" y="83"/>
                  </a:lnTo>
                  <a:lnTo>
                    <a:pt x="297" y="94"/>
                  </a:lnTo>
                  <a:lnTo>
                    <a:pt x="294" y="103"/>
                  </a:lnTo>
                  <a:lnTo>
                    <a:pt x="290" y="113"/>
                  </a:lnTo>
                  <a:lnTo>
                    <a:pt x="285" y="121"/>
                  </a:lnTo>
                  <a:lnTo>
                    <a:pt x="283" y="130"/>
                  </a:lnTo>
                  <a:lnTo>
                    <a:pt x="267" y="144"/>
                  </a:lnTo>
                  <a:lnTo>
                    <a:pt x="250" y="159"/>
                  </a:lnTo>
                  <a:lnTo>
                    <a:pt x="230" y="173"/>
                  </a:lnTo>
                  <a:lnTo>
                    <a:pt x="211" y="186"/>
                  </a:lnTo>
                  <a:lnTo>
                    <a:pt x="190" y="197"/>
                  </a:lnTo>
                  <a:lnTo>
                    <a:pt x="169" y="208"/>
                  </a:lnTo>
                  <a:lnTo>
                    <a:pt x="147" y="215"/>
                  </a:lnTo>
                  <a:lnTo>
                    <a:pt x="129" y="22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2" name="Freeform 164">
              <a:extLst>
                <a:ext uri="{FF2B5EF4-FFF2-40B4-BE49-F238E27FC236}">
                  <a16:creationId xmlns:a16="http://schemas.microsoft.com/office/drawing/2014/main" id="{C4966D1B-E85E-80E6-FF6B-5838E650E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9" y="3489"/>
              <a:ext cx="180" cy="170"/>
            </a:xfrm>
            <a:custGeom>
              <a:avLst/>
              <a:gdLst>
                <a:gd name="T0" fmla="*/ 0 w 543"/>
                <a:gd name="T1" fmla="*/ 0 h 510"/>
                <a:gd name="T2" fmla="*/ 0 w 543"/>
                <a:gd name="T3" fmla="*/ 0 h 510"/>
                <a:gd name="T4" fmla="*/ 0 w 543"/>
                <a:gd name="T5" fmla="*/ 0 h 510"/>
                <a:gd name="T6" fmla="*/ 0 w 543"/>
                <a:gd name="T7" fmla="*/ 0 h 510"/>
                <a:gd name="T8" fmla="*/ 0 w 543"/>
                <a:gd name="T9" fmla="*/ 0 h 510"/>
                <a:gd name="T10" fmla="*/ 0 w 543"/>
                <a:gd name="T11" fmla="*/ 0 h 510"/>
                <a:gd name="T12" fmla="*/ 0 w 543"/>
                <a:gd name="T13" fmla="*/ 0 h 510"/>
                <a:gd name="T14" fmla="*/ 0 w 543"/>
                <a:gd name="T15" fmla="*/ 0 h 510"/>
                <a:gd name="T16" fmla="*/ 0 w 543"/>
                <a:gd name="T17" fmla="*/ 0 h 510"/>
                <a:gd name="T18" fmla="*/ 0 w 543"/>
                <a:gd name="T19" fmla="*/ 0 h 510"/>
                <a:gd name="T20" fmla="*/ 0 w 543"/>
                <a:gd name="T21" fmla="*/ 0 h 510"/>
                <a:gd name="T22" fmla="*/ 0 w 543"/>
                <a:gd name="T23" fmla="*/ 0 h 510"/>
                <a:gd name="T24" fmla="*/ 0 w 543"/>
                <a:gd name="T25" fmla="*/ 0 h 510"/>
                <a:gd name="T26" fmla="*/ 0 w 543"/>
                <a:gd name="T27" fmla="*/ 0 h 510"/>
                <a:gd name="T28" fmla="*/ 0 w 543"/>
                <a:gd name="T29" fmla="*/ 0 h 510"/>
                <a:gd name="T30" fmla="*/ 0 w 543"/>
                <a:gd name="T31" fmla="*/ 0 h 510"/>
                <a:gd name="T32" fmla="*/ 0 w 543"/>
                <a:gd name="T33" fmla="*/ 0 h 510"/>
                <a:gd name="T34" fmla="*/ 0 w 543"/>
                <a:gd name="T35" fmla="*/ 0 h 510"/>
                <a:gd name="T36" fmla="*/ 0 w 543"/>
                <a:gd name="T37" fmla="*/ 0 h 510"/>
                <a:gd name="T38" fmla="*/ 0 w 543"/>
                <a:gd name="T39" fmla="*/ 0 h 510"/>
                <a:gd name="T40" fmla="*/ 0 w 543"/>
                <a:gd name="T41" fmla="*/ 0 h 510"/>
                <a:gd name="T42" fmla="*/ 0 w 543"/>
                <a:gd name="T43" fmla="*/ 0 h 510"/>
                <a:gd name="T44" fmla="*/ 0 w 543"/>
                <a:gd name="T45" fmla="*/ 0 h 510"/>
                <a:gd name="T46" fmla="*/ 0 w 543"/>
                <a:gd name="T47" fmla="*/ 0 h 510"/>
                <a:gd name="T48" fmla="*/ 0 w 543"/>
                <a:gd name="T49" fmla="*/ 0 h 510"/>
                <a:gd name="T50" fmla="*/ 0 w 543"/>
                <a:gd name="T51" fmla="*/ 0 h 510"/>
                <a:gd name="T52" fmla="*/ 0 w 543"/>
                <a:gd name="T53" fmla="*/ 0 h 510"/>
                <a:gd name="T54" fmla="*/ 0 w 543"/>
                <a:gd name="T55" fmla="*/ 0 h 510"/>
                <a:gd name="T56" fmla="*/ 0 w 543"/>
                <a:gd name="T57" fmla="*/ 0 h 510"/>
                <a:gd name="T58" fmla="*/ 0 w 543"/>
                <a:gd name="T59" fmla="*/ 0 h 510"/>
                <a:gd name="T60" fmla="*/ 0 w 543"/>
                <a:gd name="T61" fmla="*/ 0 h 510"/>
                <a:gd name="T62" fmla="*/ 0 w 543"/>
                <a:gd name="T63" fmla="*/ 0 h 510"/>
                <a:gd name="T64" fmla="*/ 0 w 543"/>
                <a:gd name="T65" fmla="*/ 0 h 510"/>
                <a:gd name="T66" fmla="*/ 0 w 543"/>
                <a:gd name="T67" fmla="*/ 0 h 510"/>
                <a:gd name="T68" fmla="*/ 0 w 543"/>
                <a:gd name="T69" fmla="*/ 0 h 510"/>
                <a:gd name="T70" fmla="*/ 0 w 543"/>
                <a:gd name="T71" fmla="*/ 0 h 510"/>
                <a:gd name="T72" fmla="*/ 0 w 543"/>
                <a:gd name="T73" fmla="*/ 0 h 510"/>
                <a:gd name="T74" fmla="*/ 0 w 543"/>
                <a:gd name="T75" fmla="*/ 0 h 510"/>
                <a:gd name="T76" fmla="*/ 0 w 543"/>
                <a:gd name="T77" fmla="*/ 0 h 510"/>
                <a:gd name="T78" fmla="*/ 0 w 543"/>
                <a:gd name="T79" fmla="*/ 0 h 510"/>
                <a:gd name="T80" fmla="*/ 0 w 543"/>
                <a:gd name="T81" fmla="*/ 0 h 510"/>
                <a:gd name="T82" fmla="*/ 0 w 543"/>
                <a:gd name="T83" fmla="*/ 0 h 510"/>
                <a:gd name="T84" fmla="*/ 0 w 543"/>
                <a:gd name="T85" fmla="*/ 0 h 510"/>
                <a:gd name="T86" fmla="*/ 0 w 543"/>
                <a:gd name="T87" fmla="*/ 0 h 510"/>
                <a:gd name="T88" fmla="*/ 0 w 543"/>
                <a:gd name="T89" fmla="*/ 0 h 510"/>
                <a:gd name="T90" fmla="*/ 0 w 543"/>
                <a:gd name="T91" fmla="*/ 0 h 510"/>
                <a:gd name="T92" fmla="*/ 0 w 543"/>
                <a:gd name="T93" fmla="*/ 0 h 510"/>
                <a:gd name="T94" fmla="*/ 0 w 543"/>
                <a:gd name="T95" fmla="*/ 0 h 51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43"/>
                <a:gd name="T145" fmla="*/ 0 h 510"/>
                <a:gd name="T146" fmla="*/ 543 w 543"/>
                <a:gd name="T147" fmla="*/ 510 h 51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43" h="510">
                  <a:moveTo>
                    <a:pt x="365" y="510"/>
                  </a:moveTo>
                  <a:lnTo>
                    <a:pt x="339" y="502"/>
                  </a:lnTo>
                  <a:lnTo>
                    <a:pt x="320" y="491"/>
                  </a:lnTo>
                  <a:lnTo>
                    <a:pt x="304" y="479"/>
                  </a:lnTo>
                  <a:lnTo>
                    <a:pt x="293" y="465"/>
                  </a:lnTo>
                  <a:lnTo>
                    <a:pt x="283" y="447"/>
                  </a:lnTo>
                  <a:lnTo>
                    <a:pt x="278" y="429"/>
                  </a:lnTo>
                  <a:lnTo>
                    <a:pt x="276" y="407"/>
                  </a:lnTo>
                  <a:lnTo>
                    <a:pt x="276" y="385"/>
                  </a:lnTo>
                  <a:lnTo>
                    <a:pt x="271" y="381"/>
                  </a:lnTo>
                  <a:lnTo>
                    <a:pt x="267" y="379"/>
                  </a:lnTo>
                  <a:lnTo>
                    <a:pt x="220" y="403"/>
                  </a:lnTo>
                  <a:lnTo>
                    <a:pt x="168" y="420"/>
                  </a:lnTo>
                  <a:lnTo>
                    <a:pt x="116" y="430"/>
                  </a:lnTo>
                  <a:lnTo>
                    <a:pt x="69" y="430"/>
                  </a:lnTo>
                  <a:lnTo>
                    <a:pt x="30" y="416"/>
                  </a:lnTo>
                  <a:lnTo>
                    <a:pt x="6" y="391"/>
                  </a:lnTo>
                  <a:lnTo>
                    <a:pt x="0" y="348"/>
                  </a:lnTo>
                  <a:lnTo>
                    <a:pt x="17" y="291"/>
                  </a:lnTo>
                  <a:lnTo>
                    <a:pt x="28" y="281"/>
                  </a:lnTo>
                  <a:lnTo>
                    <a:pt x="39" y="275"/>
                  </a:lnTo>
                  <a:lnTo>
                    <a:pt x="47" y="269"/>
                  </a:lnTo>
                  <a:lnTo>
                    <a:pt x="58" y="266"/>
                  </a:lnTo>
                  <a:lnTo>
                    <a:pt x="68" y="262"/>
                  </a:lnTo>
                  <a:lnTo>
                    <a:pt x="79" y="262"/>
                  </a:lnTo>
                  <a:lnTo>
                    <a:pt x="93" y="262"/>
                  </a:lnTo>
                  <a:lnTo>
                    <a:pt x="108" y="262"/>
                  </a:lnTo>
                  <a:lnTo>
                    <a:pt x="111" y="254"/>
                  </a:lnTo>
                  <a:lnTo>
                    <a:pt x="111" y="250"/>
                  </a:lnTo>
                  <a:lnTo>
                    <a:pt x="106" y="248"/>
                  </a:lnTo>
                  <a:lnTo>
                    <a:pt x="102" y="248"/>
                  </a:lnTo>
                  <a:lnTo>
                    <a:pt x="97" y="248"/>
                  </a:lnTo>
                  <a:lnTo>
                    <a:pt x="94" y="248"/>
                  </a:lnTo>
                  <a:lnTo>
                    <a:pt x="88" y="248"/>
                  </a:lnTo>
                  <a:lnTo>
                    <a:pt x="82" y="248"/>
                  </a:lnTo>
                  <a:lnTo>
                    <a:pt x="88" y="215"/>
                  </a:lnTo>
                  <a:lnTo>
                    <a:pt x="102" y="186"/>
                  </a:lnTo>
                  <a:lnTo>
                    <a:pt x="123" y="161"/>
                  </a:lnTo>
                  <a:lnTo>
                    <a:pt x="151" y="143"/>
                  </a:lnTo>
                  <a:lnTo>
                    <a:pt x="182" y="127"/>
                  </a:lnTo>
                  <a:lnTo>
                    <a:pt x="215" y="120"/>
                  </a:lnTo>
                  <a:lnTo>
                    <a:pt x="248" y="118"/>
                  </a:lnTo>
                  <a:lnTo>
                    <a:pt x="282" y="126"/>
                  </a:lnTo>
                  <a:lnTo>
                    <a:pt x="293" y="133"/>
                  </a:lnTo>
                  <a:lnTo>
                    <a:pt x="303" y="140"/>
                  </a:lnTo>
                  <a:lnTo>
                    <a:pt x="311" y="148"/>
                  </a:lnTo>
                  <a:lnTo>
                    <a:pt x="321" y="156"/>
                  </a:lnTo>
                  <a:lnTo>
                    <a:pt x="328" y="164"/>
                  </a:lnTo>
                  <a:lnTo>
                    <a:pt x="337" y="172"/>
                  </a:lnTo>
                  <a:lnTo>
                    <a:pt x="346" y="181"/>
                  </a:lnTo>
                  <a:lnTo>
                    <a:pt x="358" y="189"/>
                  </a:lnTo>
                  <a:lnTo>
                    <a:pt x="355" y="195"/>
                  </a:lnTo>
                  <a:lnTo>
                    <a:pt x="352" y="201"/>
                  </a:lnTo>
                  <a:lnTo>
                    <a:pt x="346" y="204"/>
                  </a:lnTo>
                  <a:lnTo>
                    <a:pt x="341" y="206"/>
                  </a:lnTo>
                  <a:lnTo>
                    <a:pt x="333" y="206"/>
                  </a:lnTo>
                  <a:lnTo>
                    <a:pt x="326" y="208"/>
                  </a:lnTo>
                  <a:lnTo>
                    <a:pt x="319" y="208"/>
                  </a:lnTo>
                  <a:lnTo>
                    <a:pt x="315" y="208"/>
                  </a:lnTo>
                  <a:lnTo>
                    <a:pt x="314" y="212"/>
                  </a:lnTo>
                  <a:lnTo>
                    <a:pt x="314" y="216"/>
                  </a:lnTo>
                  <a:lnTo>
                    <a:pt x="316" y="217"/>
                  </a:lnTo>
                  <a:lnTo>
                    <a:pt x="324" y="220"/>
                  </a:lnTo>
                  <a:lnTo>
                    <a:pt x="328" y="220"/>
                  </a:lnTo>
                  <a:lnTo>
                    <a:pt x="338" y="221"/>
                  </a:lnTo>
                  <a:lnTo>
                    <a:pt x="349" y="222"/>
                  </a:lnTo>
                  <a:lnTo>
                    <a:pt x="364" y="226"/>
                  </a:lnTo>
                  <a:lnTo>
                    <a:pt x="369" y="201"/>
                  </a:lnTo>
                  <a:lnTo>
                    <a:pt x="385" y="171"/>
                  </a:lnTo>
                  <a:lnTo>
                    <a:pt x="405" y="133"/>
                  </a:lnTo>
                  <a:lnTo>
                    <a:pt x="432" y="96"/>
                  </a:lnTo>
                  <a:lnTo>
                    <a:pt x="458" y="60"/>
                  </a:lnTo>
                  <a:lnTo>
                    <a:pt x="482" y="29"/>
                  </a:lnTo>
                  <a:lnTo>
                    <a:pt x="502" y="7"/>
                  </a:lnTo>
                  <a:lnTo>
                    <a:pt x="514" y="0"/>
                  </a:lnTo>
                  <a:lnTo>
                    <a:pt x="514" y="4"/>
                  </a:lnTo>
                  <a:lnTo>
                    <a:pt x="498" y="28"/>
                  </a:lnTo>
                  <a:lnTo>
                    <a:pt x="484" y="52"/>
                  </a:lnTo>
                  <a:lnTo>
                    <a:pt x="469" y="78"/>
                  </a:lnTo>
                  <a:lnTo>
                    <a:pt x="454" y="104"/>
                  </a:lnTo>
                  <a:lnTo>
                    <a:pt x="438" y="129"/>
                  </a:lnTo>
                  <a:lnTo>
                    <a:pt x="424" y="155"/>
                  </a:lnTo>
                  <a:lnTo>
                    <a:pt x="409" y="181"/>
                  </a:lnTo>
                  <a:lnTo>
                    <a:pt x="396" y="208"/>
                  </a:lnTo>
                  <a:lnTo>
                    <a:pt x="383" y="221"/>
                  </a:lnTo>
                  <a:lnTo>
                    <a:pt x="376" y="231"/>
                  </a:lnTo>
                  <a:lnTo>
                    <a:pt x="370" y="237"/>
                  </a:lnTo>
                  <a:lnTo>
                    <a:pt x="366" y="242"/>
                  </a:lnTo>
                  <a:lnTo>
                    <a:pt x="359" y="242"/>
                  </a:lnTo>
                  <a:lnTo>
                    <a:pt x="352" y="242"/>
                  </a:lnTo>
                  <a:lnTo>
                    <a:pt x="339" y="240"/>
                  </a:lnTo>
                  <a:lnTo>
                    <a:pt x="324" y="240"/>
                  </a:lnTo>
                  <a:lnTo>
                    <a:pt x="321" y="242"/>
                  </a:lnTo>
                  <a:lnTo>
                    <a:pt x="321" y="243"/>
                  </a:lnTo>
                  <a:lnTo>
                    <a:pt x="321" y="245"/>
                  </a:lnTo>
                  <a:lnTo>
                    <a:pt x="324" y="251"/>
                  </a:lnTo>
                  <a:lnTo>
                    <a:pt x="328" y="251"/>
                  </a:lnTo>
                  <a:lnTo>
                    <a:pt x="336" y="253"/>
                  </a:lnTo>
                  <a:lnTo>
                    <a:pt x="344" y="255"/>
                  </a:lnTo>
                  <a:lnTo>
                    <a:pt x="353" y="258"/>
                  </a:lnTo>
                  <a:lnTo>
                    <a:pt x="360" y="260"/>
                  </a:lnTo>
                  <a:lnTo>
                    <a:pt x="369" y="262"/>
                  </a:lnTo>
                  <a:lnTo>
                    <a:pt x="376" y="262"/>
                  </a:lnTo>
                  <a:lnTo>
                    <a:pt x="382" y="264"/>
                  </a:lnTo>
                  <a:lnTo>
                    <a:pt x="387" y="250"/>
                  </a:lnTo>
                  <a:lnTo>
                    <a:pt x="402" y="220"/>
                  </a:lnTo>
                  <a:lnTo>
                    <a:pt x="422" y="176"/>
                  </a:lnTo>
                  <a:lnTo>
                    <a:pt x="448" y="129"/>
                  </a:lnTo>
                  <a:lnTo>
                    <a:pt x="474" y="80"/>
                  </a:lnTo>
                  <a:lnTo>
                    <a:pt x="501" y="41"/>
                  </a:lnTo>
                  <a:lnTo>
                    <a:pt x="524" y="15"/>
                  </a:lnTo>
                  <a:lnTo>
                    <a:pt x="543" y="11"/>
                  </a:lnTo>
                  <a:lnTo>
                    <a:pt x="537" y="26"/>
                  </a:lnTo>
                  <a:lnTo>
                    <a:pt x="521" y="58"/>
                  </a:lnTo>
                  <a:lnTo>
                    <a:pt x="498" y="101"/>
                  </a:lnTo>
                  <a:lnTo>
                    <a:pt x="474" y="151"/>
                  </a:lnTo>
                  <a:lnTo>
                    <a:pt x="447" y="200"/>
                  </a:lnTo>
                  <a:lnTo>
                    <a:pt x="424" y="244"/>
                  </a:lnTo>
                  <a:lnTo>
                    <a:pt x="404" y="276"/>
                  </a:lnTo>
                  <a:lnTo>
                    <a:pt x="396" y="292"/>
                  </a:lnTo>
                  <a:lnTo>
                    <a:pt x="388" y="291"/>
                  </a:lnTo>
                  <a:lnTo>
                    <a:pt x="381" y="291"/>
                  </a:lnTo>
                  <a:lnTo>
                    <a:pt x="371" y="291"/>
                  </a:lnTo>
                  <a:lnTo>
                    <a:pt x="364" y="292"/>
                  </a:lnTo>
                  <a:lnTo>
                    <a:pt x="355" y="292"/>
                  </a:lnTo>
                  <a:lnTo>
                    <a:pt x="349" y="295"/>
                  </a:lnTo>
                  <a:lnTo>
                    <a:pt x="346" y="300"/>
                  </a:lnTo>
                  <a:lnTo>
                    <a:pt x="346" y="308"/>
                  </a:lnTo>
                  <a:lnTo>
                    <a:pt x="353" y="309"/>
                  </a:lnTo>
                  <a:lnTo>
                    <a:pt x="364" y="308"/>
                  </a:lnTo>
                  <a:lnTo>
                    <a:pt x="376" y="306"/>
                  </a:lnTo>
                  <a:lnTo>
                    <a:pt x="389" y="305"/>
                  </a:lnTo>
                  <a:lnTo>
                    <a:pt x="402" y="304"/>
                  </a:lnTo>
                  <a:lnTo>
                    <a:pt x="414" y="306"/>
                  </a:lnTo>
                  <a:lnTo>
                    <a:pt x="424" y="313"/>
                  </a:lnTo>
                  <a:lnTo>
                    <a:pt x="432" y="326"/>
                  </a:lnTo>
                  <a:lnTo>
                    <a:pt x="437" y="326"/>
                  </a:lnTo>
                  <a:lnTo>
                    <a:pt x="442" y="326"/>
                  </a:lnTo>
                  <a:lnTo>
                    <a:pt x="444" y="322"/>
                  </a:lnTo>
                  <a:lnTo>
                    <a:pt x="448" y="317"/>
                  </a:lnTo>
                  <a:lnTo>
                    <a:pt x="440" y="306"/>
                  </a:lnTo>
                  <a:lnTo>
                    <a:pt x="430" y="300"/>
                  </a:lnTo>
                  <a:lnTo>
                    <a:pt x="420" y="297"/>
                  </a:lnTo>
                  <a:lnTo>
                    <a:pt x="414" y="295"/>
                  </a:lnTo>
                  <a:lnTo>
                    <a:pt x="414" y="288"/>
                  </a:lnTo>
                  <a:lnTo>
                    <a:pt x="416" y="282"/>
                  </a:lnTo>
                  <a:lnTo>
                    <a:pt x="416" y="277"/>
                  </a:lnTo>
                  <a:lnTo>
                    <a:pt x="420" y="272"/>
                  </a:lnTo>
                  <a:lnTo>
                    <a:pt x="422" y="265"/>
                  </a:lnTo>
                  <a:lnTo>
                    <a:pt x="427" y="258"/>
                  </a:lnTo>
                  <a:lnTo>
                    <a:pt x="433" y="254"/>
                  </a:lnTo>
                  <a:lnTo>
                    <a:pt x="440" y="254"/>
                  </a:lnTo>
                  <a:lnTo>
                    <a:pt x="446" y="253"/>
                  </a:lnTo>
                  <a:lnTo>
                    <a:pt x="452" y="254"/>
                  </a:lnTo>
                  <a:lnTo>
                    <a:pt x="457" y="255"/>
                  </a:lnTo>
                  <a:lnTo>
                    <a:pt x="464" y="258"/>
                  </a:lnTo>
                  <a:lnTo>
                    <a:pt x="470" y="261"/>
                  </a:lnTo>
                  <a:lnTo>
                    <a:pt x="480" y="266"/>
                  </a:lnTo>
                  <a:lnTo>
                    <a:pt x="466" y="292"/>
                  </a:lnTo>
                  <a:lnTo>
                    <a:pt x="460" y="316"/>
                  </a:lnTo>
                  <a:lnTo>
                    <a:pt x="459" y="337"/>
                  </a:lnTo>
                  <a:lnTo>
                    <a:pt x="464" y="358"/>
                  </a:lnTo>
                  <a:lnTo>
                    <a:pt x="471" y="376"/>
                  </a:lnTo>
                  <a:lnTo>
                    <a:pt x="486" y="394"/>
                  </a:lnTo>
                  <a:lnTo>
                    <a:pt x="504" y="414"/>
                  </a:lnTo>
                  <a:lnTo>
                    <a:pt x="526" y="435"/>
                  </a:lnTo>
                  <a:lnTo>
                    <a:pt x="524" y="445"/>
                  </a:lnTo>
                  <a:lnTo>
                    <a:pt x="523" y="452"/>
                  </a:lnTo>
                  <a:lnTo>
                    <a:pt x="521" y="454"/>
                  </a:lnTo>
                  <a:lnTo>
                    <a:pt x="521" y="458"/>
                  </a:lnTo>
                  <a:lnTo>
                    <a:pt x="520" y="463"/>
                  </a:lnTo>
                  <a:lnTo>
                    <a:pt x="520" y="470"/>
                  </a:lnTo>
                  <a:lnTo>
                    <a:pt x="506" y="469"/>
                  </a:lnTo>
                  <a:lnTo>
                    <a:pt x="496" y="466"/>
                  </a:lnTo>
                  <a:lnTo>
                    <a:pt x="488" y="463"/>
                  </a:lnTo>
                  <a:lnTo>
                    <a:pt x="484" y="459"/>
                  </a:lnTo>
                  <a:lnTo>
                    <a:pt x="479" y="453"/>
                  </a:lnTo>
                  <a:lnTo>
                    <a:pt x="475" y="449"/>
                  </a:lnTo>
                  <a:lnTo>
                    <a:pt x="469" y="445"/>
                  </a:lnTo>
                  <a:lnTo>
                    <a:pt x="464" y="441"/>
                  </a:lnTo>
                  <a:lnTo>
                    <a:pt x="455" y="445"/>
                  </a:lnTo>
                  <a:lnTo>
                    <a:pt x="451" y="452"/>
                  </a:lnTo>
                  <a:lnTo>
                    <a:pt x="446" y="460"/>
                  </a:lnTo>
                  <a:lnTo>
                    <a:pt x="442" y="470"/>
                  </a:lnTo>
                  <a:lnTo>
                    <a:pt x="432" y="479"/>
                  </a:lnTo>
                  <a:lnTo>
                    <a:pt x="424" y="486"/>
                  </a:lnTo>
                  <a:lnTo>
                    <a:pt x="415" y="492"/>
                  </a:lnTo>
                  <a:lnTo>
                    <a:pt x="407" y="497"/>
                  </a:lnTo>
                  <a:lnTo>
                    <a:pt x="397" y="501"/>
                  </a:lnTo>
                  <a:lnTo>
                    <a:pt x="387" y="504"/>
                  </a:lnTo>
                  <a:lnTo>
                    <a:pt x="376" y="507"/>
                  </a:lnTo>
                  <a:lnTo>
                    <a:pt x="365" y="51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3" name="Freeform 165">
              <a:extLst>
                <a:ext uri="{FF2B5EF4-FFF2-40B4-BE49-F238E27FC236}">
                  <a16:creationId xmlns:a16="http://schemas.microsoft.com/office/drawing/2014/main" id="{8CBC97EC-9370-9E3C-EE98-4AFF76147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9" y="3439"/>
              <a:ext cx="83" cy="179"/>
            </a:xfrm>
            <a:custGeom>
              <a:avLst/>
              <a:gdLst>
                <a:gd name="T0" fmla="*/ 0 w 243"/>
                <a:gd name="T1" fmla="*/ 0 h 540"/>
                <a:gd name="T2" fmla="*/ 0 w 243"/>
                <a:gd name="T3" fmla="*/ 0 h 540"/>
                <a:gd name="T4" fmla="*/ 0 w 243"/>
                <a:gd name="T5" fmla="*/ 0 h 540"/>
                <a:gd name="T6" fmla="*/ 0 w 243"/>
                <a:gd name="T7" fmla="*/ 0 h 540"/>
                <a:gd name="T8" fmla="*/ 0 w 243"/>
                <a:gd name="T9" fmla="*/ 0 h 540"/>
                <a:gd name="T10" fmla="*/ 0 w 243"/>
                <a:gd name="T11" fmla="*/ 0 h 540"/>
                <a:gd name="T12" fmla="*/ 0 w 243"/>
                <a:gd name="T13" fmla="*/ 0 h 540"/>
                <a:gd name="T14" fmla="*/ 0 w 243"/>
                <a:gd name="T15" fmla="*/ 0 h 540"/>
                <a:gd name="T16" fmla="*/ 0 w 243"/>
                <a:gd name="T17" fmla="*/ 0 h 540"/>
                <a:gd name="T18" fmla="*/ 0 w 243"/>
                <a:gd name="T19" fmla="*/ 0 h 540"/>
                <a:gd name="T20" fmla="*/ 0 w 243"/>
                <a:gd name="T21" fmla="*/ 0 h 540"/>
                <a:gd name="T22" fmla="*/ 0 w 243"/>
                <a:gd name="T23" fmla="*/ 0 h 540"/>
                <a:gd name="T24" fmla="*/ 0 w 243"/>
                <a:gd name="T25" fmla="*/ 0 h 540"/>
                <a:gd name="T26" fmla="*/ 0 w 243"/>
                <a:gd name="T27" fmla="*/ 0 h 540"/>
                <a:gd name="T28" fmla="*/ 0 w 243"/>
                <a:gd name="T29" fmla="*/ 0 h 540"/>
                <a:gd name="T30" fmla="*/ 0 w 243"/>
                <a:gd name="T31" fmla="*/ 0 h 540"/>
                <a:gd name="T32" fmla="*/ 0 w 243"/>
                <a:gd name="T33" fmla="*/ 0 h 540"/>
                <a:gd name="T34" fmla="*/ 0 w 243"/>
                <a:gd name="T35" fmla="*/ 0 h 540"/>
                <a:gd name="T36" fmla="*/ 0 w 243"/>
                <a:gd name="T37" fmla="*/ 0 h 540"/>
                <a:gd name="T38" fmla="*/ 0 w 243"/>
                <a:gd name="T39" fmla="*/ 0 h 540"/>
                <a:gd name="T40" fmla="*/ 0 w 243"/>
                <a:gd name="T41" fmla="*/ 0 h 540"/>
                <a:gd name="T42" fmla="*/ 0 w 243"/>
                <a:gd name="T43" fmla="*/ 0 h 540"/>
                <a:gd name="T44" fmla="*/ 0 w 243"/>
                <a:gd name="T45" fmla="*/ 0 h 540"/>
                <a:gd name="T46" fmla="*/ 0 w 243"/>
                <a:gd name="T47" fmla="*/ 0 h 540"/>
                <a:gd name="T48" fmla="*/ 0 w 243"/>
                <a:gd name="T49" fmla="*/ 0 h 540"/>
                <a:gd name="T50" fmla="*/ 0 w 243"/>
                <a:gd name="T51" fmla="*/ 0 h 540"/>
                <a:gd name="T52" fmla="*/ 0 w 243"/>
                <a:gd name="T53" fmla="*/ 0 h 540"/>
                <a:gd name="T54" fmla="*/ 0 w 243"/>
                <a:gd name="T55" fmla="*/ 0 h 540"/>
                <a:gd name="T56" fmla="*/ 0 w 243"/>
                <a:gd name="T57" fmla="*/ 0 h 540"/>
                <a:gd name="T58" fmla="*/ 0 w 243"/>
                <a:gd name="T59" fmla="*/ 0 h 540"/>
                <a:gd name="T60" fmla="*/ 0 w 243"/>
                <a:gd name="T61" fmla="*/ 0 h 540"/>
                <a:gd name="T62" fmla="*/ 0 w 243"/>
                <a:gd name="T63" fmla="*/ 0 h 540"/>
                <a:gd name="T64" fmla="*/ 0 w 243"/>
                <a:gd name="T65" fmla="*/ 0 h 540"/>
                <a:gd name="T66" fmla="*/ 0 w 243"/>
                <a:gd name="T67" fmla="*/ 0 h 540"/>
                <a:gd name="T68" fmla="*/ 0 w 243"/>
                <a:gd name="T69" fmla="*/ 0 h 540"/>
                <a:gd name="T70" fmla="*/ 0 w 243"/>
                <a:gd name="T71" fmla="*/ 0 h 540"/>
                <a:gd name="T72" fmla="*/ 0 w 243"/>
                <a:gd name="T73" fmla="*/ 0 h 540"/>
                <a:gd name="T74" fmla="*/ 0 w 243"/>
                <a:gd name="T75" fmla="*/ 0 h 540"/>
                <a:gd name="T76" fmla="*/ 0 w 243"/>
                <a:gd name="T77" fmla="*/ 0 h 540"/>
                <a:gd name="T78" fmla="*/ 0 w 243"/>
                <a:gd name="T79" fmla="*/ 0 h 540"/>
                <a:gd name="T80" fmla="*/ 0 w 243"/>
                <a:gd name="T81" fmla="*/ 0 h 540"/>
                <a:gd name="T82" fmla="*/ 0 w 243"/>
                <a:gd name="T83" fmla="*/ 0 h 540"/>
                <a:gd name="T84" fmla="*/ 0 w 243"/>
                <a:gd name="T85" fmla="*/ 0 h 540"/>
                <a:gd name="T86" fmla="*/ 0 w 243"/>
                <a:gd name="T87" fmla="*/ 0 h 540"/>
                <a:gd name="T88" fmla="*/ 0 w 243"/>
                <a:gd name="T89" fmla="*/ 0 h 540"/>
                <a:gd name="T90" fmla="*/ 0 w 243"/>
                <a:gd name="T91" fmla="*/ 0 h 540"/>
                <a:gd name="T92" fmla="*/ 0 w 243"/>
                <a:gd name="T93" fmla="*/ 0 h 540"/>
                <a:gd name="T94" fmla="*/ 0 w 243"/>
                <a:gd name="T95" fmla="*/ 0 h 540"/>
                <a:gd name="T96" fmla="*/ 0 w 243"/>
                <a:gd name="T97" fmla="*/ 0 h 540"/>
                <a:gd name="T98" fmla="*/ 0 w 243"/>
                <a:gd name="T99" fmla="*/ 0 h 540"/>
                <a:gd name="T100" fmla="*/ 0 w 243"/>
                <a:gd name="T101" fmla="*/ 0 h 540"/>
                <a:gd name="T102" fmla="*/ 0 w 243"/>
                <a:gd name="T103" fmla="*/ 0 h 540"/>
                <a:gd name="T104" fmla="*/ 0 w 243"/>
                <a:gd name="T105" fmla="*/ 0 h 540"/>
                <a:gd name="T106" fmla="*/ 0 w 243"/>
                <a:gd name="T107" fmla="*/ 0 h 540"/>
                <a:gd name="T108" fmla="*/ 0 w 243"/>
                <a:gd name="T109" fmla="*/ 0 h 540"/>
                <a:gd name="T110" fmla="*/ 0 w 243"/>
                <a:gd name="T111" fmla="*/ 0 h 540"/>
                <a:gd name="T112" fmla="*/ 0 w 243"/>
                <a:gd name="T113" fmla="*/ 0 h 540"/>
                <a:gd name="T114" fmla="*/ 0 w 243"/>
                <a:gd name="T115" fmla="*/ 0 h 540"/>
                <a:gd name="T116" fmla="*/ 0 w 243"/>
                <a:gd name="T117" fmla="*/ 0 h 54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43"/>
                <a:gd name="T178" fmla="*/ 0 h 540"/>
                <a:gd name="T179" fmla="*/ 243 w 243"/>
                <a:gd name="T180" fmla="*/ 540 h 54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43" h="540">
                  <a:moveTo>
                    <a:pt x="137" y="540"/>
                  </a:moveTo>
                  <a:lnTo>
                    <a:pt x="127" y="529"/>
                  </a:lnTo>
                  <a:lnTo>
                    <a:pt x="122" y="520"/>
                  </a:lnTo>
                  <a:lnTo>
                    <a:pt x="119" y="511"/>
                  </a:lnTo>
                  <a:lnTo>
                    <a:pt x="119" y="502"/>
                  </a:lnTo>
                  <a:lnTo>
                    <a:pt x="119" y="494"/>
                  </a:lnTo>
                  <a:lnTo>
                    <a:pt x="119" y="485"/>
                  </a:lnTo>
                  <a:lnTo>
                    <a:pt x="116" y="477"/>
                  </a:lnTo>
                  <a:lnTo>
                    <a:pt x="115" y="468"/>
                  </a:lnTo>
                  <a:lnTo>
                    <a:pt x="105" y="466"/>
                  </a:lnTo>
                  <a:lnTo>
                    <a:pt x="98" y="465"/>
                  </a:lnTo>
                  <a:lnTo>
                    <a:pt x="87" y="472"/>
                  </a:lnTo>
                  <a:lnTo>
                    <a:pt x="78" y="482"/>
                  </a:lnTo>
                  <a:lnTo>
                    <a:pt x="78" y="474"/>
                  </a:lnTo>
                  <a:lnTo>
                    <a:pt x="79" y="468"/>
                  </a:lnTo>
                  <a:lnTo>
                    <a:pt x="81" y="461"/>
                  </a:lnTo>
                  <a:lnTo>
                    <a:pt x="82" y="456"/>
                  </a:lnTo>
                  <a:lnTo>
                    <a:pt x="77" y="450"/>
                  </a:lnTo>
                  <a:lnTo>
                    <a:pt x="72" y="444"/>
                  </a:lnTo>
                  <a:lnTo>
                    <a:pt x="61" y="444"/>
                  </a:lnTo>
                  <a:lnTo>
                    <a:pt x="51" y="446"/>
                  </a:lnTo>
                  <a:lnTo>
                    <a:pt x="42" y="447"/>
                  </a:lnTo>
                  <a:lnTo>
                    <a:pt x="34" y="450"/>
                  </a:lnTo>
                  <a:lnTo>
                    <a:pt x="26" y="451"/>
                  </a:lnTo>
                  <a:lnTo>
                    <a:pt x="17" y="454"/>
                  </a:lnTo>
                  <a:lnTo>
                    <a:pt x="9" y="455"/>
                  </a:lnTo>
                  <a:lnTo>
                    <a:pt x="0" y="456"/>
                  </a:lnTo>
                  <a:lnTo>
                    <a:pt x="4" y="445"/>
                  </a:lnTo>
                  <a:lnTo>
                    <a:pt x="12" y="436"/>
                  </a:lnTo>
                  <a:lnTo>
                    <a:pt x="22" y="428"/>
                  </a:lnTo>
                  <a:lnTo>
                    <a:pt x="35" y="419"/>
                  </a:lnTo>
                  <a:lnTo>
                    <a:pt x="48" y="408"/>
                  </a:lnTo>
                  <a:lnTo>
                    <a:pt x="60" y="397"/>
                  </a:lnTo>
                  <a:lnTo>
                    <a:pt x="71" y="385"/>
                  </a:lnTo>
                  <a:lnTo>
                    <a:pt x="81" y="372"/>
                  </a:lnTo>
                  <a:lnTo>
                    <a:pt x="99" y="340"/>
                  </a:lnTo>
                  <a:lnTo>
                    <a:pt x="110" y="316"/>
                  </a:lnTo>
                  <a:lnTo>
                    <a:pt x="112" y="297"/>
                  </a:lnTo>
                  <a:lnTo>
                    <a:pt x="110" y="283"/>
                  </a:lnTo>
                  <a:lnTo>
                    <a:pt x="103" y="265"/>
                  </a:lnTo>
                  <a:lnTo>
                    <a:pt x="94" y="246"/>
                  </a:lnTo>
                  <a:lnTo>
                    <a:pt x="83" y="220"/>
                  </a:lnTo>
                  <a:lnTo>
                    <a:pt x="76" y="187"/>
                  </a:lnTo>
                  <a:lnTo>
                    <a:pt x="73" y="160"/>
                  </a:lnTo>
                  <a:lnTo>
                    <a:pt x="70" y="140"/>
                  </a:lnTo>
                  <a:lnTo>
                    <a:pt x="64" y="120"/>
                  </a:lnTo>
                  <a:lnTo>
                    <a:pt x="57" y="105"/>
                  </a:lnTo>
                  <a:lnTo>
                    <a:pt x="49" y="90"/>
                  </a:lnTo>
                  <a:lnTo>
                    <a:pt x="43" y="74"/>
                  </a:lnTo>
                  <a:lnTo>
                    <a:pt x="35" y="57"/>
                  </a:lnTo>
                  <a:lnTo>
                    <a:pt x="32" y="37"/>
                  </a:lnTo>
                  <a:lnTo>
                    <a:pt x="53" y="36"/>
                  </a:lnTo>
                  <a:lnTo>
                    <a:pt x="75" y="36"/>
                  </a:lnTo>
                  <a:lnTo>
                    <a:pt x="95" y="33"/>
                  </a:lnTo>
                  <a:lnTo>
                    <a:pt x="117" y="31"/>
                  </a:lnTo>
                  <a:lnTo>
                    <a:pt x="138" y="26"/>
                  </a:lnTo>
                  <a:lnTo>
                    <a:pt x="159" y="22"/>
                  </a:lnTo>
                  <a:lnTo>
                    <a:pt x="181" y="17"/>
                  </a:lnTo>
                  <a:lnTo>
                    <a:pt x="203" y="13"/>
                  </a:lnTo>
                  <a:lnTo>
                    <a:pt x="203" y="14"/>
                  </a:lnTo>
                  <a:lnTo>
                    <a:pt x="203" y="15"/>
                  </a:lnTo>
                  <a:lnTo>
                    <a:pt x="183" y="22"/>
                  </a:lnTo>
                  <a:lnTo>
                    <a:pt x="167" y="31"/>
                  </a:lnTo>
                  <a:lnTo>
                    <a:pt x="153" y="36"/>
                  </a:lnTo>
                  <a:lnTo>
                    <a:pt x="138" y="41"/>
                  </a:lnTo>
                  <a:lnTo>
                    <a:pt x="122" y="43"/>
                  </a:lnTo>
                  <a:lnTo>
                    <a:pt x="106" y="46"/>
                  </a:lnTo>
                  <a:lnTo>
                    <a:pt x="89" y="47"/>
                  </a:lnTo>
                  <a:lnTo>
                    <a:pt x="72" y="49"/>
                  </a:lnTo>
                  <a:lnTo>
                    <a:pt x="70" y="47"/>
                  </a:lnTo>
                  <a:lnTo>
                    <a:pt x="68" y="46"/>
                  </a:lnTo>
                  <a:lnTo>
                    <a:pt x="64" y="46"/>
                  </a:lnTo>
                  <a:lnTo>
                    <a:pt x="60" y="46"/>
                  </a:lnTo>
                  <a:lnTo>
                    <a:pt x="56" y="49"/>
                  </a:lnTo>
                  <a:lnTo>
                    <a:pt x="54" y="53"/>
                  </a:lnTo>
                  <a:lnTo>
                    <a:pt x="56" y="57"/>
                  </a:lnTo>
                  <a:lnTo>
                    <a:pt x="60" y="61"/>
                  </a:lnTo>
                  <a:lnTo>
                    <a:pt x="79" y="60"/>
                  </a:lnTo>
                  <a:lnTo>
                    <a:pt x="99" y="58"/>
                  </a:lnTo>
                  <a:lnTo>
                    <a:pt x="117" y="54"/>
                  </a:lnTo>
                  <a:lnTo>
                    <a:pt x="136" y="52"/>
                  </a:lnTo>
                  <a:lnTo>
                    <a:pt x="153" y="46"/>
                  </a:lnTo>
                  <a:lnTo>
                    <a:pt x="172" y="39"/>
                  </a:lnTo>
                  <a:lnTo>
                    <a:pt x="191" y="32"/>
                  </a:lnTo>
                  <a:lnTo>
                    <a:pt x="213" y="25"/>
                  </a:lnTo>
                  <a:lnTo>
                    <a:pt x="214" y="16"/>
                  </a:lnTo>
                  <a:lnTo>
                    <a:pt x="210" y="9"/>
                  </a:lnTo>
                  <a:lnTo>
                    <a:pt x="216" y="5"/>
                  </a:lnTo>
                  <a:lnTo>
                    <a:pt x="225" y="3"/>
                  </a:lnTo>
                  <a:lnTo>
                    <a:pt x="232" y="0"/>
                  </a:lnTo>
                  <a:lnTo>
                    <a:pt x="243" y="2"/>
                  </a:lnTo>
                  <a:lnTo>
                    <a:pt x="224" y="54"/>
                  </a:lnTo>
                  <a:lnTo>
                    <a:pt x="209" y="109"/>
                  </a:lnTo>
                  <a:lnTo>
                    <a:pt x="198" y="164"/>
                  </a:lnTo>
                  <a:lnTo>
                    <a:pt x="192" y="221"/>
                  </a:lnTo>
                  <a:lnTo>
                    <a:pt x="188" y="279"/>
                  </a:lnTo>
                  <a:lnTo>
                    <a:pt x="188" y="338"/>
                  </a:lnTo>
                  <a:lnTo>
                    <a:pt x="193" y="396"/>
                  </a:lnTo>
                  <a:lnTo>
                    <a:pt x="203" y="456"/>
                  </a:lnTo>
                  <a:lnTo>
                    <a:pt x="203" y="460"/>
                  </a:lnTo>
                  <a:lnTo>
                    <a:pt x="203" y="467"/>
                  </a:lnTo>
                  <a:lnTo>
                    <a:pt x="203" y="474"/>
                  </a:lnTo>
                  <a:lnTo>
                    <a:pt x="204" y="484"/>
                  </a:lnTo>
                  <a:lnTo>
                    <a:pt x="203" y="491"/>
                  </a:lnTo>
                  <a:lnTo>
                    <a:pt x="202" y="500"/>
                  </a:lnTo>
                  <a:lnTo>
                    <a:pt x="199" y="506"/>
                  </a:lnTo>
                  <a:lnTo>
                    <a:pt x="197" y="512"/>
                  </a:lnTo>
                  <a:lnTo>
                    <a:pt x="192" y="505"/>
                  </a:lnTo>
                  <a:lnTo>
                    <a:pt x="191" y="498"/>
                  </a:lnTo>
                  <a:lnTo>
                    <a:pt x="191" y="491"/>
                  </a:lnTo>
                  <a:lnTo>
                    <a:pt x="191" y="488"/>
                  </a:lnTo>
                  <a:lnTo>
                    <a:pt x="176" y="479"/>
                  </a:lnTo>
                  <a:lnTo>
                    <a:pt x="169" y="479"/>
                  </a:lnTo>
                  <a:lnTo>
                    <a:pt x="164" y="487"/>
                  </a:lnTo>
                  <a:lnTo>
                    <a:pt x="161" y="498"/>
                  </a:lnTo>
                  <a:lnTo>
                    <a:pt x="158" y="510"/>
                  </a:lnTo>
                  <a:lnTo>
                    <a:pt x="154" y="522"/>
                  </a:lnTo>
                  <a:lnTo>
                    <a:pt x="147" y="533"/>
                  </a:lnTo>
                  <a:lnTo>
                    <a:pt x="137" y="54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4" name="Freeform 166">
              <a:extLst>
                <a:ext uri="{FF2B5EF4-FFF2-40B4-BE49-F238E27FC236}">
                  <a16:creationId xmlns:a16="http://schemas.microsoft.com/office/drawing/2014/main" id="{9FAF7325-BD4B-20C8-7DF7-144B5A159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3463"/>
              <a:ext cx="28" cy="7"/>
            </a:xfrm>
            <a:custGeom>
              <a:avLst/>
              <a:gdLst>
                <a:gd name="T0" fmla="*/ 0 w 89"/>
                <a:gd name="T1" fmla="*/ 0 h 20"/>
                <a:gd name="T2" fmla="*/ 0 w 89"/>
                <a:gd name="T3" fmla="*/ 0 h 20"/>
                <a:gd name="T4" fmla="*/ 0 w 89"/>
                <a:gd name="T5" fmla="*/ 0 h 20"/>
                <a:gd name="T6" fmla="*/ 0 w 89"/>
                <a:gd name="T7" fmla="*/ 0 h 20"/>
                <a:gd name="T8" fmla="*/ 0 w 89"/>
                <a:gd name="T9" fmla="*/ 0 h 20"/>
                <a:gd name="T10" fmla="*/ 0 w 89"/>
                <a:gd name="T11" fmla="*/ 0 h 20"/>
                <a:gd name="T12" fmla="*/ 0 w 89"/>
                <a:gd name="T13" fmla="*/ 0 h 20"/>
                <a:gd name="T14" fmla="*/ 0 w 89"/>
                <a:gd name="T15" fmla="*/ 0 h 20"/>
                <a:gd name="T16" fmla="*/ 0 w 89"/>
                <a:gd name="T17" fmla="*/ 0 h 20"/>
                <a:gd name="T18" fmla="*/ 0 w 89"/>
                <a:gd name="T19" fmla="*/ 0 h 20"/>
                <a:gd name="T20" fmla="*/ 0 w 89"/>
                <a:gd name="T21" fmla="*/ 0 h 20"/>
                <a:gd name="T22" fmla="*/ 0 w 89"/>
                <a:gd name="T23" fmla="*/ 0 h 20"/>
                <a:gd name="T24" fmla="*/ 0 w 89"/>
                <a:gd name="T25" fmla="*/ 0 h 20"/>
                <a:gd name="T26" fmla="*/ 0 w 89"/>
                <a:gd name="T27" fmla="*/ 0 h 20"/>
                <a:gd name="T28" fmla="*/ 0 w 89"/>
                <a:gd name="T29" fmla="*/ 0 h 20"/>
                <a:gd name="T30" fmla="*/ 0 w 89"/>
                <a:gd name="T31" fmla="*/ 0 h 20"/>
                <a:gd name="T32" fmla="*/ 0 w 89"/>
                <a:gd name="T33" fmla="*/ 0 h 20"/>
                <a:gd name="T34" fmla="*/ 0 w 89"/>
                <a:gd name="T35" fmla="*/ 0 h 20"/>
                <a:gd name="T36" fmla="*/ 0 w 89"/>
                <a:gd name="T37" fmla="*/ 0 h 20"/>
                <a:gd name="T38" fmla="*/ 0 w 89"/>
                <a:gd name="T39" fmla="*/ 0 h 20"/>
                <a:gd name="T40" fmla="*/ 0 w 89"/>
                <a:gd name="T41" fmla="*/ 0 h 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20"/>
                <a:gd name="T65" fmla="*/ 89 w 89"/>
                <a:gd name="T66" fmla="*/ 20 h 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20">
                  <a:moveTo>
                    <a:pt x="1" y="20"/>
                  </a:moveTo>
                  <a:lnTo>
                    <a:pt x="0" y="16"/>
                  </a:lnTo>
                  <a:lnTo>
                    <a:pt x="0" y="14"/>
                  </a:lnTo>
                  <a:lnTo>
                    <a:pt x="5" y="10"/>
                  </a:lnTo>
                  <a:lnTo>
                    <a:pt x="14" y="8"/>
                  </a:lnTo>
                  <a:lnTo>
                    <a:pt x="25" y="5"/>
                  </a:lnTo>
                  <a:lnTo>
                    <a:pt x="40" y="5"/>
                  </a:lnTo>
                  <a:lnTo>
                    <a:pt x="53" y="3"/>
                  </a:lnTo>
                  <a:lnTo>
                    <a:pt x="67" y="1"/>
                  </a:lnTo>
                  <a:lnTo>
                    <a:pt x="79" y="0"/>
                  </a:lnTo>
                  <a:lnTo>
                    <a:pt x="89" y="0"/>
                  </a:lnTo>
                  <a:lnTo>
                    <a:pt x="88" y="1"/>
                  </a:lnTo>
                  <a:lnTo>
                    <a:pt x="88" y="6"/>
                  </a:lnTo>
                  <a:lnTo>
                    <a:pt x="75" y="8"/>
                  </a:lnTo>
                  <a:lnTo>
                    <a:pt x="64" y="10"/>
                  </a:lnTo>
                  <a:lnTo>
                    <a:pt x="53" y="12"/>
                  </a:lnTo>
                  <a:lnTo>
                    <a:pt x="42" y="15"/>
                  </a:lnTo>
                  <a:lnTo>
                    <a:pt x="31" y="16"/>
                  </a:lnTo>
                  <a:lnTo>
                    <a:pt x="20" y="17"/>
                  </a:lnTo>
                  <a:lnTo>
                    <a:pt x="11" y="19"/>
                  </a:lnTo>
                  <a:lnTo>
                    <a:pt x="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5" name="Freeform 167">
              <a:extLst>
                <a:ext uri="{FF2B5EF4-FFF2-40B4-BE49-F238E27FC236}">
                  <a16:creationId xmlns:a16="http://schemas.microsoft.com/office/drawing/2014/main" id="{163C987C-5D1C-A596-FDA2-FADE99BB15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1" y="3389"/>
              <a:ext cx="65" cy="78"/>
            </a:xfrm>
            <a:custGeom>
              <a:avLst/>
              <a:gdLst>
                <a:gd name="T0" fmla="*/ 0 w 200"/>
                <a:gd name="T1" fmla="*/ 0 h 231"/>
                <a:gd name="T2" fmla="*/ 0 w 200"/>
                <a:gd name="T3" fmla="*/ 0 h 231"/>
                <a:gd name="T4" fmla="*/ 0 w 200"/>
                <a:gd name="T5" fmla="*/ 0 h 231"/>
                <a:gd name="T6" fmla="*/ 0 w 200"/>
                <a:gd name="T7" fmla="*/ 0 h 231"/>
                <a:gd name="T8" fmla="*/ 0 w 200"/>
                <a:gd name="T9" fmla="*/ 0 h 231"/>
                <a:gd name="T10" fmla="*/ 0 w 200"/>
                <a:gd name="T11" fmla="*/ 0 h 231"/>
                <a:gd name="T12" fmla="*/ 0 w 200"/>
                <a:gd name="T13" fmla="*/ 0 h 231"/>
                <a:gd name="T14" fmla="*/ 0 w 200"/>
                <a:gd name="T15" fmla="*/ 0 h 231"/>
                <a:gd name="T16" fmla="*/ 0 w 200"/>
                <a:gd name="T17" fmla="*/ 0 h 231"/>
                <a:gd name="T18" fmla="*/ 0 w 200"/>
                <a:gd name="T19" fmla="*/ 0 h 231"/>
                <a:gd name="T20" fmla="*/ 0 w 200"/>
                <a:gd name="T21" fmla="*/ 0 h 231"/>
                <a:gd name="T22" fmla="*/ 0 w 200"/>
                <a:gd name="T23" fmla="*/ 0 h 231"/>
                <a:gd name="T24" fmla="*/ 0 w 200"/>
                <a:gd name="T25" fmla="*/ 0 h 231"/>
                <a:gd name="T26" fmla="*/ 0 w 200"/>
                <a:gd name="T27" fmla="*/ 0 h 231"/>
                <a:gd name="T28" fmla="*/ 0 w 200"/>
                <a:gd name="T29" fmla="*/ 0 h 231"/>
                <a:gd name="T30" fmla="*/ 0 w 200"/>
                <a:gd name="T31" fmla="*/ 0 h 231"/>
                <a:gd name="T32" fmla="*/ 0 w 200"/>
                <a:gd name="T33" fmla="*/ 0 h 231"/>
                <a:gd name="T34" fmla="*/ 0 w 200"/>
                <a:gd name="T35" fmla="*/ 0 h 231"/>
                <a:gd name="T36" fmla="*/ 0 w 200"/>
                <a:gd name="T37" fmla="*/ 0 h 231"/>
                <a:gd name="T38" fmla="*/ 0 w 200"/>
                <a:gd name="T39" fmla="*/ 0 h 231"/>
                <a:gd name="T40" fmla="*/ 0 w 200"/>
                <a:gd name="T41" fmla="*/ 0 h 231"/>
                <a:gd name="T42" fmla="*/ 0 w 200"/>
                <a:gd name="T43" fmla="*/ 0 h 231"/>
                <a:gd name="T44" fmla="*/ 0 w 200"/>
                <a:gd name="T45" fmla="*/ 0 h 231"/>
                <a:gd name="T46" fmla="*/ 0 w 200"/>
                <a:gd name="T47" fmla="*/ 0 h 231"/>
                <a:gd name="T48" fmla="*/ 0 w 200"/>
                <a:gd name="T49" fmla="*/ 0 h 231"/>
                <a:gd name="T50" fmla="*/ 0 w 200"/>
                <a:gd name="T51" fmla="*/ 0 h 231"/>
                <a:gd name="T52" fmla="*/ 0 w 200"/>
                <a:gd name="T53" fmla="*/ 0 h 231"/>
                <a:gd name="T54" fmla="*/ 0 w 200"/>
                <a:gd name="T55" fmla="*/ 0 h 231"/>
                <a:gd name="T56" fmla="*/ 0 w 200"/>
                <a:gd name="T57" fmla="*/ 0 h 231"/>
                <a:gd name="T58" fmla="*/ 0 w 200"/>
                <a:gd name="T59" fmla="*/ 0 h 231"/>
                <a:gd name="T60" fmla="*/ 0 w 200"/>
                <a:gd name="T61" fmla="*/ 0 h 231"/>
                <a:gd name="T62" fmla="*/ 0 w 200"/>
                <a:gd name="T63" fmla="*/ 0 h 231"/>
                <a:gd name="T64" fmla="*/ 0 w 200"/>
                <a:gd name="T65" fmla="*/ 0 h 231"/>
                <a:gd name="T66" fmla="*/ 0 w 200"/>
                <a:gd name="T67" fmla="*/ 0 h 231"/>
                <a:gd name="T68" fmla="*/ 0 w 200"/>
                <a:gd name="T69" fmla="*/ 0 h 231"/>
                <a:gd name="T70" fmla="*/ 0 w 200"/>
                <a:gd name="T71" fmla="*/ 0 h 231"/>
                <a:gd name="T72" fmla="*/ 0 w 200"/>
                <a:gd name="T73" fmla="*/ 0 h 231"/>
                <a:gd name="T74" fmla="*/ 0 w 200"/>
                <a:gd name="T75" fmla="*/ 0 h 231"/>
                <a:gd name="T76" fmla="*/ 0 w 200"/>
                <a:gd name="T77" fmla="*/ 0 h 231"/>
                <a:gd name="T78" fmla="*/ 0 w 200"/>
                <a:gd name="T79" fmla="*/ 0 h 231"/>
                <a:gd name="T80" fmla="*/ 0 w 200"/>
                <a:gd name="T81" fmla="*/ 0 h 231"/>
                <a:gd name="T82" fmla="*/ 0 w 200"/>
                <a:gd name="T83" fmla="*/ 0 h 231"/>
                <a:gd name="T84" fmla="*/ 0 w 200"/>
                <a:gd name="T85" fmla="*/ 0 h 231"/>
                <a:gd name="T86" fmla="*/ 0 w 200"/>
                <a:gd name="T87" fmla="*/ 0 h 231"/>
                <a:gd name="T88" fmla="*/ 0 w 200"/>
                <a:gd name="T89" fmla="*/ 0 h 231"/>
                <a:gd name="T90" fmla="*/ 0 w 200"/>
                <a:gd name="T91" fmla="*/ 0 h 231"/>
                <a:gd name="T92" fmla="*/ 0 w 200"/>
                <a:gd name="T93" fmla="*/ 0 h 23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00"/>
                <a:gd name="T142" fmla="*/ 0 h 231"/>
                <a:gd name="T143" fmla="*/ 200 w 200"/>
                <a:gd name="T144" fmla="*/ 231 h 23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00" h="231">
                  <a:moveTo>
                    <a:pt x="19" y="231"/>
                  </a:moveTo>
                  <a:lnTo>
                    <a:pt x="10" y="220"/>
                  </a:lnTo>
                  <a:lnTo>
                    <a:pt x="5" y="204"/>
                  </a:lnTo>
                  <a:lnTo>
                    <a:pt x="1" y="182"/>
                  </a:lnTo>
                  <a:lnTo>
                    <a:pt x="1" y="160"/>
                  </a:lnTo>
                  <a:lnTo>
                    <a:pt x="0" y="135"/>
                  </a:lnTo>
                  <a:lnTo>
                    <a:pt x="2" y="115"/>
                  </a:lnTo>
                  <a:lnTo>
                    <a:pt x="4" y="96"/>
                  </a:lnTo>
                  <a:lnTo>
                    <a:pt x="7" y="85"/>
                  </a:lnTo>
                  <a:lnTo>
                    <a:pt x="21" y="60"/>
                  </a:lnTo>
                  <a:lnTo>
                    <a:pt x="34" y="39"/>
                  </a:lnTo>
                  <a:lnTo>
                    <a:pt x="49" y="21"/>
                  </a:lnTo>
                  <a:lnTo>
                    <a:pt x="65" y="8"/>
                  </a:lnTo>
                  <a:lnTo>
                    <a:pt x="82" y="0"/>
                  </a:lnTo>
                  <a:lnTo>
                    <a:pt x="103" y="0"/>
                  </a:lnTo>
                  <a:lnTo>
                    <a:pt x="128" y="5"/>
                  </a:lnTo>
                  <a:lnTo>
                    <a:pt x="160" y="19"/>
                  </a:lnTo>
                  <a:lnTo>
                    <a:pt x="171" y="35"/>
                  </a:lnTo>
                  <a:lnTo>
                    <a:pt x="183" y="60"/>
                  </a:lnTo>
                  <a:lnTo>
                    <a:pt x="193" y="88"/>
                  </a:lnTo>
                  <a:lnTo>
                    <a:pt x="199" y="120"/>
                  </a:lnTo>
                  <a:lnTo>
                    <a:pt x="200" y="149"/>
                  </a:lnTo>
                  <a:lnTo>
                    <a:pt x="197" y="174"/>
                  </a:lnTo>
                  <a:lnTo>
                    <a:pt x="184" y="192"/>
                  </a:lnTo>
                  <a:lnTo>
                    <a:pt x="166" y="201"/>
                  </a:lnTo>
                  <a:lnTo>
                    <a:pt x="164" y="181"/>
                  </a:lnTo>
                  <a:lnTo>
                    <a:pt x="165" y="162"/>
                  </a:lnTo>
                  <a:lnTo>
                    <a:pt x="167" y="144"/>
                  </a:lnTo>
                  <a:lnTo>
                    <a:pt x="170" y="126"/>
                  </a:lnTo>
                  <a:lnTo>
                    <a:pt x="170" y="106"/>
                  </a:lnTo>
                  <a:lnTo>
                    <a:pt x="169" y="88"/>
                  </a:lnTo>
                  <a:lnTo>
                    <a:pt x="162" y="68"/>
                  </a:lnTo>
                  <a:lnTo>
                    <a:pt x="154" y="49"/>
                  </a:lnTo>
                  <a:lnTo>
                    <a:pt x="116" y="24"/>
                  </a:lnTo>
                  <a:lnTo>
                    <a:pt x="85" y="22"/>
                  </a:lnTo>
                  <a:lnTo>
                    <a:pt x="60" y="35"/>
                  </a:lnTo>
                  <a:lnTo>
                    <a:pt x="43" y="65"/>
                  </a:lnTo>
                  <a:lnTo>
                    <a:pt x="29" y="99"/>
                  </a:lnTo>
                  <a:lnTo>
                    <a:pt x="23" y="139"/>
                  </a:lnTo>
                  <a:lnTo>
                    <a:pt x="23" y="179"/>
                  </a:lnTo>
                  <a:lnTo>
                    <a:pt x="32" y="215"/>
                  </a:lnTo>
                  <a:lnTo>
                    <a:pt x="32" y="218"/>
                  </a:lnTo>
                  <a:lnTo>
                    <a:pt x="32" y="226"/>
                  </a:lnTo>
                  <a:lnTo>
                    <a:pt x="29" y="227"/>
                  </a:lnTo>
                  <a:lnTo>
                    <a:pt x="28" y="228"/>
                  </a:lnTo>
                  <a:lnTo>
                    <a:pt x="24" y="229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6" name="Freeform 168">
              <a:extLst>
                <a:ext uri="{FF2B5EF4-FFF2-40B4-BE49-F238E27FC236}">
                  <a16:creationId xmlns:a16="http://schemas.microsoft.com/office/drawing/2014/main" id="{9862AC16-7522-1580-B42B-896631EB5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" y="3452"/>
              <a:ext cx="33" cy="15"/>
            </a:xfrm>
            <a:custGeom>
              <a:avLst/>
              <a:gdLst>
                <a:gd name="T0" fmla="*/ 0 w 98"/>
                <a:gd name="T1" fmla="*/ 0 h 41"/>
                <a:gd name="T2" fmla="*/ 0 w 98"/>
                <a:gd name="T3" fmla="*/ 0 h 41"/>
                <a:gd name="T4" fmla="*/ 0 w 98"/>
                <a:gd name="T5" fmla="*/ 0 h 41"/>
                <a:gd name="T6" fmla="*/ 0 w 98"/>
                <a:gd name="T7" fmla="*/ 0 h 41"/>
                <a:gd name="T8" fmla="*/ 0 w 98"/>
                <a:gd name="T9" fmla="*/ 0 h 41"/>
                <a:gd name="T10" fmla="*/ 0 w 98"/>
                <a:gd name="T11" fmla="*/ 0 h 41"/>
                <a:gd name="T12" fmla="*/ 0 w 98"/>
                <a:gd name="T13" fmla="*/ 0 h 41"/>
                <a:gd name="T14" fmla="*/ 0 w 98"/>
                <a:gd name="T15" fmla="*/ 0 h 41"/>
                <a:gd name="T16" fmla="*/ 0 w 98"/>
                <a:gd name="T17" fmla="*/ 0 h 41"/>
                <a:gd name="T18" fmla="*/ 0 w 98"/>
                <a:gd name="T19" fmla="*/ 0 h 41"/>
                <a:gd name="T20" fmla="*/ 0 w 98"/>
                <a:gd name="T21" fmla="*/ 0 h 41"/>
                <a:gd name="T22" fmla="*/ 0 w 98"/>
                <a:gd name="T23" fmla="*/ 0 h 41"/>
                <a:gd name="T24" fmla="*/ 0 w 98"/>
                <a:gd name="T25" fmla="*/ 0 h 41"/>
                <a:gd name="T26" fmla="*/ 0 w 98"/>
                <a:gd name="T27" fmla="*/ 0 h 41"/>
                <a:gd name="T28" fmla="*/ 0 w 98"/>
                <a:gd name="T29" fmla="*/ 0 h 41"/>
                <a:gd name="T30" fmla="*/ 0 w 98"/>
                <a:gd name="T31" fmla="*/ 0 h 41"/>
                <a:gd name="T32" fmla="*/ 0 w 98"/>
                <a:gd name="T33" fmla="*/ 0 h 41"/>
                <a:gd name="T34" fmla="*/ 0 w 98"/>
                <a:gd name="T35" fmla="*/ 0 h 41"/>
                <a:gd name="T36" fmla="*/ 0 w 98"/>
                <a:gd name="T37" fmla="*/ 0 h 41"/>
                <a:gd name="T38" fmla="*/ 0 w 98"/>
                <a:gd name="T39" fmla="*/ 0 h 41"/>
                <a:gd name="T40" fmla="*/ 0 w 98"/>
                <a:gd name="T41" fmla="*/ 0 h 4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8"/>
                <a:gd name="T64" fmla="*/ 0 h 41"/>
                <a:gd name="T65" fmla="*/ 98 w 98"/>
                <a:gd name="T66" fmla="*/ 41 h 4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8" h="41">
                  <a:moveTo>
                    <a:pt x="84" y="41"/>
                  </a:moveTo>
                  <a:lnTo>
                    <a:pt x="75" y="37"/>
                  </a:lnTo>
                  <a:lnTo>
                    <a:pt x="67" y="36"/>
                  </a:lnTo>
                  <a:lnTo>
                    <a:pt x="60" y="32"/>
                  </a:lnTo>
                  <a:lnTo>
                    <a:pt x="54" y="31"/>
                  </a:lnTo>
                  <a:lnTo>
                    <a:pt x="45" y="26"/>
                  </a:lnTo>
                  <a:lnTo>
                    <a:pt x="34" y="22"/>
                  </a:lnTo>
                  <a:lnTo>
                    <a:pt x="18" y="16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5" y="0"/>
                  </a:lnTo>
                  <a:lnTo>
                    <a:pt x="18" y="4"/>
                  </a:lnTo>
                  <a:lnTo>
                    <a:pt x="34" y="10"/>
                  </a:lnTo>
                  <a:lnTo>
                    <a:pt x="54" y="17"/>
                  </a:lnTo>
                  <a:lnTo>
                    <a:pt x="70" y="24"/>
                  </a:lnTo>
                  <a:lnTo>
                    <a:pt x="84" y="31"/>
                  </a:lnTo>
                  <a:lnTo>
                    <a:pt x="94" y="37"/>
                  </a:lnTo>
                  <a:lnTo>
                    <a:pt x="98" y="41"/>
                  </a:lnTo>
                  <a:lnTo>
                    <a:pt x="90" y="41"/>
                  </a:lnTo>
                  <a:lnTo>
                    <a:pt x="84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7" name="Freeform 169">
              <a:extLst>
                <a:ext uri="{FF2B5EF4-FFF2-40B4-BE49-F238E27FC236}">
                  <a16:creationId xmlns:a16="http://schemas.microsoft.com/office/drawing/2014/main" id="{A575CBB6-F5EF-D206-2993-501DCFA23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1" y="3446"/>
              <a:ext cx="13" cy="11"/>
            </a:xfrm>
            <a:custGeom>
              <a:avLst/>
              <a:gdLst>
                <a:gd name="T0" fmla="*/ 0 w 42"/>
                <a:gd name="T1" fmla="*/ 0 h 29"/>
                <a:gd name="T2" fmla="*/ 0 w 42"/>
                <a:gd name="T3" fmla="*/ 0 h 29"/>
                <a:gd name="T4" fmla="*/ 0 w 42"/>
                <a:gd name="T5" fmla="*/ 0 h 29"/>
                <a:gd name="T6" fmla="*/ 0 w 42"/>
                <a:gd name="T7" fmla="*/ 0 h 29"/>
                <a:gd name="T8" fmla="*/ 0 w 42"/>
                <a:gd name="T9" fmla="*/ 0 h 29"/>
                <a:gd name="T10" fmla="*/ 0 w 42"/>
                <a:gd name="T11" fmla="*/ 0 h 29"/>
                <a:gd name="T12" fmla="*/ 0 w 42"/>
                <a:gd name="T13" fmla="*/ 0 h 29"/>
                <a:gd name="T14" fmla="*/ 0 w 42"/>
                <a:gd name="T15" fmla="*/ 0 h 29"/>
                <a:gd name="T16" fmla="*/ 0 w 42"/>
                <a:gd name="T17" fmla="*/ 0 h 29"/>
                <a:gd name="T18" fmla="*/ 0 w 42"/>
                <a:gd name="T19" fmla="*/ 0 h 29"/>
                <a:gd name="T20" fmla="*/ 0 w 42"/>
                <a:gd name="T21" fmla="*/ 0 h 29"/>
                <a:gd name="T22" fmla="*/ 0 w 42"/>
                <a:gd name="T23" fmla="*/ 0 h 29"/>
                <a:gd name="T24" fmla="*/ 0 w 42"/>
                <a:gd name="T25" fmla="*/ 0 h 29"/>
                <a:gd name="T26" fmla="*/ 0 w 42"/>
                <a:gd name="T27" fmla="*/ 0 h 29"/>
                <a:gd name="T28" fmla="*/ 0 w 42"/>
                <a:gd name="T29" fmla="*/ 0 h 29"/>
                <a:gd name="T30" fmla="*/ 0 w 42"/>
                <a:gd name="T31" fmla="*/ 0 h 29"/>
                <a:gd name="T32" fmla="*/ 0 w 42"/>
                <a:gd name="T33" fmla="*/ 0 h 29"/>
                <a:gd name="T34" fmla="*/ 0 w 42"/>
                <a:gd name="T35" fmla="*/ 0 h 29"/>
                <a:gd name="T36" fmla="*/ 0 w 42"/>
                <a:gd name="T37" fmla="*/ 0 h 29"/>
                <a:gd name="T38" fmla="*/ 0 w 42"/>
                <a:gd name="T39" fmla="*/ 0 h 29"/>
                <a:gd name="T40" fmla="*/ 0 w 42"/>
                <a:gd name="T41" fmla="*/ 0 h 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2"/>
                <a:gd name="T64" fmla="*/ 0 h 29"/>
                <a:gd name="T65" fmla="*/ 42 w 42"/>
                <a:gd name="T66" fmla="*/ 29 h 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2" h="29">
                  <a:moveTo>
                    <a:pt x="0" y="29"/>
                  </a:moveTo>
                  <a:lnTo>
                    <a:pt x="0" y="22"/>
                  </a:lnTo>
                  <a:lnTo>
                    <a:pt x="1" y="17"/>
                  </a:lnTo>
                  <a:lnTo>
                    <a:pt x="3" y="13"/>
                  </a:lnTo>
                  <a:lnTo>
                    <a:pt x="4" y="11"/>
                  </a:lnTo>
                  <a:lnTo>
                    <a:pt x="4" y="4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3" y="1"/>
                  </a:lnTo>
                  <a:lnTo>
                    <a:pt x="42" y="3"/>
                  </a:lnTo>
                  <a:lnTo>
                    <a:pt x="42" y="7"/>
                  </a:lnTo>
                  <a:lnTo>
                    <a:pt x="42" y="11"/>
                  </a:lnTo>
                  <a:lnTo>
                    <a:pt x="39" y="13"/>
                  </a:lnTo>
                  <a:lnTo>
                    <a:pt x="36" y="15"/>
                  </a:lnTo>
                  <a:lnTo>
                    <a:pt x="29" y="17"/>
                  </a:lnTo>
                  <a:lnTo>
                    <a:pt x="22" y="20"/>
                  </a:lnTo>
                  <a:lnTo>
                    <a:pt x="12" y="2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8" name="Freeform 170">
              <a:extLst>
                <a:ext uri="{FF2B5EF4-FFF2-40B4-BE49-F238E27FC236}">
                  <a16:creationId xmlns:a16="http://schemas.microsoft.com/office/drawing/2014/main" id="{BD29E10F-D094-E56D-D01B-71EA1E08DF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3443"/>
              <a:ext cx="7" cy="7"/>
            </a:xfrm>
            <a:custGeom>
              <a:avLst/>
              <a:gdLst>
                <a:gd name="T0" fmla="*/ 0 w 15"/>
                <a:gd name="T1" fmla="*/ 0 h 18"/>
                <a:gd name="T2" fmla="*/ 0 w 15"/>
                <a:gd name="T3" fmla="*/ 0 h 18"/>
                <a:gd name="T4" fmla="*/ 0 w 15"/>
                <a:gd name="T5" fmla="*/ 0 h 18"/>
                <a:gd name="T6" fmla="*/ 0 w 15"/>
                <a:gd name="T7" fmla="*/ 0 h 18"/>
                <a:gd name="T8" fmla="*/ 0 w 15"/>
                <a:gd name="T9" fmla="*/ 0 h 18"/>
                <a:gd name="T10" fmla="*/ 0 w 15"/>
                <a:gd name="T11" fmla="*/ 0 h 18"/>
                <a:gd name="T12" fmla="*/ 0 w 15"/>
                <a:gd name="T13" fmla="*/ 0 h 18"/>
                <a:gd name="T14" fmla="*/ 0 w 15"/>
                <a:gd name="T15" fmla="*/ 0 h 18"/>
                <a:gd name="T16" fmla="*/ 0 w 15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18"/>
                <a:gd name="T29" fmla="*/ 15 w 15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18">
                  <a:moveTo>
                    <a:pt x="4" y="18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6" y="0"/>
                  </a:lnTo>
                  <a:lnTo>
                    <a:pt x="15" y="2"/>
                  </a:lnTo>
                  <a:lnTo>
                    <a:pt x="11" y="9"/>
                  </a:lnTo>
                  <a:lnTo>
                    <a:pt x="9" y="16"/>
                  </a:lnTo>
                  <a:lnTo>
                    <a:pt x="6" y="16"/>
                  </a:lnTo>
                  <a:lnTo>
                    <a:pt x="4" y="18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79" name="Freeform 171">
              <a:extLst>
                <a:ext uri="{FF2B5EF4-FFF2-40B4-BE49-F238E27FC236}">
                  <a16:creationId xmlns:a16="http://schemas.microsoft.com/office/drawing/2014/main" id="{66AE9A25-7504-EDF5-F070-8940E73C2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5" y="3426"/>
              <a:ext cx="70" cy="22"/>
            </a:xfrm>
            <a:custGeom>
              <a:avLst/>
              <a:gdLst>
                <a:gd name="T0" fmla="*/ 0 w 209"/>
                <a:gd name="T1" fmla="*/ 0 h 60"/>
                <a:gd name="T2" fmla="*/ 0 w 209"/>
                <a:gd name="T3" fmla="*/ 0 h 60"/>
                <a:gd name="T4" fmla="*/ 0 w 209"/>
                <a:gd name="T5" fmla="*/ 0 h 60"/>
                <a:gd name="T6" fmla="*/ 0 w 209"/>
                <a:gd name="T7" fmla="*/ 0 h 60"/>
                <a:gd name="T8" fmla="*/ 0 w 209"/>
                <a:gd name="T9" fmla="*/ 0 h 60"/>
                <a:gd name="T10" fmla="*/ 0 w 209"/>
                <a:gd name="T11" fmla="*/ 0 h 60"/>
                <a:gd name="T12" fmla="*/ 0 w 209"/>
                <a:gd name="T13" fmla="*/ 0 h 60"/>
                <a:gd name="T14" fmla="*/ 0 w 209"/>
                <a:gd name="T15" fmla="*/ 0 h 60"/>
                <a:gd name="T16" fmla="*/ 0 w 209"/>
                <a:gd name="T17" fmla="*/ 0 h 60"/>
                <a:gd name="T18" fmla="*/ 0 w 209"/>
                <a:gd name="T19" fmla="*/ 0 h 60"/>
                <a:gd name="T20" fmla="*/ 0 w 209"/>
                <a:gd name="T21" fmla="*/ 0 h 60"/>
                <a:gd name="T22" fmla="*/ 0 w 209"/>
                <a:gd name="T23" fmla="*/ 0 h 60"/>
                <a:gd name="T24" fmla="*/ 0 w 209"/>
                <a:gd name="T25" fmla="*/ 0 h 60"/>
                <a:gd name="T26" fmla="*/ 0 w 209"/>
                <a:gd name="T27" fmla="*/ 0 h 60"/>
                <a:gd name="T28" fmla="*/ 0 w 209"/>
                <a:gd name="T29" fmla="*/ 0 h 60"/>
                <a:gd name="T30" fmla="*/ 0 w 209"/>
                <a:gd name="T31" fmla="*/ 0 h 60"/>
                <a:gd name="T32" fmla="*/ 0 w 209"/>
                <a:gd name="T33" fmla="*/ 0 h 60"/>
                <a:gd name="T34" fmla="*/ 0 w 209"/>
                <a:gd name="T35" fmla="*/ 0 h 60"/>
                <a:gd name="T36" fmla="*/ 0 w 209"/>
                <a:gd name="T37" fmla="*/ 0 h 60"/>
                <a:gd name="T38" fmla="*/ 0 w 209"/>
                <a:gd name="T39" fmla="*/ 0 h 60"/>
                <a:gd name="T40" fmla="*/ 0 w 209"/>
                <a:gd name="T41" fmla="*/ 0 h 60"/>
                <a:gd name="T42" fmla="*/ 0 w 209"/>
                <a:gd name="T43" fmla="*/ 0 h 60"/>
                <a:gd name="T44" fmla="*/ 0 w 209"/>
                <a:gd name="T45" fmla="*/ 0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09"/>
                <a:gd name="T70" fmla="*/ 0 h 60"/>
                <a:gd name="T71" fmla="*/ 209 w 209"/>
                <a:gd name="T72" fmla="*/ 60 h 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09" h="60">
                  <a:moveTo>
                    <a:pt x="31" y="60"/>
                  </a:moveTo>
                  <a:lnTo>
                    <a:pt x="22" y="57"/>
                  </a:lnTo>
                  <a:lnTo>
                    <a:pt x="15" y="56"/>
                  </a:lnTo>
                  <a:lnTo>
                    <a:pt x="7" y="55"/>
                  </a:lnTo>
                  <a:lnTo>
                    <a:pt x="0" y="54"/>
                  </a:lnTo>
                  <a:lnTo>
                    <a:pt x="0" y="51"/>
                  </a:lnTo>
                  <a:lnTo>
                    <a:pt x="0" y="50"/>
                  </a:lnTo>
                  <a:lnTo>
                    <a:pt x="26" y="45"/>
                  </a:lnTo>
                  <a:lnTo>
                    <a:pt x="53" y="40"/>
                  </a:lnTo>
                  <a:lnTo>
                    <a:pt x="78" y="33"/>
                  </a:lnTo>
                  <a:lnTo>
                    <a:pt x="105" y="26"/>
                  </a:lnTo>
                  <a:lnTo>
                    <a:pt x="131" y="17"/>
                  </a:lnTo>
                  <a:lnTo>
                    <a:pt x="156" y="10"/>
                  </a:lnTo>
                  <a:lnTo>
                    <a:pt x="182" y="2"/>
                  </a:lnTo>
                  <a:lnTo>
                    <a:pt x="209" y="0"/>
                  </a:lnTo>
                  <a:lnTo>
                    <a:pt x="198" y="12"/>
                  </a:lnTo>
                  <a:lnTo>
                    <a:pt x="178" y="24"/>
                  </a:lnTo>
                  <a:lnTo>
                    <a:pt x="154" y="34"/>
                  </a:lnTo>
                  <a:lnTo>
                    <a:pt x="127" y="43"/>
                  </a:lnTo>
                  <a:lnTo>
                    <a:pt x="97" y="49"/>
                  </a:lnTo>
                  <a:lnTo>
                    <a:pt x="70" y="55"/>
                  </a:lnTo>
                  <a:lnTo>
                    <a:pt x="46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0" name="Freeform 172">
              <a:extLst>
                <a:ext uri="{FF2B5EF4-FFF2-40B4-BE49-F238E27FC236}">
                  <a16:creationId xmlns:a16="http://schemas.microsoft.com/office/drawing/2014/main" id="{AD4B381C-DD62-D65E-5438-6561B51766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" y="3402"/>
              <a:ext cx="67" cy="44"/>
            </a:xfrm>
            <a:custGeom>
              <a:avLst/>
              <a:gdLst>
                <a:gd name="T0" fmla="*/ 0 w 199"/>
                <a:gd name="T1" fmla="*/ 0 h 131"/>
                <a:gd name="T2" fmla="*/ 0 w 199"/>
                <a:gd name="T3" fmla="*/ 0 h 131"/>
                <a:gd name="T4" fmla="*/ 0 w 199"/>
                <a:gd name="T5" fmla="*/ 0 h 131"/>
                <a:gd name="T6" fmla="*/ 0 w 199"/>
                <a:gd name="T7" fmla="*/ 0 h 131"/>
                <a:gd name="T8" fmla="*/ 0 w 199"/>
                <a:gd name="T9" fmla="*/ 0 h 131"/>
                <a:gd name="T10" fmla="*/ 0 w 199"/>
                <a:gd name="T11" fmla="*/ 0 h 131"/>
                <a:gd name="T12" fmla="*/ 0 w 199"/>
                <a:gd name="T13" fmla="*/ 0 h 131"/>
                <a:gd name="T14" fmla="*/ 0 w 199"/>
                <a:gd name="T15" fmla="*/ 0 h 131"/>
                <a:gd name="T16" fmla="*/ 0 w 199"/>
                <a:gd name="T17" fmla="*/ 0 h 131"/>
                <a:gd name="T18" fmla="*/ 0 w 199"/>
                <a:gd name="T19" fmla="*/ 0 h 131"/>
                <a:gd name="T20" fmla="*/ 0 w 199"/>
                <a:gd name="T21" fmla="*/ 0 h 131"/>
                <a:gd name="T22" fmla="*/ 0 w 199"/>
                <a:gd name="T23" fmla="*/ 0 h 131"/>
                <a:gd name="T24" fmla="*/ 0 w 199"/>
                <a:gd name="T25" fmla="*/ 0 h 131"/>
                <a:gd name="T26" fmla="*/ 0 w 199"/>
                <a:gd name="T27" fmla="*/ 0 h 131"/>
                <a:gd name="T28" fmla="*/ 0 w 199"/>
                <a:gd name="T29" fmla="*/ 0 h 131"/>
                <a:gd name="T30" fmla="*/ 0 w 199"/>
                <a:gd name="T31" fmla="*/ 0 h 131"/>
                <a:gd name="T32" fmla="*/ 0 w 199"/>
                <a:gd name="T33" fmla="*/ 0 h 131"/>
                <a:gd name="T34" fmla="*/ 0 w 199"/>
                <a:gd name="T35" fmla="*/ 0 h 131"/>
                <a:gd name="T36" fmla="*/ 0 w 199"/>
                <a:gd name="T37" fmla="*/ 0 h 131"/>
                <a:gd name="T38" fmla="*/ 0 w 199"/>
                <a:gd name="T39" fmla="*/ 0 h 131"/>
                <a:gd name="T40" fmla="*/ 0 w 199"/>
                <a:gd name="T41" fmla="*/ 0 h 131"/>
                <a:gd name="T42" fmla="*/ 0 w 199"/>
                <a:gd name="T43" fmla="*/ 0 h 131"/>
                <a:gd name="T44" fmla="*/ 0 w 199"/>
                <a:gd name="T45" fmla="*/ 0 h 131"/>
                <a:gd name="T46" fmla="*/ 0 w 199"/>
                <a:gd name="T47" fmla="*/ 0 h 131"/>
                <a:gd name="T48" fmla="*/ 0 w 199"/>
                <a:gd name="T49" fmla="*/ 0 h 131"/>
                <a:gd name="T50" fmla="*/ 0 w 199"/>
                <a:gd name="T51" fmla="*/ 0 h 131"/>
                <a:gd name="T52" fmla="*/ 0 w 199"/>
                <a:gd name="T53" fmla="*/ 0 h 131"/>
                <a:gd name="T54" fmla="*/ 0 w 199"/>
                <a:gd name="T55" fmla="*/ 0 h 131"/>
                <a:gd name="T56" fmla="*/ 0 w 199"/>
                <a:gd name="T57" fmla="*/ 0 h 131"/>
                <a:gd name="T58" fmla="*/ 0 w 199"/>
                <a:gd name="T59" fmla="*/ 0 h 131"/>
                <a:gd name="T60" fmla="*/ 0 w 199"/>
                <a:gd name="T61" fmla="*/ 0 h 131"/>
                <a:gd name="T62" fmla="*/ 0 w 199"/>
                <a:gd name="T63" fmla="*/ 0 h 131"/>
                <a:gd name="T64" fmla="*/ 0 w 199"/>
                <a:gd name="T65" fmla="*/ 0 h 131"/>
                <a:gd name="T66" fmla="*/ 0 w 199"/>
                <a:gd name="T67" fmla="*/ 0 h 131"/>
                <a:gd name="T68" fmla="*/ 0 w 199"/>
                <a:gd name="T69" fmla="*/ 0 h 131"/>
                <a:gd name="T70" fmla="*/ 0 w 199"/>
                <a:gd name="T71" fmla="*/ 0 h 131"/>
                <a:gd name="T72" fmla="*/ 0 w 199"/>
                <a:gd name="T73" fmla="*/ 0 h 1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9"/>
                <a:gd name="T112" fmla="*/ 0 h 131"/>
                <a:gd name="T113" fmla="*/ 199 w 199"/>
                <a:gd name="T114" fmla="*/ 131 h 13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9" h="131">
                  <a:moveTo>
                    <a:pt x="189" y="131"/>
                  </a:moveTo>
                  <a:lnTo>
                    <a:pt x="165" y="122"/>
                  </a:lnTo>
                  <a:lnTo>
                    <a:pt x="141" y="113"/>
                  </a:lnTo>
                  <a:lnTo>
                    <a:pt x="118" y="102"/>
                  </a:lnTo>
                  <a:lnTo>
                    <a:pt x="96" y="93"/>
                  </a:lnTo>
                  <a:lnTo>
                    <a:pt x="74" y="79"/>
                  </a:lnTo>
                  <a:lnTo>
                    <a:pt x="55" y="66"/>
                  </a:lnTo>
                  <a:lnTo>
                    <a:pt x="38" y="50"/>
                  </a:lnTo>
                  <a:lnTo>
                    <a:pt x="24" y="34"/>
                  </a:lnTo>
                  <a:lnTo>
                    <a:pt x="16" y="28"/>
                  </a:lnTo>
                  <a:lnTo>
                    <a:pt x="12" y="26"/>
                  </a:lnTo>
                  <a:lnTo>
                    <a:pt x="8" y="24"/>
                  </a:lnTo>
                  <a:lnTo>
                    <a:pt x="5" y="26"/>
                  </a:lnTo>
                  <a:lnTo>
                    <a:pt x="2" y="18"/>
                  </a:lnTo>
                  <a:lnTo>
                    <a:pt x="1" y="12"/>
                  </a:lnTo>
                  <a:lnTo>
                    <a:pt x="0" y="5"/>
                  </a:lnTo>
                  <a:lnTo>
                    <a:pt x="0" y="0"/>
                  </a:lnTo>
                  <a:lnTo>
                    <a:pt x="9" y="5"/>
                  </a:lnTo>
                  <a:lnTo>
                    <a:pt x="23" y="13"/>
                  </a:lnTo>
                  <a:lnTo>
                    <a:pt x="38" y="23"/>
                  </a:lnTo>
                  <a:lnTo>
                    <a:pt x="52" y="34"/>
                  </a:lnTo>
                  <a:lnTo>
                    <a:pt x="67" y="45"/>
                  </a:lnTo>
                  <a:lnTo>
                    <a:pt x="82" y="57"/>
                  </a:lnTo>
                  <a:lnTo>
                    <a:pt x="95" y="68"/>
                  </a:lnTo>
                  <a:lnTo>
                    <a:pt x="108" y="81"/>
                  </a:lnTo>
                  <a:lnTo>
                    <a:pt x="116" y="83"/>
                  </a:lnTo>
                  <a:lnTo>
                    <a:pt x="127" y="87"/>
                  </a:lnTo>
                  <a:lnTo>
                    <a:pt x="140" y="91"/>
                  </a:lnTo>
                  <a:lnTo>
                    <a:pt x="156" y="99"/>
                  </a:lnTo>
                  <a:lnTo>
                    <a:pt x="169" y="105"/>
                  </a:lnTo>
                  <a:lnTo>
                    <a:pt x="183" y="112"/>
                  </a:lnTo>
                  <a:lnTo>
                    <a:pt x="193" y="118"/>
                  </a:lnTo>
                  <a:lnTo>
                    <a:pt x="199" y="126"/>
                  </a:lnTo>
                  <a:lnTo>
                    <a:pt x="196" y="127"/>
                  </a:lnTo>
                  <a:lnTo>
                    <a:pt x="194" y="131"/>
                  </a:lnTo>
                  <a:lnTo>
                    <a:pt x="191" y="131"/>
                  </a:lnTo>
                  <a:lnTo>
                    <a:pt x="189" y="131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1" name="Freeform 173">
              <a:extLst>
                <a:ext uri="{FF2B5EF4-FFF2-40B4-BE49-F238E27FC236}">
                  <a16:creationId xmlns:a16="http://schemas.microsoft.com/office/drawing/2014/main" id="{E9E26312-3031-AEDE-164B-1033F424E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5" y="3424"/>
              <a:ext cx="11" cy="20"/>
            </a:xfrm>
            <a:custGeom>
              <a:avLst/>
              <a:gdLst>
                <a:gd name="T0" fmla="*/ 0 w 35"/>
                <a:gd name="T1" fmla="*/ 0 h 61"/>
                <a:gd name="T2" fmla="*/ 0 w 35"/>
                <a:gd name="T3" fmla="*/ 0 h 61"/>
                <a:gd name="T4" fmla="*/ 0 w 35"/>
                <a:gd name="T5" fmla="*/ 0 h 61"/>
                <a:gd name="T6" fmla="*/ 0 w 35"/>
                <a:gd name="T7" fmla="*/ 0 h 61"/>
                <a:gd name="T8" fmla="*/ 0 w 35"/>
                <a:gd name="T9" fmla="*/ 0 h 61"/>
                <a:gd name="T10" fmla="*/ 0 w 35"/>
                <a:gd name="T11" fmla="*/ 0 h 61"/>
                <a:gd name="T12" fmla="*/ 0 w 35"/>
                <a:gd name="T13" fmla="*/ 0 h 61"/>
                <a:gd name="T14" fmla="*/ 0 w 35"/>
                <a:gd name="T15" fmla="*/ 0 h 61"/>
                <a:gd name="T16" fmla="*/ 0 w 35"/>
                <a:gd name="T17" fmla="*/ 0 h 61"/>
                <a:gd name="T18" fmla="*/ 0 w 35"/>
                <a:gd name="T19" fmla="*/ 0 h 61"/>
                <a:gd name="T20" fmla="*/ 0 w 35"/>
                <a:gd name="T21" fmla="*/ 0 h 61"/>
                <a:gd name="T22" fmla="*/ 0 w 35"/>
                <a:gd name="T23" fmla="*/ 0 h 61"/>
                <a:gd name="T24" fmla="*/ 0 w 35"/>
                <a:gd name="T25" fmla="*/ 0 h 61"/>
                <a:gd name="T26" fmla="*/ 0 w 35"/>
                <a:gd name="T27" fmla="*/ 0 h 61"/>
                <a:gd name="T28" fmla="*/ 0 w 35"/>
                <a:gd name="T29" fmla="*/ 0 h 61"/>
                <a:gd name="T30" fmla="*/ 0 w 35"/>
                <a:gd name="T31" fmla="*/ 0 h 61"/>
                <a:gd name="T32" fmla="*/ 0 w 35"/>
                <a:gd name="T33" fmla="*/ 0 h 61"/>
                <a:gd name="T34" fmla="*/ 0 w 35"/>
                <a:gd name="T35" fmla="*/ 0 h 61"/>
                <a:gd name="T36" fmla="*/ 0 w 35"/>
                <a:gd name="T37" fmla="*/ 0 h 61"/>
                <a:gd name="T38" fmla="*/ 0 w 35"/>
                <a:gd name="T39" fmla="*/ 0 h 61"/>
                <a:gd name="T40" fmla="*/ 0 w 35"/>
                <a:gd name="T41" fmla="*/ 0 h 61"/>
                <a:gd name="T42" fmla="*/ 0 w 35"/>
                <a:gd name="T43" fmla="*/ 0 h 61"/>
                <a:gd name="T44" fmla="*/ 0 w 35"/>
                <a:gd name="T45" fmla="*/ 0 h 61"/>
                <a:gd name="T46" fmla="*/ 0 w 35"/>
                <a:gd name="T47" fmla="*/ 0 h 61"/>
                <a:gd name="T48" fmla="*/ 0 w 35"/>
                <a:gd name="T49" fmla="*/ 0 h 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5"/>
                <a:gd name="T76" fmla="*/ 0 h 61"/>
                <a:gd name="T77" fmla="*/ 35 w 35"/>
                <a:gd name="T78" fmla="*/ 61 h 6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5" h="61">
                  <a:moveTo>
                    <a:pt x="26" y="61"/>
                  </a:moveTo>
                  <a:lnTo>
                    <a:pt x="20" y="58"/>
                  </a:lnTo>
                  <a:lnTo>
                    <a:pt x="15" y="57"/>
                  </a:lnTo>
                  <a:lnTo>
                    <a:pt x="9" y="55"/>
                  </a:lnTo>
                  <a:lnTo>
                    <a:pt x="0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33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0"/>
                  </a:lnTo>
                  <a:lnTo>
                    <a:pt x="9" y="2"/>
                  </a:lnTo>
                  <a:lnTo>
                    <a:pt x="17" y="3"/>
                  </a:lnTo>
                  <a:lnTo>
                    <a:pt x="25" y="4"/>
                  </a:lnTo>
                  <a:lnTo>
                    <a:pt x="35" y="7"/>
                  </a:lnTo>
                  <a:lnTo>
                    <a:pt x="33" y="10"/>
                  </a:lnTo>
                  <a:lnTo>
                    <a:pt x="32" y="19"/>
                  </a:lnTo>
                  <a:lnTo>
                    <a:pt x="31" y="27"/>
                  </a:lnTo>
                  <a:lnTo>
                    <a:pt x="31" y="37"/>
                  </a:lnTo>
                  <a:lnTo>
                    <a:pt x="28" y="46"/>
                  </a:lnTo>
                  <a:lnTo>
                    <a:pt x="27" y="54"/>
                  </a:lnTo>
                  <a:lnTo>
                    <a:pt x="26" y="59"/>
                  </a:lnTo>
                  <a:lnTo>
                    <a:pt x="26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2" name="Freeform 174">
              <a:extLst>
                <a:ext uri="{FF2B5EF4-FFF2-40B4-BE49-F238E27FC236}">
                  <a16:creationId xmlns:a16="http://schemas.microsoft.com/office/drawing/2014/main" id="{31F73EEB-08E5-F206-FE6A-9BAD79993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5" y="3430"/>
              <a:ext cx="9" cy="13"/>
            </a:xfrm>
            <a:custGeom>
              <a:avLst/>
              <a:gdLst>
                <a:gd name="T0" fmla="*/ 0 w 26"/>
                <a:gd name="T1" fmla="*/ 0 h 36"/>
                <a:gd name="T2" fmla="*/ 0 w 26"/>
                <a:gd name="T3" fmla="*/ 0 h 36"/>
                <a:gd name="T4" fmla="*/ 0 w 26"/>
                <a:gd name="T5" fmla="*/ 0 h 36"/>
                <a:gd name="T6" fmla="*/ 0 w 26"/>
                <a:gd name="T7" fmla="*/ 0 h 36"/>
                <a:gd name="T8" fmla="*/ 0 w 26"/>
                <a:gd name="T9" fmla="*/ 0 h 36"/>
                <a:gd name="T10" fmla="*/ 0 w 26"/>
                <a:gd name="T11" fmla="*/ 0 h 36"/>
                <a:gd name="T12" fmla="*/ 0 w 26"/>
                <a:gd name="T13" fmla="*/ 0 h 36"/>
                <a:gd name="T14" fmla="*/ 0 w 26"/>
                <a:gd name="T15" fmla="*/ 0 h 36"/>
                <a:gd name="T16" fmla="*/ 0 w 26"/>
                <a:gd name="T17" fmla="*/ 0 h 36"/>
                <a:gd name="T18" fmla="*/ 0 w 26"/>
                <a:gd name="T19" fmla="*/ 0 h 36"/>
                <a:gd name="T20" fmla="*/ 0 w 26"/>
                <a:gd name="T21" fmla="*/ 0 h 36"/>
                <a:gd name="T22" fmla="*/ 0 w 26"/>
                <a:gd name="T23" fmla="*/ 0 h 36"/>
                <a:gd name="T24" fmla="*/ 0 w 26"/>
                <a:gd name="T25" fmla="*/ 0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"/>
                <a:gd name="T40" fmla="*/ 0 h 36"/>
                <a:gd name="T41" fmla="*/ 26 w 26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" h="36">
                  <a:moveTo>
                    <a:pt x="4" y="36"/>
                  </a:moveTo>
                  <a:lnTo>
                    <a:pt x="0" y="25"/>
                  </a:lnTo>
                  <a:lnTo>
                    <a:pt x="0" y="15"/>
                  </a:lnTo>
                  <a:lnTo>
                    <a:pt x="0" y="6"/>
                  </a:lnTo>
                  <a:lnTo>
                    <a:pt x="2" y="0"/>
                  </a:lnTo>
                  <a:lnTo>
                    <a:pt x="13" y="3"/>
                  </a:lnTo>
                  <a:lnTo>
                    <a:pt x="26" y="4"/>
                  </a:lnTo>
                  <a:lnTo>
                    <a:pt x="24" y="11"/>
                  </a:lnTo>
                  <a:lnTo>
                    <a:pt x="22" y="18"/>
                  </a:lnTo>
                  <a:lnTo>
                    <a:pt x="20" y="26"/>
                  </a:lnTo>
                  <a:lnTo>
                    <a:pt x="20" y="34"/>
                  </a:lnTo>
                  <a:lnTo>
                    <a:pt x="11" y="34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3" name="Freeform 175">
              <a:extLst>
                <a:ext uri="{FF2B5EF4-FFF2-40B4-BE49-F238E27FC236}">
                  <a16:creationId xmlns:a16="http://schemas.microsoft.com/office/drawing/2014/main" id="{C8E7BE52-897A-3EE4-C9C6-D1B509FAC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5" y="3430"/>
              <a:ext cx="9" cy="4"/>
            </a:xfrm>
            <a:custGeom>
              <a:avLst/>
              <a:gdLst>
                <a:gd name="T0" fmla="*/ 0 w 25"/>
                <a:gd name="T1" fmla="*/ 0 h 10"/>
                <a:gd name="T2" fmla="*/ 0 w 25"/>
                <a:gd name="T3" fmla="*/ 0 h 10"/>
                <a:gd name="T4" fmla="*/ 0 w 25"/>
                <a:gd name="T5" fmla="*/ 0 h 10"/>
                <a:gd name="T6" fmla="*/ 0 w 25"/>
                <a:gd name="T7" fmla="*/ 0 h 10"/>
                <a:gd name="T8" fmla="*/ 0 w 25"/>
                <a:gd name="T9" fmla="*/ 0 h 10"/>
                <a:gd name="T10" fmla="*/ 0 w 25"/>
                <a:gd name="T11" fmla="*/ 0 h 10"/>
                <a:gd name="T12" fmla="*/ 0 w 25"/>
                <a:gd name="T13" fmla="*/ 0 h 10"/>
                <a:gd name="T14" fmla="*/ 0 w 25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"/>
                <a:gd name="T25" fmla="*/ 0 h 10"/>
                <a:gd name="T26" fmla="*/ 25 w 25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" h="10">
                  <a:moveTo>
                    <a:pt x="3" y="10"/>
                  </a:moveTo>
                  <a:lnTo>
                    <a:pt x="0" y="7"/>
                  </a:lnTo>
                  <a:lnTo>
                    <a:pt x="12" y="1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2" y="7"/>
                  </a:lnTo>
                  <a:lnTo>
                    <a:pt x="5" y="9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4" name="Freeform 176">
              <a:extLst>
                <a:ext uri="{FF2B5EF4-FFF2-40B4-BE49-F238E27FC236}">
                  <a16:creationId xmlns:a16="http://schemas.microsoft.com/office/drawing/2014/main" id="{912D3DBB-D02A-B950-F700-5C0A57EF2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2" y="3428"/>
              <a:ext cx="2" cy="2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0 w 10"/>
                <a:gd name="T5" fmla="*/ 0 h 6"/>
                <a:gd name="T6" fmla="*/ 0 w 10"/>
                <a:gd name="T7" fmla="*/ 0 h 6"/>
                <a:gd name="T8" fmla="*/ 0 w 10"/>
                <a:gd name="T9" fmla="*/ 0 h 6"/>
                <a:gd name="T10" fmla="*/ 0 w 10"/>
                <a:gd name="T11" fmla="*/ 0 h 6"/>
                <a:gd name="T12" fmla="*/ 0 w 10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6"/>
                <a:gd name="T23" fmla="*/ 10 w 10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6">
                  <a:moveTo>
                    <a:pt x="4" y="6"/>
                  </a:moveTo>
                  <a:lnTo>
                    <a:pt x="1" y="3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5"/>
                  </a:lnTo>
                  <a:lnTo>
                    <a:pt x="6" y="5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5" name="Freeform 177">
              <a:extLst>
                <a:ext uri="{FF2B5EF4-FFF2-40B4-BE49-F238E27FC236}">
                  <a16:creationId xmlns:a16="http://schemas.microsoft.com/office/drawing/2014/main" id="{D93940CF-77D1-57A3-54C1-D6F550DCC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3424"/>
              <a:ext cx="4" cy="4"/>
            </a:xfrm>
            <a:custGeom>
              <a:avLst/>
              <a:gdLst>
                <a:gd name="T0" fmla="*/ 0 w 20"/>
                <a:gd name="T1" fmla="*/ 0 h 13"/>
                <a:gd name="T2" fmla="*/ 0 w 20"/>
                <a:gd name="T3" fmla="*/ 0 h 13"/>
                <a:gd name="T4" fmla="*/ 0 w 20"/>
                <a:gd name="T5" fmla="*/ 0 h 13"/>
                <a:gd name="T6" fmla="*/ 0 w 20"/>
                <a:gd name="T7" fmla="*/ 0 h 13"/>
                <a:gd name="T8" fmla="*/ 0 w 20"/>
                <a:gd name="T9" fmla="*/ 0 h 13"/>
                <a:gd name="T10" fmla="*/ 0 w 20"/>
                <a:gd name="T11" fmla="*/ 0 h 13"/>
                <a:gd name="T12" fmla="*/ 0 w 20"/>
                <a:gd name="T13" fmla="*/ 0 h 13"/>
                <a:gd name="T14" fmla="*/ 0 w 20"/>
                <a:gd name="T15" fmla="*/ 0 h 13"/>
                <a:gd name="T16" fmla="*/ 0 w 20"/>
                <a:gd name="T17" fmla="*/ 0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13"/>
                <a:gd name="T29" fmla="*/ 20 w 20"/>
                <a:gd name="T30" fmla="*/ 13 h 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13">
                  <a:moveTo>
                    <a:pt x="12" y="13"/>
                  </a:moveTo>
                  <a:lnTo>
                    <a:pt x="4" y="5"/>
                  </a:lnTo>
                  <a:lnTo>
                    <a:pt x="0" y="0"/>
                  </a:lnTo>
                  <a:lnTo>
                    <a:pt x="9" y="3"/>
                  </a:lnTo>
                  <a:lnTo>
                    <a:pt x="20" y="7"/>
                  </a:lnTo>
                  <a:lnTo>
                    <a:pt x="18" y="9"/>
                  </a:lnTo>
                  <a:lnTo>
                    <a:pt x="18" y="13"/>
                  </a:lnTo>
                  <a:lnTo>
                    <a:pt x="15" y="13"/>
                  </a:lnTo>
                  <a:lnTo>
                    <a:pt x="12" y="13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6" name="Freeform 178">
              <a:extLst>
                <a:ext uri="{FF2B5EF4-FFF2-40B4-BE49-F238E27FC236}">
                  <a16:creationId xmlns:a16="http://schemas.microsoft.com/office/drawing/2014/main" id="{E9E79BD3-B1C4-C91F-6320-5B2030206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6" y="3413"/>
              <a:ext cx="24" cy="13"/>
            </a:xfrm>
            <a:custGeom>
              <a:avLst/>
              <a:gdLst>
                <a:gd name="T0" fmla="*/ 0 w 72"/>
                <a:gd name="T1" fmla="*/ 0 h 38"/>
                <a:gd name="T2" fmla="*/ 0 w 72"/>
                <a:gd name="T3" fmla="*/ 0 h 38"/>
                <a:gd name="T4" fmla="*/ 0 w 72"/>
                <a:gd name="T5" fmla="*/ 0 h 38"/>
                <a:gd name="T6" fmla="*/ 0 w 72"/>
                <a:gd name="T7" fmla="*/ 0 h 38"/>
                <a:gd name="T8" fmla="*/ 0 w 72"/>
                <a:gd name="T9" fmla="*/ 0 h 38"/>
                <a:gd name="T10" fmla="*/ 0 w 72"/>
                <a:gd name="T11" fmla="*/ 0 h 38"/>
                <a:gd name="T12" fmla="*/ 0 w 72"/>
                <a:gd name="T13" fmla="*/ 0 h 38"/>
                <a:gd name="T14" fmla="*/ 0 w 72"/>
                <a:gd name="T15" fmla="*/ 0 h 38"/>
                <a:gd name="T16" fmla="*/ 0 w 72"/>
                <a:gd name="T17" fmla="*/ 0 h 38"/>
                <a:gd name="T18" fmla="*/ 0 w 72"/>
                <a:gd name="T19" fmla="*/ 0 h 38"/>
                <a:gd name="T20" fmla="*/ 0 w 72"/>
                <a:gd name="T21" fmla="*/ 0 h 38"/>
                <a:gd name="T22" fmla="*/ 0 w 72"/>
                <a:gd name="T23" fmla="*/ 0 h 38"/>
                <a:gd name="T24" fmla="*/ 0 w 72"/>
                <a:gd name="T25" fmla="*/ 0 h 38"/>
                <a:gd name="T26" fmla="*/ 0 w 72"/>
                <a:gd name="T27" fmla="*/ 0 h 38"/>
                <a:gd name="T28" fmla="*/ 0 w 72"/>
                <a:gd name="T29" fmla="*/ 0 h 38"/>
                <a:gd name="T30" fmla="*/ 0 w 72"/>
                <a:gd name="T31" fmla="*/ 0 h 38"/>
                <a:gd name="T32" fmla="*/ 0 w 72"/>
                <a:gd name="T33" fmla="*/ 0 h 38"/>
                <a:gd name="T34" fmla="*/ 0 w 72"/>
                <a:gd name="T35" fmla="*/ 0 h 38"/>
                <a:gd name="T36" fmla="*/ 0 w 72"/>
                <a:gd name="T37" fmla="*/ 0 h 38"/>
                <a:gd name="T38" fmla="*/ 0 w 72"/>
                <a:gd name="T39" fmla="*/ 0 h 38"/>
                <a:gd name="T40" fmla="*/ 0 w 72"/>
                <a:gd name="T41" fmla="*/ 0 h 38"/>
                <a:gd name="T42" fmla="*/ 0 w 72"/>
                <a:gd name="T43" fmla="*/ 0 h 38"/>
                <a:gd name="T44" fmla="*/ 0 w 72"/>
                <a:gd name="T45" fmla="*/ 0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2"/>
                <a:gd name="T70" fmla="*/ 0 h 38"/>
                <a:gd name="T71" fmla="*/ 72 w 72"/>
                <a:gd name="T72" fmla="*/ 38 h 3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2" h="38">
                  <a:moveTo>
                    <a:pt x="6" y="38"/>
                  </a:moveTo>
                  <a:lnTo>
                    <a:pt x="3" y="35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4" y="27"/>
                  </a:lnTo>
                  <a:lnTo>
                    <a:pt x="11" y="23"/>
                  </a:lnTo>
                  <a:lnTo>
                    <a:pt x="20" y="20"/>
                  </a:lnTo>
                  <a:lnTo>
                    <a:pt x="28" y="16"/>
                  </a:lnTo>
                  <a:lnTo>
                    <a:pt x="37" y="12"/>
                  </a:lnTo>
                  <a:lnTo>
                    <a:pt x="45" y="7"/>
                  </a:lnTo>
                  <a:lnTo>
                    <a:pt x="54" y="3"/>
                  </a:lnTo>
                  <a:lnTo>
                    <a:pt x="61" y="0"/>
                  </a:lnTo>
                  <a:lnTo>
                    <a:pt x="70" y="0"/>
                  </a:lnTo>
                  <a:lnTo>
                    <a:pt x="71" y="1"/>
                  </a:lnTo>
                  <a:lnTo>
                    <a:pt x="72" y="2"/>
                  </a:lnTo>
                  <a:lnTo>
                    <a:pt x="64" y="6"/>
                  </a:lnTo>
                  <a:lnTo>
                    <a:pt x="56" y="12"/>
                  </a:lnTo>
                  <a:lnTo>
                    <a:pt x="48" y="18"/>
                  </a:lnTo>
                  <a:lnTo>
                    <a:pt x="39" y="24"/>
                  </a:lnTo>
                  <a:lnTo>
                    <a:pt x="30" y="28"/>
                  </a:lnTo>
                  <a:lnTo>
                    <a:pt x="21" y="33"/>
                  </a:lnTo>
                  <a:lnTo>
                    <a:pt x="14" y="35"/>
                  </a:lnTo>
                  <a:lnTo>
                    <a:pt x="6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7" name="Freeform 179">
              <a:extLst>
                <a:ext uri="{FF2B5EF4-FFF2-40B4-BE49-F238E27FC236}">
                  <a16:creationId xmlns:a16="http://schemas.microsoft.com/office/drawing/2014/main" id="{8197D51A-8840-A664-0316-CD508A6796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" y="3413"/>
              <a:ext cx="15" cy="11"/>
            </a:xfrm>
            <a:custGeom>
              <a:avLst/>
              <a:gdLst>
                <a:gd name="T0" fmla="*/ 0 w 41"/>
                <a:gd name="T1" fmla="*/ 0 h 28"/>
                <a:gd name="T2" fmla="*/ 0 w 41"/>
                <a:gd name="T3" fmla="*/ 0 h 28"/>
                <a:gd name="T4" fmla="*/ 0 w 41"/>
                <a:gd name="T5" fmla="*/ 0 h 28"/>
                <a:gd name="T6" fmla="*/ 0 w 41"/>
                <a:gd name="T7" fmla="*/ 0 h 28"/>
                <a:gd name="T8" fmla="*/ 0 w 41"/>
                <a:gd name="T9" fmla="*/ 0 h 28"/>
                <a:gd name="T10" fmla="*/ 0 w 41"/>
                <a:gd name="T11" fmla="*/ 0 h 28"/>
                <a:gd name="T12" fmla="*/ 0 w 41"/>
                <a:gd name="T13" fmla="*/ 0 h 28"/>
                <a:gd name="T14" fmla="*/ 0 w 41"/>
                <a:gd name="T15" fmla="*/ 0 h 28"/>
                <a:gd name="T16" fmla="*/ 0 w 41"/>
                <a:gd name="T17" fmla="*/ 0 h 28"/>
                <a:gd name="T18" fmla="*/ 0 w 41"/>
                <a:gd name="T19" fmla="*/ 0 h 28"/>
                <a:gd name="T20" fmla="*/ 0 w 41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1"/>
                <a:gd name="T34" fmla="*/ 0 h 28"/>
                <a:gd name="T35" fmla="*/ 41 w 41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1" h="28">
                  <a:moveTo>
                    <a:pt x="37" y="28"/>
                  </a:moveTo>
                  <a:lnTo>
                    <a:pt x="25" y="20"/>
                  </a:lnTo>
                  <a:lnTo>
                    <a:pt x="14" y="13"/>
                  </a:lnTo>
                  <a:lnTo>
                    <a:pt x="4" y="6"/>
                  </a:lnTo>
                  <a:lnTo>
                    <a:pt x="0" y="0"/>
                  </a:lnTo>
                  <a:lnTo>
                    <a:pt x="8" y="2"/>
                  </a:lnTo>
                  <a:lnTo>
                    <a:pt x="19" y="9"/>
                  </a:lnTo>
                  <a:lnTo>
                    <a:pt x="29" y="17"/>
                  </a:lnTo>
                  <a:lnTo>
                    <a:pt x="41" y="27"/>
                  </a:lnTo>
                  <a:lnTo>
                    <a:pt x="39" y="27"/>
                  </a:lnTo>
                  <a:lnTo>
                    <a:pt x="37" y="28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8" name="Freeform 180">
              <a:extLst>
                <a:ext uri="{FF2B5EF4-FFF2-40B4-BE49-F238E27FC236}">
                  <a16:creationId xmlns:a16="http://schemas.microsoft.com/office/drawing/2014/main" id="{8791934C-2E88-30FC-39BD-B7B0CE2BF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3" y="3402"/>
              <a:ext cx="17" cy="20"/>
            </a:xfrm>
            <a:custGeom>
              <a:avLst/>
              <a:gdLst>
                <a:gd name="T0" fmla="*/ 0 w 51"/>
                <a:gd name="T1" fmla="*/ 0 h 63"/>
                <a:gd name="T2" fmla="*/ 0 w 51"/>
                <a:gd name="T3" fmla="*/ 0 h 63"/>
                <a:gd name="T4" fmla="*/ 0 w 51"/>
                <a:gd name="T5" fmla="*/ 0 h 63"/>
                <a:gd name="T6" fmla="*/ 0 w 51"/>
                <a:gd name="T7" fmla="*/ 0 h 63"/>
                <a:gd name="T8" fmla="*/ 0 w 51"/>
                <a:gd name="T9" fmla="*/ 0 h 63"/>
                <a:gd name="T10" fmla="*/ 0 w 51"/>
                <a:gd name="T11" fmla="*/ 0 h 63"/>
                <a:gd name="T12" fmla="*/ 0 w 51"/>
                <a:gd name="T13" fmla="*/ 0 h 63"/>
                <a:gd name="T14" fmla="*/ 0 w 51"/>
                <a:gd name="T15" fmla="*/ 0 h 63"/>
                <a:gd name="T16" fmla="*/ 0 w 51"/>
                <a:gd name="T17" fmla="*/ 0 h 63"/>
                <a:gd name="T18" fmla="*/ 0 w 51"/>
                <a:gd name="T19" fmla="*/ 0 h 63"/>
                <a:gd name="T20" fmla="*/ 0 w 51"/>
                <a:gd name="T21" fmla="*/ 0 h 63"/>
                <a:gd name="T22" fmla="*/ 0 w 51"/>
                <a:gd name="T23" fmla="*/ 0 h 63"/>
                <a:gd name="T24" fmla="*/ 0 w 51"/>
                <a:gd name="T25" fmla="*/ 0 h 63"/>
                <a:gd name="T26" fmla="*/ 0 w 51"/>
                <a:gd name="T27" fmla="*/ 0 h 63"/>
                <a:gd name="T28" fmla="*/ 0 w 51"/>
                <a:gd name="T29" fmla="*/ 0 h 63"/>
                <a:gd name="T30" fmla="*/ 0 w 51"/>
                <a:gd name="T31" fmla="*/ 0 h 63"/>
                <a:gd name="T32" fmla="*/ 0 w 51"/>
                <a:gd name="T33" fmla="*/ 0 h 63"/>
                <a:gd name="T34" fmla="*/ 0 w 51"/>
                <a:gd name="T35" fmla="*/ 0 h 63"/>
                <a:gd name="T36" fmla="*/ 0 w 51"/>
                <a:gd name="T37" fmla="*/ 0 h 63"/>
                <a:gd name="T38" fmla="*/ 0 w 51"/>
                <a:gd name="T39" fmla="*/ 0 h 63"/>
                <a:gd name="T40" fmla="*/ 0 w 51"/>
                <a:gd name="T41" fmla="*/ 0 h 63"/>
                <a:gd name="T42" fmla="*/ 0 w 51"/>
                <a:gd name="T43" fmla="*/ 0 h 63"/>
                <a:gd name="T44" fmla="*/ 0 w 51"/>
                <a:gd name="T45" fmla="*/ 0 h 63"/>
                <a:gd name="T46" fmla="*/ 0 w 51"/>
                <a:gd name="T47" fmla="*/ 0 h 63"/>
                <a:gd name="T48" fmla="*/ 0 w 51"/>
                <a:gd name="T49" fmla="*/ 0 h 63"/>
                <a:gd name="T50" fmla="*/ 0 w 51"/>
                <a:gd name="T51" fmla="*/ 0 h 63"/>
                <a:gd name="T52" fmla="*/ 0 w 51"/>
                <a:gd name="T53" fmla="*/ 0 h 6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1"/>
                <a:gd name="T82" fmla="*/ 0 h 63"/>
                <a:gd name="T83" fmla="*/ 51 w 51"/>
                <a:gd name="T84" fmla="*/ 63 h 6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1" h="63">
                  <a:moveTo>
                    <a:pt x="35" y="63"/>
                  </a:moveTo>
                  <a:lnTo>
                    <a:pt x="33" y="60"/>
                  </a:lnTo>
                  <a:lnTo>
                    <a:pt x="29" y="59"/>
                  </a:lnTo>
                  <a:lnTo>
                    <a:pt x="24" y="58"/>
                  </a:lnTo>
                  <a:lnTo>
                    <a:pt x="18" y="58"/>
                  </a:lnTo>
                  <a:lnTo>
                    <a:pt x="11" y="56"/>
                  </a:lnTo>
                  <a:lnTo>
                    <a:pt x="1" y="56"/>
                  </a:lnTo>
                  <a:lnTo>
                    <a:pt x="1" y="45"/>
                  </a:lnTo>
                  <a:lnTo>
                    <a:pt x="1" y="37"/>
                  </a:lnTo>
                  <a:lnTo>
                    <a:pt x="1" y="30"/>
                  </a:lnTo>
                  <a:lnTo>
                    <a:pt x="1" y="22"/>
                  </a:lnTo>
                  <a:lnTo>
                    <a:pt x="0" y="10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3"/>
                  </a:lnTo>
                  <a:lnTo>
                    <a:pt x="44" y="4"/>
                  </a:lnTo>
                  <a:lnTo>
                    <a:pt x="51" y="8"/>
                  </a:lnTo>
                  <a:lnTo>
                    <a:pt x="50" y="11"/>
                  </a:lnTo>
                  <a:lnTo>
                    <a:pt x="50" y="19"/>
                  </a:lnTo>
                  <a:lnTo>
                    <a:pt x="47" y="27"/>
                  </a:lnTo>
                  <a:lnTo>
                    <a:pt x="46" y="38"/>
                  </a:lnTo>
                  <a:lnTo>
                    <a:pt x="42" y="47"/>
                  </a:lnTo>
                  <a:lnTo>
                    <a:pt x="40" y="55"/>
                  </a:lnTo>
                  <a:lnTo>
                    <a:pt x="36" y="60"/>
                  </a:lnTo>
                  <a:lnTo>
                    <a:pt x="35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89" name="Freeform 181">
              <a:extLst>
                <a:ext uri="{FF2B5EF4-FFF2-40B4-BE49-F238E27FC236}">
                  <a16:creationId xmlns:a16="http://schemas.microsoft.com/office/drawing/2014/main" id="{7DD136D3-BFDC-F994-6FD6-8D2BA3ADF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5" y="3404"/>
              <a:ext cx="4" cy="2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0 w 10"/>
                <a:gd name="T5" fmla="*/ 0 h 6"/>
                <a:gd name="T6" fmla="*/ 0 w 10"/>
                <a:gd name="T7" fmla="*/ 0 h 6"/>
                <a:gd name="T8" fmla="*/ 0 w 10"/>
                <a:gd name="T9" fmla="*/ 0 h 6"/>
                <a:gd name="T10" fmla="*/ 0 w 10"/>
                <a:gd name="T11" fmla="*/ 0 h 6"/>
                <a:gd name="T12" fmla="*/ 0 w 10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6"/>
                <a:gd name="T23" fmla="*/ 10 w 10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6">
                  <a:moveTo>
                    <a:pt x="8" y="6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lnTo>
                    <a:pt x="9" y="5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0" name="Freeform 182">
              <a:extLst>
                <a:ext uri="{FF2B5EF4-FFF2-40B4-BE49-F238E27FC236}">
                  <a16:creationId xmlns:a16="http://schemas.microsoft.com/office/drawing/2014/main" id="{211FFE27-2AC0-3518-E129-E94F380DC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3" y="3402"/>
              <a:ext cx="2" cy="0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0 w 10"/>
                <a:gd name="T5" fmla="*/ 0 h 6"/>
                <a:gd name="T6" fmla="*/ 0 w 10"/>
                <a:gd name="T7" fmla="*/ 0 h 6"/>
                <a:gd name="T8" fmla="*/ 0 w 10"/>
                <a:gd name="T9" fmla="*/ 0 h 6"/>
                <a:gd name="T10" fmla="*/ 0 w 10"/>
                <a:gd name="T11" fmla="*/ 0 h 6"/>
                <a:gd name="T12" fmla="*/ 0 w 10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6"/>
                <a:gd name="T23" fmla="*/ 10 w 10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6">
                  <a:moveTo>
                    <a:pt x="0" y="6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6" y="0"/>
                  </a:lnTo>
                  <a:lnTo>
                    <a:pt x="10" y="2"/>
                  </a:lnTo>
                  <a:lnTo>
                    <a:pt x="4" y="3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1" name="Freeform 183">
              <a:extLst>
                <a:ext uri="{FF2B5EF4-FFF2-40B4-BE49-F238E27FC236}">
                  <a16:creationId xmlns:a16="http://schemas.microsoft.com/office/drawing/2014/main" id="{20B63930-772F-6C39-B71D-86451E277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1" y="3378"/>
              <a:ext cx="33" cy="24"/>
            </a:xfrm>
            <a:custGeom>
              <a:avLst/>
              <a:gdLst>
                <a:gd name="T0" fmla="*/ 0 w 102"/>
                <a:gd name="T1" fmla="*/ 0 h 69"/>
                <a:gd name="T2" fmla="*/ 0 w 102"/>
                <a:gd name="T3" fmla="*/ 0 h 69"/>
                <a:gd name="T4" fmla="*/ 0 w 102"/>
                <a:gd name="T5" fmla="*/ 0 h 69"/>
                <a:gd name="T6" fmla="*/ 0 w 102"/>
                <a:gd name="T7" fmla="*/ 0 h 69"/>
                <a:gd name="T8" fmla="*/ 0 w 102"/>
                <a:gd name="T9" fmla="*/ 0 h 69"/>
                <a:gd name="T10" fmla="*/ 0 w 102"/>
                <a:gd name="T11" fmla="*/ 0 h 69"/>
                <a:gd name="T12" fmla="*/ 0 w 102"/>
                <a:gd name="T13" fmla="*/ 0 h 69"/>
                <a:gd name="T14" fmla="*/ 0 w 102"/>
                <a:gd name="T15" fmla="*/ 0 h 69"/>
                <a:gd name="T16" fmla="*/ 0 w 102"/>
                <a:gd name="T17" fmla="*/ 0 h 69"/>
                <a:gd name="T18" fmla="*/ 0 w 102"/>
                <a:gd name="T19" fmla="*/ 0 h 69"/>
                <a:gd name="T20" fmla="*/ 0 w 102"/>
                <a:gd name="T21" fmla="*/ 0 h 69"/>
                <a:gd name="T22" fmla="*/ 0 w 102"/>
                <a:gd name="T23" fmla="*/ 0 h 69"/>
                <a:gd name="T24" fmla="*/ 0 w 102"/>
                <a:gd name="T25" fmla="*/ 0 h 69"/>
                <a:gd name="T26" fmla="*/ 0 w 102"/>
                <a:gd name="T27" fmla="*/ 0 h 69"/>
                <a:gd name="T28" fmla="*/ 0 w 102"/>
                <a:gd name="T29" fmla="*/ 0 h 69"/>
                <a:gd name="T30" fmla="*/ 0 w 102"/>
                <a:gd name="T31" fmla="*/ 0 h 69"/>
                <a:gd name="T32" fmla="*/ 0 w 102"/>
                <a:gd name="T33" fmla="*/ 0 h 69"/>
                <a:gd name="T34" fmla="*/ 0 w 102"/>
                <a:gd name="T35" fmla="*/ 0 h 69"/>
                <a:gd name="T36" fmla="*/ 0 w 102"/>
                <a:gd name="T37" fmla="*/ 0 h 69"/>
                <a:gd name="T38" fmla="*/ 0 w 102"/>
                <a:gd name="T39" fmla="*/ 0 h 69"/>
                <a:gd name="T40" fmla="*/ 0 w 102"/>
                <a:gd name="T41" fmla="*/ 0 h 69"/>
                <a:gd name="T42" fmla="*/ 0 w 102"/>
                <a:gd name="T43" fmla="*/ 0 h 69"/>
                <a:gd name="T44" fmla="*/ 0 w 102"/>
                <a:gd name="T45" fmla="*/ 0 h 69"/>
                <a:gd name="T46" fmla="*/ 0 w 102"/>
                <a:gd name="T47" fmla="*/ 0 h 69"/>
                <a:gd name="T48" fmla="*/ 0 w 102"/>
                <a:gd name="T49" fmla="*/ 0 h 69"/>
                <a:gd name="T50" fmla="*/ 0 w 102"/>
                <a:gd name="T51" fmla="*/ 0 h 69"/>
                <a:gd name="T52" fmla="*/ 0 w 102"/>
                <a:gd name="T53" fmla="*/ 0 h 69"/>
                <a:gd name="T54" fmla="*/ 0 w 102"/>
                <a:gd name="T55" fmla="*/ 0 h 69"/>
                <a:gd name="T56" fmla="*/ 0 w 102"/>
                <a:gd name="T57" fmla="*/ 0 h 69"/>
                <a:gd name="T58" fmla="*/ 0 w 102"/>
                <a:gd name="T59" fmla="*/ 0 h 69"/>
                <a:gd name="T60" fmla="*/ 0 w 102"/>
                <a:gd name="T61" fmla="*/ 0 h 6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02"/>
                <a:gd name="T94" fmla="*/ 0 h 69"/>
                <a:gd name="T95" fmla="*/ 102 w 102"/>
                <a:gd name="T96" fmla="*/ 69 h 6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02" h="69">
                  <a:moveTo>
                    <a:pt x="68" y="69"/>
                  </a:moveTo>
                  <a:lnTo>
                    <a:pt x="60" y="63"/>
                  </a:lnTo>
                  <a:lnTo>
                    <a:pt x="52" y="59"/>
                  </a:lnTo>
                  <a:lnTo>
                    <a:pt x="44" y="57"/>
                  </a:lnTo>
                  <a:lnTo>
                    <a:pt x="35" y="57"/>
                  </a:lnTo>
                  <a:lnTo>
                    <a:pt x="25" y="56"/>
                  </a:lnTo>
                  <a:lnTo>
                    <a:pt x="17" y="55"/>
                  </a:lnTo>
                  <a:lnTo>
                    <a:pt x="9" y="52"/>
                  </a:lnTo>
                  <a:lnTo>
                    <a:pt x="5" y="51"/>
                  </a:lnTo>
                  <a:lnTo>
                    <a:pt x="2" y="39"/>
                  </a:lnTo>
                  <a:lnTo>
                    <a:pt x="2" y="28"/>
                  </a:lnTo>
                  <a:lnTo>
                    <a:pt x="1" y="17"/>
                  </a:lnTo>
                  <a:lnTo>
                    <a:pt x="0" y="8"/>
                  </a:lnTo>
                  <a:lnTo>
                    <a:pt x="6" y="2"/>
                  </a:lnTo>
                  <a:lnTo>
                    <a:pt x="17" y="1"/>
                  </a:lnTo>
                  <a:lnTo>
                    <a:pt x="30" y="0"/>
                  </a:lnTo>
                  <a:lnTo>
                    <a:pt x="46" y="2"/>
                  </a:lnTo>
                  <a:lnTo>
                    <a:pt x="61" y="3"/>
                  </a:lnTo>
                  <a:lnTo>
                    <a:pt x="75" y="7"/>
                  </a:lnTo>
                  <a:lnTo>
                    <a:pt x="88" y="11"/>
                  </a:lnTo>
                  <a:lnTo>
                    <a:pt x="99" y="14"/>
                  </a:lnTo>
                  <a:lnTo>
                    <a:pt x="100" y="17"/>
                  </a:lnTo>
                  <a:lnTo>
                    <a:pt x="102" y="20"/>
                  </a:lnTo>
                  <a:lnTo>
                    <a:pt x="95" y="28"/>
                  </a:lnTo>
                  <a:lnTo>
                    <a:pt x="90" y="36"/>
                  </a:lnTo>
                  <a:lnTo>
                    <a:pt x="84" y="44"/>
                  </a:lnTo>
                  <a:lnTo>
                    <a:pt x="79" y="52"/>
                  </a:lnTo>
                  <a:lnTo>
                    <a:pt x="74" y="58"/>
                  </a:lnTo>
                  <a:lnTo>
                    <a:pt x="72" y="64"/>
                  </a:lnTo>
                  <a:lnTo>
                    <a:pt x="68" y="67"/>
                  </a:lnTo>
                  <a:lnTo>
                    <a:pt x="68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2" name="Freeform 184">
              <a:extLst>
                <a:ext uri="{FF2B5EF4-FFF2-40B4-BE49-F238E27FC236}">
                  <a16:creationId xmlns:a16="http://schemas.microsoft.com/office/drawing/2014/main" id="{064E6815-EBD6-912F-45A5-2F00E1D74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" y="3389"/>
              <a:ext cx="2" cy="2"/>
            </a:xfrm>
            <a:custGeom>
              <a:avLst/>
              <a:gdLst>
                <a:gd name="T0" fmla="*/ 0 w 9"/>
                <a:gd name="T1" fmla="*/ 0 h 10"/>
                <a:gd name="T2" fmla="*/ 0 w 9"/>
                <a:gd name="T3" fmla="*/ 0 h 10"/>
                <a:gd name="T4" fmla="*/ 0 w 9"/>
                <a:gd name="T5" fmla="*/ 0 h 10"/>
                <a:gd name="T6" fmla="*/ 0 w 9"/>
                <a:gd name="T7" fmla="*/ 0 h 10"/>
                <a:gd name="T8" fmla="*/ 0 w 9"/>
                <a:gd name="T9" fmla="*/ 0 h 10"/>
                <a:gd name="T10" fmla="*/ 0 w 9"/>
                <a:gd name="T11" fmla="*/ 0 h 10"/>
                <a:gd name="T12" fmla="*/ 0 w 9"/>
                <a:gd name="T13" fmla="*/ 0 h 10"/>
                <a:gd name="T14" fmla="*/ 0 w 9"/>
                <a:gd name="T15" fmla="*/ 0 h 10"/>
                <a:gd name="T16" fmla="*/ 0 w 9"/>
                <a:gd name="T17" fmla="*/ 0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"/>
                <a:gd name="T28" fmla="*/ 0 h 10"/>
                <a:gd name="T29" fmla="*/ 9 w 9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" h="10">
                  <a:moveTo>
                    <a:pt x="4" y="10"/>
                  </a:moveTo>
                  <a:lnTo>
                    <a:pt x="1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2"/>
                  </a:lnTo>
                  <a:lnTo>
                    <a:pt x="9" y="6"/>
                  </a:lnTo>
                  <a:lnTo>
                    <a:pt x="9" y="10"/>
                  </a:lnTo>
                  <a:lnTo>
                    <a:pt x="5" y="10"/>
                  </a:lnTo>
                  <a:lnTo>
                    <a:pt x="4" y="1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3" name="Freeform 185">
              <a:extLst>
                <a:ext uri="{FF2B5EF4-FFF2-40B4-BE49-F238E27FC236}">
                  <a16:creationId xmlns:a16="http://schemas.microsoft.com/office/drawing/2014/main" id="{58C83FEC-71B7-C36C-4D89-AAFFB8DB0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" y="3352"/>
              <a:ext cx="20" cy="26"/>
            </a:xfrm>
            <a:custGeom>
              <a:avLst/>
              <a:gdLst>
                <a:gd name="T0" fmla="*/ 0 w 60"/>
                <a:gd name="T1" fmla="*/ 0 h 79"/>
                <a:gd name="T2" fmla="*/ 0 w 60"/>
                <a:gd name="T3" fmla="*/ 0 h 79"/>
                <a:gd name="T4" fmla="*/ 0 w 60"/>
                <a:gd name="T5" fmla="*/ 0 h 79"/>
                <a:gd name="T6" fmla="*/ 0 w 60"/>
                <a:gd name="T7" fmla="*/ 0 h 79"/>
                <a:gd name="T8" fmla="*/ 0 w 60"/>
                <a:gd name="T9" fmla="*/ 0 h 79"/>
                <a:gd name="T10" fmla="*/ 0 w 60"/>
                <a:gd name="T11" fmla="*/ 0 h 79"/>
                <a:gd name="T12" fmla="*/ 0 w 60"/>
                <a:gd name="T13" fmla="*/ 0 h 79"/>
                <a:gd name="T14" fmla="*/ 0 w 60"/>
                <a:gd name="T15" fmla="*/ 0 h 79"/>
                <a:gd name="T16" fmla="*/ 0 w 60"/>
                <a:gd name="T17" fmla="*/ 0 h 79"/>
                <a:gd name="T18" fmla="*/ 0 w 60"/>
                <a:gd name="T19" fmla="*/ 0 h 79"/>
                <a:gd name="T20" fmla="*/ 0 w 60"/>
                <a:gd name="T21" fmla="*/ 0 h 79"/>
                <a:gd name="T22" fmla="*/ 0 w 60"/>
                <a:gd name="T23" fmla="*/ 0 h 79"/>
                <a:gd name="T24" fmla="*/ 0 w 60"/>
                <a:gd name="T25" fmla="*/ 0 h 79"/>
                <a:gd name="T26" fmla="*/ 0 w 60"/>
                <a:gd name="T27" fmla="*/ 0 h 79"/>
                <a:gd name="T28" fmla="*/ 0 w 60"/>
                <a:gd name="T29" fmla="*/ 0 h 79"/>
                <a:gd name="T30" fmla="*/ 0 w 60"/>
                <a:gd name="T31" fmla="*/ 0 h 79"/>
                <a:gd name="T32" fmla="*/ 0 w 60"/>
                <a:gd name="T33" fmla="*/ 0 h 79"/>
                <a:gd name="T34" fmla="*/ 0 w 60"/>
                <a:gd name="T35" fmla="*/ 0 h 79"/>
                <a:gd name="T36" fmla="*/ 0 w 60"/>
                <a:gd name="T37" fmla="*/ 0 h 79"/>
                <a:gd name="T38" fmla="*/ 0 w 60"/>
                <a:gd name="T39" fmla="*/ 0 h 79"/>
                <a:gd name="T40" fmla="*/ 0 w 60"/>
                <a:gd name="T41" fmla="*/ 0 h 79"/>
                <a:gd name="T42" fmla="*/ 0 w 60"/>
                <a:gd name="T43" fmla="*/ 0 h 79"/>
                <a:gd name="T44" fmla="*/ 0 w 60"/>
                <a:gd name="T45" fmla="*/ 0 h 79"/>
                <a:gd name="T46" fmla="*/ 0 w 60"/>
                <a:gd name="T47" fmla="*/ 0 h 79"/>
                <a:gd name="T48" fmla="*/ 0 w 60"/>
                <a:gd name="T49" fmla="*/ 0 h 79"/>
                <a:gd name="T50" fmla="*/ 0 w 60"/>
                <a:gd name="T51" fmla="*/ 0 h 79"/>
                <a:gd name="T52" fmla="*/ 0 w 60"/>
                <a:gd name="T53" fmla="*/ 0 h 7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0"/>
                <a:gd name="T82" fmla="*/ 0 h 79"/>
                <a:gd name="T83" fmla="*/ 60 w 60"/>
                <a:gd name="T84" fmla="*/ 79 h 7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0" h="79">
                  <a:moveTo>
                    <a:pt x="54" y="78"/>
                  </a:moveTo>
                  <a:lnTo>
                    <a:pt x="48" y="74"/>
                  </a:lnTo>
                  <a:lnTo>
                    <a:pt x="42" y="73"/>
                  </a:lnTo>
                  <a:lnTo>
                    <a:pt x="34" y="70"/>
                  </a:lnTo>
                  <a:lnTo>
                    <a:pt x="26" y="69"/>
                  </a:lnTo>
                  <a:lnTo>
                    <a:pt x="15" y="67"/>
                  </a:lnTo>
                  <a:lnTo>
                    <a:pt x="0" y="66"/>
                  </a:lnTo>
                  <a:lnTo>
                    <a:pt x="0" y="53"/>
                  </a:lnTo>
                  <a:lnTo>
                    <a:pt x="0" y="45"/>
                  </a:lnTo>
                  <a:lnTo>
                    <a:pt x="0" y="36"/>
                  </a:lnTo>
                  <a:lnTo>
                    <a:pt x="0" y="29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11" y="18"/>
                  </a:lnTo>
                  <a:lnTo>
                    <a:pt x="17" y="27"/>
                  </a:lnTo>
                  <a:lnTo>
                    <a:pt x="26" y="36"/>
                  </a:lnTo>
                  <a:lnTo>
                    <a:pt x="33" y="46"/>
                  </a:lnTo>
                  <a:lnTo>
                    <a:pt x="43" y="56"/>
                  </a:lnTo>
                  <a:lnTo>
                    <a:pt x="52" y="67"/>
                  </a:lnTo>
                  <a:lnTo>
                    <a:pt x="60" y="78"/>
                  </a:lnTo>
                  <a:lnTo>
                    <a:pt x="56" y="79"/>
                  </a:lnTo>
                  <a:lnTo>
                    <a:pt x="54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4" name="Freeform 186">
              <a:extLst>
                <a:ext uri="{FF2B5EF4-FFF2-40B4-BE49-F238E27FC236}">
                  <a16:creationId xmlns:a16="http://schemas.microsoft.com/office/drawing/2014/main" id="{E2FF8085-BD8C-4EDF-63E2-5803F2F853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9" y="3354"/>
              <a:ext cx="13" cy="22"/>
            </a:xfrm>
            <a:custGeom>
              <a:avLst/>
              <a:gdLst>
                <a:gd name="T0" fmla="*/ 0 w 37"/>
                <a:gd name="T1" fmla="*/ 0 h 63"/>
                <a:gd name="T2" fmla="*/ 0 w 37"/>
                <a:gd name="T3" fmla="*/ 0 h 63"/>
                <a:gd name="T4" fmla="*/ 0 w 37"/>
                <a:gd name="T5" fmla="*/ 0 h 63"/>
                <a:gd name="T6" fmla="*/ 0 w 37"/>
                <a:gd name="T7" fmla="*/ 0 h 63"/>
                <a:gd name="T8" fmla="*/ 0 w 37"/>
                <a:gd name="T9" fmla="*/ 0 h 63"/>
                <a:gd name="T10" fmla="*/ 0 w 37"/>
                <a:gd name="T11" fmla="*/ 0 h 63"/>
                <a:gd name="T12" fmla="*/ 0 w 37"/>
                <a:gd name="T13" fmla="*/ 0 h 63"/>
                <a:gd name="T14" fmla="*/ 0 w 37"/>
                <a:gd name="T15" fmla="*/ 0 h 63"/>
                <a:gd name="T16" fmla="*/ 0 w 37"/>
                <a:gd name="T17" fmla="*/ 0 h 63"/>
                <a:gd name="T18" fmla="*/ 0 w 37"/>
                <a:gd name="T19" fmla="*/ 0 h 63"/>
                <a:gd name="T20" fmla="*/ 0 w 37"/>
                <a:gd name="T21" fmla="*/ 0 h 63"/>
                <a:gd name="T22" fmla="*/ 0 w 37"/>
                <a:gd name="T23" fmla="*/ 0 h 63"/>
                <a:gd name="T24" fmla="*/ 0 w 37"/>
                <a:gd name="T25" fmla="*/ 0 h 63"/>
                <a:gd name="T26" fmla="*/ 0 w 37"/>
                <a:gd name="T27" fmla="*/ 0 h 63"/>
                <a:gd name="T28" fmla="*/ 0 w 37"/>
                <a:gd name="T29" fmla="*/ 0 h 63"/>
                <a:gd name="T30" fmla="*/ 0 w 37"/>
                <a:gd name="T31" fmla="*/ 0 h 63"/>
                <a:gd name="T32" fmla="*/ 0 w 37"/>
                <a:gd name="T33" fmla="*/ 0 h 63"/>
                <a:gd name="T34" fmla="*/ 0 w 37"/>
                <a:gd name="T35" fmla="*/ 0 h 63"/>
                <a:gd name="T36" fmla="*/ 0 w 37"/>
                <a:gd name="T37" fmla="*/ 0 h 63"/>
                <a:gd name="T38" fmla="*/ 0 w 37"/>
                <a:gd name="T39" fmla="*/ 0 h 63"/>
                <a:gd name="T40" fmla="*/ 0 w 37"/>
                <a:gd name="T41" fmla="*/ 0 h 63"/>
                <a:gd name="T42" fmla="*/ 0 w 37"/>
                <a:gd name="T43" fmla="*/ 0 h 63"/>
                <a:gd name="T44" fmla="*/ 0 w 37"/>
                <a:gd name="T45" fmla="*/ 0 h 63"/>
                <a:gd name="T46" fmla="*/ 0 w 37"/>
                <a:gd name="T47" fmla="*/ 0 h 63"/>
                <a:gd name="T48" fmla="*/ 0 w 37"/>
                <a:gd name="T49" fmla="*/ 0 h 6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"/>
                <a:gd name="T76" fmla="*/ 0 h 63"/>
                <a:gd name="T77" fmla="*/ 37 w 37"/>
                <a:gd name="T78" fmla="*/ 63 h 6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" h="63">
                  <a:moveTo>
                    <a:pt x="5" y="63"/>
                  </a:moveTo>
                  <a:lnTo>
                    <a:pt x="4" y="53"/>
                  </a:lnTo>
                  <a:lnTo>
                    <a:pt x="3" y="43"/>
                  </a:lnTo>
                  <a:lnTo>
                    <a:pt x="0" y="31"/>
                  </a:lnTo>
                  <a:lnTo>
                    <a:pt x="0" y="21"/>
                  </a:lnTo>
                  <a:lnTo>
                    <a:pt x="1" y="10"/>
                  </a:lnTo>
                  <a:lnTo>
                    <a:pt x="6" y="4"/>
                  </a:lnTo>
                  <a:lnTo>
                    <a:pt x="15" y="0"/>
                  </a:lnTo>
                  <a:lnTo>
                    <a:pt x="31" y="3"/>
                  </a:lnTo>
                  <a:lnTo>
                    <a:pt x="32" y="5"/>
                  </a:lnTo>
                  <a:lnTo>
                    <a:pt x="33" y="9"/>
                  </a:lnTo>
                  <a:lnTo>
                    <a:pt x="28" y="9"/>
                  </a:lnTo>
                  <a:lnTo>
                    <a:pt x="25" y="10"/>
                  </a:lnTo>
                  <a:lnTo>
                    <a:pt x="28" y="11"/>
                  </a:lnTo>
                  <a:lnTo>
                    <a:pt x="33" y="13"/>
                  </a:lnTo>
                  <a:lnTo>
                    <a:pt x="34" y="22"/>
                  </a:lnTo>
                  <a:lnTo>
                    <a:pt x="36" y="34"/>
                  </a:lnTo>
                  <a:lnTo>
                    <a:pt x="36" y="39"/>
                  </a:lnTo>
                  <a:lnTo>
                    <a:pt x="36" y="45"/>
                  </a:lnTo>
                  <a:lnTo>
                    <a:pt x="36" y="53"/>
                  </a:lnTo>
                  <a:lnTo>
                    <a:pt x="37" y="60"/>
                  </a:lnTo>
                  <a:lnTo>
                    <a:pt x="27" y="63"/>
                  </a:lnTo>
                  <a:lnTo>
                    <a:pt x="19" y="63"/>
                  </a:lnTo>
                  <a:lnTo>
                    <a:pt x="10" y="63"/>
                  </a:lnTo>
                  <a:lnTo>
                    <a:pt x="5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5" name="Freeform 187">
              <a:extLst>
                <a:ext uri="{FF2B5EF4-FFF2-40B4-BE49-F238E27FC236}">
                  <a16:creationId xmlns:a16="http://schemas.microsoft.com/office/drawing/2014/main" id="{60B0D7D2-5CB5-D2C8-0544-665157280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6" y="3165"/>
              <a:ext cx="141" cy="176"/>
            </a:xfrm>
            <a:custGeom>
              <a:avLst/>
              <a:gdLst>
                <a:gd name="T0" fmla="*/ 0 w 428"/>
                <a:gd name="T1" fmla="*/ 0 h 527"/>
                <a:gd name="T2" fmla="*/ 0 w 428"/>
                <a:gd name="T3" fmla="*/ 0 h 527"/>
                <a:gd name="T4" fmla="*/ 0 w 428"/>
                <a:gd name="T5" fmla="*/ 0 h 527"/>
                <a:gd name="T6" fmla="*/ 0 w 428"/>
                <a:gd name="T7" fmla="*/ 0 h 527"/>
                <a:gd name="T8" fmla="*/ 0 w 428"/>
                <a:gd name="T9" fmla="*/ 0 h 527"/>
                <a:gd name="T10" fmla="*/ 0 w 428"/>
                <a:gd name="T11" fmla="*/ 0 h 527"/>
                <a:gd name="T12" fmla="*/ 0 w 428"/>
                <a:gd name="T13" fmla="*/ 0 h 527"/>
                <a:gd name="T14" fmla="*/ 0 w 428"/>
                <a:gd name="T15" fmla="*/ 0 h 527"/>
                <a:gd name="T16" fmla="*/ 0 w 428"/>
                <a:gd name="T17" fmla="*/ 0 h 527"/>
                <a:gd name="T18" fmla="*/ 0 w 428"/>
                <a:gd name="T19" fmla="*/ 0 h 527"/>
                <a:gd name="T20" fmla="*/ 0 w 428"/>
                <a:gd name="T21" fmla="*/ 0 h 527"/>
                <a:gd name="T22" fmla="*/ 0 w 428"/>
                <a:gd name="T23" fmla="*/ 0 h 527"/>
                <a:gd name="T24" fmla="*/ 0 w 428"/>
                <a:gd name="T25" fmla="*/ 0 h 527"/>
                <a:gd name="T26" fmla="*/ 0 w 428"/>
                <a:gd name="T27" fmla="*/ 0 h 527"/>
                <a:gd name="T28" fmla="*/ 0 w 428"/>
                <a:gd name="T29" fmla="*/ 0 h 527"/>
                <a:gd name="T30" fmla="*/ 0 w 428"/>
                <a:gd name="T31" fmla="*/ 0 h 527"/>
                <a:gd name="T32" fmla="*/ 0 w 428"/>
                <a:gd name="T33" fmla="*/ 0 h 527"/>
                <a:gd name="T34" fmla="*/ 0 w 428"/>
                <a:gd name="T35" fmla="*/ 0 h 527"/>
                <a:gd name="T36" fmla="*/ 0 w 428"/>
                <a:gd name="T37" fmla="*/ 0 h 527"/>
                <a:gd name="T38" fmla="*/ 0 w 428"/>
                <a:gd name="T39" fmla="*/ 0 h 527"/>
                <a:gd name="T40" fmla="*/ 0 w 428"/>
                <a:gd name="T41" fmla="*/ 0 h 527"/>
                <a:gd name="T42" fmla="*/ 0 w 428"/>
                <a:gd name="T43" fmla="*/ 0 h 527"/>
                <a:gd name="T44" fmla="*/ 0 w 428"/>
                <a:gd name="T45" fmla="*/ 0 h 527"/>
                <a:gd name="T46" fmla="*/ 0 w 428"/>
                <a:gd name="T47" fmla="*/ 0 h 527"/>
                <a:gd name="T48" fmla="*/ 0 w 428"/>
                <a:gd name="T49" fmla="*/ 0 h 527"/>
                <a:gd name="T50" fmla="*/ 0 w 428"/>
                <a:gd name="T51" fmla="*/ 0 h 527"/>
                <a:gd name="T52" fmla="*/ 0 w 428"/>
                <a:gd name="T53" fmla="*/ 0 h 527"/>
                <a:gd name="T54" fmla="*/ 0 w 428"/>
                <a:gd name="T55" fmla="*/ 0 h 527"/>
                <a:gd name="T56" fmla="*/ 0 w 428"/>
                <a:gd name="T57" fmla="*/ 0 h 527"/>
                <a:gd name="T58" fmla="*/ 0 w 428"/>
                <a:gd name="T59" fmla="*/ 0 h 527"/>
                <a:gd name="T60" fmla="*/ 0 w 428"/>
                <a:gd name="T61" fmla="*/ 0 h 527"/>
                <a:gd name="T62" fmla="*/ 0 w 428"/>
                <a:gd name="T63" fmla="*/ 0 h 527"/>
                <a:gd name="T64" fmla="*/ 0 w 428"/>
                <a:gd name="T65" fmla="*/ 0 h 527"/>
                <a:gd name="T66" fmla="*/ 0 w 428"/>
                <a:gd name="T67" fmla="*/ 0 h 527"/>
                <a:gd name="T68" fmla="*/ 0 w 428"/>
                <a:gd name="T69" fmla="*/ 0 h 527"/>
                <a:gd name="T70" fmla="*/ 0 w 428"/>
                <a:gd name="T71" fmla="*/ 0 h 527"/>
                <a:gd name="T72" fmla="*/ 0 w 428"/>
                <a:gd name="T73" fmla="*/ 0 h 527"/>
                <a:gd name="T74" fmla="*/ 0 w 428"/>
                <a:gd name="T75" fmla="*/ 0 h 527"/>
                <a:gd name="T76" fmla="*/ 0 w 428"/>
                <a:gd name="T77" fmla="*/ 0 h 527"/>
                <a:gd name="T78" fmla="*/ 0 w 428"/>
                <a:gd name="T79" fmla="*/ 0 h 527"/>
                <a:gd name="T80" fmla="*/ 0 w 428"/>
                <a:gd name="T81" fmla="*/ 0 h 527"/>
                <a:gd name="T82" fmla="*/ 0 w 428"/>
                <a:gd name="T83" fmla="*/ 0 h 527"/>
                <a:gd name="T84" fmla="*/ 0 w 428"/>
                <a:gd name="T85" fmla="*/ 0 h 527"/>
                <a:gd name="T86" fmla="*/ 0 w 428"/>
                <a:gd name="T87" fmla="*/ 0 h 527"/>
                <a:gd name="T88" fmla="*/ 0 w 428"/>
                <a:gd name="T89" fmla="*/ 0 h 527"/>
                <a:gd name="T90" fmla="*/ 0 w 428"/>
                <a:gd name="T91" fmla="*/ 0 h 527"/>
                <a:gd name="T92" fmla="*/ 0 w 428"/>
                <a:gd name="T93" fmla="*/ 0 h 527"/>
                <a:gd name="T94" fmla="*/ 0 w 428"/>
                <a:gd name="T95" fmla="*/ 0 h 527"/>
                <a:gd name="T96" fmla="*/ 0 w 428"/>
                <a:gd name="T97" fmla="*/ 0 h 527"/>
                <a:gd name="T98" fmla="*/ 0 w 428"/>
                <a:gd name="T99" fmla="*/ 0 h 527"/>
                <a:gd name="T100" fmla="*/ 0 w 428"/>
                <a:gd name="T101" fmla="*/ 0 h 527"/>
                <a:gd name="T102" fmla="*/ 0 w 428"/>
                <a:gd name="T103" fmla="*/ 0 h 527"/>
                <a:gd name="T104" fmla="*/ 0 w 428"/>
                <a:gd name="T105" fmla="*/ 0 h 527"/>
                <a:gd name="T106" fmla="*/ 0 w 428"/>
                <a:gd name="T107" fmla="*/ 0 h 527"/>
                <a:gd name="T108" fmla="*/ 0 w 428"/>
                <a:gd name="T109" fmla="*/ 0 h 527"/>
                <a:gd name="T110" fmla="*/ 0 w 428"/>
                <a:gd name="T111" fmla="*/ 0 h 527"/>
                <a:gd name="T112" fmla="*/ 0 w 428"/>
                <a:gd name="T113" fmla="*/ 0 h 527"/>
                <a:gd name="T114" fmla="*/ 0 w 428"/>
                <a:gd name="T115" fmla="*/ 0 h 527"/>
                <a:gd name="T116" fmla="*/ 0 w 428"/>
                <a:gd name="T117" fmla="*/ 0 h 527"/>
                <a:gd name="T118" fmla="*/ 0 w 428"/>
                <a:gd name="T119" fmla="*/ 0 h 527"/>
                <a:gd name="T120" fmla="*/ 0 w 428"/>
                <a:gd name="T121" fmla="*/ 0 h 527"/>
                <a:gd name="T122" fmla="*/ 0 w 428"/>
                <a:gd name="T123" fmla="*/ 0 h 527"/>
                <a:gd name="T124" fmla="*/ 0 w 428"/>
                <a:gd name="T125" fmla="*/ 0 h 52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28"/>
                <a:gd name="T190" fmla="*/ 0 h 527"/>
                <a:gd name="T191" fmla="*/ 428 w 428"/>
                <a:gd name="T192" fmla="*/ 527 h 52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28" h="527">
                  <a:moveTo>
                    <a:pt x="328" y="527"/>
                  </a:moveTo>
                  <a:lnTo>
                    <a:pt x="297" y="518"/>
                  </a:lnTo>
                  <a:lnTo>
                    <a:pt x="271" y="506"/>
                  </a:lnTo>
                  <a:lnTo>
                    <a:pt x="247" y="489"/>
                  </a:lnTo>
                  <a:lnTo>
                    <a:pt x="225" y="471"/>
                  </a:lnTo>
                  <a:lnTo>
                    <a:pt x="203" y="451"/>
                  </a:lnTo>
                  <a:lnTo>
                    <a:pt x="181" y="435"/>
                  </a:lnTo>
                  <a:lnTo>
                    <a:pt x="159" y="422"/>
                  </a:lnTo>
                  <a:lnTo>
                    <a:pt x="137" y="416"/>
                  </a:lnTo>
                  <a:lnTo>
                    <a:pt x="128" y="406"/>
                  </a:lnTo>
                  <a:lnTo>
                    <a:pt x="122" y="397"/>
                  </a:lnTo>
                  <a:lnTo>
                    <a:pt x="117" y="390"/>
                  </a:lnTo>
                  <a:lnTo>
                    <a:pt x="114" y="383"/>
                  </a:lnTo>
                  <a:lnTo>
                    <a:pt x="108" y="376"/>
                  </a:lnTo>
                  <a:lnTo>
                    <a:pt x="102" y="368"/>
                  </a:lnTo>
                  <a:lnTo>
                    <a:pt x="92" y="361"/>
                  </a:lnTo>
                  <a:lnTo>
                    <a:pt x="80" y="355"/>
                  </a:lnTo>
                  <a:lnTo>
                    <a:pt x="64" y="341"/>
                  </a:lnTo>
                  <a:lnTo>
                    <a:pt x="49" y="328"/>
                  </a:lnTo>
                  <a:lnTo>
                    <a:pt x="34" y="313"/>
                  </a:lnTo>
                  <a:lnTo>
                    <a:pt x="23" y="299"/>
                  </a:lnTo>
                  <a:lnTo>
                    <a:pt x="12" y="281"/>
                  </a:lnTo>
                  <a:lnTo>
                    <a:pt x="5" y="266"/>
                  </a:lnTo>
                  <a:lnTo>
                    <a:pt x="0" y="248"/>
                  </a:lnTo>
                  <a:lnTo>
                    <a:pt x="1" y="231"/>
                  </a:lnTo>
                  <a:lnTo>
                    <a:pt x="7" y="231"/>
                  </a:lnTo>
                  <a:lnTo>
                    <a:pt x="16" y="236"/>
                  </a:lnTo>
                  <a:lnTo>
                    <a:pt x="25" y="241"/>
                  </a:lnTo>
                  <a:lnTo>
                    <a:pt x="36" y="250"/>
                  </a:lnTo>
                  <a:lnTo>
                    <a:pt x="44" y="257"/>
                  </a:lnTo>
                  <a:lnTo>
                    <a:pt x="54" y="266"/>
                  </a:lnTo>
                  <a:lnTo>
                    <a:pt x="64" y="274"/>
                  </a:lnTo>
                  <a:lnTo>
                    <a:pt x="73" y="283"/>
                  </a:lnTo>
                  <a:lnTo>
                    <a:pt x="120" y="274"/>
                  </a:lnTo>
                  <a:lnTo>
                    <a:pt x="154" y="240"/>
                  </a:lnTo>
                  <a:lnTo>
                    <a:pt x="178" y="187"/>
                  </a:lnTo>
                  <a:lnTo>
                    <a:pt x="198" y="129"/>
                  </a:lnTo>
                  <a:lnTo>
                    <a:pt x="215" y="71"/>
                  </a:lnTo>
                  <a:lnTo>
                    <a:pt x="236" y="26"/>
                  </a:lnTo>
                  <a:lnTo>
                    <a:pt x="264" y="0"/>
                  </a:lnTo>
                  <a:lnTo>
                    <a:pt x="303" y="8"/>
                  </a:lnTo>
                  <a:lnTo>
                    <a:pt x="312" y="15"/>
                  </a:lnTo>
                  <a:lnTo>
                    <a:pt x="321" y="24"/>
                  </a:lnTo>
                  <a:lnTo>
                    <a:pt x="329" y="32"/>
                  </a:lnTo>
                  <a:lnTo>
                    <a:pt x="337" y="41"/>
                  </a:lnTo>
                  <a:lnTo>
                    <a:pt x="343" y="48"/>
                  </a:lnTo>
                  <a:lnTo>
                    <a:pt x="351" y="59"/>
                  </a:lnTo>
                  <a:lnTo>
                    <a:pt x="358" y="70"/>
                  </a:lnTo>
                  <a:lnTo>
                    <a:pt x="365" y="85"/>
                  </a:lnTo>
                  <a:lnTo>
                    <a:pt x="356" y="91"/>
                  </a:lnTo>
                  <a:lnTo>
                    <a:pt x="346" y="96"/>
                  </a:lnTo>
                  <a:lnTo>
                    <a:pt x="336" y="99"/>
                  </a:lnTo>
                  <a:lnTo>
                    <a:pt x="328" y="103"/>
                  </a:lnTo>
                  <a:lnTo>
                    <a:pt x="318" y="107"/>
                  </a:lnTo>
                  <a:lnTo>
                    <a:pt x="310" y="115"/>
                  </a:lnTo>
                  <a:lnTo>
                    <a:pt x="303" y="126"/>
                  </a:lnTo>
                  <a:lnTo>
                    <a:pt x="299" y="145"/>
                  </a:lnTo>
                  <a:lnTo>
                    <a:pt x="306" y="145"/>
                  </a:lnTo>
                  <a:lnTo>
                    <a:pt x="313" y="145"/>
                  </a:lnTo>
                  <a:lnTo>
                    <a:pt x="319" y="145"/>
                  </a:lnTo>
                  <a:lnTo>
                    <a:pt x="326" y="147"/>
                  </a:lnTo>
                  <a:lnTo>
                    <a:pt x="332" y="148"/>
                  </a:lnTo>
                  <a:lnTo>
                    <a:pt x="340" y="151"/>
                  </a:lnTo>
                  <a:lnTo>
                    <a:pt x="347" y="154"/>
                  </a:lnTo>
                  <a:lnTo>
                    <a:pt x="358" y="159"/>
                  </a:lnTo>
                  <a:lnTo>
                    <a:pt x="358" y="162"/>
                  </a:lnTo>
                  <a:lnTo>
                    <a:pt x="358" y="167"/>
                  </a:lnTo>
                  <a:lnTo>
                    <a:pt x="350" y="163"/>
                  </a:lnTo>
                  <a:lnTo>
                    <a:pt x="339" y="161"/>
                  </a:lnTo>
                  <a:lnTo>
                    <a:pt x="326" y="158"/>
                  </a:lnTo>
                  <a:lnTo>
                    <a:pt x="315" y="158"/>
                  </a:lnTo>
                  <a:lnTo>
                    <a:pt x="303" y="157"/>
                  </a:lnTo>
                  <a:lnTo>
                    <a:pt x="295" y="161"/>
                  </a:lnTo>
                  <a:lnTo>
                    <a:pt x="288" y="167"/>
                  </a:lnTo>
                  <a:lnTo>
                    <a:pt x="290" y="176"/>
                  </a:lnTo>
                  <a:lnTo>
                    <a:pt x="301" y="173"/>
                  </a:lnTo>
                  <a:lnTo>
                    <a:pt x="319" y="173"/>
                  </a:lnTo>
                  <a:lnTo>
                    <a:pt x="339" y="173"/>
                  </a:lnTo>
                  <a:lnTo>
                    <a:pt x="361" y="178"/>
                  </a:lnTo>
                  <a:lnTo>
                    <a:pt x="380" y="183"/>
                  </a:lnTo>
                  <a:lnTo>
                    <a:pt x="398" y="191"/>
                  </a:lnTo>
                  <a:lnTo>
                    <a:pt x="411" y="203"/>
                  </a:lnTo>
                  <a:lnTo>
                    <a:pt x="418" y="220"/>
                  </a:lnTo>
                  <a:lnTo>
                    <a:pt x="402" y="217"/>
                  </a:lnTo>
                  <a:lnTo>
                    <a:pt x="384" y="209"/>
                  </a:lnTo>
                  <a:lnTo>
                    <a:pt x="362" y="200"/>
                  </a:lnTo>
                  <a:lnTo>
                    <a:pt x="340" y="191"/>
                  </a:lnTo>
                  <a:lnTo>
                    <a:pt x="318" y="184"/>
                  </a:lnTo>
                  <a:lnTo>
                    <a:pt x="298" y="185"/>
                  </a:lnTo>
                  <a:lnTo>
                    <a:pt x="284" y="193"/>
                  </a:lnTo>
                  <a:lnTo>
                    <a:pt x="275" y="214"/>
                  </a:lnTo>
                  <a:lnTo>
                    <a:pt x="296" y="215"/>
                  </a:lnTo>
                  <a:lnTo>
                    <a:pt x="317" y="217"/>
                  </a:lnTo>
                  <a:lnTo>
                    <a:pt x="335" y="215"/>
                  </a:lnTo>
                  <a:lnTo>
                    <a:pt x="353" y="217"/>
                  </a:lnTo>
                  <a:lnTo>
                    <a:pt x="370" y="219"/>
                  </a:lnTo>
                  <a:lnTo>
                    <a:pt x="389" y="226"/>
                  </a:lnTo>
                  <a:lnTo>
                    <a:pt x="406" y="239"/>
                  </a:lnTo>
                  <a:lnTo>
                    <a:pt x="424" y="259"/>
                  </a:lnTo>
                  <a:lnTo>
                    <a:pt x="425" y="267"/>
                  </a:lnTo>
                  <a:lnTo>
                    <a:pt x="427" y="278"/>
                  </a:lnTo>
                  <a:lnTo>
                    <a:pt x="427" y="289"/>
                  </a:lnTo>
                  <a:lnTo>
                    <a:pt x="428" y="300"/>
                  </a:lnTo>
                  <a:lnTo>
                    <a:pt x="427" y="311"/>
                  </a:lnTo>
                  <a:lnTo>
                    <a:pt x="427" y="322"/>
                  </a:lnTo>
                  <a:lnTo>
                    <a:pt x="425" y="333"/>
                  </a:lnTo>
                  <a:lnTo>
                    <a:pt x="425" y="345"/>
                  </a:lnTo>
                  <a:lnTo>
                    <a:pt x="411" y="369"/>
                  </a:lnTo>
                  <a:lnTo>
                    <a:pt x="391" y="390"/>
                  </a:lnTo>
                  <a:lnTo>
                    <a:pt x="368" y="407"/>
                  </a:lnTo>
                  <a:lnTo>
                    <a:pt x="343" y="422"/>
                  </a:lnTo>
                  <a:lnTo>
                    <a:pt x="314" y="433"/>
                  </a:lnTo>
                  <a:lnTo>
                    <a:pt x="286" y="440"/>
                  </a:lnTo>
                  <a:lnTo>
                    <a:pt x="258" y="445"/>
                  </a:lnTo>
                  <a:lnTo>
                    <a:pt x="231" y="448"/>
                  </a:lnTo>
                  <a:lnTo>
                    <a:pt x="233" y="455"/>
                  </a:lnTo>
                  <a:lnTo>
                    <a:pt x="243" y="466"/>
                  </a:lnTo>
                  <a:lnTo>
                    <a:pt x="257" y="476"/>
                  </a:lnTo>
                  <a:lnTo>
                    <a:pt x="275" y="487"/>
                  </a:lnTo>
                  <a:lnTo>
                    <a:pt x="292" y="496"/>
                  </a:lnTo>
                  <a:lnTo>
                    <a:pt x="310" y="506"/>
                  </a:lnTo>
                  <a:lnTo>
                    <a:pt x="326" y="515"/>
                  </a:lnTo>
                  <a:lnTo>
                    <a:pt x="340" y="523"/>
                  </a:lnTo>
                  <a:lnTo>
                    <a:pt x="337" y="525"/>
                  </a:lnTo>
                  <a:lnTo>
                    <a:pt x="337" y="527"/>
                  </a:lnTo>
                  <a:lnTo>
                    <a:pt x="331" y="527"/>
                  </a:lnTo>
                  <a:lnTo>
                    <a:pt x="328" y="5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6" name="Freeform 188">
              <a:extLst>
                <a:ext uri="{FF2B5EF4-FFF2-40B4-BE49-F238E27FC236}">
                  <a16:creationId xmlns:a16="http://schemas.microsoft.com/office/drawing/2014/main" id="{49B4CBF3-2CE4-E85F-30E0-5B88A769C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3271"/>
              <a:ext cx="46" cy="50"/>
            </a:xfrm>
            <a:custGeom>
              <a:avLst/>
              <a:gdLst>
                <a:gd name="T0" fmla="*/ 0 w 141"/>
                <a:gd name="T1" fmla="*/ 0 h 147"/>
                <a:gd name="T2" fmla="*/ 0 w 141"/>
                <a:gd name="T3" fmla="*/ 0 h 147"/>
                <a:gd name="T4" fmla="*/ 0 w 141"/>
                <a:gd name="T5" fmla="*/ 0 h 147"/>
                <a:gd name="T6" fmla="*/ 0 w 141"/>
                <a:gd name="T7" fmla="*/ 0 h 147"/>
                <a:gd name="T8" fmla="*/ 0 w 141"/>
                <a:gd name="T9" fmla="*/ 0 h 147"/>
                <a:gd name="T10" fmla="*/ 0 w 141"/>
                <a:gd name="T11" fmla="*/ 0 h 147"/>
                <a:gd name="T12" fmla="*/ 0 w 141"/>
                <a:gd name="T13" fmla="*/ 0 h 147"/>
                <a:gd name="T14" fmla="*/ 0 w 141"/>
                <a:gd name="T15" fmla="*/ 0 h 147"/>
                <a:gd name="T16" fmla="*/ 0 w 141"/>
                <a:gd name="T17" fmla="*/ 0 h 147"/>
                <a:gd name="T18" fmla="*/ 0 w 141"/>
                <a:gd name="T19" fmla="*/ 0 h 147"/>
                <a:gd name="T20" fmla="*/ 0 w 141"/>
                <a:gd name="T21" fmla="*/ 0 h 147"/>
                <a:gd name="T22" fmla="*/ 0 w 141"/>
                <a:gd name="T23" fmla="*/ 0 h 147"/>
                <a:gd name="T24" fmla="*/ 0 w 141"/>
                <a:gd name="T25" fmla="*/ 0 h 147"/>
                <a:gd name="T26" fmla="*/ 0 w 141"/>
                <a:gd name="T27" fmla="*/ 0 h 147"/>
                <a:gd name="T28" fmla="*/ 0 w 141"/>
                <a:gd name="T29" fmla="*/ 0 h 147"/>
                <a:gd name="T30" fmla="*/ 0 w 141"/>
                <a:gd name="T31" fmla="*/ 0 h 147"/>
                <a:gd name="T32" fmla="*/ 0 w 141"/>
                <a:gd name="T33" fmla="*/ 0 h 147"/>
                <a:gd name="T34" fmla="*/ 0 w 141"/>
                <a:gd name="T35" fmla="*/ 0 h 147"/>
                <a:gd name="T36" fmla="*/ 0 w 141"/>
                <a:gd name="T37" fmla="*/ 0 h 147"/>
                <a:gd name="T38" fmla="*/ 0 w 141"/>
                <a:gd name="T39" fmla="*/ 0 h 147"/>
                <a:gd name="T40" fmla="*/ 0 w 141"/>
                <a:gd name="T41" fmla="*/ 0 h 147"/>
                <a:gd name="T42" fmla="*/ 0 w 141"/>
                <a:gd name="T43" fmla="*/ 0 h 147"/>
                <a:gd name="T44" fmla="*/ 0 w 141"/>
                <a:gd name="T45" fmla="*/ 0 h 147"/>
                <a:gd name="T46" fmla="*/ 0 w 141"/>
                <a:gd name="T47" fmla="*/ 0 h 147"/>
                <a:gd name="T48" fmla="*/ 0 w 141"/>
                <a:gd name="T49" fmla="*/ 0 h 147"/>
                <a:gd name="T50" fmla="*/ 0 w 141"/>
                <a:gd name="T51" fmla="*/ 0 h 147"/>
                <a:gd name="T52" fmla="*/ 0 w 141"/>
                <a:gd name="T53" fmla="*/ 0 h 147"/>
                <a:gd name="T54" fmla="*/ 0 w 141"/>
                <a:gd name="T55" fmla="*/ 0 h 147"/>
                <a:gd name="T56" fmla="*/ 0 w 141"/>
                <a:gd name="T57" fmla="*/ 0 h 14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1"/>
                <a:gd name="T88" fmla="*/ 0 h 147"/>
                <a:gd name="T89" fmla="*/ 141 w 141"/>
                <a:gd name="T90" fmla="*/ 147 h 14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1" h="147">
                  <a:moveTo>
                    <a:pt x="3" y="147"/>
                  </a:moveTo>
                  <a:lnTo>
                    <a:pt x="1" y="143"/>
                  </a:lnTo>
                  <a:lnTo>
                    <a:pt x="0" y="137"/>
                  </a:lnTo>
                  <a:lnTo>
                    <a:pt x="3" y="129"/>
                  </a:lnTo>
                  <a:lnTo>
                    <a:pt x="12" y="123"/>
                  </a:lnTo>
                  <a:lnTo>
                    <a:pt x="22" y="117"/>
                  </a:lnTo>
                  <a:lnTo>
                    <a:pt x="35" y="111"/>
                  </a:lnTo>
                  <a:lnTo>
                    <a:pt x="49" y="105"/>
                  </a:lnTo>
                  <a:lnTo>
                    <a:pt x="62" y="100"/>
                  </a:lnTo>
                  <a:lnTo>
                    <a:pt x="73" y="94"/>
                  </a:lnTo>
                  <a:lnTo>
                    <a:pt x="84" y="90"/>
                  </a:lnTo>
                  <a:lnTo>
                    <a:pt x="88" y="82"/>
                  </a:lnTo>
                  <a:lnTo>
                    <a:pt x="95" y="70"/>
                  </a:lnTo>
                  <a:lnTo>
                    <a:pt x="104" y="55"/>
                  </a:lnTo>
                  <a:lnTo>
                    <a:pt x="113" y="40"/>
                  </a:lnTo>
                  <a:lnTo>
                    <a:pt x="121" y="24"/>
                  </a:lnTo>
                  <a:lnTo>
                    <a:pt x="129" y="12"/>
                  </a:lnTo>
                  <a:lnTo>
                    <a:pt x="134" y="2"/>
                  </a:lnTo>
                  <a:lnTo>
                    <a:pt x="138" y="0"/>
                  </a:lnTo>
                  <a:lnTo>
                    <a:pt x="139" y="1"/>
                  </a:lnTo>
                  <a:lnTo>
                    <a:pt x="141" y="2"/>
                  </a:lnTo>
                  <a:lnTo>
                    <a:pt x="138" y="28"/>
                  </a:lnTo>
                  <a:lnTo>
                    <a:pt x="130" y="55"/>
                  </a:lnTo>
                  <a:lnTo>
                    <a:pt x="117" y="79"/>
                  </a:lnTo>
                  <a:lnTo>
                    <a:pt x="100" y="101"/>
                  </a:lnTo>
                  <a:lnTo>
                    <a:pt x="78" y="118"/>
                  </a:lnTo>
                  <a:lnTo>
                    <a:pt x="55" y="133"/>
                  </a:lnTo>
                  <a:lnTo>
                    <a:pt x="29" y="143"/>
                  </a:lnTo>
                  <a:lnTo>
                    <a:pt x="3" y="1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7" name="Freeform 189">
              <a:extLst>
                <a:ext uri="{FF2B5EF4-FFF2-40B4-BE49-F238E27FC236}">
                  <a16:creationId xmlns:a16="http://schemas.microsoft.com/office/drawing/2014/main" id="{A245DDBD-4BDD-B5D3-4AF7-D50EBF5B8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8" y="3271"/>
              <a:ext cx="20" cy="33"/>
            </a:xfrm>
            <a:custGeom>
              <a:avLst/>
              <a:gdLst>
                <a:gd name="T0" fmla="*/ 0 w 59"/>
                <a:gd name="T1" fmla="*/ 0 h 100"/>
                <a:gd name="T2" fmla="*/ 0 w 59"/>
                <a:gd name="T3" fmla="*/ 0 h 100"/>
                <a:gd name="T4" fmla="*/ 0 w 59"/>
                <a:gd name="T5" fmla="*/ 0 h 100"/>
                <a:gd name="T6" fmla="*/ 0 w 59"/>
                <a:gd name="T7" fmla="*/ 0 h 100"/>
                <a:gd name="T8" fmla="*/ 0 w 59"/>
                <a:gd name="T9" fmla="*/ 0 h 100"/>
                <a:gd name="T10" fmla="*/ 0 w 59"/>
                <a:gd name="T11" fmla="*/ 0 h 100"/>
                <a:gd name="T12" fmla="*/ 0 w 59"/>
                <a:gd name="T13" fmla="*/ 0 h 100"/>
                <a:gd name="T14" fmla="*/ 0 w 59"/>
                <a:gd name="T15" fmla="*/ 0 h 100"/>
                <a:gd name="T16" fmla="*/ 0 w 59"/>
                <a:gd name="T17" fmla="*/ 0 h 100"/>
                <a:gd name="T18" fmla="*/ 0 w 59"/>
                <a:gd name="T19" fmla="*/ 0 h 100"/>
                <a:gd name="T20" fmla="*/ 0 w 59"/>
                <a:gd name="T21" fmla="*/ 0 h 100"/>
                <a:gd name="T22" fmla="*/ 0 w 59"/>
                <a:gd name="T23" fmla="*/ 0 h 100"/>
                <a:gd name="T24" fmla="*/ 0 w 59"/>
                <a:gd name="T25" fmla="*/ 0 h 100"/>
                <a:gd name="T26" fmla="*/ 0 w 59"/>
                <a:gd name="T27" fmla="*/ 0 h 100"/>
                <a:gd name="T28" fmla="*/ 0 w 59"/>
                <a:gd name="T29" fmla="*/ 0 h 100"/>
                <a:gd name="T30" fmla="*/ 0 w 59"/>
                <a:gd name="T31" fmla="*/ 0 h 100"/>
                <a:gd name="T32" fmla="*/ 0 w 59"/>
                <a:gd name="T33" fmla="*/ 0 h 100"/>
                <a:gd name="T34" fmla="*/ 0 w 59"/>
                <a:gd name="T35" fmla="*/ 0 h 100"/>
                <a:gd name="T36" fmla="*/ 0 w 59"/>
                <a:gd name="T37" fmla="*/ 0 h 100"/>
                <a:gd name="T38" fmla="*/ 0 w 59"/>
                <a:gd name="T39" fmla="*/ 0 h 100"/>
                <a:gd name="T40" fmla="*/ 0 w 59"/>
                <a:gd name="T41" fmla="*/ 0 h 100"/>
                <a:gd name="T42" fmla="*/ 0 w 59"/>
                <a:gd name="T43" fmla="*/ 0 h 100"/>
                <a:gd name="T44" fmla="*/ 0 w 59"/>
                <a:gd name="T45" fmla="*/ 0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9"/>
                <a:gd name="T70" fmla="*/ 0 h 100"/>
                <a:gd name="T71" fmla="*/ 59 w 59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9" h="100">
                  <a:moveTo>
                    <a:pt x="22" y="100"/>
                  </a:moveTo>
                  <a:lnTo>
                    <a:pt x="15" y="97"/>
                  </a:lnTo>
                  <a:lnTo>
                    <a:pt x="11" y="96"/>
                  </a:lnTo>
                  <a:lnTo>
                    <a:pt x="10" y="92"/>
                  </a:lnTo>
                  <a:lnTo>
                    <a:pt x="10" y="90"/>
                  </a:lnTo>
                  <a:lnTo>
                    <a:pt x="21" y="83"/>
                  </a:lnTo>
                  <a:lnTo>
                    <a:pt x="27" y="74"/>
                  </a:lnTo>
                  <a:lnTo>
                    <a:pt x="28" y="64"/>
                  </a:lnTo>
                  <a:lnTo>
                    <a:pt x="27" y="55"/>
                  </a:lnTo>
                  <a:lnTo>
                    <a:pt x="19" y="44"/>
                  </a:lnTo>
                  <a:lnTo>
                    <a:pt x="13" y="35"/>
                  </a:lnTo>
                  <a:lnTo>
                    <a:pt x="6" y="26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30" y="3"/>
                  </a:lnTo>
                  <a:lnTo>
                    <a:pt x="44" y="15"/>
                  </a:lnTo>
                  <a:lnTo>
                    <a:pt x="55" y="36"/>
                  </a:lnTo>
                  <a:lnTo>
                    <a:pt x="59" y="57"/>
                  </a:lnTo>
                  <a:lnTo>
                    <a:pt x="56" y="78"/>
                  </a:lnTo>
                  <a:lnTo>
                    <a:pt x="44" y="92"/>
                  </a:lnTo>
                  <a:lnTo>
                    <a:pt x="22" y="1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8" name="Freeform 190">
              <a:extLst>
                <a:ext uri="{FF2B5EF4-FFF2-40B4-BE49-F238E27FC236}">
                  <a16:creationId xmlns:a16="http://schemas.microsoft.com/office/drawing/2014/main" id="{FC6C48A3-1AB9-92FF-0EC1-0A33E7442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4" y="3245"/>
              <a:ext cx="59" cy="59"/>
            </a:xfrm>
            <a:custGeom>
              <a:avLst/>
              <a:gdLst>
                <a:gd name="T0" fmla="*/ 0 w 172"/>
                <a:gd name="T1" fmla="*/ 0 h 176"/>
                <a:gd name="T2" fmla="*/ 0 w 172"/>
                <a:gd name="T3" fmla="*/ 0 h 176"/>
                <a:gd name="T4" fmla="*/ 0 w 172"/>
                <a:gd name="T5" fmla="*/ 0 h 176"/>
                <a:gd name="T6" fmla="*/ 0 w 172"/>
                <a:gd name="T7" fmla="*/ 0 h 176"/>
                <a:gd name="T8" fmla="*/ 0 w 172"/>
                <a:gd name="T9" fmla="*/ 0 h 176"/>
                <a:gd name="T10" fmla="*/ 0 w 172"/>
                <a:gd name="T11" fmla="*/ 0 h 176"/>
                <a:gd name="T12" fmla="*/ 0 w 172"/>
                <a:gd name="T13" fmla="*/ 0 h 176"/>
                <a:gd name="T14" fmla="*/ 0 w 172"/>
                <a:gd name="T15" fmla="*/ 0 h 176"/>
                <a:gd name="T16" fmla="*/ 0 w 172"/>
                <a:gd name="T17" fmla="*/ 0 h 176"/>
                <a:gd name="T18" fmla="*/ 0 w 172"/>
                <a:gd name="T19" fmla="*/ 0 h 176"/>
                <a:gd name="T20" fmla="*/ 0 w 172"/>
                <a:gd name="T21" fmla="*/ 0 h 176"/>
                <a:gd name="T22" fmla="*/ 0 w 172"/>
                <a:gd name="T23" fmla="*/ 0 h 176"/>
                <a:gd name="T24" fmla="*/ 0 w 172"/>
                <a:gd name="T25" fmla="*/ 0 h 176"/>
                <a:gd name="T26" fmla="*/ 0 w 172"/>
                <a:gd name="T27" fmla="*/ 0 h 176"/>
                <a:gd name="T28" fmla="*/ 0 w 172"/>
                <a:gd name="T29" fmla="*/ 0 h 176"/>
                <a:gd name="T30" fmla="*/ 0 w 172"/>
                <a:gd name="T31" fmla="*/ 0 h 176"/>
                <a:gd name="T32" fmla="*/ 0 w 172"/>
                <a:gd name="T33" fmla="*/ 0 h 176"/>
                <a:gd name="T34" fmla="*/ 0 w 172"/>
                <a:gd name="T35" fmla="*/ 0 h 176"/>
                <a:gd name="T36" fmla="*/ 0 w 172"/>
                <a:gd name="T37" fmla="*/ 0 h 176"/>
                <a:gd name="T38" fmla="*/ 0 w 172"/>
                <a:gd name="T39" fmla="*/ 0 h 176"/>
                <a:gd name="T40" fmla="*/ 0 w 172"/>
                <a:gd name="T41" fmla="*/ 0 h 176"/>
                <a:gd name="T42" fmla="*/ 0 w 172"/>
                <a:gd name="T43" fmla="*/ 0 h 176"/>
                <a:gd name="T44" fmla="*/ 0 w 172"/>
                <a:gd name="T45" fmla="*/ 0 h 176"/>
                <a:gd name="T46" fmla="*/ 0 w 172"/>
                <a:gd name="T47" fmla="*/ 0 h 176"/>
                <a:gd name="T48" fmla="*/ 0 w 172"/>
                <a:gd name="T49" fmla="*/ 0 h 176"/>
                <a:gd name="T50" fmla="*/ 0 w 172"/>
                <a:gd name="T51" fmla="*/ 0 h 176"/>
                <a:gd name="T52" fmla="*/ 0 w 172"/>
                <a:gd name="T53" fmla="*/ 0 h 176"/>
                <a:gd name="T54" fmla="*/ 0 w 172"/>
                <a:gd name="T55" fmla="*/ 0 h 176"/>
                <a:gd name="T56" fmla="*/ 0 w 172"/>
                <a:gd name="T57" fmla="*/ 0 h 176"/>
                <a:gd name="T58" fmla="*/ 0 w 172"/>
                <a:gd name="T59" fmla="*/ 0 h 176"/>
                <a:gd name="T60" fmla="*/ 0 w 172"/>
                <a:gd name="T61" fmla="*/ 0 h 176"/>
                <a:gd name="T62" fmla="*/ 0 w 172"/>
                <a:gd name="T63" fmla="*/ 0 h 176"/>
                <a:gd name="T64" fmla="*/ 0 w 172"/>
                <a:gd name="T65" fmla="*/ 0 h 176"/>
                <a:gd name="T66" fmla="*/ 0 w 172"/>
                <a:gd name="T67" fmla="*/ 0 h 176"/>
                <a:gd name="T68" fmla="*/ 0 w 172"/>
                <a:gd name="T69" fmla="*/ 0 h 1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72"/>
                <a:gd name="T106" fmla="*/ 0 h 176"/>
                <a:gd name="T107" fmla="*/ 172 w 172"/>
                <a:gd name="T108" fmla="*/ 176 h 1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72" h="176">
                  <a:moveTo>
                    <a:pt x="51" y="176"/>
                  </a:moveTo>
                  <a:lnTo>
                    <a:pt x="50" y="154"/>
                  </a:lnTo>
                  <a:lnTo>
                    <a:pt x="50" y="137"/>
                  </a:lnTo>
                  <a:lnTo>
                    <a:pt x="48" y="121"/>
                  </a:lnTo>
                  <a:lnTo>
                    <a:pt x="45" y="109"/>
                  </a:lnTo>
                  <a:lnTo>
                    <a:pt x="38" y="96"/>
                  </a:lnTo>
                  <a:lnTo>
                    <a:pt x="29" y="88"/>
                  </a:lnTo>
                  <a:lnTo>
                    <a:pt x="17" y="78"/>
                  </a:lnTo>
                  <a:lnTo>
                    <a:pt x="1" y="71"/>
                  </a:lnTo>
                  <a:lnTo>
                    <a:pt x="0" y="66"/>
                  </a:lnTo>
                  <a:lnTo>
                    <a:pt x="0" y="61"/>
                  </a:lnTo>
                  <a:lnTo>
                    <a:pt x="4" y="54"/>
                  </a:lnTo>
                  <a:lnTo>
                    <a:pt x="8" y="46"/>
                  </a:lnTo>
                  <a:lnTo>
                    <a:pt x="12" y="39"/>
                  </a:lnTo>
                  <a:lnTo>
                    <a:pt x="16" y="33"/>
                  </a:lnTo>
                  <a:lnTo>
                    <a:pt x="18" y="24"/>
                  </a:lnTo>
                  <a:lnTo>
                    <a:pt x="22" y="17"/>
                  </a:lnTo>
                  <a:lnTo>
                    <a:pt x="24" y="10"/>
                  </a:lnTo>
                  <a:lnTo>
                    <a:pt x="28" y="5"/>
                  </a:lnTo>
                  <a:lnTo>
                    <a:pt x="59" y="0"/>
                  </a:lnTo>
                  <a:lnTo>
                    <a:pt x="92" y="1"/>
                  </a:lnTo>
                  <a:lnTo>
                    <a:pt x="121" y="5"/>
                  </a:lnTo>
                  <a:lnTo>
                    <a:pt x="148" y="16"/>
                  </a:lnTo>
                  <a:lnTo>
                    <a:pt x="165" y="32"/>
                  </a:lnTo>
                  <a:lnTo>
                    <a:pt x="172" y="55"/>
                  </a:lnTo>
                  <a:lnTo>
                    <a:pt x="166" y="85"/>
                  </a:lnTo>
                  <a:lnTo>
                    <a:pt x="145" y="126"/>
                  </a:lnTo>
                  <a:lnTo>
                    <a:pt x="132" y="133"/>
                  </a:lnTo>
                  <a:lnTo>
                    <a:pt x="121" y="140"/>
                  </a:lnTo>
                  <a:lnTo>
                    <a:pt x="110" y="147"/>
                  </a:lnTo>
                  <a:lnTo>
                    <a:pt x="100" y="154"/>
                  </a:lnTo>
                  <a:lnTo>
                    <a:pt x="88" y="159"/>
                  </a:lnTo>
                  <a:lnTo>
                    <a:pt x="77" y="165"/>
                  </a:lnTo>
                  <a:lnTo>
                    <a:pt x="63" y="170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99" name="Freeform 191">
              <a:extLst>
                <a:ext uri="{FF2B5EF4-FFF2-40B4-BE49-F238E27FC236}">
                  <a16:creationId xmlns:a16="http://schemas.microsoft.com/office/drawing/2014/main" id="{FDD7E3F0-D1D9-EBFA-4F14-63A24E140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2" y="3271"/>
              <a:ext cx="20" cy="28"/>
            </a:xfrm>
            <a:custGeom>
              <a:avLst/>
              <a:gdLst>
                <a:gd name="T0" fmla="*/ 0 w 54"/>
                <a:gd name="T1" fmla="*/ 0 h 88"/>
                <a:gd name="T2" fmla="*/ 0 w 54"/>
                <a:gd name="T3" fmla="*/ 0 h 88"/>
                <a:gd name="T4" fmla="*/ 0 w 54"/>
                <a:gd name="T5" fmla="*/ 0 h 88"/>
                <a:gd name="T6" fmla="*/ 0 w 54"/>
                <a:gd name="T7" fmla="*/ 0 h 88"/>
                <a:gd name="T8" fmla="*/ 0 w 54"/>
                <a:gd name="T9" fmla="*/ 0 h 88"/>
                <a:gd name="T10" fmla="*/ 0 w 54"/>
                <a:gd name="T11" fmla="*/ 0 h 88"/>
                <a:gd name="T12" fmla="*/ 0 w 54"/>
                <a:gd name="T13" fmla="*/ 0 h 88"/>
                <a:gd name="T14" fmla="*/ 0 w 54"/>
                <a:gd name="T15" fmla="*/ 0 h 88"/>
                <a:gd name="T16" fmla="*/ 0 w 54"/>
                <a:gd name="T17" fmla="*/ 0 h 88"/>
                <a:gd name="T18" fmla="*/ 0 w 54"/>
                <a:gd name="T19" fmla="*/ 0 h 88"/>
                <a:gd name="T20" fmla="*/ 0 w 54"/>
                <a:gd name="T21" fmla="*/ 0 h 88"/>
                <a:gd name="T22" fmla="*/ 0 w 54"/>
                <a:gd name="T23" fmla="*/ 0 h 88"/>
                <a:gd name="T24" fmla="*/ 0 w 54"/>
                <a:gd name="T25" fmla="*/ 0 h 88"/>
                <a:gd name="T26" fmla="*/ 0 w 54"/>
                <a:gd name="T27" fmla="*/ 0 h 88"/>
                <a:gd name="T28" fmla="*/ 0 w 54"/>
                <a:gd name="T29" fmla="*/ 0 h 88"/>
                <a:gd name="T30" fmla="*/ 0 w 54"/>
                <a:gd name="T31" fmla="*/ 0 h 88"/>
                <a:gd name="T32" fmla="*/ 0 w 54"/>
                <a:gd name="T33" fmla="*/ 0 h 88"/>
                <a:gd name="T34" fmla="*/ 0 w 54"/>
                <a:gd name="T35" fmla="*/ 0 h 88"/>
                <a:gd name="T36" fmla="*/ 0 w 54"/>
                <a:gd name="T37" fmla="*/ 0 h 88"/>
                <a:gd name="T38" fmla="*/ 0 w 54"/>
                <a:gd name="T39" fmla="*/ 0 h 88"/>
                <a:gd name="T40" fmla="*/ 0 w 54"/>
                <a:gd name="T41" fmla="*/ 0 h 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4"/>
                <a:gd name="T64" fmla="*/ 0 h 88"/>
                <a:gd name="T65" fmla="*/ 54 w 54"/>
                <a:gd name="T66" fmla="*/ 88 h 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4" h="88">
                  <a:moveTo>
                    <a:pt x="45" y="88"/>
                  </a:moveTo>
                  <a:lnTo>
                    <a:pt x="31" y="81"/>
                  </a:lnTo>
                  <a:lnTo>
                    <a:pt x="20" y="72"/>
                  </a:lnTo>
                  <a:lnTo>
                    <a:pt x="10" y="61"/>
                  </a:lnTo>
                  <a:lnTo>
                    <a:pt x="5" y="52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0" y="13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0" y="2"/>
                  </a:lnTo>
                  <a:lnTo>
                    <a:pt x="12" y="5"/>
                  </a:lnTo>
                  <a:lnTo>
                    <a:pt x="15" y="11"/>
                  </a:lnTo>
                  <a:lnTo>
                    <a:pt x="20" y="22"/>
                  </a:lnTo>
                  <a:lnTo>
                    <a:pt x="24" y="33"/>
                  </a:lnTo>
                  <a:lnTo>
                    <a:pt x="32" y="48"/>
                  </a:lnTo>
                  <a:lnTo>
                    <a:pt x="42" y="66"/>
                  </a:lnTo>
                  <a:lnTo>
                    <a:pt x="54" y="88"/>
                  </a:lnTo>
                  <a:lnTo>
                    <a:pt x="50" y="88"/>
                  </a:lnTo>
                  <a:lnTo>
                    <a:pt x="45" y="88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0" name="Freeform 192">
              <a:extLst>
                <a:ext uri="{FF2B5EF4-FFF2-40B4-BE49-F238E27FC236}">
                  <a16:creationId xmlns:a16="http://schemas.microsoft.com/office/drawing/2014/main" id="{8BA80D98-1F96-550B-5CEB-8082A569D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9" y="3287"/>
              <a:ext cx="11" cy="9"/>
            </a:xfrm>
            <a:custGeom>
              <a:avLst/>
              <a:gdLst>
                <a:gd name="T0" fmla="*/ 0 w 36"/>
                <a:gd name="T1" fmla="*/ 0 h 28"/>
                <a:gd name="T2" fmla="*/ 0 w 36"/>
                <a:gd name="T3" fmla="*/ 0 h 28"/>
                <a:gd name="T4" fmla="*/ 0 w 36"/>
                <a:gd name="T5" fmla="*/ 0 h 28"/>
                <a:gd name="T6" fmla="*/ 0 w 36"/>
                <a:gd name="T7" fmla="*/ 0 h 28"/>
                <a:gd name="T8" fmla="*/ 0 w 36"/>
                <a:gd name="T9" fmla="*/ 0 h 28"/>
                <a:gd name="T10" fmla="*/ 0 w 36"/>
                <a:gd name="T11" fmla="*/ 0 h 28"/>
                <a:gd name="T12" fmla="*/ 0 w 36"/>
                <a:gd name="T13" fmla="*/ 0 h 28"/>
                <a:gd name="T14" fmla="*/ 0 w 36"/>
                <a:gd name="T15" fmla="*/ 0 h 28"/>
                <a:gd name="T16" fmla="*/ 0 w 36"/>
                <a:gd name="T17" fmla="*/ 0 h 28"/>
                <a:gd name="T18" fmla="*/ 0 w 36"/>
                <a:gd name="T19" fmla="*/ 0 h 28"/>
                <a:gd name="T20" fmla="*/ 0 w 36"/>
                <a:gd name="T21" fmla="*/ 0 h 28"/>
                <a:gd name="T22" fmla="*/ 0 w 36"/>
                <a:gd name="T23" fmla="*/ 0 h 28"/>
                <a:gd name="T24" fmla="*/ 0 w 36"/>
                <a:gd name="T25" fmla="*/ 0 h 28"/>
                <a:gd name="T26" fmla="*/ 0 w 36"/>
                <a:gd name="T27" fmla="*/ 0 h 28"/>
                <a:gd name="T28" fmla="*/ 0 w 36"/>
                <a:gd name="T29" fmla="*/ 0 h 28"/>
                <a:gd name="T30" fmla="*/ 0 w 36"/>
                <a:gd name="T31" fmla="*/ 0 h 28"/>
                <a:gd name="T32" fmla="*/ 0 w 36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8"/>
                <a:gd name="T53" fmla="*/ 36 w 36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8">
                  <a:moveTo>
                    <a:pt x="20" y="28"/>
                  </a:moveTo>
                  <a:lnTo>
                    <a:pt x="11" y="25"/>
                  </a:lnTo>
                  <a:lnTo>
                    <a:pt x="6" y="21"/>
                  </a:lnTo>
                  <a:lnTo>
                    <a:pt x="1" y="17"/>
                  </a:lnTo>
                  <a:lnTo>
                    <a:pt x="0" y="15"/>
                  </a:lnTo>
                  <a:lnTo>
                    <a:pt x="0" y="8"/>
                  </a:lnTo>
                  <a:lnTo>
                    <a:pt x="8" y="0"/>
                  </a:lnTo>
                  <a:lnTo>
                    <a:pt x="17" y="0"/>
                  </a:lnTo>
                  <a:lnTo>
                    <a:pt x="27" y="3"/>
                  </a:lnTo>
                  <a:lnTo>
                    <a:pt x="30" y="5"/>
                  </a:lnTo>
                  <a:lnTo>
                    <a:pt x="33" y="10"/>
                  </a:lnTo>
                  <a:lnTo>
                    <a:pt x="34" y="16"/>
                  </a:lnTo>
                  <a:lnTo>
                    <a:pt x="36" y="25"/>
                  </a:lnTo>
                  <a:lnTo>
                    <a:pt x="30" y="26"/>
                  </a:lnTo>
                  <a:lnTo>
                    <a:pt x="26" y="27"/>
                  </a:lnTo>
                  <a:lnTo>
                    <a:pt x="22" y="27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1" name="Freeform 193">
              <a:extLst>
                <a:ext uri="{FF2B5EF4-FFF2-40B4-BE49-F238E27FC236}">
                  <a16:creationId xmlns:a16="http://schemas.microsoft.com/office/drawing/2014/main" id="{F5FC6299-EF80-C83C-4E21-4D669A637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8" y="3173"/>
              <a:ext cx="89" cy="107"/>
            </a:xfrm>
            <a:custGeom>
              <a:avLst/>
              <a:gdLst>
                <a:gd name="T0" fmla="*/ 0 w 270"/>
                <a:gd name="T1" fmla="*/ 0 h 316"/>
                <a:gd name="T2" fmla="*/ 0 w 270"/>
                <a:gd name="T3" fmla="*/ 0 h 316"/>
                <a:gd name="T4" fmla="*/ 0 w 270"/>
                <a:gd name="T5" fmla="*/ 0 h 316"/>
                <a:gd name="T6" fmla="*/ 0 w 270"/>
                <a:gd name="T7" fmla="*/ 0 h 316"/>
                <a:gd name="T8" fmla="*/ 0 w 270"/>
                <a:gd name="T9" fmla="*/ 0 h 316"/>
                <a:gd name="T10" fmla="*/ 0 w 270"/>
                <a:gd name="T11" fmla="*/ 0 h 316"/>
                <a:gd name="T12" fmla="*/ 0 w 270"/>
                <a:gd name="T13" fmla="*/ 0 h 316"/>
                <a:gd name="T14" fmla="*/ 0 w 270"/>
                <a:gd name="T15" fmla="*/ 0 h 316"/>
                <a:gd name="T16" fmla="*/ 0 w 270"/>
                <a:gd name="T17" fmla="*/ 0 h 316"/>
                <a:gd name="T18" fmla="*/ 0 w 270"/>
                <a:gd name="T19" fmla="*/ 0 h 316"/>
                <a:gd name="T20" fmla="*/ 0 w 270"/>
                <a:gd name="T21" fmla="*/ 0 h 316"/>
                <a:gd name="T22" fmla="*/ 0 w 270"/>
                <a:gd name="T23" fmla="*/ 0 h 316"/>
                <a:gd name="T24" fmla="*/ 0 w 270"/>
                <a:gd name="T25" fmla="*/ 0 h 316"/>
                <a:gd name="T26" fmla="*/ 0 w 270"/>
                <a:gd name="T27" fmla="*/ 0 h 316"/>
                <a:gd name="T28" fmla="*/ 0 w 270"/>
                <a:gd name="T29" fmla="*/ 0 h 316"/>
                <a:gd name="T30" fmla="*/ 0 w 270"/>
                <a:gd name="T31" fmla="*/ 0 h 316"/>
                <a:gd name="T32" fmla="*/ 0 w 270"/>
                <a:gd name="T33" fmla="*/ 0 h 316"/>
                <a:gd name="T34" fmla="*/ 0 w 270"/>
                <a:gd name="T35" fmla="*/ 0 h 316"/>
                <a:gd name="T36" fmla="*/ 0 w 270"/>
                <a:gd name="T37" fmla="*/ 0 h 316"/>
                <a:gd name="T38" fmla="*/ 0 w 270"/>
                <a:gd name="T39" fmla="*/ 0 h 316"/>
                <a:gd name="T40" fmla="*/ 0 w 270"/>
                <a:gd name="T41" fmla="*/ 0 h 316"/>
                <a:gd name="T42" fmla="*/ 0 w 270"/>
                <a:gd name="T43" fmla="*/ 0 h 316"/>
                <a:gd name="T44" fmla="*/ 0 w 270"/>
                <a:gd name="T45" fmla="*/ 0 h 316"/>
                <a:gd name="T46" fmla="*/ 0 w 270"/>
                <a:gd name="T47" fmla="*/ 0 h 316"/>
                <a:gd name="T48" fmla="*/ 0 w 270"/>
                <a:gd name="T49" fmla="*/ 0 h 316"/>
                <a:gd name="T50" fmla="*/ 0 w 270"/>
                <a:gd name="T51" fmla="*/ 0 h 316"/>
                <a:gd name="T52" fmla="*/ 0 w 270"/>
                <a:gd name="T53" fmla="*/ 0 h 316"/>
                <a:gd name="T54" fmla="*/ 0 w 270"/>
                <a:gd name="T55" fmla="*/ 0 h 316"/>
                <a:gd name="T56" fmla="*/ 0 w 270"/>
                <a:gd name="T57" fmla="*/ 0 h 316"/>
                <a:gd name="T58" fmla="*/ 0 w 270"/>
                <a:gd name="T59" fmla="*/ 0 h 316"/>
                <a:gd name="T60" fmla="*/ 0 w 270"/>
                <a:gd name="T61" fmla="*/ 0 h 316"/>
                <a:gd name="T62" fmla="*/ 0 w 270"/>
                <a:gd name="T63" fmla="*/ 0 h 316"/>
                <a:gd name="T64" fmla="*/ 0 w 270"/>
                <a:gd name="T65" fmla="*/ 0 h 316"/>
                <a:gd name="T66" fmla="*/ 0 w 270"/>
                <a:gd name="T67" fmla="*/ 0 h 316"/>
                <a:gd name="T68" fmla="*/ 0 w 270"/>
                <a:gd name="T69" fmla="*/ 0 h 316"/>
                <a:gd name="T70" fmla="*/ 0 w 270"/>
                <a:gd name="T71" fmla="*/ 0 h 316"/>
                <a:gd name="T72" fmla="*/ 0 w 270"/>
                <a:gd name="T73" fmla="*/ 0 h 316"/>
                <a:gd name="T74" fmla="*/ 0 w 270"/>
                <a:gd name="T75" fmla="*/ 0 h 316"/>
                <a:gd name="T76" fmla="*/ 0 w 270"/>
                <a:gd name="T77" fmla="*/ 0 h 31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70"/>
                <a:gd name="T118" fmla="*/ 0 h 316"/>
                <a:gd name="T119" fmla="*/ 270 w 270"/>
                <a:gd name="T120" fmla="*/ 316 h 31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70" h="316">
                  <a:moveTo>
                    <a:pt x="73" y="316"/>
                  </a:moveTo>
                  <a:lnTo>
                    <a:pt x="61" y="314"/>
                  </a:lnTo>
                  <a:lnTo>
                    <a:pt x="50" y="310"/>
                  </a:lnTo>
                  <a:lnTo>
                    <a:pt x="39" y="305"/>
                  </a:lnTo>
                  <a:lnTo>
                    <a:pt x="28" y="300"/>
                  </a:lnTo>
                  <a:lnTo>
                    <a:pt x="17" y="293"/>
                  </a:lnTo>
                  <a:lnTo>
                    <a:pt x="8" y="287"/>
                  </a:lnTo>
                  <a:lnTo>
                    <a:pt x="2" y="281"/>
                  </a:lnTo>
                  <a:lnTo>
                    <a:pt x="0" y="274"/>
                  </a:lnTo>
                  <a:lnTo>
                    <a:pt x="3" y="274"/>
                  </a:lnTo>
                  <a:lnTo>
                    <a:pt x="11" y="274"/>
                  </a:lnTo>
                  <a:lnTo>
                    <a:pt x="17" y="276"/>
                  </a:lnTo>
                  <a:lnTo>
                    <a:pt x="25" y="281"/>
                  </a:lnTo>
                  <a:lnTo>
                    <a:pt x="68" y="270"/>
                  </a:lnTo>
                  <a:lnTo>
                    <a:pt x="99" y="243"/>
                  </a:lnTo>
                  <a:lnTo>
                    <a:pt x="119" y="204"/>
                  </a:lnTo>
                  <a:lnTo>
                    <a:pt x="136" y="158"/>
                  </a:lnTo>
                  <a:lnTo>
                    <a:pt x="149" y="110"/>
                  </a:lnTo>
                  <a:lnTo>
                    <a:pt x="163" y="64"/>
                  </a:lnTo>
                  <a:lnTo>
                    <a:pt x="183" y="25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2"/>
                  </a:lnTo>
                  <a:lnTo>
                    <a:pt x="233" y="4"/>
                  </a:lnTo>
                  <a:lnTo>
                    <a:pt x="240" y="11"/>
                  </a:lnTo>
                  <a:lnTo>
                    <a:pt x="248" y="15"/>
                  </a:lnTo>
                  <a:lnTo>
                    <a:pt x="255" y="23"/>
                  </a:lnTo>
                  <a:lnTo>
                    <a:pt x="262" y="30"/>
                  </a:lnTo>
                  <a:lnTo>
                    <a:pt x="270" y="37"/>
                  </a:lnTo>
                  <a:lnTo>
                    <a:pt x="268" y="39"/>
                  </a:lnTo>
                  <a:lnTo>
                    <a:pt x="267" y="40"/>
                  </a:lnTo>
                  <a:lnTo>
                    <a:pt x="235" y="53"/>
                  </a:lnTo>
                  <a:lnTo>
                    <a:pt x="213" y="85"/>
                  </a:lnTo>
                  <a:lnTo>
                    <a:pt x="195" y="129"/>
                  </a:lnTo>
                  <a:lnTo>
                    <a:pt x="180" y="180"/>
                  </a:lnTo>
                  <a:lnTo>
                    <a:pt x="162" y="229"/>
                  </a:lnTo>
                  <a:lnTo>
                    <a:pt x="141" y="273"/>
                  </a:lnTo>
                  <a:lnTo>
                    <a:pt x="112" y="304"/>
                  </a:lnTo>
                  <a:lnTo>
                    <a:pt x="73" y="316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2" name="Freeform 194">
              <a:extLst>
                <a:ext uri="{FF2B5EF4-FFF2-40B4-BE49-F238E27FC236}">
                  <a16:creationId xmlns:a16="http://schemas.microsoft.com/office/drawing/2014/main" id="{D0545376-C571-BE40-15F1-53885E4456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6" y="3151"/>
              <a:ext cx="63" cy="100"/>
            </a:xfrm>
            <a:custGeom>
              <a:avLst/>
              <a:gdLst>
                <a:gd name="T0" fmla="*/ 0 w 188"/>
                <a:gd name="T1" fmla="*/ 0 h 300"/>
                <a:gd name="T2" fmla="*/ 0 w 188"/>
                <a:gd name="T3" fmla="*/ 0 h 300"/>
                <a:gd name="T4" fmla="*/ 0 w 188"/>
                <a:gd name="T5" fmla="*/ 0 h 300"/>
                <a:gd name="T6" fmla="*/ 0 w 188"/>
                <a:gd name="T7" fmla="*/ 0 h 300"/>
                <a:gd name="T8" fmla="*/ 0 w 188"/>
                <a:gd name="T9" fmla="*/ 0 h 300"/>
                <a:gd name="T10" fmla="*/ 0 w 188"/>
                <a:gd name="T11" fmla="*/ 0 h 300"/>
                <a:gd name="T12" fmla="*/ 0 w 188"/>
                <a:gd name="T13" fmla="*/ 0 h 300"/>
                <a:gd name="T14" fmla="*/ 0 w 188"/>
                <a:gd name="T15" fmla="*/ 0 h 300"/>
                <a:gd name="T16" fmla="*/ 0 w 188"/>
                <a:gd name="T17" fmla="*/ 0 h 300"/>
                <a:gd name="T18" fmla="*/ 0 w 188"/>
                <a:gd name="T19" fmla="*/ 0 h 300"/>
                <a:gd name="T20" fmla="*/ 0 w 188"/>
                <a:gd name="T21" fmla="*/ 0 h 300"/>
                <a:gd name="T22" fmla="*/ 0 w 188"/>
                <a:gd name="T23" fmla="*/ 0 h 300"/>
                <a:gd name="T24" fmla="*/ 0 w 188"/>
                <a:gd name="T25" fmla="*/ 0 h 300"/>
                <a:gd name="T26" fmla="*/ 0 w 188"/>
                <a:gd name="T27" fmla="*/ 0 h 300"/>
                <a:gd name="T28" fmla="*/ 0 w 188"/>
                <a:gd name="T29" fmla="*/ 0 h 300"/>
                <a:gd name="T30" fmla="*/ 0 w 188"/>
                <a:gd name="T31" fmla="*/ 0 h 300"/>
                <a:gd name="T32" fmla="*/ 0 w 188"/>
                <a:gd name="T33" fmla="*/ 0 h 300"/>
                <a:gd name="T34" fmla="*/ 0 w 188"/>
                <a:gd name="T35" fmla="*/ 0 h 300"/>
                <a:gd name="T36" fmla="*/ 0 w 188"/>
                <a:gd name="T37" fmla="*/ 0 h 300"/>
                <a:gd name="T38" fmla="*/ 0 w 188"/>
                <a:gd name="T39" fmla="*/ 0 h 300"/>
                <a:gd name="T40" fmla="*/ 0 w 188"/>
                <a:gd name="T41" fmla="*/ 0 h 300"/>
                <a:gd name="T42" fmla="*/ 0 w 188"/>
                <a:gd name="T43" fmla="*/ 0 h 300"/>
                <a:gd name="T44" fmla="*/ 0 w 188"/>
                <a:gd name="T45" fmla="*/ 0 h 300"/>
                <a:gd name="T46" fmla="*/ 0 w 188"/>
                <a:gd name="T47" fmla="*/ 0 h 300"/>
                <a:gd name="T48" fmla="*/ 0 w 188"/>
                <a:gd name="T49" fmla="*/ 0 h 300"/>
                <a:gd name="T50" fmla="*/ 0 w 188"/>
                <a:gd name="T51" fmla="*/ 0 h 300"/>
                <a:gd name="T52" fmla="*/ 0 w 188"/>
                <a:gd name="T53" fmla="*/ 0 h 300"/>
                <a:gd name="T54" fmla="*/ 0 w 188"/>
                <a:gd name="T55" fmla="*/ 0 h 300"/>
                <a:gd name="T56" fmla="*/ 0 w 188"/>
                <a:gd name="T57" fmla="*/ 0 h 300"/>
                <a:gd name="T58" fmla="*/ 0 w 188"/>
                <a:gd name="T59" fmla="*/ 0 h 300"/>
                <a:gd name="T60" fmla="*/ 0 w 188"/>
                <a:gd name="T61" fmla="*/ 0 h 300"/>
                <a:gd name="T62" fmla="*/ 0 w 188"/>
                <a:gd name="T63" fmla="*/ 0 h 300"/>
                <a:gd name="T64" fmla="*/ 0 w 188"/>
                <a:gd name="T65" fmla="*/ 0 h 300"/>
                <a:gd name="T66" fmla="*/ 0 w 188"/>
                <a:gd name="T67" fmla="*/ 0 h 300"/>
                <a:gd name="T68" fmla="*/ 0 w 188"/>
                <a:gd name="T69" fmla="*/ 0 h 300"/>
                <a:gd name="T70" fmla="*/ 0 w 188"/>
                <a:gd name="T71" fmla="*/ 0 h 300"/>
                <a:gd name="T72" fmla="*/ 0 w 188"/>
                <a:gd name="T73" fmla="*/ 0 h 300"/>
                <a:gd name="T74" fmla="*/ 0 w 188"/>
                <a:gd name="T75" fmla="*/ 0 h 300"/>
                <a:gd name="T76" fmla="*/ 0 w 188"/>
                <a:gd name="T77" fmla="*/ 0 h 300"/>
                <a:gd name="T78" fmla="*/ 0 w 188"/>
                <a:gd name="T79" fmla="*/ 0 h 300"/>
                <a:gd name="T80" fmla="*/ 0 w 188"/>
                <a:gd name="T81" fmla="*/ 0 h 300"/>
                <a:gd name="T82" fmla="*/ 0 w 188"/>
                <a:gd name="T83" fmla="*/ 0 h 300"/>
                <a:gd name="T84" fmla="*/ 0 w 188"/>
                <a:gd name="T85" fmla="*/ 0 h 30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300"/>
                <a:gd name="T131" fmla="*/ 188 w 188"/>
                <a:gd name="T132" fmla="*/ 300 h 30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300">
                  <a:moveTo>
                    <a:pt x="0" y="300"/>
                  </a:moveTo>
                  <a:lnTo>
                    <a:pt x="6" y="257"/>
                  </a:lnTo>
                  <a:lnTo>
                    <a:pt x="12" y="222"/>
                  </a:lnTo>
                  <a:lnTo>
                    <a:pt x="17" y="189"/>
                  </a:lnTo>
                  <a:lnTo>
                    <a:pt x="25" y="161"/>
                  </a:lnTo>
                  <a:lnTo>
                    <a:pt x="35" y="133"/>
                  </a:lnTo>
                  <a:lnTo>
                    <a:pt x="51" y="106"/>
                  </a:lnTo>
                  <a:lnTo>
                    <a:pt x="73" y="79"/>
                  </a:lnTo>
                  <a:lnTo>
                    <a:pt x="104" y="51"/>
                  </a:lnTo>
                  <a:lnTo>
                    <a:pt x="106" y="42"/>
                  </a:lnTo>
                  <a:lnTo>
                    <a:pt x="110" y="35"/>
                  </a:lnTo>
                  <a:lnTo>
                    <a:pt x="112" y="26"/>
                  </a:lnTo>
                  <a:lnTo>
                    <a:pt x="115" y="19"/>
                  </a:lnTo>
                  <a:lnTo>
                    <a:pt x="117" y="12"/>
                  </a:lnTo>
                  <a:lnTo>
                    <a:pt x="121" y="7"/>
                  </a:lnTo>
                  <a:lnTo>
                    <a:pt x="127" y="2"/>
                  </a:lnTo>
                  <a:lnTo>
                    <a:pt x="135" y="0"/>
                  </a:lnTo>
                  <a:lnTo>
                    <a:pt x="135" y="13"/>
                  </a:lnTo>
                  <a:lnTo>
                    <a:pt x="137" y="22"/>
                  </a:lnTo>
                  <a:lnTo>
                    <a:pt x="140" y="26"/>
                  </a:lnTo>
                  <a:lnTo>
                    <a:pt x="145" y="30"/>
                  </a:lnTo>
                  <a:lnTo>
                    <a:pt x="151" y="30"/>
                  </a:lnTo>
                  <a:lnTo>
                    <a:pt x="160" y="30"/>
                  </a:lnTo>
                  <a:lnTo>
                    <a:pt x="170" y="30"/>
                  </a:lnTo>
                  <a:lnTo>
                    <a:pt x="184" y="31"/>
                  </a:lnTo>
                  <a:lnTo>
                    <a:pt x="185" y="44"/>
                  </a:lnTo>
                  <a:lnTo>
                    <a:pt x="188" y="56"/>
                  </a:lnTo>
                  <a:lnTo>
                    <a:pt x="181" y="64"/>
                  </a:lnTo>
                  <a:lnTo>
                    <a:pt x="176" y="78"/>
                  </a:lnTo>
                  <a:lnTo>
                    <a:pt x="172" y="91"/>
                  </a:lnTo>
                  <a:lnTo>
                    <a:pt x="171" y="107"/>
                  </a:lnTo>
                  <a:lnTo>
                    <a:pt x="167" y="123"/>
                  </a:lnTo>
                  <a:lnTo>
                    <a:pt x="166" y="140"/>
                  </a:lnTo>
                  <a:lnTo>
                    <a:pt x="165" y="155"/>
                  </a:lnTo>
                  <a:lnTo>
                    <a:pt x="164" y="169"/>
                  </a:lnTo>
                  <a:lnTo>
                    <a:pt x="142" y="194"/>
                  </a:lnTo>
                  <a:lnTo>
                    <a:pt x="124" y="217"/>
                  </a:lnTo>
                  <a:lnTo>
                    <a:pt x="109" y="238"/>
                  </a:lnTo>
                  <a:lnTo>
                    <a:pt x="94" y="256"/>
                  </a:lnTo>
                  <a:lnTo>
                    <a:pt x="77" y="271"/>
                  </a:lnTo>
                  <a:lnTo>
                    <a:pt x="56" y="284"/>
                  </a:lnTo>
                  <a:lnTo>
                    <a:pt x="30" y="293"/>
                  </a:lnTo>
                  <a:lnTo>
                    <a:pt x="0" y="30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3" name="Freeform 195">
              <a:extLst>
                <a:ext uri="{FF2B5EF4-FFF2-40B4-BE49-F238E27FC236}">
                  <a16:creationId xmlns:a16="http://schemas.microsoft.com/office/drawing/2014/main" id="{8CB1DFA7-E7F6-AEB3-569E-89119AECD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9" y="3049"/>
              <a:ext cx="163" cy="124"/>
            </a:xfrm>
            <a:custGeom>
              <a:avLst/>
              <a:gdLst>
                <a:gd name="T0" fmla="*/ 0 w 483"/>
                <a:gd name="T1" fmla="*/ 0 h 369"/>
                <a:gd name="T2" fmla="*/ 0 w 483"/>
                <a:gd name="T3" fmla="*/ 0 h 369"/>
                <a:gd name="T4" fmla="*/ 0 w 483"/>
                <a:gd name="T5" fmla="*/ 0 h 369"/>
                <a:gd name="T6" fmla="*/ 0 w 483"/>
                <a:gd name="T7" fmla="*/ 0 h 369"/>
                <a:gd name="T8" fmla="*/ 0 w 483"/>
                <a:gd name="T9" fmla="*/ 0 h 369"/>
                <a:gd name="T10" fmla="*/ 0 w 483"/>
                <a:gd name="T11" fmla="*/ 0 h 369"/>
                <a:gd name="T12" fmla="*/ 0 w 483"/>
                <a:gd name="T13" fmla="*/ 0 h 369"/>
                <a:gd name="T14" fmla="*/ 0 w 483"/>
                <a:gd name="T15" fmla="*/ 0 h 369"/>
                <a:gd name="T16" fmla="*/ 0 w 483"/>
                <a:gd name="T17" fmla="*/ 0 h 369"/>
                <a:gd name="T18" fmla="*/ 0 w 483"/>
                <a:gd name="T19" fmla="*/ 0 h 369"/>
                <a:gd name="T20" fmla="*/ 0 w 483"/>
                <a:gd name="T21" fmla="*/ 0 h 369"/>
                <a:gd name="T22" fmla="*/ 0 w 483"/>
                <a:gd name="T23" fmla="*/ 0 h 369"/>
                <a:gd name="T24" fmla="*/ 0 w 483"/>
                <a:gd name="T25" fmla="*/ 0 h 369"/>
                <a:gd name="T26" fmla="*/ 0 w 483"/>
                <a:gd name="T27" fmla="*/ 0 h 369"/>
                <a:gd name="T28" fmla="*/ 0 w 483"/>
                <a:gd name="T29" fmla="*/ 0 h 369"/>
                <a:gd name="T30" fmla="*/ 0 w 483"/>
                <a:gd name="T31" fmla="*/ 0 h 369"/>
                <a:gd name="T32" fmla="*/ 0 w 483"/>
                <a:gd name="T33" fmla="*/ 0 h 369"/>
                <a:gd name="T34" fmla="*/ 0 w 483"/>
                <a:gd name="T35" fmla="*/ 0 h 369"/>
                <a:gd name="T36" fmla="*/ 0 w 483"/>
                <a:gd name="T37" fmla="*/ 0 h 369"/>
                <a:gd name="T38" fmla="*/ 0 w 483"/>
                <a:gd name="T39" fmla="*/ 0 h 369"/>
                <a:gd name="T40" fmla="*/ 0 w 483"/>
                <a:gd name="T41" fmla="*/ 0 h 369"/>
                <a:gd name="T42" fmla="*/ 0 w 483"/>
                <a:gd name="T43" fmla="*/ 0 h 369"/>
                <a:gd name="T44" fmla="*/ 0 w 483"/>
                <a:gd name="T45" fmla="*/ 0 h 369"/>
                <a:gd name="T46" fmla="*/ 0 w 483"/>
                <a:gd name="T47" fmla="*/ 0 h 369"/>
                <a:gd name="T48" fmla="*/ 0 w 483"/>
                <a:gd name="T49" fmla="*/ 0 h 369"/>
                <a:gd name="T50" fmla="*/ 0 w 483"/>
                <a:gd name="T51" fmla="*/ 0 h 369"/>
                <a:gd name="T52" fmla="*/ 0 w 483"/>
                <a:gd name="T53" fmla="*/ 0 h 369"/>
                <a:gd name="T54" fmla="*/ 0 w 483"/>
                <a:gd name="T55" fmla="*/ 0 h 369"/>
                <a:gd name="T56" fmla="*/ 0 w 483"/>
                <a:gd name="T57" fmla="*/ 0 h 369"/>
                <a:gd name="T58" fmla="*/ 0 w 483"/>
                <a:gd name="T59" fmla="*/ 0 h 369"/>
                <a:gd name="T60" fmla="*/ 0 w 483"/>
                <a:gd name="T61" fmla="*/ 0 h 369"/>
                <a:gd name="T62" fmla="*/ 0 w 483"/>
                <a:gd name="T63" fmla="*/ 0 h 369"/>
                <a:gd name="T64" fmla="*/ 0 w 483"/>
                <a:gd name="T65" fmla="*/ 0 h 369"/>
                <a:gd name="T66" fmla="*/ 0 w 483"/>
                <a:gd name="T67" fmla="*/ 0 h 369"/>
                <a:gd name="T68" fmla="*/ 0 w 483"/>
                <a:gd name="T69" fmla="*/ 0 h 369"/>
                <a:gd name="T70" fmla="*/ 0 w 483"/>
                <a:gd name="T71" fmla="*/ 0 h 369"/>
                <a:gd name="T72" fmla="*/ 0 w 483"/>
                <a:gd name="T73" fmla="*/ 0 h 369"/>
                <a:gd name="T74" fmla="*/ 0 w 483"/>
                <a:gd name="T75" fmla="*/ 0 h 369"/>
                <a:gd name="T76" fmla="*/ 0 w 483"/>
                <a:gd name="T77" fmla="*/ 0 h 369"/>
                <a:gd name="T78" fmla="*/ 0 w 483"/>
                <a:gd name="T79" fmla="*/ 0 h 369"/>
                <a:gd name="T80" fmla="*/ 0 w 483"/>
                <a:gd name="T81" fmla="*/ 0 h 369"/>
                <a:gd name="T82" fmla="*/ 0 w 483"/>
                <a:gd name="T83" fmla="*/ 0 h 369"/>
                <a:gd name="T84" fmla="*/ 0 w 483"/>
                <a:gd name="T85" fmla="*/ 0 h 369"/>
                <a:gd name="T86" fmla="*/ 0 w 483"/>
                <a:gd name="T87" fmla="*/ 0 h 369"/>
                <a:gd name="T88" fmla="*/ 0 w 483"/>
                <a:gd name="T89" fmla="*/ 0 h 369"/>
                <a:gd name="T90" fmla="*/ 0 w 483"/>
                <a:gd name="T91" fmla="*/ 0 h 369"/>
                <a:gd name="T92" fmla="*/ 0 w 483"/>
                <a:gd name="T93" fmla="*/ 0 h 369"/>
                <a:gd name="T94" fmla="*/ 0 w 483"/>
                <a:gd name="T95" fmla="*/ 0 h 369"/>
                <a:gd name="T96" fmla="*/ 0 w 483"/>
                <a:gd name="T97" fmla="*/ 0 h 369"/>
                <a:gd name="T98" fmla="*/ 0 w 483"/>
                <a:gd name="T99" fmla="*/ 0 h 369"/>
                <a:gd name="T100" fmla="*/ 0 w 483"/>
                <a:gd name="T101" fmla="*/ 0 h 369"/>
                <a:gd name="T102" fmla="*/ 0 w 483"/>
                <a:gd name="T103" fmla="*/ 0 h 369"/>
                <a:gd name="T104" fmla="*/ 0 w 483"/>
                <a:gd name="T105" fmla="*/ 0 h 369"/>
                <a:gd name="T106" fmla="*/ 0 w 483"/>
                <a:gd name="T107" fmla="*/ 0 h 369"/>
                <a:gd name="T108" fmla="*/ 0 w 483"/>
                <a:gd name="T109" fmla="*/ 0 h 369"/>
                <a:gd name="T110" fmla="*/ 0 w 483"/>
                <a:gd name="T111" fmla="*/ 0 h 36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83"/>
                <a:gd name="T169" fmla="*/ 0 h 369"/>
                <a:gd name="T170" fmla="*/ 483 w 483"/>
                <a:gd name="T171" fmla="*/ 369 h 36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83" h="369">
                  <a:moveTo>
                    <a:pt x="183" y="369"/>
                  </a:moveTo>
                  <a:lnTo>
                    <a:pt x="174" y="356"/>
                  </a:lnTo>
                  <a:lnTo>
                    <a:pt x="169" y="343"/>
                  </a:lnTo>
                  <a:lnTo>
                    <a:pt x="164" y="329"/>
                  </a:lnTo>
                  <a:lnTo>
                    <a:pt x="163" y="317"/>
                  </a:lnTo>
                  <a:lnTo>
                    <a:pt x="160" y="304"/>
                  </a:lnTo>
                  <a:lnTo>
                    <a:pt x="156" y="296"/>
                  </a:lnTo>
                  <a:lnTo>
                    <a:pt x="149" y="289"/>
                  </a:lnTo>
                  <a:lnTo>
                    <a:pt x="139" y="287"/>
                  </a:lnTo>
                  <a:lnTo>
                    <a:pt x="134" y="290"/>
                  </a:lnTo>
                  <a:lnTo>
                    <a:pt x="131" y="295"/>
                  </a:lnTo>
                  <a:lnTo>
                    <a:pt x="129" y="297"/>
                  </a:lnTo>
                  <a:lnTo>
                    <a:pt x="128" y="301"/>
                  </a:lnTo>
                  <a:lnTo>
                    <a:pt x="125" y="306"/>
                  </a:lnTo>
                  <a:lnTo>
                    <a:pt x="123" y="313"/>
                  </a:lnTo>
                  <a:lnTo>
                    <a:pt x="119" y="313"/>
                  </a:lnTo>
                  <a:lnTo>
                    <a:pt x="118" y="315"/>
                  </a:lnTo>
                  <a:lnTo>
                    <a:pt x="117" y="269"/>
                  </a:lnTo>
                  <a:lnTo>
                    <a:pt x="111" y="254"/>
                  </a:lnTo>
                  <a:lnTo>
                    <a:pt x="97" y="259"/>
                  </a:lnTo>
                  <a:lnTo>
                    <a:pt x="81" y="280"/>
                  </a:lnTo>
                  <a:lnTo>
                    <a:pt x="61" y="303"/>
                  </a:lnTo>
                  <a:lnTo>
                    <a:pt x="40" y="323"/>
                  </a:lnTo>
                  <a:lnTo>
                    <a:pt x="18" y="330"/>
                  </a:lnTo>
                  <a:lnTo>
                    <a:pt x="1" y="318"/>
                  </a:lnTo>
                  <a:lnTo>
                    <a:pt x="0" y="284"/>
                  </a:lnTo>
                  <a:lnTo>
                    <a:pt x="7" y="258"/>
                  </a:lnTo>
                  <a:lnTo>
                    <a:pt x="17" y="236"/>
                  </a:lnTo>
                  <a:lnTo>
                    <a:pt x="33" y="218"/>
                  </a:lnTo>
                  <a:lnTo>
                    <a:pt x="50" y="202"/>
                  </a:lnTo>
                  <a:lnTo>
                    <a:pt x="72" y="188"/>
                  </a:lnTo>
                  <a:lnTo>
                    <a:pt x="96" y="174"/>
                  </a:lnTo>
                  <a:lnTo>
                    <a:pt x="123" y="159"/>
                  </a:lnTo>
                  <a:lnTo>
                    <a:pt x="131" y="125"/>
                  </a:lnTo>
                  <a:lnTo>
                    <a:pt x="149" y="92"/>
                  </a:lnTo>
                  <a:lnTo>
                    <a:pt x="173" y="61"/>
                  </a:lnTo>
                  <a:lnTo>
                    <a:pt x="204" y="36"/>
                  </a:lnTo>
                  <a:lnTo>
                    <a:pt x="237" y="15"/>
                  </a:lnTo>
                  <a:lnTo>
                    <a:pt x="273" y="3"/>
                  </a:lnTo>
                  <a:lnTo>
                    <a:pt x="310" y="0"/>
                  </a:lnTo>
                  <a:lnTo>
                    <a:pt x="348" y="9"/>
                  </a:lnTo>
                  <a:lnTo>
                    <a:pt x="356" y="31"/>
                  </a:lnTo>
                  <a:lnTo>
                    <a:pt x="367" y="54"/>
                  </a:lnTo>
                  <a:lnTo>
                    <a:pt x="381" y="77"/>
                  </a:lnTo>
                  <a:lnTo>
                    <a:pt x="397" y="100"/>
                  </a:lnTo>
                  <a:lnTo>
                    <a:pt x="414" y="120"/>
                  </a:lnTo>
                  <a:lnTo>
                    <a:pt x="433" y="139"/>
                  </a:lnTo>
                  <a:lnTo>
                    <a:pt x="455" y="157"/>
                  </a:lnTo>
                  <a:lnTo>
                    <a:pt x="480" y="172"/>
                  </a:lnTo>
                  <a:lnTo>
                    <a:pt x="481" y="182"/>
                  </a:lnTo>
                  <a:lnTo>
                    <a:pt x="482" y="190"/>
                  </a:lnTo>
                  <a:lnTo>
                    <a:pt x="482" y="196"/>
                  </a:lnTo>
                  <a:lnTo>
                    <a:pt x="483" y="207"/>
                  </a:lnTo>
                  <a:lnTo>
                    <a:pt x="480" y="207"/>
                  </a:lnTo>
                  <a:lnTo>
                    <a:pt x="480" y="209"/>
                  </a:lnTo>
                  <a:lnTo>
                    <a:pt x="464" y="196"/>
                  </a:lnTo>
                  <a:lnTo>
                    <a:pt x="455" y="194"/>
                  </a:lnTo>
                  <a:lnTo>
                    <a:pt x="450" y="201"/>
                  </a:lnTo>
                  <a:lnTo>
                    <a:pt x="450" y="214"/>
                  </a:lnTo>
                  <a:lnTo>
                    <a:pt x="450" y="229"/>
                  </a:lnTo>
                  <a:lnTo>
                    <a:pt x="452" y="245"/>
                  </a:lnTo>
                  <a:lnTo>
                    <a:pt x="452" y="258"/>
                  </a:lnTo>
                  <a:lnTo>
                    <a:pt x="452" y="268"/>
                  </a:lnTo>
                  <a:lnTo>
                    <a:pt x="430" y="271"/>
                  </a:lnTo>
                  <a:lnTo>
                    <a:pt x="415" y="271"/>
                  </a:lnTo>
                  <a:lnTo>
                    <a:pt x="404" y="267"/>
                  </a:lnTo>
                  <a:lnTo>
                    <a:pt x="397" y="260"/>
                  </a:lnTo>
                  <a:lnTo>
                    <a:pt x="389" y="252"/>
                  </a:lnTo>
                  <a:lnTo>
                    <a:pt x="383" y="245"/>
                  </a:lnTo>
                  <a:lnTo>
                    <a:pt x="375" y="238"/>
                  </a:lnTo>
                  <a:lnTo>
                    <a:pt x="365" y="237"/>
                  </a:lnTo>
                  <a:lnTo>
                    <a:pt x="360" y="243"/>
                  </a:lnTo>
                  <a:lnTo>
                    <a:pt x="359" y="254"/>
                  </a:lnTo>
                  <a:lnTo>
                    <a:pt x="359" y="267"/>
                  </a:lnTo>
                  <a:lnTo>
                    <a:pt x="361" y="280"/>
                  </a:lnTo>
                  <a:lnTo>
                    <a:pt x="361" y="291"/>
                  </a:lnTo>
                  <a:lnTo>
                    <a:pt x="361" y="303"/>
                  </a:lnTo>
                  <a:lnTo>
                    <a:pt x="358" y="313"/>
                  </a:lnTo>
                  <a:lnTo>
                    <a:pt x="351" y="321"/>
                  </a:lnTo>
                  <a:lnTo>
                    <a:pt x="336" y="321"/>
                  </a:lnTo>
                  <a:lnTo>
                    <a:pt x="326" y="320"/>
                  </a:lnTo>
                  <a:lnTo>
                    <a:pt x="318" y="315"/>
                  </a:lnTo>
                  <a:lnTo>
                    <a:pt x="315" y="311"/>
                  </a:lnTo>
                  <a:lnTo>
                    <a:pt x="311" y="302"/>
                  </a:lnTo>
                  <a:lnTo>
                    <a:pt x="309" y="295"/>
                  </a:lnTo>
                  <a:lnTo>
                    <a:pt x="305" y="285"/>
                  </a:lnTo>
                  <a:lnTo>
                    <a:pt x="301" y="278"/>
                  </a:lnTo>
                  <a:lnTo>
                    <a:pt x="292" y="276"/>
                  </a:lnTo>
                  <a:lnTo>
                    <a:pt x="283" y="275"/>
                  </a:lnTo>
                  <a:lnTo>
                    <a:pt x="278" y="281"/>
                  </a:lnTo>
                  <a:lnTo>
                    <a:pt x="277" y="287"/>
                  </a:lnTo>
                  <a:lnTo>
                    <a:pt x="276" y="295"/>
                  </a:lnTo>
                  <a:lnTo>
                    <a:pt x="277" y="302"/>
                  </a:lnTo>
                  <a:lnTo>
                    <a:pt x="277" y="308"/>
                  </a:lnTo>
                  <a:lnTo>
                    <a:pt x="277" y="315"/>
                  </a:lnTo>
                  <a:lnTo>
                    <a:pt x="274" y="324"/>
                  </a:lnTo>
                  <a:lnTo>
                    <a:pt x="271" y="334"/>
                  </a:lnTo>
                  <a:lnTo>
                    <a:pt x="259" y="331"/>
                  </a:lnTo>
                  <a:lnTo>
                    <a:pt x="251" y="329"/>
                  </a:lnTo>
                  <a:lnTo>
                    <a:pt x="245" y="324"/>
                  </a:lnTo>
                  <a:lnTo>
                    <a:pt x="244" y="318"/>
                  </a:lnTo>
                  <a:lnTo>
                    <a:pt x="241" y="309"/>
                  </a:lnTo>
                  <a:lnTo>
                    <a:pt x="240" y="302"/>
                  </a:lnTo>
                  <a:lnTo>
                    <a:pt x="238" y="293"/>
                  </a:lnTo>
                  <a:lnTo>
                    <a:pt x="237" y="285"/>
                  </a:lnTo>
                  <a:lnTo>
                    <a:pt x="221" y="278"/>
                  </a:lnTo>
                  <a:lnTo>
                    <a:pt x="213" y="281"/>
                  </a:lnTo>
                  <a:lnTo>
                    <a:pt x="211" y="293"/>
                  </a:lnTo>
                  <a:lnTo>
                    <a:pt x="213" y="311"/>
                  </a:lnTo>
                  <a:lnTo>
                    <a:pt x="212" y="329"/>
                  </a:lnTo>
                  <a:lnTo>
                    <a:pt x="210" y="347"/>
                  </a:lnTo>
                  <a:lnTo>
                    <a:pt x="200" y="361"/>
                  </a:lnTo>
                  <a:lnTo>
                    <a:pt x="183" y="369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4" name="Freeform 196">
              <a:extLst>
                <a:ext uri="{FF2B5EF4-FFF2-40B4-BE49-F238E27FC236}">
                  <a16:creationId xmlns:a16="http://schemas.microsoft.com/office/drawing/2014/main" id="{CC2E5DE4-48E6-3861-4C46-A278F70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8" y="3060"/>
              <a:ext cx="148" cy="111"/>
            </a:xfrm>
            <a:custGeom>
              <a:avLst/>
              <a:gdLst>
                <a:gd name="T0" fmla="*/ 0 w 448"/>
                <a:gd name="T1" fmla="*/ 0 h 334"/>
                <a:gd name="T2" fmla="*/ 0 w 448"/>
                <a:gd name="T3" fmla="*/ 0 h 334"/>
                <a:gd name="T4" fmla="*/ 0 w 448"/>
                <a:gd name="T5" fmla="*/ 0 h 334"/>
                <a:gd name="T6" fmla="*/ 0 w 448"/>
                <a:gd name="T7" fmla="*/ 0 h 334"/>
                <a:gd name="T8" fmla="*/ 0 w 448"/>
                <a:gd name="T9" fmla="*/ 0 h 334"/>
                <a:gd name="T10" fmla="*/ 0 w 448"/>
                <a:gd name="T11" fmla="*/ 0 h 334"/>
                <a:gd name="T12" fmla="*/ 0 w 448"/>
                <a:gd name="T13" fmla="*/ 0 h 334"/>
                <a:gd name="T14" fmla="*/ 0 w 448"/>
                <a:gd name="T15" fmla="*/ 0 h 334"/>
                <a:gd name="T16" fmla="*/ 0 w 448"/>
                <a:gd name="T17" fmla="*/ 0 h 334"/>
                <a:gd name="T18" fmla="*/ 0 w 448"/>
                <a:gd name="T19" fmla="*/ 0 h 334"/>
                <a:gd name="T20" fmla="*/ 0 w 448"/>
                <a:gd name="T21" fmla="*/ 0 h 334"/>
                <a:gd name="T22" fmla="*/ 0 w 448"/>
                <a:gd name="T23" fmla="*/ 0 h 334"/>
                <a:gd name="T24" fmla="*/ 0 w 448"/>
                <a:gd name="T25" fmla="*/ 0 h 334"/>
                <a:gd name="T26" fmla="*/ 0 w 448"/>
                <a:gd name="T27" fmla="*/ 0 h 334"/>
                <a:gd name="T28" fmla="*/ 0 w 448"/>
                <a:gd name="T29" fmla="*/ 0 h 334"/>
                <a:gd name="T30" fmla="*/ 0 w 448"/>
                <a:gd name="T31" fmla="*/ 0 h 334"/>
                <a:gd name="T32" fmla="*/ 0 w 448"/>
                <a:gd name="T33" fmla="*/ 0 h 334"/>
                <a:gd name="T34" fmla="*/ 0 w 448"/>
                <a:gd name="T35" fmla="*/ 0 h 334"/>
                <a:gd name="T36" fmla="*/ 0 w 448"/>
                <a:gd name="T37" fmla="*/ 0 h 334"/>
                <a:gd name="T38" fmla="*/ 0 w 448"/>
                <a:gd name="T39" fmla="*/ 0 h 334"/>
                <a:gd name="T40" fmla="*/ 0 w 448"/>
                <a:gd name="T41" fmla="*/ 0 h 334"/>
                <a:gd name="T42" fmla="*/ 0 w 448"/>
                <a:gd name="T43" fmla="*/ 0 h 334"/>
                <a:gd name="T44" fmla="*/ 0 w 448"/>
                <a:gd name="T45" fmla="*/ 0 h 334"/>
                <a:gd name="T46" fmla="*/ 0 w 448"/>
                <a:gd name="T47" fmla="*/ 0 h 334"/>
                <a:gd name="T48" fmla="*/ 0 w 448"/>
                <a:gd name="T49" fmla="*/ 0 h 334"/>
                <a:gd name="T50" fmla="*/ 0 w 448"/>
                <a:gd name="T51" fmla="*/ 0 h 334"/>
                <a:gd name="T52" fmla="*/ 0 w 448"/>
                <a:gd name="T53" fmla="*/ 0 h 334"/>
                <a:gd name="T54" fmla="*/ 0 w 448"/>
                <a:gd name="T55" fmla="*/ 0 h 334"/>
                <a:gd name="T56" fmla="*/ 0 w 448"/>
                <a:gd name="T57" fmla="*/ 0 h 334"/>
                <a:gd name="T58" fmla="*/ 0 w 448"/>
                <a:gd name="T59" fmla="*/ 0 h 334"/>
                <a:gd name="T60" fmla="*/ 0 w 448"/>
                <a:gd name="T61" fmla="*/ 0 h 334"/>
                <a:gd name="T62" fmla="*/ 0 w 448"/>
                <a:gd name="T63" fmla="*/ 0 h 334"/>
                <a:gd name="T64" fmla="*/ 0 w 448"/>
                <a:gd name="T65" fmla="*/ 0 h 334"/>
                <a:gd name="T66" fmla="*/ 0 w 448"/>
                <a:gd name="T67" fmla="*/ 0 h 334"/>
                <a:gd name="T68" fmla="*/ 0 w 448"/>
                <a:gd name="T69" fmla="*/ 0 h 334"/>
                <a:gd name="T70" fmla="*/ 0 w 448"/>
                <a:gd name="T71" fmla="*/ 0 h 334"/>
                <a:gd name="T72" fmla="*/ 0 w 448"/>
                <a:gd name="T73" fmla="*/ 0 h 334"/>
                <a:gd name="T74" fmla="*/ 0 w 448"/>
                <a:gd name="T75" fmla="*/ 0 h 334"/>
                <a:gd name="T76" fmla="*/ 0 w 448"/>
                <a:gd name="T77" fmla="*/ 0 h 334"/>
                <a:gd name="T78" fmla="*/ 0 w 448"/>
                <a:gd name="T79" fmla="*/ 0 h 334"/>
                <a:gd name="T80" fmla="*/ 0 w 448"/>
                <a:gd name="T81" fmla="*/ 0 h 334"/>
                <a:gd name="T82" fmla="*/ 0 w 448"/>
                <a:gd name="T83" fmla="*/ 0 h 334"/>
                <a:gd name="T84" fmla="*/ 0 w 448"/>
                <a:gd name="T85" fmla="*/ 0 h 334"/>
                <a:gd name="T86" fmla="*/ 0 w 448"/>
                <a:gd name="T87" fmla="*/ 0 h 334"/>
                <a:gd name="T88" fmla="*/ 0 w 448"/>
                <a:gd name="T89" fmla="*/ 0 h 334"/>
                <a:gd name="T90" fmla="*/ 0 w 448"/>
                <a:gd name="T91" fmla="*/ 0 h 334"/>
                <a:gd name="T92" fmla="*/ 0 w 448"/>
                <a:gd name="T93" fmla="*/ 0 h 33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48"/>
                <a:gd name="T142" fmla="*/ 0 h 334"/>
                <a:gd name="T143" fmla="*/ 448 w 448"/>
                <a:gd name="T144" fmla="*/ 334 h 33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48" h="334">
                  <a:moveTo>
                    <a:pt x="276" y="334"/>
                  </a:moveTo>
                  <a:lnTo>
                    <a:pt x="236" y="329"/>
                  </a:lnTo>
                  <a:lnTo>
                    <a:pt x="199" y="320"/>
                  </a:lnTo>
                  <a:lnTo>
                    <a:pt x="166" y="308"/>
                  </a:lnTo>
                  <a:lnTo>
                    <a:pt x="137" y="292"/>
                  </a:lnTo>
                  <a:lnTo>
                    <a:pt x="111" y="269"/>
                  </a:lnTo>
                  <a:lnTo>
                    <a:pt x="89" y="243"/>
                  </a:lnTo>
                  <a:lnTo>
                    <a:pt x="71" y="210"/>
                  </a:lnTo>
                  <a:lnTo>
                    <a:pt x="56" y="173"/>
                  </a:lnTo>
                  <a:lnTo>
                    <a:pt x="44" y="165"/>
                  </a:lnTo>
                  <a:lnTo>
                    <a:pt x="34" y="162"/>
                  </a:lnTo>
                  <a:lnTo>
                    <a:pt x="24" y="160"/>
                  </a:lnTo>
                  <a:lnTo>
                    <a:pt x="17" y="160"/>
                  </a:lnTo>
                  <a:lnTo>
                    <a:pt x="10" y="158"/>
                  </a:lnTo>
                  <a:lnTo>
                    <a:pt x="5" y="155"/>
                  </a:lnTo>
                  <a:lnTo>
                    <a:pt x="1" y="149"/>
                  </a:lnTo>
                  <a:lnTo>
                    <a:pt x="0" y="141"/>
                  </a:lnTo>
                  <a:lnTo>
                    <a:pt x="17" y="133"/>
                  </a:lnTo>
                  <a:lnTo>
                    <a:pt x="35" y="137"/>
                  </a:lnTo>
                  <a:lnTo>
                    <a:pt x="50" y="146"/>
                  </a:lnTo>
                  <a:lnTo>
                    <a:pt x="66" y="160"/>
                  </a:lnTo>
                  <a:lnTo>
                    <a:pt x="78" y="177"/>
                  </a:lnTo>
                  <a:lnTo>
                    <a:pt x="90" y="196"/>
                  </a:lnTo>
                  <a:lnTo>
                    <a:pt x="101" y="213"/>
                  </a:lnTo>
                  <a:lnTo>
                    <a:pt x="112" y="229"/>
                  </a:lnTo>
                  <a:lnTo>
                    <a:pt x="147" y="259"/>
                  </a:lnTo>
                  <a:lnTo>
                    <a:pt x="182" y="283"/>
                  </a:lnTo>
                  <a:lnTo>
                    <a:pt x="216" y="296"/>
                  </a:lnTo>
                  <a:lnTo>
                    <a:pt x="253" y="303"/>
                  </a:lnTo>
                  <a:lnTo>
                    <a:pt x="290" y="301"/>
                  </a:lnTo>
                  <a:lnTo>
                    <a:pt x="327" y="292"/>
                  </a:lnTo>
                  <a:lnTo>
                    <a:pt x="366" y="275"/>
                  </a:lnTo>
                  <a:lnTo>
                    <a:pt x="409" y="253"/>
                  </a:lnTo>
                  <a:lnTo>
                    <a:pt x="392" y="231"/>
                  </a:lnTo>
                  <a:lnTo>
                    <a:pt x="380" y="208"/>
                  </a:lnTo>
                  <a:lnTo>
                    <a:pt x="371" y="184"/>
                  </a:lnTo>
                  <a:lnTo>
                    <a:pt x="365" y="160"/>
                  </a:lnTo>
                  <a:lnTo>
                    <a:pt x="359" y="136"/>
                  </a:lnTo>
                  <a:lnTo>
                    <a:pt x="352" y="116"/>
                  </a:lnTo>
                  <a:lnTo>
                    <a:pt x="343" y="98"/>
                  </a:lnTo>
                  <a:lnTo>
                    <a:pt x="332" y="87"/>
                  </a:lnTo>
                  <a:lnTo>
                    <a:pt x="287" y="86"/>
                  </a:lnTo>
                  <a:lnTo>
                    <a:pt x="246" y="86"/>
                  </a:lnTo>
                  <a:lnTo>
                    <a:pt x="208" y="85"/>
                  </a:lnTo>
                  <a:lnTo>
                    <a:pt x="172" y="82"/>
                  </a:lnTo>
                  <a:lnTo>
                    <a:pt x="137" y="75"/>
                  </a:lnTo>
                  <a:lnTo>
                    <a:pt x="104" y="66"/>
                  </a:lnTo>
                  <a:lnTo>
                    <a:pt x="68" y="54"/>
                  </a:lnTo>
                  <a:lnTo>
                    <a:pt x="32" y="37"/>
                  </a:lnTo>
                  <a:lnTo>
                    <a:pt x="27" y="30"/>
                  </a:lnTo>
                  <a:lnTo>
                    <a:pt x="23" y="24"/>
                  </a:lnTo>
                  <a:lnTo>
                    <a:pt x="20" y="17"/>
                  </a:lnTo>
                  <a:lnTo>
                    <a:pt x="18" y="15"/>
                  </a:lnTo>
                  <a:lnTo>
                    <a:pt x="18" y="8"/>
                  </a:lnTo>
                  <a:lnTo>
                    <a:pt x="20" y="4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7" y="5"/>
                  </a:lnTo>
                  <a:lnTo>
                    <a:pt x="44" y="10"/>
                  </a:lnTo>
                  <a:lnTo>
                    <a:pt x="49" y="15"/>
                  </a:lnTo>
                  <a:lnTo>
                    <a:pt x="56" y="21"/>
                  </a:lnTo>
                  <a:lnTo>
                    <a:pt x="62" y="25"/>
                  </a:lnTo>
                  <a:lnTo>
                    <a:pt x="71" y="30"/>
                  </a:lnTo>
                  <a:lnTo>
                    <a:pt x="82" y="35"/>
                  </a:lnTo>
                  <a:lnTo>
                    <a:pt x="96" y="41"/>
                  </a:lnTo>
                  <a:lnTo>
                    <a:pt x="131" y="53"/>
                  </a:lnTo>
                  <a:lnTo>
                    <a:pt x="171" y="58"/>
                  </a:lnTo>
                  <a:lnTo>
                    <a:pt x="213" y="58"/>
                  </a:lnTo>
                  <a:lnTo>
                    <a:pt x="255" y="57"/>
                  </a:lnTo>
                  <a:lnTo>
                    <a:pt x="294" y="57"/>
                  </a:lnTo>
                  <a:lnTo>
                    <a:pt x="330" y="63"/>
                  </a:lnTo>
                  <a:lnTo>
                    <a:pt x="358" y="76"/>
                  </a:lnTo>
                  <a:lnTo>
                    <a:pt x="379" y="103"/>
                  </a:lnTo>
                  <a:lnTo>
                    <a:pt x="382" y="125"/>
                  </a:lnTo>
                  <a:lnTo>
                    <a:pt x="386" y="146"/>
                  </a:lnTo>
                  <a:lnTo>
                    <a:pt x="391" y="164"/>
                  </a:lnTo>
                  <a:lnTo>
                    <a:pt x="398" y="184"/>
                  </a:lnTo>
                  <a:lnTo>
                    <a:pt x="404" y="199"/>
                  </a:lnTo>
                  <a:lnTo>
                    <a:pt x="415" y="217"/>
                  </a:lnTo>
                  <a:lnTo>
                    <a:pt x="430" y="232"/>
                  </a:lnTo>
                  <a:lnTo>
                    <a:pt x="448" y="250"/>
                  </a:lnTo>
                  <a:lnTo>
                    <a:pt x="448" y="254"/>
                  </a:lnTo>
                  <a:lnTo>
                    <a:pt x="448" y="259"/>
                  </a:lnTo>
                  <a:lnTo>
                    <a:pt x="441" y="263"/>
                  </a:lnTo>
                  <a:lnTo>
                    <a:pt x="435" y="267"/>
                  </a:lnTo>
                  <a:lnTo>
                    <a:pt x="430" y="267"/>
                  </a:lnTo>
                  <a:lnTo>
                    <a:pt x="425" y="268"/>
                  </a:lnTo>
                  <a:lnTo>
                    <a:pt x="417" y="283"/>
                  </a:lnTo>
                  <a:lnTo>
                    <a:pt x="403" y="296"/>
                  </a:lnTo>
                  <a:lnTo>
                    <a:pt x="382" y="307"/>
                  </a:lnTo>
                  <a:lnTo>
                    <a:pt x="360" y="315"/>
                  </a:lnTo>
                  <a:lnTo>
                    <a:pt x="335" y="322"/>
                  </a:lnTo>
                  <a:lnTo>
                    <a:pt x="312" y="326"/>
                  </a:lnTo>
                  <a:lnTo>
                    <a:pt x="291" y="330"/>
                  </a:lnTo>
                  <a:lnTo>
                    <a:pt x="276" y="3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5" name="Freeform 197">
              <a:extLst>
                <a:ext uri="{FF2B5EF4-FFF2-40B4-BE49-F238E27FC236}">
                  <a16:creationId xmlns:a16="http://schemas.microsoft.com/office/drawing/2014/main" id="{B2DAC847-5D5B-C29E-5547-53E03FBAA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0" y="3088"/>
              <a:ext cx="91" cy="44"/>
            </a:xfrm>
            <a:custGeom>
              <a:avLst/>
              <a:gdLst>
                <a:gd name="T0" fmla="*/ 0 w 269"/>
                <a:gd name="T1" fmla="*/ 0 h 124"/>
                <a:gd name="T2" fmla="*/ 0 w 269"/>
                <a:gd name="T3" fmla="*/ 0 h 124"/>
                <a:gd name="T4" fmla="*/ 0 w 269"/>
                <a:gd name="T5" fmla="*/ 0 h 124"/>
                <a:gd name="T6" fmla="*/ 0 w 269"/>
                <a:gd name="T7" fmla="*/ 0 h 124"/>
                <a:gd name="T8" fmla="*/ 0 w 269"/>
                <a:gd name="T9" fmla="*/ 0 h 124"/>
                <a:gd name="T10" fmla="*/ 0 w 269"/>
                <a:gd name="T11" fmla="*/ 0 h 124"/>
                <a:gd name="T12" fmla="*/ 0 w 269"/>
                <a:gd name="T13" fmla="*/ 0 h 124"/>
                <a:gd name="T14" fmla="*/ 0 w 269"/>
                <a:gd name="T15" fmla="*/ 0 h 124"/>
                <a:gd name="T16" fmla="*/ 0 w 269"/>
                <a:gd name="T17" fmla="*/ 0 h 124"/>
                <a:gd name="T18" fmla="*/ 0 w 269"/>
                <a:gd name="T19" fmla="*/ 0 h 124"/>
                <a:gd name="T20" fmla="*/ 0 w 269"/>
                <a:gd name="T21" fmla="*/ 0 h 124"/>
                <a:gd name="T22" fmla="*/ 0 w 269"/>
                <a:gd name="T23" fmla="*/ 0 h 124"/>
                <a:gd name="T24" fmla="*/ 0 w 269"/>
                <a:gd name="T25" fmla="*/ 0 h 124"/>
                <a:gd name="T26" fmla="*/ 0 w 269"/>
                <a:gd name="T27" fmla="*/ 0 h 124"/>
                <a:gd name="T28" fmla="*/ 0 w 269"/>
                <a:gd name="T29" fmla="*/ 0 h 124"/>
                <a:gd name="T30" fmla="*/ 0 w 269"/>
                <a:gd name="T31" fmla="*/ 0 h 124"/>
                <a:gd name="T32" fmla="*/ 0 w 269"/>
                <a:gd name="T33" fmla="*/ 0 h 124"/>
                <a:gd name="T34" fmla="*/ 0 w 269"/>
                <a:gd name="T35" fmla="*/ 0 h 124"/>
                <a:gd name="T36" fmla="*/ 0 w 269"/>
                <a:gd name="T37" fmla="*/ 0 h 124"/>
                <a:gd name="T38" fmla="*/ 0 w 269"/>
                <a:gd name="T39" fmla="*/ 0 h 124"/>
                <a:gd name="T40" fmla="*/ 0 w 269"/>
                <a:gd name="T41" fmla="*/ 0 h 124"/>
                <a:gd name="T42" fmla="*/ 0 w 269"/>
                <a:gd name="T43" fmla="*/ 0 h 124"/>
                <a:gd name="T44" fmla="*/ 0 w 269"/>
                <a:gd name="T45" fmla="*/ 0 h 124"/>
                <a:gd name="T46" fmla="*/ 0 w 269"/>
                <a:gd name="T47" fmla="*/ 0 h 124"/>
                <a:gd name="T48" fmla="*/ 0 w 269"/>
                <a:gd name="T49" fmla="*/ 0 h 124"/>
                <a:gd name="T50" fmla="*/ 0 w 269"/>
                <a:gd name="T51" fmla="*/ 0 h 124"/>
                <a:gd name="T52" fmla="*/ 0 w 269"/>
                <a:gd name="T53" fmla="*/ 0 h 124"/>
                <a:gd name="T54" fmla="*/ 0 w 269"/>
                <a:gd name="T55" fmla="*/ 0 h 124"/>
                <a:gd name="T56" fmla="*/ 0 w 269"/>
                <a:gd name="T57" fmla="*/ 0 h 124"/>
                <a:gd name="T58" fmla="*/ 0 w 269"/>
                <a:gd name="T59" fmla="*/ 0 h 124"/>
                <a:gd name="T60" fmla="*/ 0 w 269"/>
                <a:gd name="T61" fmla="*/ 0 h 124"/>
                <a:gd name="T62" fmla="*/ 0 w 269"/>
                <a:gd name="T63" fmla="*/ 0 h 124"/>
                <a:gd name="T64" fmla="*/ 0 w 269"/>
                <a:gd name="T65" fmla="*/ 0 h 124"/>
                <a:gd name="T66" fmla="*/ 0 w 269"/>
                <a:gd name="T67" fmla="*/ 0 h 124"/>
                <a:gd name="T68" fmla="*/ 0 w 269"/>
                <a:gd name="T69" fmla="*/ 0 h 124"/>
                <a:gd name="T70" fmla="*/ 0 w 269"/>
                <a:gd name="T71" fmla="*/ 0 h 124"/>
                <a:gd name="T72" fmla="*/ 0 w 269"/>
                <a:gd name="T73" fmla="*/ 0 h 124"/>
                <a:gd name="T74" fmla="*/ 0 w 269"/>
                <a:gd name="T75" fmla="*/ 0 h 124"/>
                <a:gd name="T76" fmla="*/ 0 w 269"/>
                <a:gd name="T77" fmla="*/ 0 h 124"/>
                <a:gd name="T78" fmla="*/ 0 w 269"/>
                <a:gd name="T79" fmla="*/ 0 h 124"/>
                <a:gd name="T80" fmla="*/ 0 w 269"/>
                <a:gd name="T81" fmla="*/ 0 h 124"/>
                <a:gd name="T82" fmla="*/ 0 w 269"/>
                <a:gd name="T83" fmla="*/ 0 h 124"/>
                <a:gd name="T84" fmla="*/ 0 w 269"/>
                <a:gd name="T85" fmla="*/ 0 h 124"/>
                <a:gd name="T86" fmla="*/ 0 w 269"/>
                <a:gd name="T87" fmla="*/ 0 h 124"/>
                <a:gd name="T88" fmla="*/ 0 w 269"/>
                <a:gd name="T89" fmla="*/ 0 h 124"/>
                <a:gd name="T90" fmla="*/ 0 w 269"/>
                <a:gd name="T91" fmla="*/ 0 h 124"/>
                <a:gd name="T92" fmla="*/ 0 w 269"/>
                <a:gd name="T93" fmla="*/ 0 h 124"/>
                <a:gd name="T94" fmla="*/ 0 w 269"/>
                <a:gd name="T95" fmla="*/ 0 h 124"/>
                <a:gd name="T96" fmla="*/ 0 w 269"/>
                <a:gd name="T97" fmla="*/ 0 h 124"/>
                <a:gd name="T98" fmla="*/ 0 w 269"/>
                <a:gd name="T99" fmla="*/ 0 h 124"/>
                <a:gd name="T100" fmla="*/ 0 w 269"/>
                <a:gd name="T101" fmla="*/ 0 h 124"/>
                <a:gd name="T102" fmla="*/ 0 w 269"/>
                <a:gd name="T103" fmla="*/ 0 h 124"/>
                <a:gd name="T104" fmla="*/ 0 w 269"/>
                <a:gd name="T105" fmla="*/ 0 h 124"/>
                <a:gd name="T106" fmla="*/ 0 w 269"/>
                <a:gd name="T107" fmla="*/ 0 h 124"/>
                <a:gd name="T108" fmla="*/ 0 w 269"/>
                <a:gd name="T109" fmla="*/ 0 h 124"/>
                <a:gd name="T110" fmla="*/ 0 w 269"/>
                <a:gd name="T111" fmla="*/ 0 h 124"/>
                <a:gd name="T112" fmla="*/ 0 w 269"/>
                <a:gd name="T113" fmla="*/ 0 h 124"/>
                <a:gd name="T114" fmla="*/ 0 w 269"/>
                <a:gd name="T115" fmla="*/ 0 h 124"/>
                <a:gd name="T116" fmla="*/ 0 w 269"/>
                <a:gd name="T117" fmla="*/ 0 h 124"/>
                <a:gd name="T118" fmla="*/ 0 w 269"/>
                <a:gd name="T119" fmla="*/ 0 h 124"/>
                <a:gd name="T120" fmla="*/ 0 w 269"/>
                <a:gd name="T121" fmla="*/ 0 h 124"/>
                <a:gd name="T122" fmla="*/ 0 w 269"/>
                <a:gd name="T123" fmla="*/ 0 h 124"/>
                <a:gd name="T124" fmla="*/ 0 w 269"/>
                <a:gd name="T125" fmla="*/ 0 h 1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"/>
                <a:gd name="T190" fmla="*/ 0 h 124"/>
                <a:gd name="T191" fmla="*/ 269 w 269"/>
                <a:gd name="T192" fmla="*/ 124 h 12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" h="124">
                  <a:moveTo>
                    <a:pt x="118" y="124"/>
                  </a:moveTo>
                  <a:lnTo>
                    <a:pt x="110" y="120"/>
                  </a:lnTo>
                  <a:lnTo>
                    <a:pt x="106" y="118"/>
                  </a:lnTo>
                  <a:lnTo>
                    <a:pt x="103" y="115"/>
                  </a:lnTo>
                  <a:lnTo>
                    <a:pt x="101" y="113"/>
                  </a:lnTo>
                  <a:lnTo>
                    <a:pt x="99" y="106"/>
                  </a:lnTo>
                  <a:lnTo>
                    <a:pt x="98" y="98"/>
                  </a:lnTo>
                  <a:lnTo>
                    <a:pt x="94" y="98"/>
                  </a:lnTo>
                  <a:lnTo>
                    <a:pt x="92" y="98"/>
                  </a:lnTo>
                  <a:lnTo>
                    <a:pt x="79" y="108"/>
                  </a:lnTo>
                  <a:lnTo>
                    <a:pt x="71" y="114"/>
                  </a:lnTo>
                  <a:lnTo>
                    <a:pt x="63" y="115"/>
                  </a:lnTo>
                  <a:lnTo>
                    <a:pt x="61" y="113"/>
                  </a:lnTo>
                  <a:lnTo>
                    <a:pt x="57" y="106"/>
                  </a:lnTo>
                  <a:lnTo>
                    <a:pt x="56" y="97"/>
                  </a:lnTo>
                  <a:lnTo>
                    <a:pt x="56" y="86"/>
                  </a:lnTo>
                  <a:lnTo>
                    <a:pt x="56" y="74"/>
                  </a:lnTo>
                  <a:lnTo>
                    <a:pt x="48" y="75"/>
                  </a:lnTo>
                  <a:lnTo>
                    <a:pt x="41" y="79"/>
                  </a:lnTo>
                  <a:lnTo>
                    <a:pt x="35" y="84"/>
                  </a:lnTo>
                  <a:lnTo>
                    <a:pt x="30" y="88"/>
                  </a:lnTo>
                  <a:lnTo>
                    <a:pt x="23" y="92"/>
                  </a:lnTo>
                  <a:lnTo>
                    <a:pt x="17" y="97"/>
                  </a:lnTo>
                  <a:lnTo>
                    <a:pt x="8" y="101"/>
                  </a:lnTo>
                  <a:lnTo>
                    <a:pt x="0" y="104"/>
                  </a:lnTo>
                  <a:lnTo>
                    <a:pt x="0" y="86"/>
                  </a:lnTo>
                  <a:lnTo>
                    <a:pt x="2" y="71"/>
                  </a:lnTo>
                  <a:lnTo>
                    <a:pt x="6" y="57"/>
                  </a:lnTo>
                  <a:lnTo>
                    <a:pt x="12" y="44"/>
                  </a:lnTo>
                  <a:lnTo>
                    <a:pt x="19" y="31"/>
                  </a:lnTo>
                  <a:lnTo>
                    <a:pt x="28" y="20"/>
                  </a:lnTo>
                  <a:lnTo>
                    <a:pt x="39" y="9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5" y="2"/>
                  </a:lnTo>
                  <a:lnTo>
                    <a:pt x="56" y="4"/>
                  </a:lnTo>
                  <a:lnTo>
                    <a:pt x="57" y="10"/>
                  </a:lnTo>
                  <a:lnTo>
                    <a:pt x="46" y="18"/>
                  </a:lnTo>
                  <a:lnTo>
                    <a:pt x="39" y="25"/>
                  </a:lnTo>
                  <a:lnTo>
                    <a:pt x="32" y="32"/>
                  </a:lnTo>
                  <a:lnTo>
                    <a:pt x="27" y="41"/>
                  </a:lnTo>
                  <a:lnTo>
                    <a:pt x="22" y="49"/>
                  </a:lnTo>
                  <a:lnTo>
                    <a:pt x="19" y="59"/>
                  </a:lnTo>
                  <a:lnTo>
                    <a:pt x="16" y="70"/>
                  </a:lnTo>
                  <a:lnTo>
                    <a:pt x="16" y="84"/>
                  </a:lnTo>
                  <a:lnTo>
                    <a:pt x="18" y="84"/>
                  </a:lnTo>
                  <a:lnTo>
                    <a:pt x="22" y="84"/>
                  </a:lnTo>
                  <a:lnTo>
                    <a:pt x="32" y="74"/>
                  </a:lnTo>
                  <a:lnTo>
                    <a:pt x="41" y="64"/>
                  </a:lnTo>
                  <a:lnTo>
                    <a:pt x="50" y="53"/>
                  </a:lnTo>
                  <a:lnTo>
                    <a:pt x="62" y="46"/>
                  </a:lnTo>
                  <a:lnTo>
                    <a:pt x="63" y="48"/>
                  </a:lnTo>
                  <a:lnTo>
                    <a:pt x="65" y="53"/>
                  </a:lnTo>
                  <a:lnTo>
                    <a:pt x="66" y="60"/>
                  </a:lnTo>
                  <a:lnTo>
                    <a:pt x="67" y="68"/>
                  </a:lnTo>
                  <a:lnTo>
                    <a:pt x="67" y="75"/>
                  </a:lnTo>
                  <a:lnTo>
                    <a:pt x="67" y="84"/>
                  </a:lnTo>
                  <a:lnTo>
                    <a:pt x="67" y="91"/>
                  </a:lnTo>
                  <a:lnTo>
                    <a:pt x="68" y="98"/>
                  </a:lnTo>
                  <a:lnTo>
                    <a:pt x="71" y="98"/>
                  </a:lnTo>
                  <a:lnTo>
                    <a:pt x="76" y="98"/>
                  </a:lnTo>
                  <a:lnTo>
                    <a:pt x="81" y="88"/>
                  </a:lnTo>
                  <a:lnTo>
                    <a:pt x="87" y="80"/>
                  </a:lnTo>
                  <a:lnTo>
                    <a:pt x="92" y="70"/>
                  </a:lnTo>
                  <a:lnTo>
                    <a:pt x="98" y="62"/>
                  </a:lnTo>
                  <a:lnTo>
                    <a:pt x="103" y="60"/>
                  </a:lnTo>
                  <a:lnTo>
                    <a:pt x="107" y="60"/>
                  </a:lnTo>
                  <a:lnTo>
                    <a:pt x="107" y="80"/>
                  </a:lnTo>
                  <a:lnTo>
                    <a:pt x="111" y="96"/>
                  </a:lnTo>
                  <a:lnTo>
                    <a:pt x="115" y="104"/>
                  </a:lnTo>
                  <a:lnTo>
                    <a:pt x="122" y="109"/>
                  </a:lnTo>
                  <a:lnTo>
                    <a:pt x="128" y="106"/>
                  </a:lnTo>
                  <a:lnTo>
                    <a:pt x="134" y="98"/>
                  </a:lnTo>
                  <a:lnTo>
                    <a:pt x="140" y="84"/>
                  </a:lnTo>
                  <a:lnTo>
                    <a:pt x="147" y="62"/>
                  </a:lnTo>
                  <a:lnTo>
                    <a:pt x="149" y="60"/>
                  </a:lnTo>
                  <a:lnTo>
                    <a:pt x="151" y="60"/>
                  </a:lnTo>
                  <a:lnTo>
                    <a:pt x="156" y="64"/>
                  </a:lnTo>
                  <a:lnTo>
                    <a:pt x="159" y="70"/>
                  </a:lnTo>
                  <a:lnTo>
                    <a:pt x="160" y="76"/>
                  </a:lnTo>
                  <a:lnTo>
                    <a:pt x="162" y="82"/>
                  </a:lnTo>
                  <a:lnTo>
                    <a:pt x="164" y="87"/>
                  </a:lnTo>
                  <a:lnTo>
                    <a:pt x="170" y="93"/>
                  </a:lnTo>
                  <a:lnTo>
                    <a:pt x="180" y="97"/>
                  </a:lnTo>
                  <a:lnTo>
                    <a:pt x="197" y="101"/>
                  </a:lnTo>
                  <a:lnTo>
                    <a:pt x="199" y="96"/>
                  </a:lnTo>
                  <a:lnTo>
                    <a:pt x="204" y="92"/>
                  </a:lnTo>
                  <a:lnTo>
                    <a:pt x="200" y="80"/>
                  </a:lnTo>
                  <a:lnTo>
                    <a:pt x="198" y="73"/>
                  </a:lnTo>
                  <a:lnTo>
                    <a:pt x="194" y="65"/>
                  </a:lnTo>
                  <a:lnTo>
                    <a:pt x="191" y="60"/>
                  </a:lnTo>
                  <a:lnTo>
                    <a:pt x="193" y="53"/>
                  </a:lnTo>
                  <a:lnTo>
                    <a:pt x="197" y="48"/>
                  </a:lnTo>
                  <a:lnTo>
                    <a:pt x="199" y="46"/>
                  </a:lnTo>
                  <a:lnTo>
                    <a:pt x="202" y="46"/>
                  </a:lnTo>
                  <a:lnTo>
                    <a:pt x="209" y="57"/>
                  </a:lnTo>
                  <a:lnTo>
                    <a:pt x="219" y="65"/>
                  </a:lnTo>
                  <a:lnTo>
                    <a:pt x="224" y="66"/>
                  </a:lnTo>
                  <a:lnTo>
                    <a:pt x="231" y="69"/>
                  </a:lnTo>
                  <a:lnTo>
                    <a:pt x="238" y="69"/>
                  </a:lnTo>
                  <a:lnTo>
                    <a:pt x="248" y="70"/>
                  </a:lnTo>
                  <a:lnTo>
                    <a:pt x="254" y="59"/>
                  </a:lnTo>
                  <a:lnTo>
                    <a:pt x="257" y="52"/>
                  </a:lnTo>
                  <a:lnTo>
                    <a:pt x="254" y="44"/>
                  </a:lnTo>
                  <a:lnTo>
                    <a:pt x="254" y="36"/>
                  </a:lnTo>
                  <a:lnTo>
                    <a:pt x="254" y="35"/>
                  </a:lnTo>
                  <a:lnTo>
                    <a:pt x="257" y="33"/>
                  </a:lnTo>
                  <a:lnTo>
                    <a:pt x="265" y="42"/>
                  </a:lnTo>
                  <a:lnTo>
                    <a:pt x="269" y="52"/>
                  </a:lnTo>
                  <a:lnTo>
                    <a:pt x="268" y="60"/>
                  </a:lnTo>
                  <a:lnTo>
                    <a:pt x="263" y="69"/>
                  </a:lnTo>
                  <a:lnTo>
                    <a:pt x="253" y="75"/>
                  </a:lnTo>
                  <a:lnTo>
                    <a:pt x="242" y="80"/>
                  </a:lnTo>
                  <a:lnTo>
                    <a:pt x="230" y="82"/>
                  </a:lnTo>
                  <a:lnTo>
                    <a:pt x="219" y="84"/>
                  </a:lnTo>
                  <a:lnTo>
                    <a:pt x="214" y="97"/>
                  </a:lnTo>
                  <a:lnTo>
                    <a:pt x="206" y="106"/>
                  </a:lnTo>
                  <a:lnTo>
                    <a:pt x="198" y="109"/>
                  </a:lnTo>
                  <a:lnTo>
                    <a:pt x="188" y="110"/>
                  </a:lnTo>
                  <a:lnTo>
                    <a:pt x="177" y="108"/>
                  </a:lnTo>
                  <a:lnTo>
                    <a:pt x="167" y="106"/>
                  </a:lnTo>
                  <a:lnTo>
                    <a:pt x="156" y="103"/>
                  </a:lnTo>
                  <a:lnTo>
                    <a:pt x="150" y="104"/>
                  </a:lnTo>
                  <a:lnTo>
                    <a:pt x="145" y="113"/>
                  </a:lnTo>
                  <a:lnTo>
                    <a:pt x="137" y="119"/>
                  </a:lnTo>
                  <a:lnTo>
                    <a:pt x="127" y="123"/>
                  </a:lnTo>
                  <a:lnTo>
                    <a:pt x="118" y="1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6" name="Freeform 198">
              <a:extLst>
                <a:ext uri="{FF2B5EF4-FFF2-40B4-BE49-F238E27FC236}">
                  <a16:creationId xmlns:a16="http://schemas.microsoft.com/office/drawing/2014/main" id="{3B6736BA-EB03-6488-D080-EB8826824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" y="2849"/>
              <a:ext cx="83" cy="246"/>
            </a:xfrm>
            <a:custGeom>
              <a:avLst/>
              <a:gdLst>
                <a:gd name="T0" fmla="*/ 0 w 252"/>
                <a:gd name="T1" fmla="*/ 0 h 737"/>
                <a:gd name="T2" fmla="*/ 0 w 252"/>
                <a:gd name="T3" fmla="*/ 0 h 737"/>
                <a:gd name="T4" fmla="*/ 0 w 252"/>
                <a:gd name="T5" fmla="*/ 0 h 737"/>
                <a:gd name="T6" fmla="*/ 0 w 252"/>
                <a:gd name="T7" fmla="*/ 0 h 737"/>
                <a:gd name="T8" fmla="*/ 0 w 252"/>
                <a:gd name="T9" fmla="*/ 0 h 737"/>
                <a:gd name="T10" fmla="*/ 0 w 252"/>
                <a:gd name="T11" fmla="*/ 0 h 737"/>
                <a:gd name="T12" fmla="*/ 0 w 252"/>
                <a:gd name="T13" fmla="*/ 0 h 737"/>
                <a:gd name="T14" fmla="*/ 0 w 252"/>
                <a:gd name="T15" fmla="*/ 0 h 737"/>
                <a:gd name="T16" fmla="*/ 0 w 252"/>
                <a:gd name="T17" fmla="*/ 0 h 737"/>
                <a:gd name="T18" fmla="*/ 0 w 252"/>
                <a:gd name="T19" fmla="*/ 0 h 737"/>
                <a:gd name="T20" fmla="*/ 0 w 252"/>
                <a:gd name="T21" fmla="*/ 0 h 737"/>
                <a:gd name="T22" fmla="*/ 0 w 252"/>
                <a:gd name="T23" fmla="*/ 0 h 737"/>
                <a:gd name="T24" fmla="*/ 0 w 252"/>
                <a:gd name="T25" fmla="*/ 0 h 737"/>
                <a:gd name="T26" fmla="*/ 0 w 252"/>
                <a:gd name="T27" fmla="*/ 0 h 737"/>
                <a:gd name="T28" fmla="*/ 0 w 252"/>
                <a:gd name="T29" fmla="*/ 0 h 737"/>
                <a:gd name="T30" fmla="*/ 0 w 252"/>
                <a:gd name="T31" fmla="*/ 0 h 737"/>
                <a:gd name="T32" fmla="*/ 0 w 252"/>
                <a:gd name="T33" fmla="*/ 0 h 737"/>
                <a:gd name="T34" fmla="*/ 0 w 252"/>
                <a:gd name="T35" fmla="*/ 0 h 737"/>
                <a:gd name="T36" fmla="*/ 0 w 252"/>
                <a:gd name="T37" fmla="*/ 0 h 737"/>
                <a:gd name="T38" fmla="*/ 0 w 252"/>
                <a:gd name="T39" fmla="*/ 0 h 737"/>
                <a:gd name="T40" fmla="*/ 0 w 252"/>
                <a:gd name="T41" fmla="*/ 0 h 737"/>
                <a:gd name="T42" fmla="*/ 0 w 252"/>
                <a:gd name="T43" fmla="*/ 0 h 737"/>
                <a:gd name="T44" fmla="*/ 0 w 252"/>
                <a:gd name="T45" fmla="*/ 0 h 737"/>
                <a:gd name="T46" fmla="*/ 0 w 252"/>
                <a:gd name="T47" fmla="*/ 0 h 737"/>
                <a:gd name="T48" fmla="*/ 0 w 252"/>
                <a:gd name="T49" fmla="*/ 0 h 737"/>
                <a:gd name="T50" fmla="*/ 0 w 252"/>
                <a:gd name="T51" fmla="*/ 0 h 737"/>
                <a:gd name="T52" fmla="*/ 0 w 252"/>
                <a:gd name="T53" fmla="*/ 0 h 737"/>
                <a:gd name="T54" fmla="*/ 0 w 252"/>
                <a:gd name="T55" fmla="*/ 0 h 737"/>
                <a:gd name="T56" fmla="*/ 0 w 252"/>
                <a:gd name="T57" fmla="*/ 0 h 737"/>
                <a:gd name="T58" fmla="*/ 0 w 252"/>
                <a:gd name="T59" fmla="*/ 0 h 737"/>
                <a:gd name="T60" fmla="*/ 0 w 252"/>
                <a:gd name="T61" fmla="*/ 0 h 737"/>
                <a:gd name="T62" fmla="*/ 0 w 252"/>
                <a:gd name="T63" fmla="*/ 0 h 737"/>
                <a:gd name="T64" fmla="*/ 0 w 252"/>
                <a:gd name="T65" fmla="*/ 0 h 737"/>
                <a:gd name="T66" fmla="*/ 0 w 252"/>
                <a:gd name="T67" fmla="*/ 0 h 737"/>
                <a:gd name="T68" fmla="*/ 0 w 252"/>
                <a:gd name="T69" fmla="*/ 0 h 73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2"/>
                <a:gd name="T106" fmla="*/ 0 h 737"/>
                <a:gd name="T107" fmla="*/ 252 w 252"/>
                <a:gd name="T108" fmla="*/ 737 h 73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2" h="737">
                  <a:moveTo>
                    <a:pt x="137" y="737"/>
                  </a:moveTo>
                  <a:lnTo>
                    <a:pt x="71" y="671"/>
                  </a:lnTo>
                  <a:lnTo>
                    <a:pt x="28" y="587"/>
                  </a:lnTo>
                  <a:lnTo>
                    <a:pt x="5" y="488"/>
                  </a:lnTo>
                  <a:lnTo>
                    <a:pt x="0" y="382"/>
                  </a:lnTo>
                  <a:lnTo>
                    <a:pt x="9" y="273"/>
                  </a:lnTo>
                  <a:lnTo>
                    <a:pt x="31" y="169"/>
                  </a:lnTo>
                  <a:lnTo>
                    <a:pt x="61" y="77"/>
                  </a:lnTo>
                  <a:lnTo>
                    <a:pt x="100" y="2"/>
                  </a:lnTo>
                  <a:lnTo>
                    <a:pt x="103" y="0"/>
                  </a:lnTo>
                  <a:lnTo>
                    <a:pt x="106" y="0"/>
                  </a:lnTo>
                  <a:lnTo>
                    <a:pt x="105" y="3"/>
                  </a:lnTo>
                  <a:lnTo>
                    <a:pt x="104" y="9"/>
                  </a:lnTo>
                  <a:lnTo>
                    <a:pt x="101" y="17"/>
                  </a:lnTo>
                  <a:lnTo>
                    <a:pt x="100" y="24"/>
                  </a:lnTo>
                  <a:lnTo>
                    <a:pt x="96" y="30"/>
                  </a:lnTo>
                  <a:lnTo>
                    <a:pt x="94" y="37"/>
                  </a:lnTo>
                  <a:lnTo>
                    <a:pt x="92" y="45"/>
                  </a:lnTo>
                  <a:lnTo>
                    <a:pt x="90" y="52"/>
                  </a:lnTo>
                  <a:lnTo>
                    <a:pt x="83" y="107"/>
                  </a:lnTo>
                  <a:lnTo>
                    <a:pt x="79" y="160"/>
                  </a:lnTo>
                  <a:lnTo>
                    <a:pt x="78" y="208"/>
                  </a:lnTo>
                  <a:lnTo>
                    <a:pt x="83" y="257"/>
                  </a:lnTo>
                  <a:lnTo>
                    <a:pt x="90" y="303"/>
                  </a:lnTo>
                  <a:lnTo>
                    <a:pt x="106" y="351"/>
                  </a:lnTo>
                  <a:lnTo>
                    <a:pt x="127" y="400"/>
                  </a:lnTo>
                  <a:lnTo>
                    <a:pt x="156" y="453"/>
                  </a:lnTo>
                  <a:lnTo>
                    <a:pt x="186" y="488"/>
                  </a:lnTo>
                  <a:lnTo>
                    <a:pt x="215" y="532"/>
                  </a:lnTo>
                  <a:lnTo>
                    <a:pt x="237" y="577"/>
                  </a:lnTo>
                  <a:lnTo>
                    <a:pt x="252" y="623"/>
                  </a:lnTo>
                  <a:lnTo>
                    <a:pt x="252" y="664"/>
                  </a:lnTo>
                  <a:lnTo>
                    <a:pt x="236" y="700"/>
                  </a:lnTo>
                  <a:lnTo>
                    <a:pt x="198" y="724"/>
                  </a:lnTo>
                  <a:lnTo>
                    <a:pt x="137" y="737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7" name="Freeform 199">
              <a:extLst>
                <a:ext uri="{FF2B5EF4-FFF2-40B4-BE49-F238E27FC236}">
                  <a16:creationId xmlns:a16="http://schemas.microsoft.com/office/drawing/2014/main" id="{66F310AD-DF2C-CBCB-06CD-95C8D44BEE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9" y="2925"/>
              <a:ext cx="50" cy="170"/>
            </a:xfrm>
            <a:custGeom>
              <a:avLst/>
              <a:gdLst>
                <a:gd name="T0" fmla="*/ 0 w 145"/>
                <a:gd name="T1" fmla="*/ 0 h 509"/>
                <a:gd name="T2" fmla="*/ 0 w 145"/>
                <a:gd name="T3" fmla="*/ 0 h 509"/>
                <a:gd name="T4" fmla="*/ 0 w 145"/>
                <a:gd name="T5" fmla="*/ 0 h 509"/>
                <a:gd name="T6" fmla="*/ 0 w 145"/>
                <a:gd name="T7" fmla="*/ 0 h 509"/>
                <a:gd name="T8" fmla="*/ 0 w 145"/>
                <a:gd name="T9" fmla="*/ 0 h 509"/>
                <a:gd name="T10" fmla="*/ 0 w 145"/>
                <a:gd name="T11" fmla="*/ 0 h 509"/>
                <a:gd name="T12" fmla="*/ 0 w 145"/>
                <a:gd name="T13" fmla="*/ 0 h 509"/>
                <a:gd name="T14" fmla="*/ 0 w 145"/>
                <a:gd name="T15" fmla="*/ 0 h 509"/>
                <a:gd name="T16" fmla="*/ 0 w 145"/>
                <a:gd name="T17" fmla="*/ 0 h 509"/>
                <a:gd name="T18" fmla="*/ 0 w 145"/>
                <a:gd name="T19" fmla="*/ 0 h 509"/>
                <a:gd name="T20" fmla="*/ 0 w 145"/>
                <a:gd name="T21" fmla="*/ 0 h 509"/>
                <a:gd name="T22" fmla="*/ 0 w 145"/>
                <a:gd name="T23" fmla="*/ 0 h 509"/>
                <a:gd name="T24" fmla="*/ 0 w 145"/>
                <a:gd name="T25" fmla="*/ 0 h 509"/>
                <a:gd name="T26" fmla="*/ 0 w 145"/>
                <a:gd name="T27" fmla="*/ 0 h 509"/>
                <a:gd name="T28" fmla="*/ 0 w 145"/>
                <a:gd name="T29" fmla="*/ 0 h 509"/>
                <a:gd name="T30" fmla="*/ 0 w 145"/>
                <a:gd name="T31" fmla="*/ 0 h 509"/>
                <a:gd name="T32" fmla="*/ 0 w 145"/>
                <a:gd name="T33" fmla="*/ 0 h 509"/>
                <a:gd name="T34" fmla="*/ 0 w 145"/>
                <a:gd name="T35" fmla="*/ 0 h 509"/>
                <a:gd name="T36" fmla="*/ 0 w 145"/>
                <a:gd name="T37" fmla="*/ 0 h 509"/>
                <a:gd name="T38" fmla="*/ 0 w 145"/>
                <a:gd name="T39" fmla="*/ 0 h 509"/>
                <a:gd name="T40" fmla="*/ 0 w 145"/>
                <a:gd name="T41" fmla="*/ 0 h 509"/>
                <a:gd name="T42" fmla="*/ 0 w 145"/>
                <a:gd name="T43" fmla="*/ 0 h 509"/>
                <a:gd name="T44" fmla="*/ 0 w 145"/>
                <a:gd name="T45" fmla="*/ 0 h 509"/>
                <a:gd name="T46" fmla="*/ 0 w 145"/>
                <a:gd name="T47" fmla="*/ 0 h 509"/>
                <a:gd name="T48" fmla="*/ 0 w 145"/>
                <a:gd name="T49" fmla="*/ 0 h 509"/>
                <a:gd name="T50" fmla="*/ 0 w 145"/>
                <a:gd name="T51" fmla="*/ 0 h 509"/>
                <a:gd name="T52" fmla="*/ 0 w 145"/>
                <a:gd name="T53" fmla="*/ 0 h 50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5"/>
                <a:gd name="T82" fmla="*/ 0 h 509"/>
                <a:gd name="T83" fmla="*/ 145 w 145"/>
                <a:gd name="T84" fmla="*/ 509 h 50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5" h="509">
                  <a:moveTo>
                    <a:pt x="96" y="509"/>
                  </a:moveTo>
                  <a:lnTo>
                    <a:pt x="57" y="459"/>
                  </a:lnTo>
                  <a:lnTo>
                    <a:pt x="29" y="399"/>
                  </a:lnTo>
                  <a:lnTo>
                    <a:pt x="11" y="333"/>
                  </a:lnTo>
                  <a:lnTo>
                    <a:pt x="2" y="263"/>
                  </a:lnTo>
                  <a:lnTo>
                    <a:pt x="0" y="191"/>
                  </a:lnTo>
                  <a:lnTo>
                    <a:pt x="4" y="122"/>
                  </a:lnTo>
                  <a:lnTo>
                    <a:pt x="14" y="56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5" y="56"/>
                  </a:lnTo>
                  <a:lnTo>
                    <a:pt x="36" y="113"/>
                  </a:lnTo>
                  <a:lnTo>
                    <a:pt x="41" y="169"/>
                  </a:lnTo>
                  <a:lnTo>
                    <a:pt x="50" y="226"/>
                  </a:lnTo>
                  <a:lnTo>
                    <a:pt x="62" y="279"/>
                  </a:lnTo>
                  <a:lnTo>
                    <a:pt x="83" y="332"/>
                  </a:lnTo>
                  <a:lnTo>
                    <a:pt x="108" y="382"/>
                  </a:lnTo>
                  <a:lnTo>
                    <a:pt x="145" y="431"/>
                  </a:lnTo>
                  <a:lnTo>
                    <a:pt x="142" y="434"/>
                  </a:lnTo>
                  <a:lnTo>
                    <a:pt x="136" y="444"/>
                  </a:lnTo>
                  <a:lnTo>
                    <a:pt x="129" y="456"/>
                  </a:lnTo>
                  <a:lnTo>
                    <a:pt x="121" y="471"/>
                  </a:lnTo>
                  <a:lnTo>
                    <a:pt x="111" y="485"/>
                  </a:lnTo>
                  <a:lnTo>
                    <a:pt x="105" y="497"/>
                  </a:lnTo>
                  <a:lnTo>
                    <a:pt x="99" y="505"/>
                  </a:lnTo>
                  <a:lnTo>
                    <a:pt x="96" y="50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8" name="Freeform 200">
              <a:extLst>
                <a:ext uri="{FF2B5EF4-FFF2-40B4-BE49-F238E27FC236}">
                  <a16:creationId xmlns:a16="http://schemas.microsoft.com/office/drawing/2014/main" id="{63195A7F-531F-C6B6-433C-CC2536C76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2838"/>
              <a:ext cx="120" cy="229"/>
            </a:xfrm>
            <a:custGeom>
              <a:avLst/>
              <a:gdLst>
                <a:gd name="T0" fmla="*/ 0 w 358"/>
                <a:gd name="T1" fmla="*/ 0 h 686"/>
                <a:gd name="T2" fmla="*/ 0 w 358"/>
                <a:gd name="T3" fmla="*/ 0 h 686"/>
                <a:gd name="T4" fmla="*/ 0 w 358"/>
                <a:gd name="T5" fmla="*/ 0 h 686"/>
                <a:gd name="T6" fmla="*/ 0 w 358"/>
                <a:gd name="T7" fmla="*/ 0 h 686"/>
                <a:gd name="T8" fmla="*/ 0 w 358"/>
                <a:gd name="T9" fmla="*/ 0 h 686"/>
                <a:gd name="T10" fmla="*/ 0 w 358"/>
                <a:gd name="T11" fmla="*/ 0 h 686"/>
                <a:gd name="T12" fmla="*/ 0 w 358"/>
                <a:gd name="T13" fmla="*/ 0 h 686"/>
                <a:gd name="T14" fmla="*/ 0 w 358"/>
                <a:gd name="T15" fmla="*/ 0 h 686"/>
                <a:gd name="T16" fmla="*/ 0 w 358"/>
                <a:gd name="T17" fmla="*/ 0 h 686"/>
                <a:gd name="T18" fmla="*/ 0 w 358"/>
                <a:gd name="T19" fmla="*/ 0 h 686"/>
                <a:gd name="T20" fmla="*/ 0 w 358"/>
                <a:gd name="T21" fmla="*/ 0 h 686"/>
                <a:gd name="T22" fmla="*/ 0 w 358"/>
                <a:gd name="T23" fmla="*/ 0 h 686"/>
                <a:gd name="T24" fmla="*/ 0 w 358"/>
                <a:gd name="T25" fmla="*/ 0 h 686"/>
                <a:gd name="T26" fmla="*/ 0 w 358"/>
                <a:gd name="T27" fmla="*/ 0 h 686"/>
                <a:gd name="T28" fmla="*/ 0 w 358"/>
                <a:gd name="T29" fmla="*/ 0 h 686"/>
                <a:gd name="T30" fmla="*/ 0 w 358"/>
                <a:gd name="T31" fmla="*/ 0 h 686"/>
                <a:gd name="T32" fmla="*/ 0 w 358"/>
                <a:gd name="T33" fmla="*/ 0 h 686"/>
                <a:gd name="T34" fmla="*/ 0 w 358"/>
                <a:gd name="T35" fmla="*/ 0 h 686"/>
                <a:gd name="T36" fmla="*/ 0 w 358"/>
                <a:gd name="T37" fmla="*/ 0 h 686"/>
                <a:gd name="T38" fmla="*/ 0 w 358"/>
                <a:gd name="T39" fmla="*/ 0 h 686"/>
                <a:gd name="T40" fmla="*/ 0 w 358"/>
                <a:gd name="T41" fmla="*/ 0 h 686"/>
                <a:gd name="T42" fmla="*/ 0 w 358"/>
                <a:gd name="T43" fmla="*/ 0 h 686"/>
                <a:gd name="T44" fmla="*/ 0 w 358"/>
                <a:gd name="T45" fmla="*/ 0 h 686"/>
                <a:gd name="T46" fmla="*/ 0 w 358"/>
                <a:gd name="T47" fmla="*/ 0 h 686"/>
                <a:gd name="T48" fmla="*/ 0 w 358"/>
                <a:gd name="T49" fmla="*/ 0 h 686"/>
                <a:gd name="T50" fmla="*/ 0 w 358"/>
                <a:gd name="T51" fmla="*/ 0 h 686"/>
                <a:gd name="T52" fmla="*/ 0 w 358"/>
                <a:gd name="T53" fmla="*/ 0 h 686"/>
                <a:gd name="T54" fmla="*/ 0 w 358"/>
                <a:gd name="T55" fmla="*/ 0 h 686"/>
                <a:gd name="T56" fmla="*/ 0 w 358"/>
                <a:gd name="T57" fmla="*/ 0 h 686"/>
                <a:gd name="T58" fmla="*/ 0 w 358"/>
                <a:gd name="T59" fmla="*/ 0 h 686"/>
                <a:gd name="T60" fmla="*/ 0 w 358"/>
                <a:gd name="T61" fmla="*/ 0 h 686"/>
                <a:gd name="T62" fmla="*/ 0 w 358"/>
                <a:gd name="T63" fmla="*/ 0 h 686"/>
                <a:gd name="T64" fmla="*/ 0 w 358"/>
                <a:gd name="T65" fmla="*/ 0 h 686"/>
                <a:gd name="T66" fmla="*/ 0 w 358"/>
                <a:gd name="T67" fmla="*/ 0 h 686"/>
                <a:gd name="T68" fmla="*/ 0 w 358"/>
                <a:gd name="T69" fmla="*/ 0 h 686"/>
                <a:gd name="T70" fmla="*/ 0 w 358"/>
                <a:gd name="T71" fmla="*/ 0 h 686"/>
                <a:gd name="T72" fmla="*/ 0 w 358"/>
                <a:gd name="T73" fmla="*/ 0 h 686"/>
                <a:gd name="T74" fmla="*/ 0 w 358"/>
                <a:gd name="T75" fmla="*/ 0 h 686"/>
                <a:gd name="T76" fmla="*/ 0 w 358"/>
                <a:gd name="T77" fmla="*/ 0 h 686"/>
                <a:gd name="T78" fmla="*/ 0 w 358"/>
                <a:gd name="T79" fmla="*/ 0 h 686"/>
                <a:gd name="T80" fmla="*/ 0 w 358"/>
                <a:gd name="T81" fmla="*/ 0 h 686"/>
                <a:gd name="T82" fmla="*/ 0 w 358"/>
                <a:gd name="T83" fmla="*/ 0 h 686"/>
                <a:gd name="T84" fmla="*/ 0 w 358"/>
                <a:gd name="T85" fmla="*/ 0 h 686"/>
                <a:gd name="T86" fmla="*/ 0 w 358"/>
                <a:gd name="T87" fmla="*/ 0 h 686"/>
                <a:gd name="T88" fmla="*/ 0 w 358"/>
                <a:gd name="T89" fmla="*/ 0 h 686"/>
                <a:gd name="T90" fmla="*/ 0 w 358"/>
                <a:gd name="T91" fmla="*/ 0 h 686"/>
                <a:gd name="T92" fmla="*/ 0 w 358"/>
                <a:gd name="T93" fmla="*/ 0 h 6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58"/>
                <a:gd name="T142" fmla="*/ 0 h 686"/>
                <a:gd name="T143" fmla="*/ 358 w 358"/>
                <a:gd name="T144" fmla="*/ 686 h 6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58" h="686">
                  <a:moveTo>
                    <a:pt x="102" y="686"/>
                  </a:moveTo>
                  <a:lnTo>
                    <a:pt x="89" y="672"/>
                  </a:lnTo>
                  <a:lnTo>
                    <a:pt x="77" y="658"/>
                  </a:lnTo>
                  <a:lnTo>
                    <a:pt x="64" y="640"/>
                  </a:lnTo>
                  <a:lnTo>
                    <a:pt x="52" y="623"/>
                  </a:lnTo>
                  <a:lnTo>
                    <a:pt x="39" y="605"/>
                  </a:lnTo>
                  <a:lnTo>
                    <a:pt x="25" y="592"/>
                  </a:lnTo>
                  <a:lnTo>
                    <a:pt x="12" y="579"/>
                  </a:lnTo>
                  <a:lnTo>
                    <a:pt x="0" y="572"/>
                  </a:lnTo>
                  <a:lnTo>
                    <a:pt x="0" y="568"/>
                  </a:lnTo>
                  <a:lnTo>
                    <a:pt x="0" y="566"/>
                  </a:lnTo>
                  <a:lnTo>
                    <a:pt x="58" y="528"/>
                  </a:lnTo>
                  <a:lnTo>
                    <a:pt x="113" y="488"/>
                  </a:lnTo>
                  <a:lnTo>
                    <a:pt x="161" y="443"/>
                  </a:lnTo>
                  <a:lnTo>
                    <a:pt x="206" y="395"/>
                  </a:lnTo>
                  <a:lnTo>
                    <a:pt x="243" y="341"/>
                  </a:lnTo>
                  <a:lnTo>
                    <a:pt x="277" y="284"/>
                  </a:lnTo>
                  <a:lnTo>
                    <a:pt x="305" y="220"/>
                  </a:lnTo>
                  <a:lnTo>
                    <a:pt x="331" y="154"/>
                  </a:lnTo>
                  <a:lnTo>
                    <a:pt x="333" y="131"/>
                  </a:lnTo>
                  <a:lnTo>
                    <a:pt x="336" y="110"/>
                  </a:lnTo>
                  <a:lnTo>
                    <a:pt x="337" y="92"/>
                  </a:lnTo>
                  <a:lnTo>
                    <a:pt x="338" y="75"/>
                  </a:lnTo>
                  <a:lnTo>
                    <a:pt x="338" y="57"/>
                  </a:lnTo>
                  <a:lnTo>
                    <a:pt x="338" y="38"/>
                  </a:lnTo>
                  <a:lnTo>
                    <a:pt x="338" y="19"/>
                  </a:lnTo>
                  <a:lnTo>
                    <a:pt x="340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3" y="4"/>
                  </a:lnTo>
                  <a:lnTo>
                    <a:pt x="353" y="9"/>
                  </a:lnTo>
                  <a:lnTo>
                    <a:pt x="358" y="82"/>
                  </a:lnTo>
                  <a:lnTo>
                    <a:pt x="353" y="157"/>
                  </a:lnTo>
                  <a:lnTo>
                    <a:pt x="337" y="230"/>
                  </a:lnTo>
                  <a:lnTo>
                    <a:pt x="316" y="305"/>
                  </a:lnTo>
                  <a:lnTo>
                    <a:pt x="288" y="377"/>
                  </a:lnTo>
                  <a:lnTo>
                    <a:pt x="257" y="447"/>
                  </a:lnTo>
                  <a:lnTo>
                    <a:pt x="223" y="516"/>
                  </a:lnTo>
                  <a:lnTo>
                    <a:pt x="191" y="583"/>
                  </a:lnTo>
                  <a:lnTo>
                    <a:pt x="184" y="593"/>
                  </a:lnTo>
                  <a:lnTo>
                    <a:pt x="176" y="607"/>
                  </a:lnTo>
                  <a:lnTo>
                    <a:pt x="163" y="625"/>
                  </a:lnTo>
                  <a:lnTo>
                    <a:pt x="152" y="642"/>
                  </a:lnTo>
                  <a:lnTo>
                    <a:pt x="139" y="658"/>
                  </a:lnTo>
                  <a:lnTo>
                    <a:pt x="125" y="672"/>
                  </a:lnTo>
                  <a:lnTo>
                    <a:pt x="113" y="681"/>
                  </a:lnTo>
                  <a:lnTo>
                    <a:pt x="102" y="686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409" name="Freeform 201">
              <a:extLst>
                <a:ext uri="{FF2B5EF4-FFF2-40B4-BE49-F238E27FC236}">
                  <a16:creationId xmlns:a16="http://schemas.microsoft.com/office/drawing/2014/main" id="{E4E32BEE-8D6D-127A-97BE-FB90F2273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2" y="2681"/>
              <a:ext cx="115" cy="157"/>
            </a:xfrm>
            <a:custGeom>
              <a:avLst/>
              <a:gdLst>
                <a:gd name="T0" fmla="*/ 0 w 351"/>
                <a:gd name="T1" fmla="*/ 0 h 469"/>
                <a:gd name="T2" fmla="*/ 0 w 351"/>
                <a:gd name="T3" fmla="*/ 0 h 469"/>
                <a:gd name="T4" fmla="*/ 0 w 351"/>
                <a:gd name="T5" fmla="*/ 0 h 469"/>
                <a:gd name="T6" fmla="*/ 0 w 351"/>
                <a:gd name="T7" fmla="*/ 0 h 469"/>
                <a:gd name="T8" fmla="*/ 0 w 351"/>
                <a:gd name="T9" fmla="*/ 0 h 469"/>
                <a:gd name="T10" fmla="*/ 0 w 351"/>
                <a:gd name="T11" fmla="*/ 0 h 469"/>
                <a:gd name="T12" fmla="*/ 0 w 351"/>
                <a:gd name="T13" fmla="*/ 0 h 469"/>
                <a:gd name="T14" fmla="*/ 0 w 351"/>
                <a:gd name="T15" fmla="*/ 0 h 469"/>
                <a:gd name="T16" fmla="*/ 0 w 351"/>
                <a:gd name="T17" fmla="*/ 0 h 469"/>
                <a:gd name="T18" fmla="*/ 0 w 351"/>
                <a:gd name="T19" fmla="*/ 0 h 469"/>
                <a:gd name="T20" fmla="*/ 0 w 351"/>
                <a:gd name="T21" fmla="*/ 0 h 469"/>
                <a:gd name="T22" fmla="*/ 0 w 351"/>
                <a:gd name="T23" fmla="*/ 0 h 469"/>
                <a:gd name="T24" fmla="*/ 0 w 351"/>
                <a:gd name="T25" fmla="*/ 0 h 469"/>
                <a:gd name="T26" fmla="*/ 0 w 351"/>
                <a:gd name="T27" fmla="*/ 0 h 469"/>
                <a:gd name="T28" fmla="*/ 0 w 351"/>
                <a:gd name="T29" fmla="*/ 0 h 469"/>
                <a:gd name="T30" fmla="*/ 0 w 351"/>
                <a:gd name="T31" fmla="*/ 0 h 469"/>
                <a:gd name="T32" fmla="*/ 0 w 351"/>
                <a:gd name="T33" fmla="*/ 0 h 469"/>
                <a:gd name="T34" fmla="*/ 0 w 351"/>
                <a:gd name="T35" fmla="*/ 0 h 469"/>
                <a:gd name="T36" fmla="*/ 0 w 351"/>
                <a:gd name="T37" fmla="*/ 0 h 469"/>
                <a:gd name="T38" fmla="*/ 0 w 351"/>
                <a:gd name="T39" fmla="*/ 0 h 469"/>
                <a:gd name="T40" fmla="*/ 0 w 351"/>
                <a:gd name="T41" fmla="*/ 0 h 469"/>
                <a:gd name="T42" fmla="*/ 0 w 351"/>
                <a:gd name="T43" fmla="*/ 0 h 469"/>
                <a:gd name="T44" fmla="*/ 0 w 351"/>
                <a:gd name="T45" fmla="*/ 0 h 469"/>
                <a:gd name="T46" fmla="*/ 0 w 351"/>
                <a:gd name="T47" fmla="*/ 0 h 469"/>
                <a:gd name="T48" fmla="*/ 0 w 351"/>
                <a:gd name="T49" fmla="*/ 0 h 469"/>
                <a:gd name="T50" fmla="*/ 0 w 351"/>
                <a:gd name="T51" fmla="*/ 0 h 469"/>
                <a:gd name="T52" fmla="*/ 0 w 351"/>
                <a:gd name="T53" fmla="*/ 0 h 469"/>
                <a:gd name="T54" fmla="*/ 0 w 351"/>
                <a:gd name="T55" fmla="*/ 0 h 469"/>
                <a:gd name="T56" fmla="*/ 0 w 351"/>
                <a:gd name="T57" fmla="*/ 0 h 469"/>
                <a:gd name="T58" fmla="*/ 0 w 351"/>
                <a:gd name="T59" fmla="*/ 0 h 469"/>
                <a:gd name="T60" fmla="*/ 0 w 351"/>
                <a:gd name="T61" fmla="*/ 0 h 469"/>
                <a:gd name="T62" fmla="*/ 0 w 351"/>
                <a:gd name="T63" fmla="*/ 0 h 469"/>
                <a:gd name="T64" fmla="*/ 0 w 351"/>
                <a:gd name="T65" fmla="*/ 0 h 469"/>
                <a:gd name="T66" fmla="*/ 0 w 351"/>
                <a:gd name="T67" fmla="*/ 0 h 469"/>
                <a:gd name="T68" fmla="*/ 0 w 351"/>
                <a:gd name="T69" fmla="*/ 0 h 469"/>
                <a:gd name="T70" fmla="*/ 0 w 351"/>
                <a:gd name="T71" fmla="*/ 0 h 469"/>
                <a:gd name="T72" fmla="*/ 0 w 351"/>
                <a:gd name="T73" fmla="*/ 0 h 469"/>
                <a:gd name="T74" fmla="*/ 0 w 351"/>
                <a:gd name="T75" fmla="*/ 0 h 469"/>
                <a:gd name="T76" fmla="*/ 0 w 351"/>
                <a:gd name="T77" fmla="*/ 0 h 469"/>
                <a:gd name="T78" fmla="*/ 0 w 351"/>
                <a:gd name="T79" fmla="*/ 0 h 469"/>
                <a:gd name="T80" fmla="*/ 0 w 351"/>
                <a:gd name="T81" fmla="*/ 0 h 469"/>
                <a:gd name="T82" fmla="*/ 0 w 351"/>
                <a:gd name="T83" fmla="*/ 0 h 469"/>
                <a:gd name="T84" fmla="*/ 0 w 351"/>
                <a:gd name="T85" fmla="*/ 0 h 469"/>
                <a:gd name="T86" fmla="*/ 0 w 351"/>
                <a:gd name="T87" fmla="*/ 0 h 469"/>
                <a:gd name="T88" fmla="*/ 0 w 351"/>
                <a:gd name="T89" fmla="*/ 0 h 469"/>
                <a:gd name="T90" fmla="*/ 0 w 351"/>
                <a:gd name="T91" fmla="*/ 0 h 469"/>
                <a:gd name="T92" fmla="*/ 0 w 351"/>
                <a:gd name="T93" fmla="*/ 0 h 469"/>
                <a:gd name="T94" fmla="*/ 0 w 351"/>
                <a:gd name="T95" fmla="*/ 0 h 469"/>
                <a:gd name="T96" fmla="*/ 0 w 351"/>
                <a:gd name="T97" fmla="*/ 0 h 469"/>
                <a:gd name="T98" fmla="*/ 0 w 351"/>
                <a:gd name="T99" fmla="*/ 0 h 469"/>
                <a:gd name="T100" fmla="*/ 0 w 351"/>
                <a:gd name="T101" fmla="*/ 0 h 469"/>
                <a:gd name="T102" fmla="*/ 0 w 351"/>
                <a:gd name="T103" fmla="*/ 0 h 469"/>
                <a:gd name="T104" fmla="*/ 0 w 351"/>
                <a:gd name="T105" fmla="*/ 0 h 469"/>
                <a:gd name="T106" fmla="*/ 0 w 351"/>
                <a:gd name="T107" fmla="*/ 0 h 469"/>
                <a:gd name="T108" fmla="*/ 0 w 351"/>
                <a:gd name="T109" fmla="*/ 0 h 469"/>
                <a:gd name="T110" fmla="*/ 0 w 351"/>
                <a:gd name="T111" fmla="*/ 0 h 469"/>
                <a:gd name="T112" fmla="*/ 0 w 351"/>
                <a:gd name="T113" fmla="*/ 0 h 469"/>
                <a:gd name="T114" fmla="*/ 0 w 351"/>
                <a:gd name="T115" fmla="*/ 0 h 469"/>
                <a:gd name="T116" fmla="*/ 0 w 351"/>
                <a:gd name="T117" fmla="*/ 0 h 469"/>
                <a:gd name="T118" fmla="*/ 0 w 351"/>
                <a:gd name="T119" fmla="*/ 0 h 469"/>
                <a:gd name="T120" fmla="*/ 0 w 351"/>
                <a:gd name="T121" fmla="*/ 0 h 469"/>
                <a:gd name="T122" fmla="*/ 0 w 351"/>
                <a:gd name="T123" fmla="*/ 0 h 46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51"/>
                <a:gd name="T187" fmla="*/ 0 h 469"/>
                <a:gd name="T188" fmla="*/ 351 w 351"/>
                <a:gd name="T189" fmla="*/ 469 h 46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51" h="469">
                  <a:moveTo>
                    <a:pt x="288" y="469"/>
                  </a:moveTo>
                  <a:lnTo>
                    <a:pt x="290" y="462"/>
                  </a:lnTo>
                  <a:lnTo>
                    <a:pt x="293" y="455"/>
                  </a:lnTo>
                  <a:lnTo>
                    <a:pt x="298" y="448"/>
                  </a:lnTo>
                  <a:lnTo>
                    <a:pt x="304" y="443"/>
                  </a:lnTo>
                  <a:lnTo>
                    <a:pt x="318" y="394"/>
                  </a:lnTo>
                  <a:lnTo>
                    <a:pt x="320" y="346"/>
                  </a:lnTo>
                  <a:lnTo>
                    <a:pt x="313" y="298"/>
                  </a:lnTo>
                  <a:lnTo>
                    <a:pt x="298" y="253"/>
                  </a:lnTo>
                  <a:lnTo>
                    <a:pt x="275" y="207"/>
                  </a:lnTo>
                  <a:lnTo>
                    <a:pt x="248" y="167"/>
                  </a:lnTo>
                  <a:lnTo>
                    <a:pt x="215" y="131"/>
                  </a:lnTo>
                  <a:lnTo>
                    <a:pt x="180" y="102"/>
                  </a:lnTo>
                  <a:lnTo>
                    <a:pt x="176" y="101"/>
                  </a:lnTo>
                  <a:lnTo>
                    <a:pt x="173" y="101"/>
                  </a:lnTo>
                  <a:lnTo>
                    <a:pt x="173" y="104"/>
                  </a:lnTo>
                  <a:lnTo>
                    <a:pt x="173" y="109"/>
                  </a:lnTo>
                  <a:lnTo>
                    <a:pt x="205" y="132"/>
                  </a:lnTo>
                  <a:lnTo>
                    <a:pt x="237" y="166"/>
                  </a:lnTo>
                  <a:lnTo>
                    <a:pt x="264" y="207"/>
                  </a:lnTo>
                  <a:lnTo>
                    <a:pt x="287" y="254"/>
                  </a:lnTo>
                  <a:lnTo>
                    <a:pt x="301" y="302"/>
                  </a:lnTo>
                  <a:lnTo>
                    <a:pt x="308" y="350"/>
                  </a:lnTo>
                  <a:lnTo>
                    <a:pt x="303" y="397"/>
                  </a:lnTo>
                  <a:lnTo>
                    <a:pt x="288" y="441"/>
                  </a:lnTo>
                  <a:lnTo>
                    <a:pt x="283" y="442"/>
                  </a:lnTo>
                  <a:lnTo>
                    <a:pt x="280" y="443"/>
                  </a:lnTo>
                  <a:lnTo>
                    <a:pt x="280" y="426"/>
                  </a:lnTo>
                  <a:lnTo>
                    <a:pt x="280" y="403"/>
                  </a:lnTo>
                  <a:lnTo>
                    <a:pt x="277" y="374"/>
                  </a:lnTo>
                  <a:lnTo>
                    <a:pt x="276" y="344"/>
                  </a:lnTo>
                  <a:lnTo>
                    <a:pt x="271" y="314"/>
                  </a:lnTo>
                  <a:lnTo>
                    <a:pt x="268" y="291"/>
                  </a:lnTo>
                  <a:lnTo>
                    <a:pt x="263" y="273"/>
                  </a:lnTo>
                  <a:lnTo>
                    <a:pt x="257" y="267"/>
                  </a:lnTo>
                  <a:lnTo>
                    <a:pt x="257" y="283"/>
                  </a:lnTo>
                  <a:lnTo>
                    <a:pt x="260" y="304"/>
                  </a:lnTo>
                  <a:lnTo>
                    <a:pt x="264" y="326"/>
                  </a:lnTo>
                  <a:lnTo>
                    <a:pt x="269" y="350"/>
                  </a:lnTo>
                  <a:lnTo>
                    <a:pt x="271" y="374"/>
                  </a:lnTo>
                  <a:lnTo>
                    <a:pt x="271" y="397"/>
                  </a:lnTo>
                  <a:lnTo>
                    <a:pt x="269" y="418"/>
                  </a:lnTo>
                  <a:lnTo>
                    <a:pt x="263" y="437"/>
                  </a:lnTo>
                  <a:lnTo>
                    <a:pt x="250" y="410"/>
                  </a:lnTo>
                  <a:lnTo>
                    <a:pt x="241" y="383"/>
                  </a:lnTo>
                  <a:lnTo>
                    <a:pt x="231" y="357"/>
                  </a:lnTo>
                  <a:lnTo>
                    <a:pt x="222" y="331"/>
                  </a:lnTo>
                  <a:lnTo>
                    <a:pt x="213" y="304"/>
                  </a:lnTo>
                  <a:lnTo>
                    <a:pt x="204" y="278"/>
                  </a:lnTo>
                  <a:lnTo>
                    <a:pt x="193" y="253"/>
                  </a:lnTo>
                  <a:lnTo>
                    <a:pt x="182" y="229"/>
                  </a:lnTo>
                  <a:lnTo>
                    <a:pt x="178" y="229"/>
                  </a:lnTo>
                  <a:lnTo>
                    <a:pt x="173" y="231"/>
                  </a:lnTo>
                  <a:lnTo>
                    <a:pt x="176" y="248"/>
                  </a:lnTo>
                  <a:lnTo>
                    <a:pt x="182" y="269"/>
                  </a:lnTo>
                  <a:lnTo>
                    <a:pt x="192" y="293"/>
                  </a:lnTo>
                  <a:lnTo>
                    <a:pt x="205" y="321"/>
                  </a:lnTo>
                  <a:lnTo>
                    <a:pt x="217" y="349"/>
                  </a:lnTo>
                  <a:lnTo>
                    <a:pt x="230" y="377"/>
                  </a:lnTo>
                  <a:lnTo>
                    <a:pt x="239" y="405"/>
                  </a:lnTo>
                  <a:lnTo>
                    <a:pt x="246" y="431"/>
                  </a:lnTo>
                  <a:lnTo>
                    <a:pt x="243" y="433"/>
                  </a:lnTo>
                  <a:lnTo>
                    <a:pt x="241" y="435"/>
                  </a:lnTo>
                  <a:lnTo>
                    <a:pt x="220" y="415"/>
                  </a:lnTo>
                  <a:lnTo>
                    <a:pt x="205" y="394"/>
                  </a:lnTo>
                  <a:lnTo>
                    <a:pt x="193" y="374"/>
                  </a:lnTo>
                  <a:lnTo>
                    <a:pt x="184" y="353"/>
                  </a:lnTo>
                  <a:lnTo>
                    <a:pt x="177" y="331"/>
                  </a:lnTo>
                  <a:lnTo>
                    <a:pt x="170" y="311"/>
                  </a:lnTo>
                  <a:lnTo>
                    <a:pt x="161" y="293"/>
                  </a:lnTo>
                  <a:lnTo>
                    <a:pt x="152" y="277"/>
                  </a:lnTo>
                  <a:lnTo>
                    <a:pt x="148" y="278"/>
                  </a:lnTo>
                  <a:lnTo>
                    <a:pt x="144" y="280"/>
                  </a:lnTo>
                  <a:lnTo>
                    <a:pt x="144" y="298"/>
                  </a:lnTo>
                  <a:lnTo>
                    <a:pt x="149" y="320"/>
                  </a:lnTo>
                  <a:lnTo>
                    <a:pt x="158" y="342"/>
                  </a:lnTo>
                  <a:lnTo>
                    <a:pt x="170" y="366"/>
                  </a:lnTo>
                  <a:lnTo>
                    <a:pt x="183" y="387"/>
                  </a:lnTo>
                  <a:lnTo>
                    <a:pt x="198" y="409"/>
                  </a:lnTo>
                  <a:lnTo>
                    <a:pt x="213" y="427"/>
                  </a:lnTo>
                  <a:lnTo>
                    <a:pt x="228" y="446"/>
                  </a:lnTo>
                  <a:lnTo>
                    <a:pt x="194" y="437"/>
                  </a:lnTo>
                  <a:lnTo>
                    <a:pt x="165" y="415"/>
                  </a:lnTo>
                  <a:lnTo>
                    <a:pt x="141" y="379"/>
                  </a:lnTo>
                  <a:lnTo>
                    <a:pt x="121" y="337"/>
                  </a:lnTo>
                  <a:lnTo>
                    <a:pt x="103" y="291"/>
                  </a:lnTo>
                  <a:lnTo>
                    <a:pt x="89" y="248"/>
                  </a:lnTo>
                  <a:lnTo>
                    <a:pt x="77" y="210"/>
                  </a:lnTo>
                  <a:lnTo>
                    <a:pt x="70" y="184"/>
                  </a:lnTo>
                  <a:lnTo>
                    <a:pt x="60" y="171"/>
                  </a:lnTo>
                  <a:lnTo>
                    <a:pt x="51" y="160"/>
                  </a:lnTo>
                  <a:lnTo>
                    <a:pt x="43" y="149"/>
                  </a:lnTo>
                  <a:lnTo>
                    <a:pt x="38" y="140"/>
                  </a:lnTo>
                  <a:lnTo>
                    <a:pt x="49" y="142"/>
                  </a:lnTo>
                  <a:lnTo>
                    <a:pt x="62" y="146"/>
                  </a:lnTo>
                  <a:lnTo>
                    <a:pt x="68" y="149"/>
                  </a:lnTo>
                  <a:lnTo>
                    <a:pt x="76" y="153"/>
                  </a:lnTo>
                  <a:lnTo>
                    <a:pt x="83" y="155"/>
                  </a:lnTo>
                  <a:lnTo>
                    <a:pt x="90" y="159"/>
                  </a:lnTo>
                  <a:lnTo>
                    <a:pt x="108" y="144"/>
                  </a:lnTo>
                  <a:lnTo>
                    <a:pt x="111" y="126"/>
                  </a:lnTo>
                  <a:lnTo>
                    <a:pt x="101" y="101"/>
                  </a:lnTo>
                  <a:lnTo>
                    <a:pt x="86" y="78"/>
                  </a:lnTo>
                  <a:lnTo>
                    <a:pt x="61" y="54"/>
                  </a:lnTo>
                  <a:lnTo>
                    <a:pt x="38" y="33"/>
                  </a:lnTo>
                  <a:lnTo>
                    <a:pt x="16" y="16"/>
                  </a:lnTo>
                  <a:lnTo>
                    <a:pt x="1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33" y="7"/>
                  </a:lnTo>
                  <a:lnTo>
                    <a:pt x="66" y="19"/>
                  </a:lnTo>
                  <a:lnTo>
                    <a:pt x="98" y="34"/>
                  </a:lnTo>
                  <a:lnTo>
                    <a:pt x="131" y="54"/>
                  </a:lnTo>
                  <a:lnTo>
                    <a:pt x="161" y="73"/>
                  </a:lnTo>
                  <a:lnTo>
                    <a:pt x="193" y="95"/>
                  </a:lnTo>
                  <a:lnTo>
                    <a:pt x="222" y="117"/>
                  </a:lnTo>
                  <a:lnTo>
                    <a:pt x="252" y="140"/>
                  </a:lnTo>
                  <a:lnTo>
                    <a:pt x="276" y="171"/>
                  </a:lnTo>
                  <a:lnTo>
                    <a:pt x="303" y="211"/>
                  </a:lnTo>
                  <a:lnTo>
                    <a:pt x="326" y="255"/>
                  </a:lnTo>
                  <a:lnTo>
                    <a:pt x="343" y="304"/>
                  </a:lnTo>
                  <a:lnTo>
                    <a:pt x="351" y="352"/>
                  </a:lnTo>
                  <a:lnTo>
                    <a:pt x="346" y="397"/>
                  </a:lnTo>
                  <a:lnTo>
                    <a:pt x="326" y="436"/>
                  </a:lnTo>
                  <a:lnTo>
                    <a:pt x="288" y="469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</p:grpSp>
      <p:grpSp>
        <p:nvGrpSpPr>
          <p:cNvPr id="11300" name="Group 202">
            <a:extLst>
              <a:ext uri="{FF2B5EF4-FFF2-40B4-BE49-F238E27FC236}">
                <a16:creationId xmlns:a16="http://schemas.microsoft.com/office/drawing/2014/main" id="{B1EF731D-A38A-EB03-7F88-A4D97A49DF9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657600" y="2566988"/>
            <a:ext cx="441325" cy="862012"/>
            <a:chOff x="4339" y="2859"/>
            <a:chExt cx="1067" cy="1273"/>
          </a:xfrm>
        </p:grpSpPr>
        <p:sp>
          <p:nvSpPr>
            <p:cNvPr id="12326" name="Freeform 203">
              <a:extLst>
                <a:ext uri="{FF2B5EF4-FFF2-40B4-BE49-F238E27FC236}">
                  <a16:creationId xmlns:a16="http://schemas.microsoft.com/office/drawing/2014/main" id="{EE1A3436-7601-725B-9ECD-255101A5E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" y="2859"/>
              <a:ext cx="1067" cy="1273"/>
            </a:xfrm>
            <a:custGeom>
              <a:avLst/>
              <a:gdLst>
                <a:gd name="T0" fmla="*/ 683 w 1067"/>
                <a:gd name="T1" fmla="*/ 1136 h 1273"/>
                <a:gd name="T2" fmla="*/ 623 w 1067"/>
                <a:gd name="T3" fmla="*/ 1135 h 1273"/>
                <a:gd name="T4" fmla="*/ 567 w 1067"/>
                <a:gd name="T5" fmla="*/ 1145 h 1273"/>
                <a:gd name="T6" fmla="*/ 518 w 1067"/>
                <a:gd name="T7" fmla="*/ 1166 h 1273"/>
                <a:gd name="T8" fmla="*/ 471 w 1067"/>
                <a:gd name="T9" fmla="*/ 1192 h 1273"/>
                <a:gd name="T10" fmla="*/ 437 w 1067"/>
                <a:gd name="T11" fmla="*/ 1221 h 1273"/>
                <a:gd name="T12" fmla="*/ 415 w 1067"/>
                <a:gd name="T13" fmla="*/ 1258 h 1273"/>
                <a:gd name="T14" fmla="*/ 368 w 1067"/>
                <a:gd name="T15" fmla="*/ 1273 h 1273"/>
                <a:gd name="T16" fmla="*/ 298 w 1067"/>
                <a:gd name="T17" fmla="*/ 1263 h 1273"/>
                <a:gd name="T18" fmla="*/ 282 w 1067"/>
                <a:gd name="T19" fmla="*/ 1235 h 1273"/>
                <a:gd name="T20" fmla="*/ 336 w 1067"/>
                <a:gd name="T21" fmla="*/ 1167 h 1273"/>
                <a:gd name="T22" fmla="*/ 387 w 1067"/>
                <a:gd name="T23" fmla="*/ 1069 h 1273"/>
                <a:gd name="T24" fmla="*/ 342 w 1067"/>
                <a:gd name="T25" fmla="*/ 1056 h 1273"/>
                <a:gd name="T26" fmla="*/ 301 w 1067"/>
                <a:gd name="T27" fmla="*/ 1076 h 1273"/>
                <a:gd name="T28" fmla="*/ 271 w 1067"/>
                <a:gd name="T29" fmla="*/ 1070 h 1273"/>
                <a:gd name="T30" fmla="*/ 232 w 1067"/>
                <a:gd name="T31" fmla="*/ 865 h 1273"/>
                <a:gd name="T32" fmla="*/ 285 w 1067"/>
                <a:gd name="T33" fmla="*/ 582 h 1273"/>
                <a:gd name="T34" fmla="*/ 249 w 1067"/>
                <a:gd name="T35" fmla="*/ 327 h 1273"/>
                <a:gd name="T36" fmla="*/ 134 w 1067"/>
                <a:gd name="T37" fmla="*/ 356 h 1273"/>
                <a:gd name="T38" fmla="*/ 69 w 1067"/>
                <a:gd name="T39" fmla="*/ 350 h 1273"/>
                <a:gd name="T40" fmla="*/ 6 w 1067"/>
                <a:gd name="T41" fmla="*/ 289 h 1273"/>
                <a:gd name="T42" fmla="*/ 9 w 1067"/>
                <a:gd name="T43" fmla="*/ 239 h 1273"/>
                <a:gd name="T44" fmla="*/ 34 w 1067"/>
                <a:gd name="T45" fmla="*/ 217 h 1273"/>
                <a:gd name="T46" fmla="*/ 60 w 1067"/>
                <a:gd name="T47" fmla="*/ 208 h 1273"/>
                <a:gd name="T48" fmla="*/ 79 w 1067"/>
                <a:gd name="T49" fmla="*/ 195 h 1273"/>
                <a:gd name="T50" fmla="*/ 119 w 1067"/>
                <a:gd name="T51" fmla="*/ 117 h 1273"/>
                <a:gd name="T52" fmla="*/ 167 w 1067"/>
                <a:gd name="T53" fmla="*/ 54 h 1273"/>
                <a:gd name="T54" fmla="*/ 245 w 1067"/>
                <a:gd name="T55" fmla="*/ 38 h 1273"/>
                <a:gd name="T56" fmla="*/ 318 w 1067"/>
                <a:gd name="T57" fmla="*/ 37 h 1273"/>
                <a:gd name="T58" fmla="*/ 392 w 1067"/>
                <a:gd name="T59" fmla="*/ 34 h 1273"/>
                <a:gd name="T60" fmla="*/ 463 w 1067"/>
                <a:gd name="T61" fmla="*/ 28 h 1273"/>
                <a:gd name="T62" fmla="*/ 535 w 1067"/>
                <a:gd name="T63" fmla="*/ 16 h 1273"/>
                <a:gd name="T64" fmla="*/ 604 w 1067"/>
                <a:gd name="T65" fmla="*/ 0 h 1273"/>
                <a:gd name="T66" fmla="*/ 601 w 1067"/>
                <a:gd name="T67" fmla="*/ 26 h 1273"/>
                <a:gd name="T68" fmla="*/ 616 w 1067"/>
                <a:gd name="T69" fmla="*/ 28 h 1273"/>
                <a:gd name="T70" fmla="*/ 625 w 1067"/>
                <a:gd name="T71" fmla="*/ 34 h 1273"/>
                <a:gd name="T72" fmla="*/ 619 w 1067"/>
                <a:gd name="T73" fmla="*/ 48 h 1273"/>
                <a:gd name="T74" fmla="*/ 691 w 1067"/>
                <a:gd name="T75" fmla="*/ 73 h 1273"/>
                <a:gd name="T76" fmla="*/ 751 w 1067"/>
                <a:gd name="T77" fmla="*/ 109 h 1273"/>
                <a:gd name="T78" fmla="*/ 803 w 1067"/>
                <a:gd name="T79" fmla="*/ 153 h 1273"/>
                <a:gd name="T80" fmla="*/ 846 w 1067"/>
                <a:gd name="T81" fmla="*/ 205 h 1273"/>
                <a:gd name="T82" fmla="*/ 882 w 1067"/>
                <a:gd name="T83" fmla="*/ 264 h 1273"/>
                <a:gd name="T84" fmla="*/ 919 w 1067"/>
                <a:gd name="T85" fmla="*/ 361 h 1273"/>
                <a:gd name="T86" fmla="*/ 940 w 1067"/>
                <a:gd name="T87" fmla="*/ 465 h 1273"/>
                <a:gd name="T88" fmla="*/ 947 w 1067"/>
                <a:gd name="T89" fmla="*/ 541 h 1273"/>
                <a:gd name="T90" fmla="*/ 929 w 1067"/>
                <a:gd name="T91" fmla="*/ 521 h 1273"/>
                <a:gd name="T92" fmla="*/ 902 w 1067"/>
                <a:gd name="T93" fmla="*/ 584 h 1273"/>
                <a:gd name="T94" fmla="*/ 932 w 1067"/>
                <a:gd name="T95" fmla="*/ 760 h 1273"/>
                <a:gd name="T96" fmla="*/ 953 w 1067"/>
                <a:gd name="T97" fmla="*/ 1088 h 1273"/>
                <a:gd name="T98" fmla="*/ 982 w 1067"/>
                <a:gd name="T99" fmla="*/ 1131 h 1273"/>
                <a:gd name="T100" fmla="*/ 1036 w 1067"/>
                <a:gd name="T101" fmla="*/ 1164 h 1273"/>
                <a:gd name="T102" fmla="*/ 1067 w 1067"/>
                <a:gd name="T103" fmla="*/ 1216 h 1273"/>
                <a:gd name="T104" fmla="*/ 1036 w 1067"/>
                <a:gd name="T105" fmla="*/ 1255 h 1273"/>
                <a:gd name="T106" fmla="*/ 992 w 1067"/>
                <a:gd name="T107" fmla="*/ 1261 h 1273"/>
                <a:gd name="T108" fmla="*/ 950 w 1067"/>
                <a:gd name="T109" fmla="*/ 1257 h 1273"/>
                <a:gd name="T110" fmla="*/ 906 w 1067"/>
                <a:gd name="T111" fmla="*/ 1238 h 1273"/>
                <a:gd name="T112" fmla="*/ 825 w 1067"/>
                <a:gd name="T113" fmla="*/ 1194 h 1273"/>
                <a:gd name="T114" fmla="*/ 746 w 1067"/>
                <a:gd name="T115" fmla="*/ 1153 h 127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067"/>
                <a:gd name="T175" fmla="*/ 0 h 1273"/>
                <a:gd name="T176" fmla="*/ 1067 w 1067"/>
                <a:gd name="T177" fmla="*/ 1273 h 127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067" h="1273">
                  <a:moveTo>
                    <a:pt x="727" y="1144"/>
                  </a:moveTo>
                  <a:lnTo>
                    <a:pt x="705" y="1139"/>
                  </a:lnTo>
                  <a:lnTo>
                    <a:pt x="683" y="1136"/>
                  </a:lnTo>
                  <a:lnTo>
                    <a:pt x="663" y="1133"/>
                  </a:lnTo>
                  <a:lnTo>
                    <a:pt x="642" y="1133"/>
                  </a:lnTo>
                  <a:lnTo>
                    <a:pt x="623" y="1135"/>
                  </a:lnTo>
                  <a:lnTo>
                    <a:pt x="604" y="1138"/>
                  </a:lnTo>
                  <a:lnTo>
                    <a:pt x="585" y="1141"/>
                  </a:lnTo>
                  <a:lnTo>
                    <a:pt x="567" y="1145"/>
                  </a:lnTo>
                  <a:lnTo>
                    <a:pt x="550" y="1151"/>
                  </a:lnTo>
                  <a:lnTo>
                    <a:pt x="534" y="1158"/>
                  </a:lnTo>
                  <a:lnTo>
                    <a:pt x="518" y="1166"/>
                  </a:lnTo>
                  <a:lnTo>
                    <a:pt x="501" y="1173"/>
                  </a:lnTo>
                  <a:lnTo>
                    <a:pt x="485" y="1183"/>
                  </a:lnTo>
                  <a:lnTo>
                    <a:pt x="471" y="1192"/>
                  </a:lnTo>
                  <a:lnTo>
                    <a:pt x="456" y="1202"/>
                  </a:lnTo>
                  <a:lnTo>
                    <a:pt x="441" y="1214"/>
                  </a:lnTo>
                  <a:lnTo>
                    <a:pt x="437" y="1221"/>
                  </a:lnTo>
                  <a:lnTo>
                    <a:pt x="433" y="1232"/>
                  </a:lnTo>
                  <a:lnTo>
                    <a:pt x="427" y="1245"/>
                  </a:lnTo>
                  <a:lnTo>
                    <a:pt x="415" y="1258"/>
                  </a:lnTo>
                  <a:lnTo>
                    <a:pt x="409" y="1267"/>
                  </a:lnTo>
                  <a:lnTo>
                    <a:pt x="392" y="1271"/>
                  </a:lnTo>
                  <a:lnTo>
                    <a:pt x="368" y="1273"/>
                  </a:lnTo>
                  <a:lnTo>
                    <a:pt x="342" y="1271"/>
                  </a:lnTo>
                  <a:lnTo>
                    <a:pt x="317" y="1268"/>
                  </a:lnTo>
                  <a:lnTo>
                    <a:pt x="298" y="1263"/>
                  </a:lnTo>
                  <a:lnTo>
                    <a:pt x="288" y="1255"/>
                  </a:lnTo>
                  <a:lnTo>
                    <a:pt x="290" y="1246"/>
                  </a:lnTo>
                  <a:lnTo>
                    <a:pt x="282" y="1235"/>
                  </a:lnTo>
                  <a:lnTo>
                    <a:pt x="290" y="1217"/>
                  </a:lnTo>
                  <a:lnTo>
                    <a:pt x="311" y="1195"/>
                  </a:lnTo>
                  <a:lnTo>
                    <a:pt x="336" y="1167"/>
                  </a:lnTo>
                  <a:lnTo>
                    <a:pt x="361" y="1138"/>
                  </a:lnTo>
                  <a:lnTo>
                    <a:pt x="380" y="1106"/>
                  </a:lnTo>
                  <a:lnTo>
                    <a:pt x="387" y="1069"/>
                  </a:lnTo>
                  <a:lnTo>
                    <a:pt x="375" y="1032"/>
                  </a:lnTo>
                  <a:lnTo>
                    <a:pt x="358" y="1046"/>
                  </a:lnTo>
                  <a:lnTo>
                    <a:pt x="342" y="1056"/>
                  </a:lnTo>
                  <a:lnTo>
                    <a:pt x="327" y="1065"/>
                  </a:lnTo>
                  <a:lnTo>
                    <a:pt x="312" y="1072"/>
                  </a:lnTo>
                  <a:lnTo>
                    <a:pt x="301" y="1076"/>
                  </a:lnTo>
                  <a:lnTo>
                    <a:pt x="289" y="1078"/>
                  </a:lnTo>
                  <a:lnTo>
                    <a:pt x="280" y="1076"/>
                  </a:lnTo>
                  <a:lnTo>
                    <a:pt x="271" y="1070"/>
                  </a:lnTo>
                  <a:lnTo>
                    <a:pt x="235" y="1015"/>
                  </a:lnTo>
                  <a:lnTo>
                    <a:pt x="225" y="946"/>
                  </a:lnTo>
                  <a:lnTo>
                    <a:pt x="232" y="865"/>
                  </a:lnTo>
                  <a:lnTo>
                    <a:pt x="251" y="777"/>
                  </a:lnTo>
                  <a:lnTo>
                    <a:pt x="271" y="682"/>
                  </a:lnTo>
                  <a:lnTo>
                    <a:pt x="285" y="582"/>
                  </a:lnTo>
                  <a:lnTo>
                    <a:pt x="285" y="480"/>
                  </a:lnTo>
                  <a:lnTo>
                    <a:pt x="263" y="378"/>
                  </a:lnTo>
                  <a:lnTo>
                    <a:pt x="249" y="327"/>
                  </a:lnTo>
                  <a:lnTo>
                    <a:pt x="166" y="340"/>
                  </a:lnTo>
                  <a:lnTo>
                    <a:pt x="151" y="349"/>
                  </a:lnTo>
                  <a:lnTo>
                    <a:pt x="134" y="356"/>
                  </a:lnTo>
                  <a:lnTo>
                    <a:pt x="113" y="359"/>
                  </a:lnTo>
                  <a:lnTo>
                    <a:pt x="91" y="356"/>
                  </a:lnTo>
                  <a:lnTo>
                    <a:pt x="69" y="350"/>
                  </a:lnTo>
                  <a:lnTo>
                    <a:pt x="47" y="337"/>
                  </a:lnTo>
                  <a:lnTo>
                    <a:pt x="25" y="317"/>
                  </a:lnTo>
                  <a:lnTo>
                    <a:pt x="6" y="289"/>
                  </a:lnTo>
                  <a:lnTo>
                    <a:pt x="0" y="271"/>
                  </a:lnTo>
                  <a:lnTo>
                    <a:pt x="2" y="255"/>
                  </a:lnTo>
                  <a:lnTo>
                    <a:pt x="9" y="239"/>
                  </a:lnTo>
                  <a:lnTo>
                    <a:pt x="19" y="227"/>
                  </a:lnTo>
                  <a:lnTo>
                    <a:pt x="27" y="221"/>
                  </a:lnTo>
                  <a:lnTo>
                    <a:pt x="34" y="217"/>
                  </a:lnTo>
                  <a:lnTo>
                    <a:pt x="43" y="214"/>
                  </a:lnTo>
                  <a:lnTo>
                    <a:pt x="52" y="211"/>
                  </a:lnTo>
                  <a:lnTo>
                    <a:pt x="60" y="208"/>
                  </a:lnTo>
                  <a:lnTo>
                    <a:pt x="68" y="205"/>
                  </a:lnTo>
                  <a:lnTo>
                    <a:pt x="75" y="201"/>
                  </a:lnTo>
                  <a:lnTo>
                    <a:pt x="79" y="195"/>
                  </a:lnTo>
                  <a:lnTo>
                    <a:pt x="93" y="170"/>
                  </a:lnTo>
                  <a:lnTo>
                    <a:pt x="106" y="142"/>
                  </a:lnTo>
                  <a:lnTo>
                    <a:pt x="119" y="117"/>
                  </a:lnTo>
                  <a:lnTo>
                    <a:pt x="132" y="92"/>
                  </a:lnTo>
                  <a:lnTo>
                    <a:pt x="148" y="70"/>
                  </a:lnTo>
                  <a:lnTo>
                    <a:pt x="167" y="54"/>
                  </a:lnTo>
                  <a:lnTo>
                    <a:pt x="191" y="43"/>
                  </a:lnTo>
                  <a:lnTo>
                    <a:pt x="220" y="38"/>
                  </a:lnTo>
                  <a:lnTo>
                    <a:pt x="245" y="38"/>
                  </a:lnTo>
                  <a:lnTo>
                    <a:pt x="270" y="38"/>
                  </a:lnTo>
                  <a:lnTo>
                    <a:pt x="293" y="37"/>
                  </a:lnTo>
                  <a:lnTo>
                    <a:pt x="318" y="37"/>
                  </a:lnTo>
                  <a:lnTo>
                    <a:pt x="343" y="35"/>
                  </a:lnTo>
                  <a:lnTo>
                    <a:pt x="368" y="35"/>
                  </a:lnTo>
                  <a:lnTo>
                    <a:pt x="392" y="34"/>
                  </a:lnTo>
                  <a:lnTo>
                    <a:pt x="417" y="32"/>
                  </a:lnTo>
                  <a:lnTo>
                    <a:pt x="440" y="29"/>
                  </a:lnTo>
                  <a:lnTo>
                    <a:pt x="463" y="28"/>
                  </a:lnTo>
                  <a:lnTo>
                    <a:pt x="488" y="23"/>
                  </a:lnTo>
                  <a:lnTo>
                    <a:pt x="512" y="21"/>
                  </a:lnTo>
                  <a:lnTo>
                    <a:pt x="535" y="16"/>
                  </a:lnTo>
                  <a:lnTo>
                    <a:pt x="559" y="12"/>
                  </a:lnTo>
                  <a:lnTo>
                    <a:pt x="581" y="6"/>
                  </a:lnTo>
                  <a:lnTo>
                    <a:pt x="604" y="0"/>
                  </a:lnTo>
                  <a:lnTo>
                    <a:pt x="595" y="18"/>
                  </a:lnTo>
                  <a:lnTo>
                    <a:pt x="595" y="23"/>
                  </a:lnTo>
                  <a:lnTo>
                    <a:pt x="601" y="26"/>
                  </a:lnTo>
                  <a:lnTo>
                    <a:pt x="606" y="38"/>
                  </a:lnTo>
                  <a:lnTo>
                    <a:pt x="610" y="32"/>
                  </a:lnTo>
                  <a:lnTo>
                    <a:pt x="616" y="28"/>
                  </a:lnTo>
                  <a:lnTo>
                    <a:pt x="623" y="26"/>
                  </a:lnTo>
                  <a:lnTo>
                    <a:pt x="632" y="28"/>
                  </a:lnTo>
                  <a:lnTo>
                    <a:pt x="625" y="34"/>
                  </a:lnTo>
                  <a:lnTo>
                    <a:pt x="619" y="40"/>
                  </a:lnTo>
                  <a:lnTo>
                    <a:pt x="617" y="45"/>
                  </a:lnTo>
                  <a:lnTo>
                    <a:pt x="619" y="48"/>
                  </a:lnTo>
                  <a:lnTo>
                    <a:pt x="644" y="56"/>
                  </a:lnTo>
                  <a:lnTo>
                    <a:pt x="667" y="63"/>
                  </a:lnTo>
                  <a:lnTo>
                    <a:pt x="691" y="73"/>
                  </a:lnTo>
                  <a:lnTo>
                    <a:pt x="711" y="84"/>
                  </a:lnTo>
                  <a:lnTo>
                    <a:pt x="732" y="95"/>
                  </a:lnTo>
                  <a:lnTo>
                    <a:pt x="751" y="109"/>
                  </a:lnTo>
                  <a:lnTo>
                    <a:pt x="770" y="122"/>
                  </a:lnTo>
                  <a:lnTo>
                    <a:pt x="787" y="136"/>
                  </a:lnTo>
                  <a:lnTo>
                    <a:pt x="803" y="153"/>
                  </a:lnTo>
                  <a:lnTo>
                    <a:pt x="818" y="169"/>
                  </a:lnTo>
                  <a:lnTo>
                    <a:pt x="833" y="186"/>
                  </a:lnTo>
                  <a:lnTo>
                    <a:pt x="846" y="205"/>
                  </a:lnTo>
                  <a:lnTo>
                    <a:pt x="859" y="224"/>
                  </a:lnTo>
                  <a:lnTo>
                    <a:pt x="871" y="243"/>
                  </a:lnTo>
                  <a:lnTo>
                    <a:pt x="882" y="264"/>
                  </a:lnTo>
                  <a:lnTo>
                    <a:pt x="893" y="286"/>
                  </a:lnTo>
                  <a:lnTo>
                    <a:pt x="907" y="323"/>
                  </a:lnTo>
                  <a:lnTo>
                    <a:pt x="919" y="361"/>
                  </a:lnTo>
                  <a:lnTo>
                    <a:pt x="928" y="400"/>
                  </a:lnTo>
                  <a:lnTo>
                    <a:pt x="935" y="440"/>
                  </a:lnTo>
                  <a:lnTo>
                    <a:pt x="940" y="465"/>
                  </a:lnTo>
                  <a:lnTo>
                    <a:pt x="944" y="490"/>
                  </a:lnTo>
                  <a:lnTo>
                    <a:pt x="947" y="516"/>
                  </a:lnTo>
                  <a:lnTo>
                    <a:pt x="947" y="541"/>
                  </a:lnTo>
                  <a:lnTo>
                    <a:pt x="941" y="534"/>
                  </a:lnTo>
                  <a:lnTo>
                    <a:pt x="935" y="528"/>
                  </a:lnTo>
                  <a:lnTo>
                    <a:pt x="929" y="521"/>
                  </a:lnTo>
                  <a:lnTo>
                    <a:pt x="924" y="515"/>
                  </a:lnTo>
                  <a:lnTo>
                    <a:pt x="906" y="548"/>
                  </a:lnTo>
                  <a:lnTo>
                    <a:pt x="902" y="584"/>
                  </a:lnTo>
                  <a:lnTo>
                    <a:pt x="903" y="620"/>
                  </a:lnTo>
                  <a:lnTo>
                    <a:pt x="910" y="653"/>
                  </a:lnTo>
                  <a:lnTo>
                    <a:pt x="932" y="760"/>
                  </a:lnTo>
                  <a:lnTo>
                    <a:pt x="944" y="870"/>
                  </a:lnTo>
                  <a:lnTo>
                    <a:pt x="950" y="978"/>
                  </a:lnTo>
                  <a:lnTo>
                    <a:pt x="953" y="1088"/>
                  </a:lnTo>
                  <a:lnTo>
                    <a:pt x="957" y="1104"/>
                  </a:lnTo>
                  <a:lnTo>
                    <a:pt x="967" y="1119"/>
                  </a:lnTo>
                  <a:lnTo>
                    <a:pt x="982" y="1131"/>
                  </a:lnTo>
                  <a:lnTo>
                    <a:pt x="1000" y="1141"/>
                  </a:lnTo>
                  <a:lnTo>
                    <a:pt x="1019" y="1153"/>
                  </a:lnTo>
                  <a:lnTo>
                    <a:pt x="1036" y="1164"/>
                  </a:lnTo>
                  <a:lnTo>
                    <a:pt x="1052" y="1180"/>
                  </a:lnTo>
                  <a:lnTo>
                    <a:pt x="1063" y="1198"/>
                  </a:lnTo>
                  <a:lnTo>
                    <a:pt x="1067" y="1216"/>
                  </a:lnTo>
                  <a:lnTo>
                    <a:pt x="1063" y="1233"/>
                  </a:lnTo>
                  <a:lnTo>
                    <a:pt x="1052" y="1248"/>
                  </a:lnTo>
                  <a:lnTo>
                    <a:pt x="1036" y="1255"/>
                  </a:lnTo>
                  <a:lnTo>
                    <a:pt x="1022" y="1258"/>
                  </a:lnTo>
                  <a:lnTo>
                    <a:pt x="1007" y="1260"/>
                  </a:lnTo>
                  <a:lnTo>
                    <a:pt x="992" y="1261"/>
                  </a:lnTo>
                  <a:lnTo>
                    <a:pt x="978" y="1260"/>
                  </a:lnTo>
                  <a:lnTo>
                    <a:pt x="963" y="1260"/>
                  </a:lnTo>
                  <a:lnTo>
                    <a:pt x="950" y="1257"/>
                  </a:lnTo>
                  <a:lnTo>
                    <a:pt x="937" y="1254"/>
                  </a:lnTo>
                  <a:lnTo>
                    <a:pt x="925" y="1248"/>
                  </a:lnTo>
                  <a:lnTo>
                    <a:pt x="906" y="1238"/>
                  </a:lnTo>
                  <a:lnTo>
                    <a:pt x="882" y="1224"/>
                  </a:lnTo>
                  <a:lnTo>
                    <a:pt x="855" y="1210"/>
                  </a:lnTo>
                  <a:lnTo>
                    <a:pt x="825" y="1194"/>
                  </a:lnTo>
                  <a:lnTo>
                    <a:pt x="796" y="1179"/>
                  </a:lnTo>
                  <a:lnTo>
                    <a:pt x="770" y="1164"/>
                  </a:lnTo>
                  <a:lnTo>
                    <a:pt x="746" y="1153"/>
                  </a:lnTo>
                  <a:lnTo>
                    <a:pt x="727" y="1144"/>
                  </a:lnTo>
                  <a:close/>
                </a:path>
              </a:pathLst>
            </a:cu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27" name="Freeform 204">
              <a:extLst>
                <a:ext uri="{FF2B5EF4-FFF2-40B4-BE49-F238E27FC236}">
                  <a16:creationId xmlns:a16="http://schemas.microsoft.com/office/drawing/2014/main" id="{07805051-7B61-1FC8-116E-0FEC2FEB3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2911"/>
              <a:ext cx="104" cy="94"/>
            </a:xfrm>
            <a:custGeom>
              <a:avLst/>
              <a:gdLst>
                <a:gd name="T0" fmla="*/ 64 w 103"/>
                <a:gd name="T1" fmla="*/ 85 h 94"/>
                <a:gd name="T2" fmla="*/ 75 w 103"/>
                <a:gd name="T3" fmla="*/ 78 h 94"/>
                <a:gd name="T4" fmla="*/ 82 w 103"/>
                <a:gd name="T5" fmla="*/ 72 h 94"/>
                <a:gd name="T6" fmla="*/ 85 w 103"/>
                <a:gd name="T7" fmla="*/ 68 h 94"/>
                <a:gd name="T8" fmla="*/ 89 w 103"/>
                <a:gd name="T9" fmla="*/ 63 h 94"/>
                <a:gd name="T10" fmla="*/ 101 w 103"/>
                <a:gd name="T11" fmla="*/ 44 h 94"/>
                <a:gd name="T12" fmla="*/ 103 w 103"/>
                <a:gd name="T13" fmla="*/ 28 h 94"/>
                <a:gd name="T14" fmla="*/ 94 w 103"/>
                <a:gd name="T15" fmla="*/ 14 h 94"/>
                <a:gd name="T16" fmla="*/ 79 w 103"/>
                <a:gd name="T17" fmla="*/ 3 h 94"/>
                <a:gd name="T18" fmla="*/ 70 w 103"/>
                <a:gd name="T19" fmla="*/ 0 h 94"/>
                <a:gd name="T20" fmla="*/ 62 w 103"/>
                <a:gd name="T21" fmla="*/ 0 h 94"/>
                <a:gd name="T22" fmla="*/ 53 w 103"/>
                <a:gd name="T23" fmla="*/ 0 h 94"/>
                <a:gd name="T24" fmla="*/ 42 w 103"/>
                <a:gd name="T25" fmla="*/ 3 h 94"/>
                <a:gd name="T26" fmla="*/ 32 w 103"/>
                <a:gd name="T27" fmla="*/ 6 h 94"/>
                <a:gd name="T28" fmla="*/ 23 w 103"/>
                <a:gd name="T29" fmla="*/ 11 h 94"/>
                <a:gd name="T30" fmla="*/ 13 w 103"/>
                <a:gd name="T31" fmla="*/ 16 h 94"/>
                <a:gd name="T32" fmla="*/ 4 w 103"/>
                <a:gd name="T33" fmla="*/ 22 h 94"/>
                <a:gd name="T34" fmla="*/ 0 w 103"/>
                <a:gd name="T35" fmla="*/ 30 h 94"/>
                <a:gd name="T36" fmla="*/ 1 w 103"/>
                <a:gd name="T37" fmla="*/ 40 h 94"/>
                <a:gd name="T38" fmla="*/ 7 w 103"/>
                <a:gd name="T39" fmla="*/ 49 h 94"/>
                <a:gd name="T40" fmla="*/ 13 w 103"/>
                <a:gd name="T41" fmla="*/ 53 h 94"/>
                <a:gd name="T42" fmla="*/ 18 w 103"/>
                <a:gd name="T43" fmla="*/ 52 h 94"/>
                <a:gd name="T44" fmla="*/ 22 w 103"/>
                <a:gd name="T45" fmla="*/ 47 h 94"/>
                <a:gd name="T46" fmla="*/ 28 w 103"/>
                <a:gd name="T47" fmla="*/ 46 h 94"/>
                <a:gd name="T48" fmla="*/ 34 w 103"/>
                <a:gd name="T49" fmla="*/ 47 h 94"/>
                <a:gd name="T50" fmla="*/ 21 w 103"/>
                <a:gd name="T51" fmla="*/ 60 h 94"/>
                <a:gd name="T52" fmla="*/ 15 w 103"/>
                <a:gd name="T53" fmla="*/ 71 h 94"/>
                <a:gd name="T54" fmla="*/ 16 w 103"/>
                <a:gd name="T55" fmla="*/ 81 h 94"/>
                <a:gd name="T56" fmla="*/ 31 w 103"/>
                <a:gd name="T57" fmla="*/ 91 h 94"/>
                <a:gd name="T58" fmla="*/ 38 w 103"/>
                <a:gd name="T59" fmla="*/ 94 h 94"/>
                <a:gd name="T60" fmla="*/ 45 w 103"/>
                <a:gd name="T61" fmla="*/ 94 h 94"/>
                <a:gd name="T62" fmla="*/ 54 w 103"/>
                <a:gd name="T63" fmla="*/ 91 h 94"/>
                <a:gd name="T64" fmla="*/ 64 w 103"/>
                <a:gd name="T65" fmla="*/ 85 h 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3"/>
                <a:gd name="T100" fmla="*/ 0 h 94"/>
                <a:gd name="T101" fmla="*/ 103 w 103"/>
                <a:gd name="T102" fmla="*/ 94 h 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3" h="94">
                  <a:moveTo>
                    <a:pt x="64" y="85"/>
                  </a:moveTo>
                  <a:lnTo>
                    <a:pt x="75" y="78"/>
                  </a:lnTo>
                  <a:lnTo>
                    <a:pt x="82" y="72"/>
                  </a:lnTo>
                  <a:lnTo>
                    <a:pt x="85" y="68"/>
                  </a:lnTo>
                  <a:lnTo>
                    <a:pt x="89" y="63"/>
                  </a:lnTo>
                  <a:lnTo>
                    <a:pt x="101" y="44"/>
                  </a:lnTo>
                  <a:lnTo>
                    <a:pt x="103" y="28"/>
                  </a:lnTo>
                  <a:lnTo>
                    <a:pt x="94" y="14"/>
                  </a:lnTo>
                  <a:lnTo>
                    <a:pt x="79" y="3"/>
                  </a:lnTo>
                  <a:lnTo>
                    <a:pt x="70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42" y="3"/>
                  </a:lnTo>
                  <a:lnTo>
                    <a:pt x="32" y="6"/>
                  </a:lnTo>
                  <a:lnTo>
                    <a:pt x="23" y="11"/>
                  </a:lnTo>
                  <a:lnTo>
                    <a:pt x="13" y="16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1" y="40"/>
                  </a:lnTo>
                  <a:lnTo>
                    <a:pt x="7" y="49"/>
                  </a:lnTo>
                  <a:lnTo>
                    <a:pt x="13" y="53"/>
                  </a:lnTo>
                  <a:lnTo>
                    <a:pt x="18" y="52"/>
                  </a:lnTo>
                  <a:lnTo>
                    <a:pt x="22" y="47"/>
                  </a:lnTo>
                  <a:lnTo>
                    <a:pt x="28" y="46"/>
                  </a:lnTo>
                  <a:lnTo>
                    <a:pt x="34" y="47"/>
                  </a:lnTo>
                  <a:lnTo>
                    <a:pt x="21" y="60"/>
                  </a:lnTo>
                  <a:lnTo>
                    <a:pt x="15" y="71"/>
                  </a:lnTo>
                  <a:lnTo>
                    <a:pt x="16" y="81"/>
                  </a:lnTo>
                  <a:lnTo>
                    <a:pt x="31" y="91"/>
                  </a:lnTo>
                  <a:lnTo>
                    <a:pt x="38" y="94"/>
                  </a:lnTo>
                  <a:lnTo>
                    <a:pt x="45" y="94"/>
                  </a:lnTo>
                  <a:lnTo>
                    <a:pt x="54" y="91"/>
                  </a:lnTo>
                  <a:lnTo>
                    <a:pt x="64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28" name="Freeform 205">
              <a:extLst>
                <a:ext uri="{FF2B5EF4-FFF2-40B4-BE49-F238E27FC236}">
                  <a16:creationId xmlns:a16="http://schemas.microsoft.com/office/drawing/2014/main" id="{0792EDCB-0A84-75A8-8ACA-2274391F09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2911"/>
              <a:ext cx="104" cy="94"/>
            </a:xfrm>
            <a:custGeom>
              <a:avLst/>
              <a:gdLst>
                <a:gd name="T0" fmla="*/ 64 w 103"/>
                <a:gd name="T1" fmla="*/ 85 h 94"/>
                <a:gd name="T2" fmla="*/ 64 w 103"/>
                <a:gd name="T3" fmla="*/ 85 h 94"/>
                <a:gd name="T4" fmla="*/ 75 w 103"/>
                <a:gd name="T5" fmla="*/ 78 h 94"/>
                <a:gd name="T6" fmla="*/ 82 w 103"/>
                <a:gd name="T7" fmla="*/ 72 h 94"/>
                <a:gd name="T8" fmla="*/ 85 w 103"/>
                <a:gd name="T9" fmla="*/ 68 h 94"/>
                <a:gd name="T10" fmla="*/ 89 w 103"/>
                <a:gd name="T11" fmla="*/ 63 h 94"/>
                <a:gd name="T12" fmla="*/ 89 w 103"/>
                <a:gd name="T13" fmla="*/ 63 h 94"/>
                <a:gd name="T14" fmla="*/ 101 w 103"/>
                <a:gd name="T15" fmla="*/ 44 h 94"/>
                <a:gd name="T16" fmla="*/ 103 w 103"/>
                <a:gd name="T17" fmla="*/ 28 h 94"/>
                <a:gd name="T18" fmla="*/ 94 w 103"/>
                <a:gd name="T19" fmla="*/ 14 h 94"/>
                <a:gd name="T20" fmla="*/ 79 w 103"/>
                <a:gd name="T21" fmla="*/ 3 h 94"/>
                <a:gd name="T22" fmla="*/ 79 w 103"/>
                <a:gd name="T23" fmla="*/ 3 h 94"/>
                <a:gd name="T24" fmla="*/ 70 w 103"/>
                <a:gd name="T25" fmla="*/ 0 h 94"/>
                <a:gd name="T26" fmla="*/ 62 w 103"/>
                <a:gd name="T27" fmla="*/ 0 h 94"/>
                <a:gd name="T28" fmla="*/ 53 w 103"/>
                <a:gd name="T29" fmla="*/ 0 h 94"/>
                <a:gd name="T30" fmla="*/ 42 w 103"/>
                <a:gd name="T31" fmla="*/ 3 h 94"/>
                <a:gd name="T32" fmla="*/ 32 w 103"/>
                <a:gd name="T33" fmla="*/ 6 h 94"/>
                <a:gd name="T34" fmla="*/ 23 w 103"/>
                <a:gd name="T35" fmla="*/ 11 h 94"/>
                <a:gd name="T36" fmla="*/ 13 w 103"/>
                <a:gd name="T37" fmla="*/ 16 h 94"/>
                <a:gd name="T38" fmla="*/ 4 w 103"/>
                <a:gd name="T39" fmla="*/ 22 h 94"/>
                <a:gd name="T40" fmla="*/ 4 w 103"/>
                <a:gd name="T41" fmla="*/ 22 h 94"/>
                <a:gd name="T42" fmla="*/ 0 w 103"/>
                <a:gd name="T43" fmla="*/ 30 h 94"/>
                <a:gd name="T44" fmla="*/ 1 w 103"/>
                <a:gd name="T45" fmla="*/ 40 h 94"/>
                <a:gd name="T46" fmla="*/ 7 w 103"/>
                <a:gd name="T47" fmla="*/ 49 h 94"/>
                <a:gd name="T48" fmla="*/ 13 w 103"/>
                <a:gd name="T49" fmla="*/ 53 h 94"/>
                <a:gd name="T50" fmla="*/ 13 w 103"/>
                <a:gd name="T51" fmla="*/ 53 h 94"/>
                <a:gd name="T52" fmla="*/ 18 w 103"/>
                <a:gd name="T53" fmla="*/ 52 h 94"/>
                <a:gd name="T54" fmla="*/ 22 w 103"/>
                <a:gd name="T55" fmla="*/ 47 h 94"/>
                <a:gd name="T56" fmla="*/ 28 w 103"/>
                <a:gd name="T57" fmla="*/ 46 h 94"/>
                <a:gd name="T58" fmla="*/ 34 w 103"/>
                <a:gd name="T59" fmla="*/ 47 h 94"/>
                <a:gd name="T60" fmla="*/ 34 w 103"/>
                <a:gd name="T61" fmla="*/ 47 h 94"/>
                <a:gd name="T62" fmla="*/ 21 w 103"/>
                <a:gd name="T63" fmla="*/ 60 h 94"/>
                <a:gd name="T64" fmla="*/ 15 w 103"/>
                <a:gd name="T65" fmla="*/ 71 h 94"/>
                <a:gd name="T66" fmla="*/ 16 w 103"/>
                <a:gd name="T67" fmla="*/ 81 h 94"/>
                <a:gd name="T68" fmla="*/ 31 w 103"/>
                <a:gd name="T69" fmla="*/ 91 h 94"/>
                <a:gd name="T70" fmla="*/ 31 w 103"/>
                <a:gd name="T71" fmla="*/ 91 h 94"/>
                <a:gd name="T72" fmla="*/ 38 w 103"/>
                <a:gd name="T73" fmla="*/ 94 h 94"/>
                <a:gd name="T74" fmla="*/ 45 w 103"/>
                <a:gd name="T75" fmla="*/ 94 h 94"/>
                <a:gd name="T76" fmla="*/ 54 w 103"/>
                <a:gd name="T77" fmla="*/ 91 h 94"/>
                <a:gd name="T78" fmla="*/ 64 w 103"/>
                <a:gd name="T79" fmla="*/ 85 h 9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3"/>
                <a:gd name="T121" fmla="*/ 0 h 94"/>
                <a:gd name="T122" fmla="*/ 103 w 103"/>
                <a:gd name="T123" fmla="*/ 94 h 9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3" h="94">
                  <a:moveTo>
                    <a:pt x="64" y="85"/>
                  </a:moveTo>
                  <a:lnTo>
                    <a:pt x="64" y="85"/>
                  </a:lnTo>
                  <a:lnTo>
                    <a:pt x="75" y="78"/>
                  </a:lnTo>
                  <a:lnTo>
                    <a:pt x="82" y="72"/>
                  </a:lnTo>
                  <a:lnTo>
                    <a:pt x="85" y="68"/>
                  </a:lnTo>
                  <a:lnTo>
                    <a:pt x="89" y="63"/>
                  </a:lnTo>
                  <a:lnTo>
                    <a:pt x="101" y="44"/>
                  </a:lnTo>
                  <a:lnTo>
                    <a:pt x="103" y="28"/>
                  </a:lnTo>
                  <a:lnTo>
                    <a:pt x="94" y="14"/>
                  </a:lnTo>
                  <a:lnTo>
                    <a:pt x="79" y="3"/>
                  </a:lnTo>
                  <a:lnTo>
                    <a:pt x="70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42" y="3"/>
                  </a:lnTo>
                  <a:lnTo>
                    <a:pt x="32" y="6"/>
                  </a:lnTo>
                  <a:lnTo>
                    <a:pt x="23" y="11"/>
                  </a:lnTo>
                  <a:lnTo>
                    <a:pt x="13" y="16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1" y="40"/>
                  </a:lnTo>
                  <a:lnTo>
                    <a:pt x="7" y="49"/>
                  </a:lnTo>
                  <a:lnTo>
                    <a:pt x="13" y="53"/>
                  </a:lnTo>
                  <a:lnTo>
                    <a:pt x="18" y="52"/>
                  </a:lnTo>
                  <a:lnTo>
                    <a:pt x="22" y="47"/>
                  </a:lnTo>
                  <a:lnTo>
                    <a:pt x="28" y="46"/>
                  </a:lnTo>
                  <a:lnTo>
                    <a:pt x="34" y="47"/>
                  </a:lnTo>
                  <a:lnTo>
                    <a:pt x="21" y="60"/>
                  </a:lnTo>
                  <a:lnTo>
                    <a:pt x="15" y="71"/>
                  </a:lnTo>
                  <a:lnTo>
                    <a:pt x="16" y="81"/>
                  </a:lnTo>
                  <a:lnTo>
                    <a:pt x="31" y="91"/>
                  </a:lnTo>
                  <a:lnTo>
                    <a:pt x="38" y="94"/>
                  </a:lnTo>
                  <a:lnTo>
                    <a:pt x="45" y="94"/>
                  </a:lnTo>
                  <a:lnTo>
                    <a:pt x="54" y="91"/>
                  </a:lnTo>
                  <a:lnTo>
                    <a:pt x="64" y="8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29" name="Freeform 206">
              <a:extLst>
                <a:ext uri="{FF2B5EF4-FFF2-40B4-BE49-F238E27FC236}">
                  <a16:creationId xmlns:a16="http://schemas.microsoft.com/office/drawing/2014/main" id="{3C08B4C5-A0C0-3888-8F13-DDFD58035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8" y="2889"/>
              <a:ext cx="88" cy="87"/>
            </a:xfrm>
            <a:custGeom>
              <a:avLst/>
              <a:gdLst>
                <a:gd name="T0" fmla="*/ 9 w 88"/>
                <a:gd name="T1" fmla="*/ 16 h 86"/>
                <a:gd name="T2" fmla="*/ 15 w 88"/>
                <a:gd name="T3" fmla="*/ 9 h 86"/>
                <a:gd name="T4" fmla="*/ 24 w 88"/>
                <a:gd name="T5" fmla="*/ 4 h 86"/>
                <a:gd name="T6" fmla="*/ 34 w 88"/>
                <a:gd name="T7" fmla="*/ 1 h 86"/>
                <a:gd name="T8" fmla="*/ 44 w 88"/>
                <a:gd name="T9" fmla="*/ 0 h 86"/>
                <a:gd name="T10" fmla="*/ 56 w 88"/>
                <a:gd name="T11" fmla="*/ 1 h 86"/>
                <a:gd name="T12" fmla="*/ 66 w 88"/>
                <a:gd name="T13" fmla="*/ 4 h 86"/>
                <a:gd name="T14" fmla="*/ 78 w 88"/>
                <a:gd name="T15" fmla="*/ 7 h 86"/>
                <a:gd name="T16" fmla="*/ 88 w 88"/>
                <a:gd name="T17" fmla="*/ 13 h 86"/>
                <a:gd name="T18" fmla="*/ 81 w 88"/>
                <a:gd name="T19" fmla="*/ 17 h 86"/>
                <a:gd name="T20" fmla="*/ 75 w 88"/>
                <a:gd name="T21" fmla="*/ 22 h 86"/>
                <a:gd name="T22" fmla="*/ 72 w 88"/>
                <a:gd name="T23" fmla="*/ 26 h 86"/>
                <a:gd name="T24" fmla="*/ 69 w 88"/>
                <a:gd name="T25" fmla="*/ 32 h 86"/>
                <a:gd name="T26" fmla="*/ 65 w 88"/>
                <a:gd name="T27" fmla="*/ 41 h 86"/>
                <a:gd name="T28" fmla="*/ 59 w 88"/>
                <a:gd name="T29" fmla="*/ 51 h 86"/>
                <a:gd name="T30" fmla="*/ 49 w 88"/>
                <a:gd name="T31" fmla="*/ 66 h 86"/>
                <a:gd name="T32" fmla="*/ 32 w 88"/>
                <a:gd name="T33" fmla="*/ 85 h 86"/>
                <a:gd name="T34" fmla="*/ 28 w 88"/>
                <a:gd name="T35" fmla="*/ 86 h 86"/>
                <a:gd name="T36" fmla="*/ 22 w 88"/>
                <a:gd name="T37" fmla="*/ 83 h 86"/>
                <a:gd name="T38" fmla="*/ 15 w 88"/>
                <a:gd name="T39" fmla="*/ 78 h 86"/>
                <a:gd name="T40" fmla="*/ 8 w 88"/>
                <a:gd name="T41" fmla="*/ 69 h 86"/>
                <a:gd name="T42" fmla="*/ 3 w 88"/>
                <a:gd name="T43" fmla="*/ 58 h 86"/>
                <a:gd name="T44" fmla="*/ 0 w 88"/>
                <a:gd name="T45" fmla="*/ 45 h 86"/>
                <a:gd name="T46" fmla="*/ 3 w 88"/>
                <a:gd name="T47" fmla="*/ 31 h 86"/>
                <a:gd name="T48" fmla="*/ 9 w 88"/>
                <a:gd name="T49" fmla="*/ 16 h 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8"/>
                <a:gd name="T76" fmla="*/ 0 h 86"/>
                <a:gd name="T77" fmla="*/ 88 w 88"/>
                <a:gd name="T78" fmla="*/ 86 h 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8" h="86">
                  <a:moveTo>
                    <a:pt x="9" y="16"/>
                  </a:moveTo>
                  <a:lnTo>
                    <a:pt x="15" y="9"/>
                  </a:lnTo>
                  <a:lnTo>
                    <a:pt x="24" y="4"/>
                  </a:lnTo>
                  <a:lnTo>
                    <a:pt x="34" y="1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4"/>
                  </a:lnTo>
                  <a:lnTo>
                    <a:pt x="78" y="7"/>
                  </a:lnTo>
                  <a:lnTo>
                    <a:pt x="88" y="13"/>
                  </a:lnTo>
                  <a:lnTo>
                    <a:pt x="81" y="17"/>
                  </a:lnTo>
                  <a:lnTo>
                    <a:pt x="75" y="22"/>
                  </a:lnTo>
                  <a:lnTo>
                    <a:pt x="72" y="26"/>
                  </a:lnTo>
                  <a:lnTo>
                    <a:pt x="69" y="32"/>
                  </a:lnTo>
                  <a:lnTo>
                    <a:pt x="65" y="41"/>
                  </a:lnTo>
                  <a:lnTo>
                    <a:pt x="59" y="51"/>
                  </a:lnTo>
                  <a:lnTo>
                    <a:pt x="49" y="66"/>
                  </a:lnTo>
                  <a:lnTo>
                    <a:pt x="32" y="85"/>
                  </a:lnTo>
                  <a:lnTo>
                    <a:pt x="28" y="86"/>
                  </a:lnTo>
                  <a:lnTo>
                    <a:pt x="22" y="83"/>
                  </a:lnTo>
                  <a:lnTo>
                    <a:pt x="15" y="78"/>
                  </a:lnTo>
                  <a:lnTo>
                    <a:pt x="8" y="69"/>
                  </a:lnTo>
                  <a:lnTo>
                    <a:pt x="3" y="58"/>
                  </a:lnTo>
                  <a:lnTo>
                    <a:pt x="0" y="45"/>
                  </a:lnTo>
                  <a:lnTo>
                    <a:pt x="3" y="31"/>
                  </a:lnTo>
                  <a:lnTo>
                    <a:pt x="9" y="16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0" name="Freeform 207">
              <a:extLst>
                <a:ext uri="{FF2B5EF4-FFF2-40B4-BE49-F238E27FC236}">
                  <a16:creationId xmlns:a16="http://schemas.microsoft.com/office/drawing/2014/main" id="{E579B7C6-4F5E-F576-C0D1-C17D2DBD1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8" y="3096"/>
              <a:ext cx="50" cy="40"/>
            </a:xfrm>
            <a:custGeom>
              <a:avLst/>
              <a:gdLst>
                <a:gd name="T0" fmla="*/ 46 w 52"/>
                <a:gd name="T1" fmla="*/ 35 h 40"/>
                <a:gd name="T2" fmla="*/ 52 w 52"/>
                <a:gd name="T3" fmla="*/ 29 h 40"/>
                <a:gd name="T4" fmla="*/ 52 w 52"/>
                <a:gd name="T5" fmla="*/ 22 h 40"/>
                <a:gd name="T6" fmla="*/ 49 w 52"/>
                <a:gd name="T7" fmla="*/ 15 h 40"/>
                <a:gd name="T8" fmla="*/ 44 w 52"/>
                <a:gd name="T9" fmla="*/ 9 h 40"/>
                <a:gd name="T10" fmla="*/ 38 w 52"/>
                <a:gd name="T11" fmla="*/ 4 h 40"/>
                <a:gd name="T12" fmla="*/ 33 w 52"/>
                <a:gd name="T13" fmla="*/ 2 h 40"/>
                <a:gd name="T14" fmla="*/ 27 w 52"/>
                <a:gd name="T15" fmla="*/ 0 h 40"/>
                <a:gd name="T16" fmla="*/ 21 w 52"/>
                <a:gd name="T17" fmla="*/ 2 h 40"/>
                <a:gd name="T18" fmla="*/ 15 w 52"/>
                <a:gd name="T19" fmla="*/ 3 h 40"/>
                <a:gd name="T20" fmla="*/ 9 w 52"/>
                <a:gd name="T21" fmla="*/ 7 h 40"/>
                <a:gd name="T22" fmla="*/ 5 w 52"/>
                <a:gd name="T23" fmla="*/ 12 h 40"/>
                <a:gd name="T24" fmla="*/ 0 w 52"/>
                <a:gd name="T25" fmla="*/ 18 h 40"/>
                <a:gd name="T26" fmla="*/ 3 w 52"/>
                <a:gd name="T27" fmla="*/ 25 h 40"/>
                <a:gd name="T28" fmla="*/ 8 w 52"/>
                <a:gd name="T29" fmla="*/ 29 h 40"/>
                <a:gd name="T30" fmla="*/ 12 w 52"/>
                <a:gd name="T31" fmla="*/ 32 h 40"/>
                <a:gd name="T32" fmla="*/ 18 w 52"/>
                <a:gd name="T33" fmla="*/ 35 h 40"/>
                <a:gd name="T34" fmla="*/ 25 w 52"/>
                <a:gd name="T35" fmla="*/ 38 h 40"/>
                <a:gd name="T36" fmla="*/ 33 w 52"/>
                <a:gd name="T37" fmla="*/ 40 h 40"/>
                <a:gd name="T38" fmla="*/ 38 w 52"/>
                <a:gd name="T39" fmla="*/ 38 h 40"/>
                <a:gd name="T40" fmla="*/ 46 w 52"/>
                <a:gd name="T41" fmla="*/ 35 h 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2"/>
                <a:gd name="T64" fmla="*/ 0 h 40"/>
                <a:gd name="T65" fmla="*/ 52 w 52"/>
                <a:gd name="T66" fmla="*/ 40 h 4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2" h="40">
                  <a:moveTo>
                    <a:pt x="46" y="35"/>
                  </a:moveTo>
                  <a:lnTo>
                    <a:pt x="52" y="29"/>
                  </a:lnTo>
                  <a:lnTo>
                    <a:pt x="52" y="22"/>
                  </a:lnTo>
                  <a:lnTo>
                    <a:pt x="49" y="15"/>
                  </a:lnTo>
                  <a:lnTo>
                    <a:pt x="44" y="9"/>
                  </a:lnTo>
                  <a:lnTo>
                    <a:pt x="38" y="4"/>
                  </a:lnTo>
                  <a:lnTo>
                    <a:pt x="33" y="2"/>
                  </a:lnTo>
                  <a:lnTo>
                    <a:pt x="27" y="0"/>
                  </a:lnTo>
                  <a:lnTo>
                    <a:pt x="21" y="2"/>
                  </a:lnTo>
                  <a:lnTo>
                    <a:pt x="15" y="3"/>
                  </a:lnTo>
                  <a:lnTo>
                    <a:pt x="9" y="7"/>
                  </a:lnTo>
                  <a:lnTo>
                    <a:pt x="5" y="12"/>
                  </a:lnTo>
                  <a:lnTo>
                    <a:pt x="0" y="18"/>
                  </a:lnTo>
                  <a:lnTo>
                    <a:pt x="3" y="25"/>
                  </a:lnTo>
                  <a:lnTo>
                    <a:pt x="8" y="29"/>
                  </a:lnTo>
                  <a:lnTo>
                    <a:pt x="12" y="32"/>
                  </a:lnTo>
                  <a:lnTo>
                    <a:pt x="18" y="35"/>
                  </a:lnTo>
                  <a:lnTo>
                    <a:pt x="25" y="38"/>
                  </a:lnTo>
                  <a:lnTo>
                    <a:pt x="33" y="40"/>
                  </a:lnTo>
                  <a:lnTo>
                    <a:pt x="38" y="38"/>
                  </a:lnTo>
                  <a:lnTo>
                    <a:pt x="46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1" name="Freeform 208">
              <a:extLst>
                <a:ext uri="{FF2B5EF4-FFF2-40B4-BE49-F238E27FC236}">
                  <a16:creationId xmlns:a16="http://schemas.microsoft.com/office/drawing/2014/main" id="{CBD4C74C-54B6-62D3-F9A4-0911D2301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8" y="3096"/>
              <a:ext cx="50" cy="40"/>
            </a:xfrm>
            <a:custGeom>
              <a:avLst/>
              <a:gdLst>
                <a:gd name="T0" fmla="*/ 46 w 52"/>
                <a:gd name="T1" fmla="*/ 35 h 40"/>
                <a:gd name="T2" fmla="*/ 46 w 52"/>
                <a:gd name="T3" fmla="*/ 35 h 40"/>
                <a:gd name="T4" fmla="*/ 52 w 52"/>
                <a:gd name="T5" fmla="*/ 29 h 40"/>
                <a:gd name="T6" fmla="*/ 52 w 52"/>
                <a:gd name="T7" fmla="*/ 22 h 40"/>
                <a:gd name="T8" fmla="*/ 49 w 52"/>
                <a:gd name="T9" fmla="*/ 15 h 40"/>
                <a:gd name="T10" fmla="*/ 44 w 52"/>
                <a:gd name="T11" fmla="*/ 9 h 40"/>
                <a:gd name="T12" fmla="*/ 44 w 52"/>
                <a:gd name="T13" fmla="*/ 9 h 40"/>
                <a:gd name="T14" fmla="*/ 38 w 52"/>
                <a:gd name="T15" fmla="*/ 4 h 40"/>
                <a:gd name="T16" fmla="*/ 33 w 52"/>
                <a:gd name="T17" fmla="*/ 2 h 40"/>
                <a:gd name="T18" fmla="*/ 27 w 52"/>
                <a:gd name="T19" fmla="*/ 0 h 40"/>
                <a:gd name="T20" fmla="*/ 21 w 52"/>
                <a:gd name="T21" fmla="*/ 2 h 40"/>
                <a:gd name="T22" fmla="*/ 15 w 52"/>
                <a:gd name="T23" fmla="*/ 3 h 40"/>
                <a:gd name="T24" fmla="*/ 9 w 52"/>
                <a:gd name="T25" fmla="*/ 7 h 40"/>
                <a:gd name="T26" fmla="*/ 5 w 52"/>
                <a:gd name="T27" fmla="*/ 12 h 40"/>
                <a:gd name="T28" fmla="*/ 0 w 52"/>
                <a:gd name="T29" fmla="*/ 18 h 40"/>
                <a:gd name="T30" fmla="*/ 0 w 52"/>
                <a:gd name="T31" fmla="*/ 18 h 40"/>
                <a:gd name="T32" fmla="*/ 3 w 52"/>
                <a:gd name="T33" fmla="*/ 25 h 40"/>
                <a:gd name="T34" fmla="*/ 8 w 52"/>
                <a:gd name="T35" fmla="*/ 29 h 40"/>
                <a:gd name="T36" fmla="*/ 12 w 52"/>
                <a:gd name="T37" fmla="*/ 32 h 40"/>
                <a:gd name="T38" fmla="*/ 18 w 52"/>
                <a:gd name="T39" fmla="*/ 35 h 40"/>
                <a:gd name="T40" fmla="*/ 18 w 52"/>
                <a:gd name="T41" fmla="*/ 35 h 40"/>
                <a:gd name="T42" fmla="*/ 25 w 52"/>
                <a:gd name="T43" fmla="*/ 38 h 40"/>
                <a:gd name="T44" fmla="*/ 33 w 52"/>
                <a:gd name="T45" fmla="*/ 40 h 40"/>
                <a:gd name="T46" fmla="*/ 38 w 52"/>
                <a:gd name="T47" fmla="*/ 38 h 40"/>
                <a:gd name="T48" fmla="*/ 46 w 52"/>
                <a:gd name="T49" fmla="*/ 35 h 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40"/>
                <a:gd name="T77" fmla="*/ 52 w 52"/>
                <a:gd name="T78" fmla="*/ 40 h 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40">
                  <a:moveTo>
                    <a:pt x="46" y="35"/>
                  </a:moveTo>
                  <a:lnTo>
                    <a:pt x="46" y="35"/>
                  </a:lnTo>
                  <a:lnTo>
                    <a:pt x="52" y="29"/>
                  </a:lnTo>
                  <a:lnTo>
                    <a:pt x="52" y="22"/>
                  </a:lnTo>
                  <a:lnTo>
                    <a:pt x="49" y="15"/>
                  </a:lnTo>
                  <a:lnTo>
                    <a:pt x="44" y="9"/>
                  </a:lnTo>
                  <a:lnTo>
                    <a:pt x="38" y="4"/>
                  </a:lnTo>
                  <a:lnTo>
                    <a:pt x="33" y="2"/>
                  </a:lnTo>
                  <a:lnTo>
                    <a:pt x="27" y="0"/>
                  </a:lnTo>
                  <a:lnTo>
                    <a:pt x="21" y="2"/>
                  </a:lnTo>
                  <a:lnTo>
                    <a:pt x="15" y="3"/>
                  </a:lnTo>
                  <a:lnTo>
                    <a:pt x="9" y="7"/>
                  </a:lnTo>
                  <a:lnTo>
                    <a:pt x="5" y="12"/>
                  </a:lnTo>
                  <a:lnTo>
                    <a:pt x="0" y="18"/>
                  </a:lnTo>
                  <a:lnTo>
                    <a:pt x="3" y="25"/>
                  </a:lnTo>
                  <a:lnTo>
                    <a:pt x="8" y="29"/>
                  </a:lnTo>
                  <a:lnTo>
                    <a:pt x="12" y="32"/>
                  </a:lnTo>
                  <a:lnTo>
                    <a:pt x="18" y="35"/>
                  </a:lnTo>
                  <a:lnTo>
                    <a:pt x="25" y="38"/>
                  </a:lnTo>
                  <a:lnTo>
                    <a:pt x="33" y="40"/>
                  </a:lnTo>
                  <a:lnTo>
                    <a:pt x="38" y="38"/>
                  </a:lnTo>
                  <a:lnTo>
                    <a:pt x="46" y="3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2" name="Freeform 209">
              <a:extLst>
                <a:ext uri="{FF2B5EF4-FFF2-40B4-BE49-F238E27FC236}">
                  <a16:creationId xmlns:a16="http://schemas.microsoft.com/office/drawing/2014/main" id="{6FE78D22-1E56-1823-A0F3-53CA1DDA7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7" y="3093"/>
              <a:ext cx="54" cy="66"/>
            </a:xfrm>
            <a:custGeom>
              <a:avLst/>
              <a:gdLst>
                <a:gd name="T0" fmla="*/ 6 w 56"/>
                <a:gd name="T1" fmla="*/ 66 h 66"/>
                <a:gd name="T2" fmla="*/ 7 w 56"/>
                <a:gd name="T3" fmla="*/ 64 h 66"/>
                <a:gd name="T4" fmla="*/ 13 w 56"/>
                <a:gd name="T5" fmla="*/ 60 h 66"/>
                <a:gd name="T6" fmla="*/ 22 w 56"/>
                <a:gd name="T7" fmla="*/ 54 h 66"/>
                <a:gd name="T8" fmla="*/ 29 w 56"/>
                <a:gd name="T9" fmla="*/ 47 h 66"/>
                <a:gd name="T10" fmla="*/ 38 w 56"/>
                <a:gd name="T11" fmla="*/ 36 h 66"/>
                <a:gd name="T12" fmla="*/ 46 w 56"/>
                <a:gd name="T13" fmla="*/ 25 h 66"/>
                <a:gd name="T14" fmla="*/ 53 w 56"/>
                <a:gd name="T15" fmla="*/ 13 h 66"/>
                <a:gd name="T16" fmla="*/ 56 w 56"/>
                <a:gd name="T17" fmla="*/ 0 h 66"/>
                <a:gd name="T18" fmla="*/ 44 w 56"/>
                <a:gd name="T19" fmla="*/ 0 h 66"/>
                <a:gd name="T20" fmla="*/ 41 w 56"/>
                <a:gd name="T21" fmla="*/ 10 h 66"/>
                <a:gd name="T22" fmla="*/ 37 w 56"/>
                <a:gd name="T23" fmla="*/ 19 h 66"/>
                <a:gd name="T24" fmla="*/ 29 w 56"/>
                <a:gd name="T25" fmla="*/ 30 h 66"/>
                <a:gd name="T26" fmla="*/ 21 w 56"/>
                <a:gd name="T27" fmla="*/ 38 h 66"/>
                <a:gd name="T28" fmla="*/ 13 w 56"/>
                <a:gd name="T29" fmla="*/ 45 h 66"/>
                <a:gd name="T30" fmla="*/ 7 w 56"/>
                <a:gd name="T31" fmla="*/ 51 h 66"/>
                <a:gd name="T32" fmla="*/ 2 w 56"/>
                <a:gd name="T33" fmla="*/ 55 h 66"/>
                <a:gd name="T34" fmla="*/ 0 w 56"/>
                <a:gd name="T35" fmla="*/ 57 h 66"/>
                <a:gd name="T36" fmla="*/ 6 w 56"/>
                <a:gd name="T37" fmla="*/ 66 h 6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6"/>
                <a:gd name="T58" fmla="*/ 0 h 66"/>
                <a:gd name="T59" fmla="*/ 56 w 56"/>
                <a:gd name="T60" fmla="*/ 66 h 6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6" h="66">
                  <a:moveTo>
                    <a:pt x="6" y="66"/>
                  </a:moveTo>
                  <a:lnTo>
                    <a:pt x="7" y="64"/>
                  </a:lnTo>
                  <a:lnTo>
                    <a:pt x="13" y="60"/>
                  </a:lnTo>
                  <a:lnTo>
                    <a:pt x="22" y="54"/>
                  </a:lnTo>
                  <a:lnTo>
                    <a:pt x="29" y="47"/>
                  </a:lnTo>
                  <a:lnTo>
                    <a:pt x="38" y="36"/>
                  </a:lnTo>
                  <a:lnTo>
                    <a:pt x="46" y="25"/>
                  </a:lnTo>
                  <a:lnTo>
                    <a:pt x="53" y="13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41" y="10"/>
                  </a:lnTo>
                  <a:lnTo>
                    <a:pt x="37" y="19"/>
                  </a:lnTo>
                  <a:lnTo>
                    <a:pt x="29" y="30"/>
                  </a:lnTo>
                  <a:lnTo>
                    <a:pt x="21" y="38"/>
                  </a:lnTo>
                  <a:lnTo>
                    <a:pt x="13" y="45"/>
                  </a:lnTo>
                  <a:lnTo>
                    <a:pt x="7" y="51"/>
                  </a:lnTo>
                  <a:lnTo>
                    <a:pt x="2" y="55"/>
                  </a:lnTo>
                  <a:lnTo>
                    <a:pt x="0" y="57"/>
                  </a:lnTo>
                  <a:lnTo>
                    <a:pt x="6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3" name="Freeform 210">
              <a:extLst>
                <a:ext uri="{FF2B5EF4-FFF2-40B4-BE49-F238E27FC236}">
                  <a16:creationId xmlns:a16="http://schemas.microsoft.com/office/drawing/2014/main" id="{453A0152-AF0E-83C2-A07F-ABC9C1ED7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7" y="3933"/>
              <a:ext cx="42" cy="23"/>
            </a:xfrm>
            <a:custGeom>
              <a:avLst/>
              <a:gdLst>
                <a:gd name="T0" fmla="*/ 31 w 43"/>
                <a:gd name="T1" fmla="*/ 19 h 25"/>
                <a:gd name="T2" fmla="*/ 37 w 43"/>
                <a:gd name="T3" fmla="*/ 14 h 25"/>
                <a:gd name="T4" fmla="*/ 29 w 43"/>
                <a:gd name="T5" fmla="*/ 12 h 25"/>
                <a:gd name="T6" fmla="*/ 21 w 43"/>
                <a:gd name="T7" fmla="*/ 9 h 25"/>
                <a:gd name="T8" fmla="*/ 13 w 43"/>
                <a:gd name="T9" fmla="*/ 6 h 25"/>
                <a:gd name="T10" fmla="*/ 9 w 43"/>
                <a:gd name="T11" fmla="*/ 0 h 25"/>
                <a:gd name="T12" fmla="*/ 0 w 43"/>
                <a:gd name="T13" fmla="*/ 6 h 25"/>
                <a:gd name="T14" fmla="*/ 7 w 43"/>
                <a:gd name="T15" fmla="*/ 15 h 25"/>
                <a:gd name="T16" fmla="*/ 18 w 43"/>
                <a:gd name="T17" fmla="*/ 21 h 25"/>
                <a:gd name="T18" fmla="*/ 26 w 43"/>
                <a:gd name="T19" fmla="*/ 24 h 25"/>
                <a:gd name="T20" fmla="*/ 37 w 43"/>
                <a:gd name="T21" fmla="*/ 25 h 25"/>
                <a:gd name="T22" fmla="*/ 43 w 43"/>
                <a:gd name="T23" fmla="*/ 19 h 25"/>
                <a:gd name="T24" fmla="*/ 37 w 43"/>
                <a:gd name="T25" fmla="*/ 25 h 25"/>
                <a:gd name="T26" fmla="*/ 43 w 43"/>
                <a:gd name="T27" fmla="*/ 25 h 25"/>
                <a:gd name="T28" fmla="*/ 43 w 43"/>
                <a:gd name="T29" fmla="*/ 19 h 25"/>
                <a:gd name="T30" fmla="*/ 31 w 43"/>
                <a:gd name="T31" fmla="*/ 19 h 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3"/>
                <a:gd name="T49" fmla="*/ 0 h 25"/>
                <a:gd name="T50" fmla="*/ 43 w 43"/>
                <a:gd name="T51" fmla="*/ 25 h 2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3" h="25">
                  <a:moveTo>
                    <a:pt x="31" y="19"/>
                  </a:moveTo>
                  <a:lnTo>
                    <a:pt x="37" y="14"/>
                  </a:lnTo>
                  <a:lnTo>
                    <a:pt x="29" y="12"/>
                  </a:lnTo>
                  <a:lnTo>
                    <a:pt x="21" y="9"/>
                  </a:lnTo>
                  <a:lnTo>
                    <a:pt x="13" y="6"/>
                  </a:lnTo>
                  <a:lnTo>
                    <a:pt x="9" y="0"/>
                  </a:lnTo>
                  <a:lnTo>
                    <a:pt x="0" y="6"/>
                  </a:lnTo>
                  <a:lnTo>
                    <a:pt x="7" y="15"/>
                  </a:lnTo>
                  <a:lnTo>
                    <a:pt x="18" y="21"/>
                  </a:lnTo>
                  <a:lnTo>
                    <a:pt x="26" y="24"/>
                  </a:lnTo>
                  <a:lnTo>
                    <a:pt x="37" y="25"/>
                  </a:lnTo>
                  <a:lnTo>
                    <a:pt x="43" y="19"/>
                  </a:lnTo>
                  <a:lnTo>
                    <a:pt x="37" y="25"/>
                  </a:lnTo>
                  <a:lnTo>
                    <a:pt x="43" y="25"/>
                  </a:lnTo>
                  <a:lnTo>
                    <a:pt x="43" y="19"/>
                  </a:lnTo>
                  <a:lnTo>
                    <a:pt x="31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4" name="Freeform 211">
              <a:extLst>
                <a:ext uri="{FF2B5EF4-FFF2-40B4-BE49-F238E27FC236}">
                  <a16:creationId xmlns:a16="http://schemas.microsoft.com/office/drawing/2014/main" id="{818EF48D-DE39-0C90-2A05-A8988ADAC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" y="3942"/>
              <a:ext cx="15" cy="9"/>
            </a:xfrm>
            <a:custGeom>
              <a:avLst/>
              <a:gdLst>
                <a:gd name="T0" fmla="*/ 1 w 15"/>
                <a:gd name="T1" fmla="*/ 6 h 10"/>
                <a:gd name="T2" fmla="*/ 0 w 15"/>
                <a:gd name="T3" fmla="*/ 6 h 10"/>
                <a:gd name="T4" fmla="*/ 3 w 15"/>
                <a:gd name="T5" fmla="*/ 6 h 10"/>
                <a:gd name="T6" fmla="*/ 1 w 15"/>
                <a:gd name="T7" fmla="*/ 8 h 10"/>
                <a:gd name="T8" fmla="*/ 3 w 15"/>
                <a:gd name="T9" fmla="*/ 10 h 10"/>
                <a:gd name="T10" fmla="*/ 3 w 15"/>
                <a:gd name="T11" fmla="*/ 10 h 10"/>
                <a:gd name="T12" fmla="*/ 15 w 15"/>
                <a:gd name="T13" fmla="*/ 10 h 10"/>
                <a:gd name="T14" fmla="*/ 15 w 15"/>
                <a:gd name="T15" fmla="*/ 8 h 10"/>
                <a:gd name="T16" fmla="*/ 13 w 15"/>
                <a:gd name="T17" fmla="*/ 5 h 10"/>
                <a:gd name="T18" fmla="*/ 12 w 15"/>
                <a:gd name="T19" fmla="*/ 3 h 10"/>
                <a:gd name="T20" fmla="*/ 12 w 15"/>
                <a:gd name="T21" fmla="*/ 0 h 10"/>
                <a:gd name="T22" fmla="*/ 10 w 15"/>
                <a:gd name="T23" fmla="*/ 0 h 10"/>
                <a:gd name="T24" fmla="*/ 1 w 15"/>
                <a:gd name="T25" fmla="*/ 6 h 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10"/>
                <a:gd name="T41" fmla="*/ 15 w 15"/>
                <a:gd name="T42" fmla="*/ 10 h 1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10">
                  <a:moveTo>
                    <a:pt x="1" y="6"/>
                  </a:moveTo>
                  <a:lnTo>
                    <a:pt x="0" y="6"/>
                  </a:lnTo>
                  <a:lnTo>
                    <a:pt x="3" y="6"/>
                  </a:lnTo>
                  <a:lnTo>
                    <a:pt x="1" y="8"/>
                  </a:lnTo>
                  <a:lnTo>
                    <a:pt x="3" y="10"/>
                  </a:lnTo>
                  <a:lnTo>
                    <a:pt x="15" y="10"/>
                  </a:lnTo>
                  <a:lnTo>
                    <a:pt x="15" y="8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5" name="Freeform 212">
              <a:extLst>
                <a:ext uri="{FF2B5EF4-FFF2-40B4-BE49-F238E27FC236}">
                  <a16:creationId xmlns:a16="http://schemas.microsoft.com/office/drawing/2014/main" id="{142107EE-F27B-B14C-EF01-04A559325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1" y="3907"/>
              <a:ext cx="31" cy="40"/>
            </a:xfrm>
            <a:custGeom>
              <a:avLst/>
              <a:gdLst>
                <a:gd name="T0" fmla="*/ 15 w 31"/>
                <a:gd name="T1" fmla="*/ 12 h 40"/>
                <a:gd name="T2" fmla="*/ 6 w 31"/>
                <a:gd name="T3" fmla="*/ 18 h 40"/>
                <a:gd name="T4" fmla="*/ 11 w 31"/>
                <a:gd name="T5" fmla="*/ 25 h 40"/>
                <a:gd name="T6" fmla="*/ 14 w 31"/>
                <a:gd name="T7" fmla="*/ 30 h 40"/>
                <a:gd name="T8" fmla="*/ 18 w 31"/>
                <a:gd name="T9" fmla="*/ 36 h 40"/>
                <a:gd name="T10" fmla="*/ 22 w 31"/>
                <a:gd name="T11" fmla="*/ 40 h 40"/>
                <a:gd name="T12" fmla="*/ 31 w 31"/>
                <a:gd name="T13" fmla="*/ 34 h 40"/>
                <a:gd name="T14" fmla="*/ 27 w 31"/>
                <a:gd name="T15" fmla="*/ 30 h 40"/>
                <a:gd name="T16" fmla="*/ 22 w 31"/>
                <a:gd name="T17" fmla="*/ 24 h 40"/>
                <a:gd name="T18" fmla="*/ 19 w 31"/>
                <a:gd name="T19" fmla="*/ 20 h 40"/>
                <a:gd name="T20" fmla="*/ 18 w 31"/>
                <a:gd name="T21" fmla="*/ 15 h 40"/>
                <a:gd name="T22" fmla="*/ 9 w 31"/>
                <a:gd name="T23" fmla="*/ 21 h 40"/>
                <a:gd name="T24" fmla="*/ 15 w 31"/>
                <a:gd name="T25" fmla="*/ 12 h 40"/>
                <a:gd name="T26" fmla="*/ 0 w 31"/>
                <a:gd name="T27" fmla="*/ 0 h 40"/>
                <a:gd name="T28" fmla="*/ 6 w 31"/>
                <a:gd name="T29" fmla="*/ 18 h 40"/>
                <a:gd name="T30" fmla="*/ 15 w 31"/>
                <a:gd name="T31" fmla="*/ 12 h 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1"/>
                <a:gd name="T49" fmla="*/ 0 h 40"/>
                <a:gd name="T50" fmla="*/ 31 w 31"/>
                <a:gd name="T51" fmla="*/ 40 h 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1" h="40">
                  <a:moveTo>
                    <a:pt x="15" y="12"/>
                  </a:moveTo>
                  <a:lnTo>
                    <a:pt x="6" y="18"/>
                  </a:lnTo>
                  <a:lnTo>
                    <a:pt x="11" y="25"/>
                  </a:lnTo>
                  <a:lnTo>
                    <a:pt x="14" y="30"/>
                  </a:lnTo>
                  <a:lnTo>
                    <a:pt x="18" y="36"/>
                  </a:lnTo>
                  <a:lnTo>
                    <a:pt x="22" y="40"/>
                  </a:lnTo>
                  <a:lnTo>
                    <a:pt x="31" y="34"/>
                  </a:lnTo>
                  <a:lnTo>
                    <a:pt x="27" y="30"/>
                  </a:lnTo>
                  <a:lnTo>
                    <a:pt x="22" y="24"/>
                  </a:lnTo>
                  <a:lnTo>
                    <a:pt x="19" y="20"/>
                  </a:lnTo>
                  <a:lnTo>
                    <a:pt x="18" y="15"/>
                  </a:lnTo>
                  <a:lnTo>
                    <a:pt x="9" y="21"/>
                  </a:lnTo>
                  <a:lnTo>
                    <a:pt x="15" y="12"/>
                  </a:lnTo>
                  <a:lnTo>
                    <a:pt x="0" y="0"/>
                  </a:lnTo>
                  <a:lnTo>
                    <a:pt x="6" y="18"/>
                  </a:lnTo>
                  <a:lnTo>
                    <a:pt x="15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6" name="Freeform 213">
              <a:extLst>
                <a:ext uri="{FF2B5EF4-FFF2-40B4-BE49-F238E27FC236}">
                  <a16:creationId xmlns:a16="http://schemas.microsoft.com/office/drawing/2014/main" id="{FC429451-695E-8333-6794-E7A74EAF6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" y="3919"/>
              <a:ext cx="61" cy="23"/>
            </a:xfrm>
            <a:custGeom>
              <a:avLst/>
              <a:gdLst>
                <a:gd name="T0" fmla="*/ 41 w 62"/>
                <a:gd name="T1" fmla="*/ 22 h 24"/>
                <a:gd name="T2" fmla="*/ 44 w 62"/>
                <a:gd name="T3" fmla="*/ 12 h 24"/>
                <a:gd name="T4" fmla="*/ 34 w 62"/>
                <a:gd name="T5" fmla="*/ 12 h 24"/>
                <a:gd name="T6" fmla="*/ 24 w 62"/>
                <a:gd name="T7" fmla="*/ 9 h 24"/>
                <a:gd name="T8" fmla="*/ 15 w 62"/>
                <a:gd name="T9" fmla="*/ 6 h 24"/>
                <a:gd name="T10" fmla="*/ 6 w 62"/>
                <a:gd name="T11" fmla="*/ 0 h 24"/>
                <a:gd name="T12" fmla="*/ 0 w 62"/>
                <a:gd name="T13" fmla="*/ 9 h 24"/>
                <a:gd name="T14" fmla="*/ 9 w 62"/>
                <a:gd name="T15" fmla="*/ 15 h 24"/>
                <a:gd name="T16" fmla="*/ 21 w 62"/>
                <a:gd name="T17" fmla="*/ 21 h 24"/>
                <a:gd name="T18" fmla="*/ 34 w 62"/>
                <a:gd name="T19" fmla="*/ 24 h 24"/>
                <a:gd name="T20" fmla="*/ 44 w 62"/>
                <a:gd name="T21" fmla="*/ 24 h 24"/>
                <a:gd name="T22" fmla="*/ 47 w 62"/>
                <a:gd name="T23" fmla="*/ 13 h 24"/>
                <a:gd name="T24" fmla="*/ 44 w 62"/>
                <a:gd name="T25" fmla="*/ 24 h 24"/>
                <a:gd name="T26" fmla="*/ 62 w 62"/>
                <a:gd name="T27" fmla="*/ 22 h 24"/>
                <a:gd name="T28" fmla="*/ 47 w 62"/>
                <a:gd name="T29" fmla="*/ 13 h 24"/>
                <a:gd name="T30" fmla="*/ 41 w 62"/>
                <a:gd name="T31" fmla="*/ 22 h 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2"/>
                <a:gd name="T49" fmla="*/ 0 h 24"/>
                <a:gd name="T50" fmla="*/ 62 w 62"/>
                <a:gd name="T51" fmla="*/ 24 h 2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2" h="24">
                  <a:moveTo>
                    <a:pt x="41" y="22"/>
                  </a:moveTo>
                  <a:lnTo>
                    <a:pt x="44" y="12"/>
                  </a:lnTo>
                  <a:lnTo>
                    <a:pt x="34" y="12"/>
                  </a:lnTo>
                  <a:lnTo>
                    <a:pt x="24" y="9"/>
                  </a:lnTo>
                  <a:lnTo>
                    <a:pt x="15" y="6"/>
                  </a:lnTo>
                  <a:lnTo>
                    <a:pt x="6" y="0"/>
                  </a:lnTo>
                  <a:lnTo>
                    <a:pt x="0" y="9"/>
                  </a:lnTo>
                  <a:lnTo>
                    <a:pt x="9" y="15"/>
                  </a:lnTo>
                  <a:lnTo>
                    <a:pt x="21" y="21"/>
                  </a:lnTo>
                  <a:lnTo>
                    <a:pt x="34" y="24"/>
                  </a:lnTo>
                  <a:lnTo>
                    <a:pt x="44" y="24"/>
                  </a:lnTo>
                  <a:lnTo>
                    <a:pt x="47" y="13"/>
                  </a:lnTo>
                  <a:lnTo>
                    <a:pt x="44" y="24"/>
                  </a:lnTo>
                  <a:lnTo>
                    <a:pt x="62" y="22"/>
                  </a:lnTo>
                  <a:lnTo>
                    <a:pt x="47" y="13"/>
                  </a:lnTo>
                  <a:lnTo>
                    <a:pt x="41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7" name="Freeform 214">
              <a:extLst>
                <a:ext uri="{FF2B5EF4-FFF2-40B4-BE49-F238E27FC236}">
                  <a16:creationId xmlns:a16="http://schemas.microsoft.com/office/drawing/2014/main" id="{8BB6F850-FBCD-3102-57BD-ECFCF93A9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0" y="3909"/>
              <a:ext cx="38" cy="33"/>
            </a:xfrm>
            <a:custGeom>
              <a:avLst/>
              <a:gdLst>
                <a:gd name="T0" fmla="*/ 17 w 39"/>
                <a:gd name="T1" fmla="*/ 0 h 32"/>
                <a:gd name="T2" fmla="*/ 14 w 39"/>
                <a:gd name="T3" fmla="*/ 10 h 32"/>
                <a:gd name="T4" fmla="*/ 17 w 39"/>
                <a:gd name="T5" fmla="*/ 13 h 32"/>
                <a:gd name="T6" fmla="*/ 22 w 39"/>
                <a:gd name="T7" fmla="*/ 19 h 32"/>
                <a:gd name="T8" fmla="*/ 26 w 39"/>
                <a:gd name="T9" fmla="*/ 26 h 32"/>
                <a:gd name="T10" fmla="*/ 33 w 39"/>
                <a:gd name="T11" fmla="*/ 32 h 32"/>
                <a:gd name="T12" fmla="*/ 39 w 39"/>
                <a:gd name="T13" fmla="*/ 23 h 32"/>
                <a:gd name="T14" fmla="*/ 35 w 39"/>
                <a:gd name="T15" fmla="*/ 20 h 32"/>
                <a:gd name="T16" fmla="*/ 30 w 39"/>
                <a:gd name="T17" fmla="*/ 13 h 32"/>
                <a:gd name="T18" fmla="*/ 26 w 39"/>
                <a:gd name="T19" fmla="*/ 7 h 32"/>
                <a:gd name="T20" fmla="*/ 20 w 39"/>
                <a:gd name="T21" fmla="*/ 1 h 32"/>
                <a:gd name="T22" fmla="*/ 17 w 39"/>
                <a:gd name="T23" fmla="*/ 12 h 32"/>
                <a:gd name="T24" fmla="*/ 17 w 39"/>
                <a:gd name="T25" fmla="*/ 0 h 32"/>
                <a:gd name="T26" fmla="*/ 0 w 39"/>
                <a:gd name="T27" fmla="*/ 0 h 32"/>
                <a:gd name="T28" fmla="*/ 14 w 39"/>
                <a:gd name="T29" fmla="*/ 10 h 32"/>
                <a:gd name="T30" fmla="*/ 17 w 39"/>
                <a:gd name="T31" fmla="*/ 0 h 3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9"/>
                <a:gd name="T49" fmla="*/ 0 h 32"/>
                <a:gd name="T50" fmla="*/ 39 w 39"/>
                <a:gd name="T51" fmla="*/ 32 h 3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9" h="32">
                  <a:moveTo>
                    <a:pt x="17" y="0"/>
                  </a:moveTo>
                  <a:lnTo>
                    <a:pt x="14" y="10"/>
                  </a:lnTo>
                  <a:lnTo>
                    <a:pt x="17" y="13"/>
                  </a:lnTo>
                  <a:lnTo>
                    <a:pt x="22" y="19"/>
                  </a:lnTo>
                  <a:lnTo>
                    <a:pt x="26" y="26"/>
                  </a:lnTo>
                  <a:lnTo>
                    <a:pt x="33" y="32"/>
                  </a:lnTo>
                  <a:lnTo>
                    <a:pt x="39" y="23"/>
                  </a:lnTo>
                  <a:lnTo>
                    <a:pt x="35" y="20"/>
                  </a:lnTo>
                  <a:lnTo>
                    <a:pt x="30" y="13"/>
                  </a:lnTo>
                  <a:lnTo>
                    <a:pt x="26" y="7"/>
                  </a:lnTo>
                  <a:lnTo>
                    <a:pt x="20" y="1"/>
                  </a:lnTo>
                  <a:lnTo>
                    <a:pt x="17" y="1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14" y="1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8" name="Freeform 215">
              <a:extLst>
                <a:ext uri="{FF2B5EF4-FFF2-40B4-BE49-F238E27FC236}">
                  <a16:creationId xmlns:a16="http://schemas.microsoft.com/office/drawing/2014/main" id="{53566732-A291-3B3C-EEE0-825FBF87B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5" y="3909"/>
              <a:ext cx="61" cy="19"/>
            </a:xfrm>
            <a:custGeom>
              <a:avLst/>
              <a:gdLst>
                <a:gd name="T0" fmla="*/ 38 w 59"/>
                <a:gd name="T1" fmla="*/ 19 h 20"/>
                <a:gd name="T2" fmla="*/ 41 w 59"/>
                <a:gd name="T3" fmla="*/ 9 h 20"/>
                <a:gd name="T4" fmla="*/ 34 w 59"/>
                <a:gd name="T5" fmla="*/ 7 h 20"/>
                <a:gd name="T6" fmla="*/ 25 w 59"/>
                <a:gd name="T7" fmla="*/ 4 h 20"/>
                <a:gd name="T8" fmla="*/ 12 w 59"/>
                <a:gd name="T9" fmla="*/ 1 h 20"/>
                <a:gd name="T10" fmla="*/ 0 w 59"/>
                <a:gd name="T11" fmla="*/ 0 h 20"/>
                <a:gd name="T12" fmla="*/ 0 w 59"/>
                <a:gd name="T13" fmla="*/ 12 h 20"/>
                <a:gd name="T14" fmla="*/ 12 w 59"/>
                <a:gd name="T15" fmla="*/ 13 h 20"/>
                <a:gd name="T16" fmla="*/ 22 w 59"/>
                <a:gd name="T17" fmla="*/ 16 h 20"/>
                <a:gd name="T18" fmla="*/ 31 w 59"/>
                <a:gd name="T19" fmla="*/ 19 h 20"/>
                <a:gd name="T20" fmla="*/ 41 w 59"/>
                <a:gd name="T21" fmla="*/ 20 h 20"/>
                <a:gd name="T22" fmla="*/ 44 w 59"/>
                <a:gd name="T23" fmla="*/ 10 h 20"/>
                <a:gd name="T24" fmla="*/ 41 w 59"/>
                <a:gd name="T25" fmla="*/ 20 h 20"/>
                <a:gd name="T26" fmla="*/ 59 w 59"/>
                <a:gd name="T27" fmla="*/ 18 h 20"/>
                <a:gd name="T28" fmla="*/ 44 w 59"/>
                <a:gd name="T29" fmla="*/ 10 h 20"/>
                <a:gd name="T30" fmla="*/ 38 w 59"/>
                <a:gd name="T31" fmla="*/ 19 h 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9"/>
                <a:gd name="T49" fmla="*/ 0 h 20"/>
                <a:gd name="T50" fmla="*/ 59 w 59"/>
                <a:gd name="T51" fmla="*/ 20 h 2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9" h="20">
                  <a:moveTo>
                    <a:pt x="38" y="19"/>
                  </a:moveTo>
                  <a:lnTo>
                    <a:pt x="41" y="9"/>
                  </a:lnTo>
                  <a:lnTo>
                    <a:pt x="34" y="7"/>
                  </a:lnTo>
                  <a:lnTo>
                    <a:pt x="25" y="4"/>
                  </a:lnTo>
                  <a:lnTo>
                    <a:pt x="12" y="1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2" y="13"/>
                  </a:lnTo>
                  <a:lnTo>
                    <a:pt x="22" y="16"/>
                  </a:lnTo>
                  <a:lnTo>
                    <a:pt x="31" y="19"/>
                  </a:lnTo>
                  <a:lnTo>
                    <a:pt x="41" y="20"/>
                  </a:lnTo>
                  <a:lnTo>
                    <a:pt x="44" y="10"/>
                  </a:lnTo>
                  <a:lnTo>
                    <a:pt x="41" y="20"/>
                  </a:lnTo>
                  <a:lnTo>
                    <a:pt x="59" y="18"/>
                  </a:lnTo>
                  <a:lnTo>
                    <a:pt x="44" y="10"/>
                  </a:lnTo>
                  <a:lnTo>
                    <a:pt x="38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39" name="Freeform 216">
              <a:extLst>
                <a:ext uri="{FF2B5EF4-FFF2-40B4-BE49-F238E27FC236}">
                  <a16:creationId xmlns:a16="http://schemas.microsoft.com/office/drawing/2014/main" id="{AF33D269-6F9F-3BE7-3285-D378061C2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" y="3902"/>
              <a:ext cx="31" cy="26"/>
            </a:xfrm>
            <a:custGeom>
              <a:avLst/>
              <a:gdLst>
                <a:gd name="T0" fmla="*/ 2 w 31"/>
                <a:gd name="T1" fmla="*/ 8 h 26"/>
                <a:gd name="T2" fmla="*/ 0 w 31"/>
                <a:gd name="T3" fmla="*/ 7 h 26"/>
                <a:gd name="T4" fmla="*/ 6 w 31"/>
                <a:gd name="T5" fmla="*/ 13 h 26"/>
                <a:gd name="T6" fmla="*/ 12 w 31"/>
                <a:gd name="T7" fmla="*/ 19 h 26"/>
                <a:gd name="T8" fmla="*/ 19 w 31"/>
                <a:gd name="T9" fmla="*/ 22 h 26"/>
                <a:gd name="T10" fmla="*/ 25 w 31"/>
                <a:gd name="T11" fmla="*/ 26 h 26"/>
                <a:gd name="T12" fmla="*/ 31 w 31"/>
                <a:gd name="T13" fmla="*/ 17 h 26"/>
                <a:gd name="T14" fmla="*/ 25 w 31"/>
                <a:gd name="T15" fmla="*/ 13 h 26"/>
                <a:gd name="T16" fmla="*/ 18 w 31"/>
                <a:gd name="T17" fmla="*/ 10 h 26"/>
                <a:gd name="T18" fmla="*/ 15 w 31"/>
                <a:gd name="T19" fmla="*/ 7 h 26"/>
                <a:gd name="T20" fmla="*/ 12 w 31"/>
                <a:gd name="T21" fmla="*/ 1 h 26"/>
                <a:gd name="T22" fmla="*/ 11 w 31"/>
                <a:gd name="T23" fmla="*/ 0 h 26"/>
                <a:gd name="T24" fmla="*/ 2 w 31"/>
                <a:gd name="T25" fmla="*/ 8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1"/>
                <a:gd name="T40" fmla="*/ 0 h 26"/>
                <a:gd name="T41" fmla="*/ 31 w 31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1" h="26">
                  <a:moveTo>
                    <a:pt x="2" y="8"/>
                  </a:moveTo>
                  <a:lnTo>
                    <a:pt x="0" y="7"/>
                  </a:lnTo>
                  <a:lnTo>
                    <a:pt x="6" y="13"/>
                  </a:lnTo>
                  <a:lnTo>
                    <a:pt x="12" y="19"/>
                  </a:lnTo>
                  <a:lnTo>
                    <a:pt x="19" y="22"/>
                  </a:lnTo>
                  <a:lnTo>
                    <a:pt x="25" y="26"/>
                  </a:lnTo>
                  <a:lnTo>
                    <a:pt x="31" y="17"/>
                  </a:lnTo>
                  <a:lnTo>
                    <a:pt x="25" y="13"/>
                  </a:lnTo>
                  <a:lnTo>
                    <a:pt x="18" y="10"/>
                  </a:lnTo>
                  <a:lnTo>
                    <a:pt x="15" y="7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0" name="Freeform 217">
              <a:extLst>
                <a:ext uri="{FF2B5EF4-FFF2-40B4-BE49-F238E27FC236}">
                  <a16:creationId xmlns:a16="http://schemas.microsoft.com/office/drawing/2014/main" id="{37C1C8B6-647E-010B-69D3-E946F8376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" y="3893"/>
              <a:ext cx="15" cy="16"/>
            </a:xfrm>
            <a:custGeom>
              <a:avLst/>
              <a:gdLst>
                <a:gd name="T0" fmla="*/ 0 w 17"/>
                <a:gd name="T1" fmla="*/ 12 h 16"/>
                <a:gd name="T2" fmla="*/ 3 w 17"/>
                <a:gd name="T3" fmla="*/ 12 h 16"/>
                <a:gd name="T4" fmla="*/ 5 w 17"/>
                <a:gd name="T5" fmla="*/ 13 h 16"/>
                <a:gd name="T6" fmla="*/ 8 w 17"/>
                <a:gd name="T7" fmla="*/ 15 h 16"/>
                <a:gd name="T8" fmla="*/ 8 w 17"/>
                <a:gd name="T9" fmla="*/ 16 h 16"/>
                <a:gd name="T10" fmla="*/ 17 w 17"/>
                <a:gd name="T11" fmla="*/ 8 h 16"/>
                <a:gd name="T12" fmla="*/ 14 w 17"/>
                <a:gd name="T13" fmla="*/ 6 h 16"/>
                <a:gd name="T14" fmla="*/ 11 w 17"/>
                <a:gd name="T15" fmla="*/ 5 h 16"/>
                <a:gd name="T16" fmla="*/ 9 w 17"/>
                <a:gd name="T17" fmla="*/ 3 h 16"/>
                <a:gd name="T18" fmla="*/ 6 w 17"/>
                <a:gd name="T19" fmla="*/ 0 h 16"/>
                <a:gd name="T20" fmla="*/ 0 w 17"/>
                <a:gd name="T21" fmla="*/ 1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0" y="12"/>
                  </a:moveTo>
                  <a:lnTo>
                    <a:pt x="3" y="12"/>
                  </a:lnTo>
                  <a:lnTo>
                    <a:pt x="5" y="13"/>
                  </a:lnTo>
                  <a:lnTo>
                    <a:pt x="8" y="15"/>
                  </a:lnTo>
                  <a:lnTo>
                    <a:pt x="8" y="16"/>
                  </a:lnTo>
                  <a:lnTo>
                    <a:pt x="17" y="8"/>
                  </a:lnTo>
                  <a:lnTo>
                    <a:pt x="14" y="6"/>
                  </a:lnTo>
                  <a:lnTo>
                    <a:pt x="11" y="5"/>
                  </a:lnTo>
                  <a:lnTo>
                    <a:pt x="9" y="3"/>
                  </a:lnTo>
                  <a:lnTo>
                    <a:pt x="6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1" name="Freeform 218">
              <a:extLst>
                <a:ext uri="{FF2B5EF4-FFF2-40B4-BE49-F238E27FC236}">
                  <a16:creationId xmlns:a16="http://schemas.microsoft.com/office/drawing/2014/main" id="{901FAED5-1684-D339-52F0-40D31A9FF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" y="3269"/>
              <a:ext cx="31" cy="136"/>
            </a:xfrm>
            <a:custGeom>
              <a:avLst/>
              <a:gdLst>
                <a:gd name="T0" fmla="*/ 20 w 30"/>
                <a:gd name="T1" fmla="*/ 133 h 136"/>
                <a:gd name="T2" fmla="*/ 20 w 30"/>
                <a:gd name="T3" fmla="*/ 133 h 136"/>
                <a:gd name="T4" fmla="*/ 12 w 30"/>
                <a:gd name="T5" fmla="*/ 102 h 136"/>
                <a:gd name="T6" fmla="*/ 17 w 30"/>
                <a:gd name="T7" fmla="*/ 69 h 136"/>
                <a:gd name="T8" fmla="*/ 24 w 30"/>
                <a:gd name="T9" fmla="*/ 35 h 136"/>
                <a:gd name="T10" fmla="*/ 30 w 30"/>
                <a:gd name="T11" fmla="*/ 0 h 136"/>
                <a:gd name="T12" fmla="*/ 18 w 30"/>
                <a:gd name="T13" fmla="*/ 0 h 136"/>
                <a:gd name="T14" fmla="*/ 12 w 30"/>
                <a:gd name="T15" fmla="*/ 35 h 136"/>
                <a:gd name="T16" fmla="*/ 5 w 30"/>
                <a:gd name="T17" fmla="*/ 69 h 136"/>
                <a:gd name="T18" fmla="*/ 0 w 30"/>
                <a:gd name="T19" fmla="*/ 102 h 136"/>
                <a:gd name="T20" fmla="*/ 8 w 30"/>
                <a:gd name="T21" fmla="*/ 136 h 136"/>
                <a:gd name="T22" fmla="*/ 8 w 30"/>
                <a:gd name="T23" fmla="*/ 136 h 136"/>
                <a:gd name="T24" fmla="*/ 20 w 30"/>
                <a:gd name="T25" fmla="*/ 133 h 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"/>
                <a:gd name="T40" fmla="*/ 0 h 136"/>
                <a:gd name="T41" fmla="*/ 30 w 30"/>
                <a:gd name="T42" fmla="*/ 136 h 1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" h="136">
                  <a:moveTo>
                    <a:pt x="20" y="133"/>
                  </a:moveTo>
                  <a:lnTo>
                    <a:pt x="20" y="133"/>
                  </a:lnTo>
                  <a:lnTo>
                    <a:pt x="12" y="102"/>
                  </a:lnTo>
                  <a:lnTo>
                    <a:pt x="17" y="69"/>
                  </a:lnTo>
                  <a:lnTo>
                    <a:pt x="24" y="35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12" y="35"/>
                  </a:lnTo>
                  <a:lnTo>
                    <a:pt x="5" y="69"/>
                  </a:lnTo>
                  <a:lnTo>
                    <a:pt x="0" y="102"/>
                  </a:lnTo>
                  <a:lnTo>
                    <a:pt x="8" y="136"/>
                  </a:lnTo>
                  <a:lnTo>
                    <a:pt x="20" y="1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2" name="Freeform 219">
              <a:extLst>
                <a:ext uri="{FF2B5EF4-FFF2-40B4-BE49-F238E27FC236}">
                  <a16:creationId xmlns:a16="http://schemas.microsoft.com/office/drawing/2014/main" id="{82DCCBB0-9F0C-4440-18BA-EFEAADC50C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" y="3403"/>
              <a:ext cx="61" cy="384"/>
            </a:xfrm>
            <a:custGeom>
              <a:avLst/>
              <a:gdLst>
                <a:gd name="T0" fmla="*/ 58 w 60"/>
                <a:gd name="T1" fmla="*/ 384 h 384"/>
                <a:gd name="T2" fmla="*/ 58 w 60"/>
                <a:gd name="T3" fmla="*/ 384 h 384"/>
                <a:gd name="T4" fmla="*/ 60 w 60"/>
                <a:gd name="T5" fmla="*/ 336 h 384"/>
                <a:gd name="T6" fmla="*/ 60 w 60"/>
                <a:gd name="T7" fmla="*/ 287 h 384"/>
                <a:gd name="T8" fmla="*/ 60 w 60"/>
                <a:gd name="T9" fmla="*/ 239 h 384"/>
                <a:gd name="T10" fmla="*/ 57 w 60"/>
                <a:gd name="T11" fmla="*/ 191 h 384"/>
                <a:gd name="T12" fmla="*/ 51 w 60"/>
                <a:gd name="T13" fmla="*/ 142 h 384"/>
                <a:gd name="T14" fmla="*/ 42 w 60"/>
                <a:gd name="T15" fmla="*/ 94 h 384"/>
                <a:gd name="T16" fmla="*/ 29 w 60"/>
                <a:gd name="T17" fmla="*/ 47 h 384"/>
                <a:gd name="T18" fmla="*/ 12 w 60"/>
                <a:gd name="T19" fmla="*/ 0 h 384"/>
                <a:gd name="T20" fmla="*/ 0 w 60"/>
                <a:gd name="T21" fmla="*/ 3 h 384"/>
                <a:gd name="T22" fmla="*/ 17 w 60"/>
                <a:gd name="T23" fmla="*/ 50 h 384"/>
                <a:gd name="T24" fmla="*/ 31 w 60"/>
                <a:gd name="T25" fmla="*/ 97 h 384"/>
                <a:gd name="T26" fmla="*/ 39 w 60"/>
                <a:gd name="T27" fmla="*/ 142 h 384"/>
                <a:gd name="T28" fmla="*/ 45 w 60"/>
                <a:gd name="T29" fmla="*/ 191 h 384"/>
                <a:gd name="T30" fmla="*/ 48 w 60"/>
                <a:gd name="T31" fmla="*/ 239 h 384"/>
                <a:gd name="T32" fmla="*/ 48 w 60"/>
                <a:gd name="T33" fmla="*/ 287 h 384"/>
                <a:gd name="T34" fmla="*/ 48 w 60"/>
                <a:gd name="T35" fmla="*/ 336 h 384"/>
                <a:gd name="T36" fmla="*/ 47 w 60"/>
                <a:gd name="T37" fmla="*/ 384 h 384"/>
                <a:gd name="T38" fmla="*/ 47 w 60"/>
                <a:gd name="T39" fmla="*/ 384 h 384"/>
                <a:gd name="T40" fmla="*/ 58 w 60"/>
                <a:gd name="T41" fmla="*/ 384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384"/>
                <a:gd name="T65" fmla="*/ 60 w 60"/>
                <a:gd name="T66" fmla="*/ 384 h 3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384">
                  <a:moveTo>
                    <a:pt x="58" y="384"/>
                  </a:moveTo>
                  <a:lnTo>
                    <a:pt x="58" y="384"/>
                  </a:lnTo>
                  <a:lnTo>
                    <a:pt x="60" y="336"/>
                  </a:lnTo>
                  <a:lnTo>
                    <a:pt x="60" y="287"/>
                  </a:lnTo>
                  <a:lnTo>
                    <a:pt x="60" y="239"/>
                  </a:lnTo>
                  <a:lnTo>
                    <a:pt x="57" y="191"/>
                  </a:lnTo>
                  <a:lnTo>
                    <a:pt x="51" y="142"/>
                  </a:lnTo>
                  <a:lnTo>
                    <a:pt x="42" y="94"/>
                  </a:lnTo>
                  <a:lnTo>
                    <a:pt x="29" y="47"/>
                  </a:lnTo>
                  <a:lnTo>
                    <a:pt x="12" y="0"/>
                  </a:lnTo>
                  <a:lnTo>
                    <a:pt x="0" y="3"/>
                  </a:lnTo>
                  <a:lnTo>
                    <a:pt x="17" y="50"/>
                  </a:lnTo>
                  <a:lnTo>
                    <a:pt x="31" y="97"/>
                  </a:lnTo>
                  <a:lnTo>
                    <a:pt x="39" y="142"/>
                  </a:lnTo>
                  <a:lnTo>
                    <a:pt x="45" y="191"/>
                  </a:lnTo>
                  <a:lnTo>
                    <a:pt x="48" y="239"/>
                  </a:lnTo>
                  <a:lnTo>
                    <a:pt x="48" y="287"/>
                  </a:lnTo>
                  <a:lnTo>
                    <a:pt x="48" y="336"/>
                  </a:lnTo>
                  <a:lnTo>
                    <a:pt x="47" y="384"/>
                  </a:lnTo>
                  <a:lnTo>
                    <a:pt x="58" y="3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3" name="Freeform 220">
              <a:extLst>
                <a:ext uri="{FF2B5EF4-FFF2-40B4-BE49-F238E27FC236}">
                  <a16:creationId xmlns:a16="http://schemas.microsoft.com/office/drawing/2014/main" id="{05B8668A-BCF7-AA50-F959-D21C815DD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8" y="3787"/>
              <a:ext cx="46" cy="73"/>
            </a:xfrm>
            <a:custGeom>
              <a:avLst/>
              <a:gdLst>
                <a:gd name="T0" fmla="*/ 45 w 45"/>
                <a:gd name="T1" fmla="*/ 63 h 74"/>
                <a:gd name="T2" fmla="*/ 45 w 45"/>
                <a:gd name="T3" fmla="*/ 62 h 74"/>
                <a:gd name="T4" fmla="*/ 29 w 45"/>
                <a:gd name="T5" fmla="*/ 52 h 74"/>
                <a:gd name="T6" fmla="*/ 19 w 45"/>
                <a:gd name="T7" fmla="*/ 35 h 74"/>
                <a:gd name="T8" fmla="*/ 13 w 45"/>
                <a:gd name="T9" fmla="*/ 21 h 74"/>
                <a:gd name="T10" fmla="*/ 11 w 45"/>
                <a:gd name="T11" fmla="*/ 0 h 74"/>
                <a:gd name="T12" fmla="*/ 0 w 45"/>
                <a:gd name="T13" fmla="*/ 0 h 74"/>
                <a:gd name="T14" fmla="*/ 1 w 45"/>
                <a:gd name="T15" fmla="*/ 21 h 74"/>
                <a:gd name="T16" fmla="*/ 7 w 45"/>
                <a:gd name="T17" fmla="*/ 41 h 74"/>
                <a:gd name="T18" fmla="*/ 20 w 45"/>
                <a:gd name="T19" fmla="*/ 60 h 74"/>
                <a:gd name="T20" fmla="*/ 39 w 45"/>
                <a:gd name="T21" fmla="*/ 74 h 74"/>
                <a:gd name="T22" fmla="*/ 39 w 45"/>
                <a:gd name="T23" fmla="*/ 72 h 74"/>
                <a:gd name="T24" fmla="*/ 45 w 45"/>
                <a:gd name="T25" fmla="*/ 63 h 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5"/>
                <a:gd name="T40" fmla="*/ 0 h 74"/>
                <a:gd name="T41" fmla="*/ 45 w 45"/>
                <a:gd name="T42" fmla="*/ 74 h 7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5" h="74">
                  <a:moveTo>
                    <a:pt x="45" y="63"/>
                  </a:moveTo>
                  <a:lnTo>
                    <a:pt x="45" y="62"/>
                  </a:lnTo>
                  <a:lnTo>
                    <a:pt x="29" y="52"/>
                  </a:lnTo>
                  <a:lnTo>
                    <a:pt x="19" y="35"/>
                  </a:lnTo>
                  <a:lnTo>
                    <a:pt x="13" y="21"/>
                  </a:lnTo>
                  <a:lnTo>
                    <a:pt x="11" y="0"/>
                  </a:lnTo>
                  <a:lnTo>
                    <a:pt x="0" y="0"/>
                  </a:lnTo>
                  <a:lnTo>
                    <a:pt x="1" y="21"/>
                  </a:lnTo>
                  <a:lnTo>
                    <a:pt x="7" y="41"/>
                  </a:lnTo>
                  <a:lnTo>
                    <a:pt x="20" y="60"/>
                  </a:lnTo>
                  <a:lnTo>
                    <a:pt x="39" y="74"/>
                  </a:lnTo>
                  <a:lnTo>
                    <a:pt x="39" y="72"/>
                  </a:lnTo>
                  <a:lnTo>
                    <a:pt x="45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4" name="Freeform 221">
              <a:extLst>
                <a:ext uri="{FF2B5EF4-FFF2-40B4-BE49-F238E27FC236}">
                  <a16:creationId xmlns:a16="http://schemas.microsoft.com/office/drawing/2014/main" id="{23A09D2D-28DD-FD19-FA5E-C89DB109B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" y="3851"/>
              <a:ext cx="54" cy="16"/>
            </a:xfrm>
            <a:custGeom>
              <a:avLst/>
              <a:gdLst>
                <a:gd name="T0" fmla="*/ 52 w 52"/>
                <a:gd name="T1" fmla="*/ 5 h 16"/>
                <a:gd name="T2" fmla="*/ 52 w 52"/>
                <a:gd name="T3" fmla="*/ 5 h 16"/>
                <a:gd name="T4" fmla="*/ 44 w 52"/>
                <a:gd name="T5" fmla="*/ 3 h 16"/>
                <a:gd name="T6" fmla="*/ 38 w 52"/>
                <a:gd name="T7" fmla="*/ 3 h 16"/>
                <a:gd name="T8" fmla="*/ 31 w 52"/>
                <a:gd name="T9" fmla="*/ 3 h 16"/>
                <a:gd name="T10" fmla="*/ 25 w 52"/>
                <a:gd name="T11" fmla="*/ 3 h 16"/>
                <a:gd name="T12" fmla="*/ 19 w 52"/>
                <a:gd name="T13" fmla="*/ 3 h 16"/>
                <a:gd name="T14" fmla="*/ 15 w 52"/>
                <a:gd name="T15" fmla="*/ 2 h 16"/>
                <a:gd name="T16" fmla="*/ 10 w 52"/>
                <a:gd name="T17" fmla="*/ 0 h 16"/>
                <a:gd name="T18" fmla="*/ 6 w 52"/>
                <a:gd name="T19" fmla="*/ 0 h 16"/>
                <a:gd name="T20" fmla="*/ 0 w 52"/>
                <a:gd name="T21" fmla="*/ 9 h 16"/>
                <a:gd name="T22" fmla="*/ 8 w 52"/>
                <a:gd name="T23" fmla="*/ 12 h 16"/>
                <a:gd name="T24" fmla="*/ 12 w 52"/>
                <a:gd name="T25" fmla="*/ 13 h 16"/>
                <a:gd name="T26" fmla="*/ 19 w 52"/>
                <a:gd name="T27" fmla="*/ 15 h 16"/>
                <a:gd name="T28" fmla="*/ 25 w 52"/>
                <a:gd name="T29" fmla="*/ 15 h 16"/>
                <a:gd name="T30" fmla="*/ 31 w 52"/>
                <a:gd name="T31" fmla="*/ 15 h 16"/>
                <a:gd name="T32" fmla="*/ 38 w 52"/>
                <a:gd name="T33" fmla="*/ 15 h 16"/>
                <a:gd name="T34" fmla="*/ 44 w 52"/>
                <a:gd name="T35" fmla="*/ 15 h 16"/>
                <a:gd name="T36" fmla="*/ 49 w 52"/>
                <a:gd name="T37" fmla="*/ 16 h 16"/>
                <a:gd name="T38" fmla="*/ 49 w 52"/>
                <a:gd name="T39" fmla="*/ 16 h 16"/>
                <a:gd name="T40" fmla="*/ 52 w 52"/>
                <a:gd name="T41" fmla="*/ 5 h 1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2"/>
                <a:gd name="T64" fmla="*/ 0 h 16"/>
                <a:gd name="T65" fmla="*/ 52 w 52"/>
                <a:gd name="T66" fmla="*/ 16 h 1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2" h="16">
                  <a:moveTo>
                    <a:pt x="52" y="5"/>
                  </a:moveTo>
                  <a:lnTo>
                    <a:pt x="52" y="5"/>
                  </a:lnTo>
                  <a:lnTo>
                    <a:pt x="44" y="3"/>
                  </a:lnTo>
                  <a:lnTo>
                    <a:pt x="38" y="3"/>
                  </a:lnTo>
                  <a:lnTo>
                    <a:pt x="31" y="3"/>
                  </a:lnTo>
                  <a:lnTo>
                    <a:pt x="25" y="3"/>
                  </a:lnTo>
                  <a:lnTo>
                    <a:pt x="19" y="3"/>
                  </a:lnTo>
                  <a:lnTo>
                    <a:pt x="15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9"/>
                  </a:lnTo>
                  <a:lnTo>
                    <a:pt x="8" y="12"/>
                  </a:lnTo>
                  <a:lnTo>
                    <a:pt x="12" y="13"/>
                  </a:lnTo>
                  <a:lnTo>
                    <a:pt x="19" y="15"/>
                  </a:lnTo>
                  <a:lnTo>
                    <a:pt x="25" y="15"/>
                  </a:lnTo>
                  <a:lnTo>
                    <a:pt x="31" y="15"/>
                  </a:lnTo>
                  <a:lnTo>
                    <a:pt x="38" y="15"/>
                  </a:lnTo>
                  <a:lnTo>
                    <a:pt x="44" y="15"/>
                  </a:lnTo>
                  <a:lnTo>
                    <a:pt x="49" y="16"/>
                  </a:lnTo>
                  <a:lnTo>
                    <a:pt x="52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5" name="Freeform 222">
              <a:extLst>
                <a:ext uri="{FF2B5EF4-FFF2-40B4-BE49-F238E27FC236}">
                  <a16:creationId xmlns:a16="http://schemas.microsoft.com/office/drawing/2014/main" id="{DD223411-DC5F-400A-C376-88964C800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" y="3855"/>
              <a:ext cx="38" cy="42"/>
            </a:xfrm>
            <a:custGeom>
              <a:avLst/>
              <a:gdLst>
                <a:gd name="T0" fmla="*/ 22 w 38"/>
                <a:gd name="T1" fmla="*/ 29 h 42"/>
                <a:gd name="T2" fmla="*/ 30 w 38"/>
                <a:gd name="T3" fmla="*/ 23 h 42"/>
                <a:gd name="T4" fmla="*/ 25 w 38"/>
                <a:gd name="T5" fmla="*/ 17 h 42"/>
                <a:gd name="T6" fmla="*/ 19 w 38"/>
                <a:gd name="T7" fmla="*/ 11 h 42"/>
                <a:gd name="T8" fmla="*/ 11 w 38"/>
                <a:gd name="T9" fmla="*/ 4 h 42"/>
                <a:gd name="T10" fmla="*/ 3 w 38"/>
                <a:gd name="T11" fmla="*/ 0 h 42"/>
                <a:gd name="T12" fmla="*/ 0 w 38"/>
                <a:gd name="T13" fmla="*/ 11 h 42"/>
                <a:gd name="T14" fmla="*/ 5 w 38"/>
                <a:gd name="T15" fmla="*/ 13 h 42"/>
                <a:gd name="T16" fmla="*/ 10 w 38"/>
                <a:gd name="T17" fmla="*/ 17 h 42"/>
                <a:gd name="T18" fmla="*/ 16 w 38"/>
                <a:gd name="T19" fmla="*/ 26 h 42"/>
                <a:gd name="T20" fmla="*/ 25 w 38"/>
                <a:gd name="T21" fmla="*/ 32 h 42"/>
                <a:gd name="T22" fmla="*/ 33 w 38"/>
                <a:gd name="T23" fmla="*/ 26 h 42"/>
                <a:gd name="T24" fmla="*/ 25 w 38"/>
                <a:gd name="T25" fmla="*/ 32 h 42"/>
                <a:gd name="T26" fmla="*/ 38 w 38"/>
                <a:gd name="T27" fmla="*/ 42 h 42"/>
                <a:gd name="T28" fmla="*/ 33 w 38"/>
                <a:gd name="T29" fmla="*/ 26 h 42"/>
                <a:gd name="T30" fmla="*/ 22 w 38"/>
                <a:gd name="T31" fmla="*/ 29 h 4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8"/>
                <a:gd name="T49" fmla="*/ 0 h 42"/>
                <a:gd name="T50" fmla="*/ 38 w 38"/>
                <a:gd name="T51" fmla="*/ 42 h 4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8" h="42">
                  <a:moveTo>
                    <a:pt x="22" y="29"/>
                  </a:moveTo>
                  <a:lnTo>
                    <a:pt x="30" y="23"/>
                  </a:lnTo>
                  <a:lnTo>
                    <a:pt x="25" y="17"/>
                  </a:lnTo>
                  <a:lnTo>
                    <a:pt x="19" y="11"/>
                  </a:lnTo>
                  <a:lnTo>
                    <a:pt x="11" y="4"/>
                  </a:lnTo>
                  <a:lnTo>
                    <a:pt x="3" y="0"/>
                  </a:lnTo>
                  <a:lnTo>
                    <a:pt x="0" y="11"/>
                  </a:lnTo>
                  <a:lnTo>
                    <a:pt x="5" y="13"/>
                  </a:lnTo>
                  <a:lnTo>
                    <a:pt x="10" y="17"/>
                  </a:lnTo>
                  <a:lnTo>
                    <a:pt x="16" y="26"/>
                  </a:lnTo>
                  <a:lnTo>
                    <a:pt x="25" y="32"/>
                  </a:lnTo>
                  <a:lnTo>
                    <a:pt x="33" y="26"/>
                  </a:lnTo>
                  <a:lnTo>
                    <a:pt x="25" y="32"/>
                  </a:lnTo>
                  <a:lnTo>
                    <a:pt x="38" y="42"/>
                  </a:lnTo>
                  <a:lnTo>
                    <a:pt x="33" y="26"/>
                  </a:lnTo>
                  <a:lnTo>
                    <a:pt x="22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6" name="Freeform 223">
              <a:extLst>
                <a:ext uri="{FF2B5EF4-FFF2-40B4-BE49-F238E27FC236}">
                  <a16:creationId xmlns:a16="http://schemas.microsoft.com/office/drawing/2014/main" id="{079A48BF-9CBE-34EE-F85B-149FB3ACC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" y="3839"/>
              <a:ext cx="15" cy="45"/>
            </a:xfrm>
            <a:custGeom>
              <a:avLst/>
              <a:gdLst>
                <a:gd name="T0" fmla="*/ 9 w 13"/>
                <a:gd name="T1" fmla="*/ 7 h 45"/>
                <a:gd name="T2" fmla="*/ 0 w 13"/>
                <a:gd name="T3" fmla="*/ 11 h 45"/>
                <a:gd name="T4" fmla="*/ 0 w 13"/>
                <a:gd name="T5" fmla="*/ 19 h 45"/>
                <a:gd name="T6" fmla="*/ 0 w 13"/>
                <a:gd name="T7" fmla="*/ 27 h 45"/>
                <a:gd name="T8" fmla="*/ 0 w 13"/>
                <a:gd name="T9" fmla="*/ 36 h 45"/>
                <a:gd name="T10" fmla="*/ 2 w 13"/>
                <a:gd name="T11" fmla="*/ 45 h 45"/>
                <a:gd name="T12" fmla="*/ 13 w 13"/>
                <a:gd name="T13" fmla="*/ 42 h 45"/>
                <a:gd name="T14" fmla="*/ 12 w 13"/>
                <a:gd name="T15" fmla="*/ 36 h 45"/>
                <a:gd name="T16" fmla="*/ 12 w 13"/>
                <a:gd name="T17" fmla="*/ 27 h 45"/>
                <a:gd name="T18" fmla="*/ 12 w 13"/>
                <a:gd name="T19" fmla="*/ 19 h 45"/>
                <a:gd name="T20" fmla="*/ 12 w 13"/>
                <a:gd name="T21" fmla="*/ 11 h 45"/>
                <a:gd name="T22" fmla="*/ 3 w 13"/>
                <a:gd name="T23" fmla="*/ 16 h 45"/>
                <a:gd name="T24" fmla="*/ 9 w 13"/>
                <a:gd name="T25" fmla="*/ 7 h 45"/>
                <a:gd name="T26" fmla="*/ 0 w 13"/>
                <a:gd name="T27" fmla="*/ 0 h 45"/>
                <a:gd name="T28" fmla="*/ 0 w 13"/>
                <a:gd name="T29" fmla="*/ 11 h 45"/>
                <a:gd name="T30" fmla="*/ 9 w 13"/>
                <a:gd name="T31" fmla="*/ 7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"/>
                <a:gd name="T49" fmla="*/ 0 h 45"/>
                <a:gd name="T50" fmla="*/ 13 w 13"/>
                <a:gd name="T51" fmla="*/ 45 h 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" h="45">
                  <a:moveTo>
                    <a:pt x="9" y="7"/>
                  </a:moveTo>
                  <a:lnTo>
                    <a:pt x="0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2" y="45"/>
                  </a:lnTo>
                  <a:lnTo>
                    <a:pt x="13" y="42"/>
                  </a:lnTo>
                  <a:lnTo>
                    <a:pt x="12" y="36"/>
                  </a:lnTo>
                  <a:lnTo>
                    <a:pt x="12" y="27"/>
                  </a:lnTo>
                  <a:lnTo>
                    <a:pt x="12" y="19"/>
                  </a:lnTo>
                  <a:lnTo>
                    <a:pt x="12" y="11"/>
                  </a:lnTo>
                  <a:lnTo>
                    <a:pt x="3" y="16"/>
                  </a:lnTo>
                  <a:lnTo>
                    <a:pt x="9" y="7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7" name="Freeform 224">
              <a:extLst>
                <a:ext uri="{FF2B5EF4-FFF2-40B4-BE49-F238E27FC236}">
                  <a16:creationId xmlns:a16="http://schemas.microsoft.com/office/drawing/2014/main" id="{D2B1788E-27D1-B47E-A3DD-189A95081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9" y="3846"/>
              <a:ext cx="50" cy="16"/>
            </a:xfrm>
            <a:custGeom>
              <a:avLst/>
              <a:gdLst>
                <a:gd name="T0" fmla="*/ 29 w 50"/>
                <a:gd name="T1" fmla="*/ 16 h 17"/>
                <a:gd name="T2" fmla="*/ 32 w 50"/>
                <a:gd name="T3" fmla="*/ 6 h 17"/>
                <a:gd name="T4" fmla="*/ 25 w 50"/>
                <a:gd name="T5" fmla="*/ 6 h 17"/>
                <a:gd name="T6" fmla="*/ 18 w 50"/>
                <a:gd name="T7" fmla="*/ 4 h 17"/>
                <a:gd name="T8" fmla="*/ 12 w 50"/>
                <a:gd name="T9" fmla="*/ 3 h 17"/>
                <a:gd name="T10" fmla="*/ 6 w 50"/>
                <a:gd name="T11" fmla="*/ 0 h 17"/>
                <a:gd name="T12" fmla="*/ 0 w 50"/>
                <a:gd name="T13" fmla="*/ 9 h 17"/>
                <a:gd name="T14" fmla="*/ 9 w 50"/>
                <a:gd name="T15" fmla="*/ 15 h 17"/>
                <a:gd name="T16" fmla="*/ 18 w 50"/>
                <a:gd name="T17" fmla="*/ 16 h 17"/>
                <a:gd name="T18" fmla="*/ 25 w 50"/>
                <a:gd name="T19" fmla="*/ 17 h 17"/>
                <a:gd name="T20" fmla="*/ 32 w 50"/>
                <a:gd name="T21" fmla="*/ 17 h 17"/>
                <a:gd name="T22" fmla="*/ 35 w 50"/>
                <a:gd name="T23" fmla="*/ 7 h 17"/>
                <a:gd name="T24" fmla="*/ 32 w 50"/>
                <a:gd name="T25" fmla="*/ 17 h 17"/>
                <a:gd name="T26" fmla="*/ 50 w 50"/>
                <a:gd name="T27" fmla="*/ 15 h 17"/>
                <a:gd name="T28" fmla="*/ 35 w 50"/>
                <a:gd name="T29" fmla="*/ 7 h 17"/>
                <a:gd name="T30" fmla="*/ 29 w 50"/>
                <a:gd name="T31" fmla="*/ 16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0"/>
                <a:gd name="T49" fmla="*/ 0 h 17"/>
                <a:gd name="T50" fmla="*/ 50 w 50"/>
                <a:gd name="T51" fmla="*/ 17 h 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0" h="17">
                  <a:moveTo>
                    <a:pt x="29" y="16"/>
                  </a:moveTo>
                  <a:lnTo>
                    <a:pt x="32" y="6"/>
                  </a:lnTo>
                  <a:lnTo>
                    <a:pt x="25" y="6"/>
                  </a:lnTo>
                  <a:lnTo>
                    <a:pt x="18" y="4"/>
                  </a:lnTo>
                  <a:lnTo>
                    <a:pt x="12" y="3"/>
                  </a:lnTo>
                  <a:lnTo>
                    <a:pt x="6" y="0"/>
                  </a:lnTo>
                  <a:lnTo>
                    <a:pt x="0" y="9"/>
                  </a:lnTo>
                  <a:lnTo>
                    <a:pt x="9" y="15"/>
                  </a:lnTo>
                  <a:lnTo>
                    <a:pt x="18" y="16"/>
                  </a:lnTo>
                  <a:lnTo>
                    <a:pt x="25" y="17"/>
                  </a:lnTo>
                  <a:lnTo>
                    <a:pt x="32" y="17"/>
                  </a:lnTo>
                  <a:lnTo>
                    <a:pt x="35" y="7"/>
                  </a:lnTo>
                  <a:lnTo>
                    <a:pt x="32" y="17"/>
                  </a:lnTo>
                  <a:lnTo>
                    <a:pt x="50" y="15"/>
                  </a:lnTo>
                  <a:lnTo>
                    <a:pt x="35" y="7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8" name="Freeform 225">
              <a:extLst>
                <a:ext uri="{FF2B5EF4-FFF2-40B4-BE49-F238E27FC236}">
                  <a16:creationId xmlns:a16="http://schemas.microsoft.com/office/drawing/2014/main" id="{DC3B7650-4ACD-36F9-FFAF-901E041CD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" y="3825"/>
              <a:ext cx="31" cy="38"/>
            </a:xfrm>
            <a:custGeom>
              <a:avLst/>
              <a:gdLst>
                <a:gd name="T0" fmla="*/ 14 w 31"/>
                <a:gd name="T1" fmla="*/ 0 h 37"/>
                <a:gd name="T2" fmla="*/ 11 w 31"/>
                <a:gd name="T3" fmla="*/ 11 h 37"/>
                <a:gd name="T4" fmla="*/ 14 w 31"/>
                <a:gd name="T5" fmla="*/ 15 h 37"/>
                <a:gd name="T6" fmla="*/ 15 w 31"/>
                <a:gd name="T7" fmla="*/ 21 h 37"/>
                <a:gd name="T8" fmla="*/ 19 w 31"/>
                <a:gd name="T9" fmla="*/ 30 h 37"/>
                <a:gd name="T10" fmla="*/ 25 w 31"/>
                <a:gd name="T11" fmla="*/ 37 h 37"/>
                <a:gd name="T12" fmla="*/ 31 w 31"/>
                <a:gd name="T13" fmla="*/ 28 h 37"/>
                <a:gd name="T14" fmla="*/ 28 w 31"/>
                <a:gd name="T15" fmla="*/ 24 h 37"/>
                <a:gd name="T16" fmla="*/ 27 w 31"/>
                <a:gd name="T17" fmla="*/ 18 h 37"/>
                <a:gd name="T18" fmla="*/ 22 w 31"/>
                <a:gd name="T19" fmla="*/ 9 h 37"/>
                <a:gd name="T20" fmla="*/ 17 w 31"/>
                <a:gd name="T21" fmla="*/ 2 h 37"/>
                <a:gd name="T22" fmla="*/ 14 w 31"/>
                <a:gd name="T23" fmla="*/ 12 h 37"/>
                <a:gd name="T24" fmla="*/ 14 w 31"/>
                <a:gd name="T25" fmla="*/ 0 h 37"/>
                <a:gd name="T26" fmla="*/ 0 w 31"/>
                <a:gd name="T27" fmla="*/ 3 h 37"/>
                <a:gd name="T28" fmla="*/ 11 w 31"/>
                <a:gd name="T29" fmla="*/ 11 h 37"/>
                <a:gd name="T30" fmla="*/ 14 w 31"/>
                <a:gd name="T31" fmla="*/ 0 h 3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1"/>
                <a:gd name="T49" fmla="*/ 0 h 37"/>
                <a:gd name="T50" fmla="*/ 31 w 31"/>
                <a:gd name="T51" fmla="*/ 37 h 3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1" h="37">
                  <a:moveTo>
                    <a:pt x="14" y="0"/>
                  </a:moveTo>
                  <a:lnTo>
                    <a:pt x="11" y="11"/>
                  </a:lnTo>
                  <a:lnTo>
                    <a:pt x="14" y="15"/>
                  </a:lnTo>
                  <a:lnTo>
                    <a:pt x="15" y="21"/>
                  </a:lnTo>
                  <a:lnTo>
                    <a:pt x="19" y="30"/>
                  </a:lnTo>
                  <a:lnTo>
                    <a:pt x="25" y="37"/>
                  </a:lnTo>
                  <a:lnTo>
                    <a:pt x="31" y="28"/>
                  </a:lnTo>
                  <a:lnTo>
                    <a:pt x="28" y="24"/>
                  </a:lnTo>
                  <a:lnTo>
                    <a:pt x="27" y="18"/>
                  </a:lnTo>
                  <a:lnTo>
                    <a:pt x="22" y="9"/>
                  </a:lnTo>
                  <a:lnTo>
                    <a:pt x="17" y="2"/>
                  </a:lnTo>
                  <a:lnTo>
                    <a:pt x="14" y="12"/>
                  </a:lnTo>
                  <a:lnTo>
                    <a:pt x="14" y="0"/>
                  </a:lnTo>
                  <a:lnTo>
                    <a:pt x="0" y="3"/>
                  </a:lnTo>
                  <a:lnTo>
                    <a:pt x="11" y="1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49" name="Freeform 226">
              <a:extLst>
                <a:ext uri="{FF2B5EF4-FFF2-40B4-BE49-F238E27FC236}">
                  <a16:creationId xmlns:a16="http://schemas.microsoft.com/office/drawing/2014/main" id="{B7BCF5DF-315D-FABE-64E8-90C098E50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8" y="3825"/>
              <a:ext cx="58" cy="19"/>
            </a:xfrm>
            <a:custGeom>
              <a:avLst/>
              <a:gdLst>
                <a:gd name="T0" fmla="*/ 38 w 58"/>
                <a:gd name="T1" fmla="*/ 15 h 18"/>
                <a:gd name="T2" fmla="*/ 35 w 58"/>
                <a:gd name="T3" fmla="*/ 5 h 18"/>
                <a:gd name="T4" fmla="*/ 27 w 58"/>
                <a:gd name="T5" fmla="*/ 6 h 18"/>
                <a:gd name="T6" fmla="*/ 20 w 58"/>
                <a:gd name="T7" fmla="*/ 3 h 18"/>
                <a:gd name="T8" fmla="*/ 10 w 58"/>
                <a:gd name="T9" fmla="*/ 0 h 18"/>
                <a:gd name="T10" fmla="*/ 0 w 58"/>
                <a:gd name="T11" fmla="*/ 0 h 18"/>
                <a:gd name="T12" fmla="*/ 0 w 58"/>
                <a:gd name="T13" fmla="*/ 12 h 18"/>
                <a:gd name="T14" fmla="*/ 10 w 58"/>
                <a:gd name="T15" fmla="*/ 12 h 18"/>
                <a:gd name="T16" fmla="*/ 17 w 58"/>
                <a:gd name="T17" fmla="*/ 15 h 18"/>
                <a:gd name="T18" fmla="*/ 27 w 58"/>
                <a:gd name="T19" fmla="*/ 18 h 18"/>
                <a:gd name="T20" fmla="*/ 41 w 58"/>
                <a:gd name="T21" fmla="*/ 14 h 18"/>
                <a:gd name="T22" fmla="*/ 38 w 58"/>
                <a:gd name="T23" fmla="*/ 3 h 18"/>
                <a:gd name="T24" fmla="*/ 41 w 58"/>
                <a:gd name="T25" fmla="*/ 14 h 18"/>
                <a:gd name="T26" fmla="*/ 58 w 58"/>
                <a:gd name="T27" fmla="*/ 3 h 18"/>
                <a:gd name="T28" fmla="*/ 38 w 58"/>
                <a:gd name="T29" fmla="*/ 3 h 18"/>
                <a:gd name="T30" fmla="*/ 38 w 58"/>
                <a:gd name="T31" fmla="*/ 15 h 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8"/>
                <a:gd name="T49" fmla="*/ 0 h 18"/>
                <a:gd name="T50" fmla="*/ 58 w 58"/>
                <a:gd name="T51" fmla="*/ 18 h 1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8" h="18">
                  <a:moveTo>
                    <a:pt x="38" y="15"/>
                  </a:moveTo>
                  <a:lnTo>
                    <a:pt x="35" y="5"/>
                  </a:lnTo>
                  <a:lnTo>
                    <a:pt x="27" y="6"/>
                  </a:lnTo>
                  <a:lnTo>
                    <a:pt x="20" y="3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0" y="12"/>
                  </a:lnTo>
                  <a:lnTo>
                    <a:pt x="17" y="15"/>
                  </a:lnTo>
                  <a:lnTo>
                    <a:pt x="27" y="18"/>
                  </a:lnTo>
                  <a:lnTo>
                    <a:pt x="41" y="14"/>
                  </a:lnTo>
                  <a:lnTo>
                    <a:pt x="38" y="3"/>
                  </a:lnTo>
                  <a:lnTo>
                    <a:pt x="41" y="14"/>
                  </a:lnTo>
                  <a:lnTo>
                    <a:pt x="58" y="3"/>
                  </a:lnTo>
                  <a:lnTo>
                    <a:pt x="38" y="3"/>
                  </a:lnTo>
                  <a:lnTo>
                    <a:pt x="38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0" name="Freeform 227">
              <a:extLst>
                <a:ext uri="{FF2B5EF4-FFF2-40B4-BE49-F238E27FC236}">
                  <a16:creationId xmlns:a16="http://schemas.microsoft.com/office/drawing/2014/main" id="{34CCFA4B-78F3-7574-097F-2543269B7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5" y="3827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6 w 12"/>
                <a:gd name="T3" fmla="*/ 12 h 12"/>
                <a:gd name="T4" fmla="*/ 6 w 12"/>
                <a:gd name="T5" fmla="*/ 12 h 12"/>
                <a:gd name="T6" fmla="*/ 7 w 12"/>
                <a:gd name="T7" fmla="*/ 12 h 12"/>
                <a:gd name="T8" fmla="*/ 10 w 12"/>
                <a:gd name="T9" fmla="*/ 12 h 12"/>
                <a:gd name="T10" fmla="*/ 12 w 12"/>
                <a:gd name="T11" fmla="*/ 12 h 12"/>
                <a:gd name="T12" fmla="*/ 12 w 12"/>
                <a:gd name="T13" fmla="*/ 0 h 12"/>
                <a:gd name="T14" fmla="*/ 10 w 12"/>
                <a:gd name="T15" fmla="*/ 0 h 12"/>
                <a:gd name="T16" fmla="*/ 7 w 12"/>
                <a:gd name="T17" fmla="*/ 0 h 12"/>
                <a:gd name="T18" fmla="*/ 6 w 12"/>
                <a:gd name="T19" fmla="*/ 0 h 12"/>
                <a:gd name="T20" fmla="*/ 6 w 12"/>
                <a:gd name="T21" fmla="*/ 0 h 12"/>
                <a:gd name="T22" fmla="*/ 12 w 12"/>
                <a:gd name="T23" fmla="*/ 6 h 12"/>
                <a:gd name="T24" fmla="*/ 0 w 12"/>
                <a:gd name="T25" fmla="*/ 6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12"/>
                <a:gd name="T41" fmla="*/ 12 w 12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12">
                  <a:moveTo>
                    <a:pt x="0" y="6"/>
                  </a:moveTo>
                  <a:lnTo>
                    <a:pt x="6" y="12"/>
                  </a:lnTo>
                  <a:lnTo>
                    <a:pt x="7" y="12"/>
                  </a:lnTo>
                  <a:lnTo>
                    <a:pt x="10" y="12"/>
                  </a:lnTo>
                  <a:lnTo>
                    <a:pt x="12" y="1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1" name="Freeform 228">
              <a:extLst>
                <a:ext uri="{FF2B5EF4-FFF2-40B4-BE49-F238E27FC236}">
                  <a16:creationId xmlns:a16="http://schemas.microsoft.com/office/drawing/2014/main" id="{D9F9E06A-74C3-E8FE-3A28-845840B9B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" y="3808"/>
              <a:ext cx="23" cy="26"/>
            </a:xfrm>
            <a:custGeom>
              <a:avLst/>
              <a:gdLst>
                <a:gd name="T0" fmla="*/ 1 w 22"/>
                <a:gd name="T1" fmla="*/ 0 h 25"/>
                <a:gd name="T2" fmla="*/ 0 w 22"/>
                <a:gd name="T3" fmla="*/ 3 h 25"/>
                <a:gd name="T4" fmla="*/ 3 w 22"/>
                <a:gd name="T5" fmla="*/ 9 h 25"/>
                <a:gd name="T6" fmla="*/ 4 w 22"/>
                <a:gd name="T7" fmla="*/ 13 h 25"/>
                <a:gd name="T8" fmla="*/ 7 w 22"/>
                <a:gd name="T9" fmla="*/ 19 h 25"/>
                <a:gd name="T10" fmla="*/ 10 w 22"/>
                <a:gd name="T11" fmla="*/ 25 h 25"/>
                <a:gd name="T12" fmla="*/ 22 w 22"/>
                <a:gd name="T13" fmla="*/ 25 h 25"/>
                <a:gd name="T14" fmla="*/ 19 w 22"/>
                <a:gd name="T15" fmla="*/ 16 h 25"/>
                <a:gd name="T16" fmla="*/ 16 w 22"/>
                <a:gd name="T17" fmla="*/ 8 h 25"/>
                <a:gd name="T18" fmla="*/ 11 w 22"/>
                <a:gd name="T19" fmla="*/ 3 h 25"/>
                <a:gd name="T20" fmla="*/ 11 w 22"/>
                <a:gd name="T21" fmla="*/ 3 h 25"/>
                <a:gd name="T22" fmla="*/ 10 w 22"/>
                <a:gd name="T23" fmla="*/ 6 h 25"/>
                <a:gd name="T24" fmla="*/ 1 w 22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5"/>
                <a:gd name="T41" fmla="*/ 22 w 22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5">
                  <a:moveTo>
                    <a:pt x="1" y="0"/>
                  </a:moveTo>
                  <a:lnTo>
                    <a:pt x="0" y="3"/>
                  </a:lnTo>
                  <a:lnTo>
                    <a:pt x="3" y="9"/>
                  </a:lnTo>
                  <a:lnTo>
                    <a:pt x="4" y="13"/>
                  </a:lnTo>
                  <a:lnTo>
                    <a:pt x="7" y="19"/>
                  </a:lnTo>
                  <a:lnTo>
                    <a:pt x="10" y="25"/>
                  </a:lnTo>
                  <a:lnTo>
                    <a:pt x="22" y="25"/>
                  </a:lnTo>
                  <a:lnTo>
                    <a:pt x="19" y="16"/>
                  </a:lnTo>
                  <a:lnTo>
                    <a:pt x="16" y="8"/>
                  </a:lnTo>
                  <a:lnTo>
                    <a:pt x="11" y="3"/>
                  </a:lnTo>
                  <a:lnTo>
                    <a:pt x="10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2" name="Freeform 229">
              <a:extLst>
                <a:ext uri="{FF2B5EF4-FFF2-40B4-BE49-F238E27FC236}">
                  <a16:creationId xmlns:a16="http://schemas.microsoft.com/office/drawing/2014/main" id="{D223E26A-E15B-1D3A-5C78-C341DBD92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" y="3705"/>
              <a:ext cx="54" cy="110"/>
            </a:xfrm>
            <a:custGeom>
              <a:avLst/>
              <a:gdLst>
                <a:gd name="T0" fmla="*/ 41 w 53"/>
                <a:gd name="T1" fmla="*/ 0 h 110"/>
                <a:gd name="T2" fmla="*/ 41 w 53"/>
                <a:gd name="T3" fmla="*/ 0 h 110"/>
                <a:gd name="T4" fmla="*/ 35 w 53"/>
                <a:gd name="T5" fmla="*/ 26 h 110"/>
                <a:gd name="T6" fmla="*/ 25 w 53"/>
                <a:gd name="T7" fmla="*/ 53 h 110"/>
                <a:gd name="T8" fmla="*/ 13 w 53"/>
                <a:gd name="T9" fmla="*/ 78 h 110"/>
                <a:gd name="T10" fmla="*/ 0 w 53"/>
                <a:gd name="T11" fmla="*/ 104 h 110"/>
                <a:gd name="T12" fmla="*/ 9 w 53"/>
                <a:gd name="T13" fmla="*/ 110 h 110"/>
                <a:gd name="T14" fmla="*/ 25 w 53"/>
                <a:gd name="T15" fmla="*/ 84 h 110"/>
                <a:gd name="T16" fmla="*/ 37 w 53"/>
                <a:gd name="T17" fmla="*/ 56 h 110"/>
                <a:gd name="T18" fmla="*/ 47 w 53"/>
                <a:gd name="T19" fmla="*/ 29 h 110"/>
                <a:gd name="T20" fmla="*/ 53 w 53"/>
                <a:gd name="T21" fmla="*/ 0 h 110"/>
                <a:gd name="T22" fmla="*/ 53 w 53"/>
                <a:gd name="T23" fmla="*/ 0 h 110"/>
                <a:gd name="T24" fmla="*/ 41 w 53"/>
                <a:gd name="T25" fmla="*/ 0 h 1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3"/>
                <a:gd name="T40" fmla="*/ 0 h 110"/>
                <a:gd name="T41" fmla="*/ 53 w 53"/>
                <a:gd name="T42" fmla="*/ 110 h 11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3" h="110">
                  <a:moveTo>
                    <a:pt x="41" y="0"/>
                  </a:moveTo>
                  <a:lnTo>
                    <a:pt x="41" y="0"/>
                  </a:lnTo>
                  <a:lnTo>
                    <a:pt x="35" y="26"/>
                  </a:lnTo>
                  <a:lnTo>
                    <a:pt x="25" y="53"/>
                  </a:lnTo>
                  <a:lnTo>
                    <a:pt x="13" y="78"/>
                  </a:lnTo>
                  <a:lnTo>
                    <a:pt x="0" y="104"/>
                  </a:lnTo>
                  <a:lnTo>
                    <a:pt x="9" y="110"/>
                  </a:lnTo>
                  <a:lnTo>
                    <a:pt x="25" y="84"/>
                  </a:lnTo>
                  <a:lnTo>
                    <a:pt x="37" y="56"/>
                  </a:lnTo>
                  <a:lnTo>
                    <a:pt x="47" y="29"/>
                  </a:lnTo>
                  <a:lnTo>
                    <a:pt x="53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3" name="Freeform 230">
              <a:extLst>
                <a:ext uri="{FF2B5EF4-FFF2-40B4-BE49-F238E27FC236}">
                  <a16:creationId xmlns:a16="http://schemas.microsoft.com/office/drawing/2014/main" id="{E19E538F-93D5-5E9B-D502-64E667152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0" y="3590"/>
              <a:ext cx="27" cy="115"/>
            </a:xfrm>
            <a:custGeom>
              <a:avLst/>
              <a:gdLst>
                <a:gd name="T0" fmla="*/ 0 w 27"/>
                <a:gd name="T1" fmla="*/ 0 h 114"/>
                <a:gd name="T2" fmla="*/ 0 w 27"/>
                <a:gd name="T3" fmla="*/ 0 h 114"/>
                <a:gd name="T4" fmla="*/ 4 w 27"/>
                <a:gd name="T5" fmla="*/ 28 h 114"/>
                <a:gd name="T6" fmla="*/ 11 w 27"/>
                <a:gd name="T7" fmla="*/ 57 h 114"/>
                <a:gd name="T8" fmla="*/ 16 w 27"/>
                <a:gd name="T9" fmla="*/ 85 h 114"/>
                <a:gd name="T10" fmla="*/ 14 w 27"/>
                <a:gd name="T11" fmla="*/ 114 h 114"/>
                <a:gd name="T12" fmla="*/ 26 w 27"/>
                <a:gd name="T13" fmla="*/ 114 h 114"/>
                <a:gd name="T14" fmla="*/ 27 w 27"/>
                <a:gd name="T15" fmla="*/ 85 h 114"/>
                <a:gd name="T16" fmla="*/ 23 w 27"/>
                <a:gd name="T17" fmla="*/ 57 h 114"/>
                <a:gd name="T18" fmla="*/ 16 w 27"/>
                <a:gd name="T19" fmla="*/ 28 h 114"/>
                <a:gd name="T20" fmla="*/ 11 w 27"/>
                <a:gd name="T21" fmla="*/ 0 h 114"/>
                <a:gd name="T22" fmla="*/ 11 w 27"/>
                <a:gd name="T23" fmla="*/ 0 h 114"/>
                <a:gd name="T24" fmla="*/ 0 w 27"/>
                <a:gd name="T25" fmla="*/ 0 h 1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"/>
                <a:gd name="T40" fmla="*/ 0 h 114"/>
                <a:gd name="T41" fmla="*/ 27 w 27"/>
                <a:gd name="T42" fmla="*/ 114 h 11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" h="114">
                  <a:moveTo>
                    <a:pt x="0" y="0"/>
                  </a:moveTo>
                  <a:lnTo>
                    <a:pt x="0" y="0"/>
                  </a:lnTo>
                  <a:lnTo>
                    <a:pt x="4" y="28"/>
                  </a:lnTo>
                  <a:lnTo>
                    <a:pt x="11" y="57"/>
                  </a:lnTo>
                  <a:lnTo>
                    <a:pt x="16" y="85"/>
                  </a:lnTo>
                  <a:lnTo>
                    <a:pt x="14" y="114"/>
                  </a:lnTo>
                  <a:lnTo>
                    <a:pt x="26" y="114"/>
                  </a:lnTo>
                  <a:lnTo>
                    <a:pt x="27" y="85"/>
                  </a:lnTo>
                  <a:lnTo>
                    <a:pt x="23" y="57"/>
                  </a:lnTo>
                  <a:lnTo>
                    <a:pt x="16" y="28"/>
                  </a:lnTo>
                  <a:lnTo>
                    <a:pt x="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4" name="Freeform 231">
              <a:extLst>
                <a:ext uri="{FF2B5EF4-FFF2-40B4-BE49-F238E27FC236}">
                  <a16:creationId xmlns:a16="http://schemas.microsoft.com/office/drawing/2014/main" id="{E8417D72-F42B-AD10-CB9C-74663407D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0" y="3483"/>
              <a:ext cx="38" cy="108"/>
            </a:xfrm>
            <a:custGeom>
              <a:avLst/>
              <a:gdLst>
                <a:gd name="T0" fmla="*/ 23 w 35"/>
                <a:gd name="T1" fmla="*/ 0 h 109"/>
                <a:gd name="T2" fmla="*/ 13 w 35"/>
                <a:gd name="T3" fmla="*/ 27 h 109"/>
                <a:gd name="T4" fmla="*/ 4 w 35"/>
                <a:gd name="T5" fmla="*/ 53 h 109"/>
                <a:gd name="T6" fmla="*/ 0 w 35"/>
                <a:gd name="T7" fmla="*/ 81 h 109"/>
                <a:gd name="T8" fmla="*/ 0 w 35"/>
                <a:gd name="T9" fmla="*/ 109 h 109"/>
                <a:gd name="T10" fmla="*/ 11 w 35"/>
                <a:gd name="T11" fmla="*/ 109 h 109"/>
                <a:gd name="T12" fmla="*/ 11 w 35"/>
                <a:gd name="T13" fmla="*/ 81 h 109"/>
                <a:gd name="T14" fmla="*/ 16 w 35"/>
                <a:gd name="T15" fmla="*/ 56 h 109"/>
                <a:gd name="T16" fmla="*/ 25 w 35"/>
                <a:gd name="T17" fmla="*/ 30 h 109"/>
                <a:gd name="T18" fmla="*/ 35 w 35"/>
                <a:gd name="T19" fmla="*/ 3 h 109"/>
                <a:gd name="T20" fmla="*/ 23 w 35"/>
                <a:gd name="T21" fmla="*/ 0 h 1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9"/>
                <a:gd name="T35" fmla="*/ 35 w 35"/>
                <a:gd name="T36" fmla="*/ 109 h 1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9">
                  <a:moveTo>
                    <a:pt x="23" y="0"/>
                  </a:moveTo>
                  <a:lnTo>
                    <a:pt x="13" y="27"/>
                  </a:lnTo>
                  <a:lnTo>
                    <a:pt x="4" y="53"/>
                  </a:lnTo>
                  <a:lnTo>
                    <a:pt x="0" y="81"/>
                  </a:lnTo>
                  <a:lnTo>
                    <a:pt x="0" y="109"/>
                  </a:lnTo>
                  <a:lnTo>
                    <a:pt x="11" y="109"/>
                  </a:lnTo>
                  <a:lnTo>
                    <a:pt x="11" y="81"/>
                  </a:lnTo>
                  <a:lnTo>
                    <a:pt x="16" y="56"/>
                  </a:lnTo>
                  <a:lnTo>
                    <a:pt x="25" y="30"/>
                  </a:lnTo>
                  <a:lnTo>
                    <a:pt x="35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5" name="Freeform 232">
              <a:extLst>
                <a:ext uri="{FF2B5EF4-FFF2-40B4-BE49-F238E27FC236}">
                  <a16:creationId xmlns:a16="http://schemas.microsoft.com/office/drawing/2014/main" id="{FB6AA0CF-E347-5D8B-3BEC-240F42ACA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" y="3173"/>
              <a:ext cx="173" cy="23"/>
            </a:xfrm>
            <a:custGeom>
              <a:avLst/>
              <a:gdLst>
                <a:gd name="T0" fmla="*/ 172 w 172"/>
                <a:gd name="T1" fmla="*/ 0 h 22"/>
                <a:gd name="T2" fmla="*/ 172 w 172"/>
                <a:gd name="T3" fmla="*/ 0 h 22"/>
                <a:gd name="T4" fmla="*/ 170 w 172"/>
                <a:gd name="T5" fmla="*/ 2 h 22"/>
                <a:gd name="T6" fmla="*/ 161 w 172"/>
                <a:gd name="T7" fmla="*/ 6 h 22"/>
                <a:gd name="T8" fmla="*/ 151 w 172"/>
                <a:gd name="T9" fmla="*/ 9 h 22"/>
                <a:gd name="T10" fmla="*/ 137 w 172"/>
                <a:gd name="T11" fmla="*/ 13 h 22"/>
                <a:gd name="T12" fmla="*/ 124 w 172"/>
                <a:gd name="T13" fmla="*/ 18 h 22"/>
                <a:gd name="T14" fmla="*/ 111 w 172"/>
                <a:gd name="T15" fmla="*/ 21 h 22"/>
                <a:gd name="T16" fmla="*/ 101 w 172"/>
                <a:gd name="T17" fmla="*/ 22 h 22"/>
                <a:gd name="T18" fmla="*/ 92 w 172"/>
                <a:gd name="T19" fmla="*/ 21 h 22"/>
                <a:gd name="T20" fmla="*/ 92 w 172"/>
                <a:gd name="T21" fmla="*/ 21 h 22"/>
                <a:gd name="T22" fmla="*/ 89 w 172"/>
                <a:gd name="T23" fmla="*/ 19 h 22"/>
                <a:gd name="T24" fmla="*/ 85 w 172"/>
                <a:gd name="T25" fmla="*/ 18 h 22"/>
                <a:gd name="T26" fmla="*/ 79 w 172"/>
                <a:gd name="T27" fmla="*/ 16 h 22"/>
                <a:gd name="T28" fmla="*/ 68 w 172"/>
                <a:gd name="T29" fmla="*/ 15 h 22"/>
                <a:gd name="T30" fmla="*/ 57 w 172"/>
                <a:gd name="T31" fmla="*/ 13 h 22"/>
                <a:gd name="T32" fmla="*/ 41 w 172"/>
                <a:gd name="T33" fmla="*/ 15 h 22"/>
                <a:gd name="T34" fmla="*/ 23 w 172"/>
                <a:gd name="T35" fmla="*/ 16 h 22"/>
                <a:gd name="T36" fmla="*/ 0 w 172"/>
                <a:gd name="T37" fmla="*/ 22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2"/>
                <a:gd name="T58" fmla="*/ 0 h 22"/>
                <a:gd name="T59" fmla="*/ 172 w 172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2" h="22">
                  <a:moveTo>
                    <a:pt x="172" y="0"/>
                  </a:moveTo>
                  <a:lnTo>
                    <a:pt x="172" y="0"/>
                  </a:lnTo>
                  <a:lnTo>
                    <a:pt x="170" y="2"/>
                  </a:lnTo>
                  <a:lnTo>
                    <a:pt x="161" y="6"/>
                  </a:lnTo>
                  <a:lnTo>
                    <a:pt x="151" y="9"/>
                  </a:lnTo>
                  <a:lnTo>
                    <a:pt x="137" y="13"/>
                  </a:lnTo>
                  <a:lnTo>
                    <a:pt x="124" y="18"/>
                  </a:lnTo>
                  <a:lnTo>
                    <a:pt x="111" y="21"/>
                  </a:lnTo>
                  <a:lnTo>
                    <a:pt x="101" y="22"/>
                  </a:lnTo>
                  <a:lnTo>
                    <a:pt x="92" y="21"/>
                  </a:lnTo>
                  <a:lnTo>
                    <a:pt x="89" y="19"/>
                  </a:lnTo>
                  <a:lnTo>
                    <a:pt x="85" y="18"/>
                  </a:lnTo>
                  <a:lnTo>
                    <a:pt x="79" y="16"/>
                  </a:lnTo>
                  <a:lnTo>
                    <a:pt x="68" y="15"/>
                  </a:lnTo>
                  <a:lnTo>
                    <a:pt x="57" y="13"/>
                  </a:lnTo>
                  <a:lnTo>
                    <a:pt x="41" y="15"/>
                  </a:lnTo>
                  <a:lnTo>
                    <a:pt x="23" y="16"/>
                  </a:lnTo>
                  <a:lnTo>
                    <a:pt x="0" y="22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6" name="Freeform 233">
              <a:extLst>
                <a:ext uri="{FF2B5EF4-FFF2-40B4-BE49-F238E27FC236}">
                  <a16:creationId xmlns:a16="http://schemas.microsoft.com/office/drawing/2014/main" id="{80D3B983-D2A5-7B99-0C39-B6D09C688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900"/>
              <a:ext cx="253" cy="117"/>
            </a:xfrm>
            <a:custGeom>
              <a:avLst/>
              <a:gdLst>
                <a:gd name="T0" fmla="*/ 3 w 254"/>
                <a:gd name="T1" fmla="*/ 12 h 117"/>
                <a:gd name="T2" fmla="*/ 0 w 254"/>
                <a:gd name="T3" fmla="*/ 9 h 117"/>
                <a:gd name="T4" fmla="*/ 7 w 254"/>
                <a:gd name="T5" fmla="*/ 18 h 117"/>
                <a:gd name="T6" fmla="*/ 15 w 254"/>
                <a:gd name="T7" fmla="*/ 25 h 117"/>
                <a:gd name="T8" fmla="*/ 23 w 254"/>
                <a:gd name="T9" fmla="*/ 31 h 117"/>
                <a:gd name="T10" fmla="*/ 32 w 254"/>
                <a:gd name="T11" fmla="*/ 38 h 117"/>
                <a:gd name="T12" fmla="*/ 43 w 254"/>
                <a:gd name="T13" fmla="*/ 44 h 117"/>
                <a:gd name="T14" fmla="*/ 54 w 254"/>
                <a:gd name="T15" fmla="*/ 51 h 117"/>
                <a:gd name="T16" fmla="*/ 69 w 254"/>
                <a:gd name="T17" fmla="*/ 59 h 117"/>
                <a:gd name="T18" fmla="*/ 82 w 254"/>
                <a:gd name="T19" fmla="*/ 65 h 117"/>
                <a:gd name="T20" fmla="*/ 98 w 254"/>
                <a:gd name="T21" fmla="*/ 71 h 117"/>
                <a:gd name="T22" fmla="*/ 114 w 254"/>
                <a:gd name="T23" fmla="*/ 76 h 117"/>
                <a:gd name="T24" fmla="*/ 132 w 254"/>
                <a:gd name="T25" fmla="*/ 84 h 117"/>
                <a:gd name="T26" fmla="*/ 152 w 254"/>
                <a:gd name="T27" fmla="*/ 90 h 117"/>
                <a:gd name="T28" fmla="*/ 174 w 254"/>
                <a:gd name="T29" fmla="*/ 97 h 117"/>
                <a:gd name="T30" fmla="*/ 198 w 254"/>
                <a:gd name="T31" fmla="*/ 103 h 117"/>
                <a:gd name="T32" fmla="*/ 223 w 254"/>
                <a:gd name="T33" fmla="*/ 110 h 117"/>
                <a:gd name="T34" fmla="*/ 251 w 254"/>
                <a:gd name="T35" fmla="*/ 117 h 117"/>
                <a:gd name="T36" fmla="*/ 254 w 254"/>
                <a:gd name="T37" fmla="*/ 106 h 117"/>
                <a:gd name="T38" fmla="*/ 226 w 254"/>
                <a:gd name="T39" fmla="*/ 98 h 117"/>
                <a:gd name="T40" fmla="*/ 201 w 254"/>
                <a:gd name="T41" fmla="*/ 91 h 117"/>
                <a:gd name="T42" fmla="*/ 177 w 254"/>
                <a:gd name="T43" fmla="*/ 85 h 117"/>
                <a:gd name="T44" fmla="*/ 155 w 254"/>
                <a:gd name="T45" fmla="*/ 78 h 117"/>
                <a:gd name="T46" fmla="*/ 135 w 254"/>
                <a:gd name="T47" fmla="*/ 72 h 117"/>
                <a:gd name="T48" fmla="*/ 117 w 254"/>
                <a:gd name="T49" fmla="*/ 65 h 117"/>
                <a:gd name="T50" fmla="*/ 101 w 254"/>
                <a:gd name="T51" fmla="*/ 59 h 117"/>
                <a:gd name="T52" fmla="*/ 85 w 254"/>
                <a:gd name="T53" fmla="*/ 53 h 117"/>
                <a:gd name="T54" fmla="*/ 72 w 254"/>
                <a:gd name="T55" fmla="*/ 47 h 117"/>
                <a:gd name="T56" fmla="*/ 60 w 254"/>
                <a:gd name="T57" fmla="*/ 43 h 117"/>
                <a:gd name="T58" fmla="*/ 48 w 254"/>
                <a:gd name="T59" fmla="*/ 35 h 117"/>
                <a:gd name="T60" fmla="*/ 38 w 254"/>
                <a:gd name="T61" fmla="*/ 29 h 117"/>
                <a:gd name="T62" fmla="*/ 29 w 254"/>
                <a:gd name="T63" fmla="*/ 22 h 117"/>
                <a:gd name="T64" fmla="*/ 23 w 254"/>
                <a:gd name="T65" fmla="*/ 16 h 117"/>
                <a:gd name="T66" fmla="*/ 16 w 254"/>
                <a:gd name="T67" fmla="*/ 9 h 117"/>
                <a:gd name="T68" fmla="*/ 9 w 254"/>
                <a:gd name="T69" fmla="*/ 3 h 117"/>
                <a:gd name="T70" fmla="*/ 6 w 254"/>
                <a:gd name="T71" fmla="*/ 0 h 117"/>
                <a:gd name="T72" fmla="*/ 9 w 254"/>
                <a:gd name="T73" fmla="*/ 3 h 117"/>
                <a:gd name="T74" fmla="*/ 7 w 254"/>
                <a:gd name="T75" fmla="*/ 2 h 117"/>
                <a:gd name="T76" fmla="*/ 6 w 254"/>
                <a:gd name="T77" fmla="*/ 0 h 117"/>
                <a:gd name="T78" fmla="*/ 3 w 254"/>
                <a:gd name="T79" fmla="*/ 12 h 11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4"/>
                <a:gd name="T121" fmla="*/ 0 h 117"/>
                <a:gd name="T122" fmla="*/ 254 w 254"/>
                <a:gd name="T123" fmla="*/ 117 h 11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4" h="117">
                  <a:moveTo>
                    <a:pt x="3" y="12"/>
                  </a:moveTo>
                  <a:lnTo>
                    <a:pt x="0" y="9"/>
                  </a:lnTo>
                  <a:lnTo>
                    <a:pt x="7" y="18"/>
                  </a:lnTo>
                  <a:lnTo>
                    <a:pt x="15" y="25"/>
                  </a:lnTo>
                  <a:lnTo>
                    <a:pt x="23" y="31"/>
                  </a:lnTo>
                  <a:lnTo>
                    <a:pt x="32" y="38"/>
                  </a:lnTo>
                  <a:lnTo>
                    <a:pt x="43" y="44"/>
                  </a:lnTo>
                  <a:lnTo>
                    <a:pt x="54" y="51"/>
                  </a:lnTo>
                  <a:lnTo>
                    <a:pt x="69" y="59"/>
                  </a:lnTo>
                  <a:lnTo>
                    <a:pt x="82" y="65"/>
                  </a:lnTo>
                  <a:lnTo>
                    <a:pt x="98" y="71"/>
                  </a:lnTo>
                  <a:lnTo>
                    <a:pt x="114" y="76"/>
                  </a:lnTo>
                  <a:lnTo>
                    <a:pt x="132" y="84"/>
                  </a:lnTo>
                  <a:lnTo>
                    <a:pt x="152" y="90"/>
                  </a:lnTo>
                  <a:lnTo>
                    <a:pt x="174" y="97"/>
                  </a:lnTo>
                  <a:lnTo>
                    <a:pt x="198" y="103"/>
                  </a:lnTo>
                  <a:lnTo>
                    <a:pt x="223" y="110"/>
                  </a:lnTo>
                  <a:lnTo>
                    <a:pt x="251" y="117"/>
                  </a:lnTo>
                  <a:lnTo>
                    <a:pt x="254" y="106"/>
                  </a:lnTo>
                  <a:lnTo>
                    <a:pt x="226" y="98"/>
                  </a:lnTo>
                  <a:lnTo>
                    <a:pt x="201" y="91"/>
                  </a:lnTo>
                  <a:lnTo>
                    <a:pt x="177" y="85"/>
                  </a:lnTo>
                  <a:lnTo>
                    <a:pt x="155" y="78"/>
                  </a:lnTo>
                  <a:lnTo>
                    <a:pt x="135" y="72"/>
                  </a:lnTo>
                  <a:lnTo>
                    <a:pt x="117" y="65"/>
                  </a:lnTo>
                  <a:lnTo>
                    <a:pt x="101" y="59"/>
                  </a:lnTo>
                  <a:lnTo>
                    <a:pt x="85" y="53"/>
                  </a:lnTo>
                  <a:lnTo>
                    <a:pt x="72" y="47"/>
                  </a:lnTo>
                  <a:lnTo>
                    <a:pt x="60" y="43"/>
                  </a:lnTo>
                  <a:lnTo>
                    <a:pt x="48" y="35"/>
                  </a:lnTo>
                  <a:lnTo>
                    <a:pt x="38" y="29"/>
                  </a:lnTo>
                  <a:lnTo>
                    <a:pt x="29" y="22"/>
                  </a:lnTo>
                  <a:lnTo>
                    <a:pt x="23" y="16"/>
                  </a:lnTo>
                  <a:lnTo>
                    <a:pt x="16" y="9"/>
                  </a:lnTo>
                  <a:lnTo>
                    <a:pt x="9" y="3"/>
                  </a:lnTo>
                  <a:lnTo>
                    <a:pt x="6" y="0"/>
                  </a:lnTo>
                  <a:lnTo>
                    <a:pt x="9" y="3"/>
                  </a:lnTo>
                  <a:lnTo>
                    <a:pt x="7" y="2"/>
                  </a:lnTo>
                  <a:lnTo>
                    <a:pt x="6" y="0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7" name="Freeform 234">
              <a:extLst>
                <a:ext uri="{FF2B5EF4-FFF2-40B4-BE49-F238E27FC236}">
                  <a16:creationId xmlns:a16="http://schemas.microsoft.com/office/drawing/2014/main" id="{A10A4B86-7075-182B-0101-7B1E1FBAC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7" y="3818"/>
              <a:ext cx="96" cy="94"/>
            </a:xfrm>
            <a:custGeom>
              <a:avLst/>
              <a:gdLst>
                <a:gd name="T0" fmla="*/ 1 w 98"/>
                <a:gd name="T1" fmla="*/ 6 h 93"/>
                <a:gd name="T2" fmla="*/ 0 w 98"/>
                <a:gd name="T3" fmla="*/ 5 h 93"/>
                <a:gd name="T4" fmla="*/ 7 w 98"/>
                <a:gd name="T5" fmla="*/ 21 h 93"/>
                <a:gd name="T6" fmla="*/ 14 w 98"/>
                <a:gd name="T7" fmla="*/ 34 h 93"/>
                <a:gd name="T8" fmla="*/ 20 w 98"/>
                <a:gd name="T9" fmla="*/ 44 h 93"/>
                <a:gd name="T10" fmla="*/ 28 w 98"/>
                <a:gd name="T11" fmla="*/ 56 h 93"/>
                <a:gd name="T12" fmla="*/ 39 w 98"/>
                <a:gd name="T13" fmla="*/ 64 h 93"/>
                <a:gd name="T14" fmla="*/ 52 w 98"/>
                <a:gd name="T15" fmla="*/ 72 h 93"/>
                <a:gd name="T16" fmla="*/ 72 w 98"/>
                <a:gd name="T17" fmla="*/ 83 h 93"/>
                <a:gd name="T18" fmla="*/ 95 w 98"/>
                <a:gd name="T19" fmla="*/ 93 h 93"/>
                <a:gd name="T20" fmla="*/ 98 w 98"/>
                <a:gd name="T21" fmla="*/ 81 h 93"/>
                <a:gd name="T22" fmla="*/ 74 w 98"/>
                <a:gd name="T23" fmla="*/ 71 h 93"/>
                <a:gd name="T24" fmla="*/ 58 w 98"/>
                <a:gd name="T25" fmla="*/ 64 h 93"/>
                <a:gd name="T26" fmla="*/ 45 w 98"/>
                <a:gd name="T27" fmla="*/ 55 h 93"/>
                <a:gd name="T28" fmla="*/ 36 w 98"/>
                <a:gd name="T29" fmla="*/ 47 h 93"/>
                <a:gd name="T30" fmla="*/ 29 w 98"/>
                <a:gd name="T31" fmla="*/ 39 h 93"/>
                <a:gd name="T32" fmla="*/ 23 w 98"/>
                <a:gd name="T33" fmla="*/ 28 h 93"/>
                <a:gd name="T34" fmla="*/ 19 w 98"/>
                <a:gd name="T35" fmla="*/ 18 h 93"/>
                <a:gd name="T36" fmla="*/ 11 w 98"/>
                <a:gd name="T37" fmla="*/ 2 h 93"/>
                <a:gd name="T38" fmla="*/ 10 w 98"/>
                <a:gd name="T39" fmla="*/ 0 h 93"/>
                <a:gd name="T40" fmla="*/ 1 w 98"/>
                <a:gd name="T41" fmla="*/ 6 h 9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8"/>
                <a:gd name="T64" fmla="*/ 0 h 93"/>
                <a:gd name="T65" fmla="*/ 98 w 98"/>
                <a:gd name="T66" fmla="*/ 93 h 9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8" h="93">
                  <a:moveTo>
                    <a:pt x="1" y="6"/>
                  </a:moveTo>
                  <a:lnTo>
                    <a:pt x="0" y="5"/>
                  </a:lnTo>
                  <a:lnTo>
                    <a:pt x="7" y="21"/>
                  </a:lnTo>
                  <a:lnTo>
                    <a:pt x="14" y="34"/>
                  </a:lnTo>
                  <a:lnTo>
                    <a:pt x="20" y="44"/>
                  </a:lnTo>
                  <a:lnTo>
                    <a:pt x="28" y="56"/>
                  </a:lnTo>
                  <a:lnTo>
                    <a:pt x="39" y="64"/>
                  </a:lnTo>
                  <a:lnTo>
                    <a:pt x="52" y="72"/>
                  </a:lnTo>
                  <a:lnTo>
                    <a:pt x="72" y="83"/>
                  </a:lnTo>
                  <a:lnTo>
                    <a:pt x="95" y="93"/>
                  </a:lnTo>
                  <a:lnTo>
                    <a:pt x="98" y="81"/>
                  </a:lnTo>
                  <a:lnTo>
                    <a:pt x="74" y="71"/>
                  </a:lnTo>
                  <a:lnTo>
                    <a:pt x="58" y="64"/>
                  </a:lnTo>
                  <a:lnTo>
                    <a:pt x="45" y="55"/>
                  </a:lnTo>
                  <a:lnTo>
                    <a:pt x="36" y="47"/>
                  </a:lnTo>
                  <a:lnTo>
                    <a:pt x="29" y="39"/>
                  </a:lnTo>
                  <a:lnTo>
                    <a:pt x="23" y="28"/>
                  </a:lnTo>
                  <a:lnTo>
                    <a:pt x="19" y="18"/>
                  </a:lnTo>
                  <a:lnTo>
                    <a:pt x="11" y="2"/>
                  </a:lnTo>
                  <a:lnTo>
                    <a:pt x="10" y="0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8" name="Freeform 235">
              <a:extLst>
                <a:ext uri="{FF2B5EF4-FFF2-40B4-BE49-F238E27FC236}">
                  <a16:creationId xmlns:a16="http://schemas.microsoft.com/office/drawing/2014/main" id="{E266499D-F7F6-1165-125C-335A58C9C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3703"/>
              <a:ext cx="65" cy="122"/>
            </a:xfrm>
            <a:custGeom>
              <a:avLst/>
              <a:gdLst>
                <a:gd name="T0" fmla="*/ 0 w 67"/>
                <a:gd name="T1" fmla="*/ 3 h 121"/>
                <a:gd name="T2" fmla="*/ 0 w 67"/>
                <a:gd name="T3" fmla="*/ 3 h 121"/>
                <a:gd name="T4" fmla="*/ 4 w 67"/>
                <a:gd name="T5" fmla="*/ 19 h 121"/>
                <a:gd name="T6" fmla="*/ 11 w 67"/>
                <a:gd name="T7" fmla="*/ 35 h 121"/>
                <a:gd name="T8" fmla="*/ 17 w 67"/>
                <a:gd name="T9" fmla="*/ 51 h 121"/>
                <a:gd name="T10" fmla="*/ 27 w 67"/>
                <a:gd name="T11" fmla="*/ 66 h 121"/>
                <a:gd name="T12" fmla="*/ 35 w 67"/>
                <a:gd name="T13" fmla="*/ 80 h 121"/>
                <a:gd name="T14" fmla="*/ 44 w 67"/>
                <a:gd name="T15" fmla="*/ 93 h 121"/>
                <a:gd name="T16" fmla="*/ 51 w 67"/>
                <a:gd name="T17" fmla="*/ 108 h 121"/>
                <a:gd name="T18" fmla="*/ 58 w 67"/>
                <a:gd name="T19" fmla="*/ 121 h 121"/>
                <a:gd name="T20" fmla="*/ 67 w 67"/>
                <a:gd name="T21" fmla="*/ 115 h 121"/>
                <a:gd name="T22" fmla="*/ 60 w 67"/>
                <a:gd name="T23" fmla="*/ 102 h 121"/>
                <a:gd name="T24" fmla="*/ 52 w 67"/>
                <a:gd name="T25" fmla="*/ 88 h 121"/>
                <a:gd name="T26" fmla="*/ 44 w 67"/>
                <a:gd name="T27" fmla="*/ 74 h 121"/>
                <a:gd name="T28" fmla="*/ 36 w 67"/>
                <a:gd name="T29" fmla="*/ 60 h 121"/>
                <a:gd name="T30" fmla="*/ 29 w 67"/>
                <a:gd name="T31" fmla="*/ 45 h 121"/>
                <a:gd name="T32" fmla="*/ 23 w 67"/>
                <a:gd name="T33" fmla="*/ 32 h 121"/>
                <a:gd name="T34" fmla="*/ 16 w 67"/>
                <a:gd name="T35" fmla="*/ 16 h 121"/>
                <a:gd name="T36" fmla="*/ 11 w 67"/>
                <a:gd name="T37" fmla="*/ 0 h 121"/>
                <a:gd name="T38" fmla="*/ 11 w 67"/>
                <a:gd name="T39" fmla="*/ 0 h 121"/>
                <a:gd name="T40" fmla="*/ 0 w 67"/>
                <a:gd name="T41" fmla="*/ 3 h 1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121"/>
                <a:gd name="T65" fmla="*/ 67 w 67"/>
                <a:gd name="T66" fmla="*/ 121 h 12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121">
                  <a:moveTo>
                    <a:pt x="0" y="3"/>
                  </a:moveTo>
                  <a:lnTo>
                    <a:pt x="0" y="3"/>
                  </a:lnTo>
                  <a:lnTo>
                    <a:pt x="4" y="19"/>
                  </a:lnTo>
                  <a:lnTo>
                    <a:pt x="11" y="35"/>
                  </a:lnTo>
                  <a:lnTo>
                    <a:pt x="17" y="51"/>
                  </a:lnTo>
                  <a:lnTo>
                    <a:pt x="27" y="66"/>
                  </a:lnTo>
                  <a:lnTo>
                    <a:pt x="35" y="80"/>
                  </a:lnTo>
                  <a:lnTo>
                    <a:pt x="44" y="93"/>
                  </a:lnTo>
                  <a:lnTo>
                    <a:pt x="51" y="108"/>
                  </a:lnTo>
                  <a:lnTo>
                    <a:pt x="58" y="121"/>
                  </a:lnTo>
                  <a:lnTo>
                    <a:pt x="67" y="115"/>
                  </a:lnTo>
                  <a:lnTo>
                    <a:pt x="60" y="102"/>
                  </a:lnTo>
                  <a:lnTo>
                    <a:pt x="52" y="88"/>
                  </a:lnTo>
                  <a:lnTo>
                    <a:pt x="44" y="74"/>
                  </a:lnTo>
                  <a:lnTo>
                    <a:pt x="36" y="60"/>
                  </a:lnTo>
                  <a:lnTo>
                    <a:pt x="29" y="45"/>
                  </a:lnTo>
                  <a:lnTo>
                    <a:pt x="23" y="32"/>
                  </a:lnTo>
                  <a:lnTo>
                    <a:pt x="16" y="16"/>
                  </a:lnTo>
                  <a:lnTo>
                    <a:pt x="1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59" name="Freeform 236">
              <a:extLst>
                <a:ext uri="{FF2B5EF4-FFF2-40B4-BE49-F238E27FC236}">
                  <a16:creationId xmlns:a16="http://schemas.microsoft.com/office/drawing/2014/main" id="{B181152E-12AB-80BE-0654-54F34247D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5" y="3649"/>
              <a:ext cx="15" cy="59"/>
            </a:xfrm>
            <a:custGeom>
              <a:avLst/>
              <a:gdLst>
                <a:gd name="T0" fmla="*/ 2 w 13"/>
                <a:gd name="T1" fmla="*/ 3 h 58"/>
                <a:gd name="T2" fmla="*/ 2 w 13"/>
                <a:gd name="T3" fmla="*/ 2 h 58"/>
                <a:gd name="T4" fmla="*/ 2 w 13"/>
                <a:gd name="T5" fmla="*/ 15 h 58"/>
                <a:gd name="T6" fmla="*/ 2 w 13"/>
                <a:gd name="T7" fmla="*/ 28 h 58"/>
                <a:gd name="T8" fmla="*/ 0 w 13"/>
                <a:gd name="T9" fmla="*/ 43 h 58"/>
                <a:gd name="T10" fmla="*/ 2 w 13"/>
                <a:gd name="T11" fmla="*/ 58 h 58"/>
                <a:gd name="T12" fmla="*/ 13 w 13"/>
                <a:gd name="T13" fmla="*/ 55 h 58"/>
                <a:gd name="T14" fmla="*/ 12 w 13"/>
                <a:gd name="T15" fmla="*/ 43 h 58"/>
                <a:gd name="T16" fmla="*/ 13 w 13"/>
                <a:gd name="T17" fmla="*/ 28 h 58"/>
                <a:gd name="T18" fmla="*/ 13 w 13"/>
                <a:gd name="T19" fmla="*/ 15 h 58"/>
                <a:gd name="T20" fmla="*/ 13 w 13"/>
                <a:gd name="T21" fmla="*/ 2 h 58"/>
                <a:gd name="T22" fmla="*/ 13 w 13"/>
                <a:gd name="T23" fmla="*/ 0 h 58"/>
                <a:gd name="T24" fmla="*/ 2 w 13"/>
                <a:gd name="T25" fmla="*/ 3 h 5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"/>
                <a:gd name="T40" fmla="*/ 0 h 58"/>
                <a:gd name="T41" fmla="*/ 13 w 13"/>
                <a:gd name="T42" fmla="*/ 58 h 5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" h="58">
                  <a:moveTo>
                    <a:pt x="2" y="3"/>
                  </a:moveTo>
                  <a:lnTo>
                    <a:pt x="2" y="2"/>
                  </a:lnTo>
                  <a:lnTo>
                    <a:pt x="2" y="15"/>
                  </a:lnTo>
                  <a:lnTo>
                    <a:pt x="2" y="28"/>
                  </a:lnTo>
                  <a:lnTo>
                    <a:pt x="0" y="43"/>
                  </a:lnTo>
                  <a:lnTo>
                    <a:pt x="2" y="58"/>
                  </a:lnTo>
                  <a:lnTo>
                    <a:pt x="13" y="55"/>
                  </a:lnTo>
                  <a:lnTo>
                    <a:pt x="12" y="43"/>
                  </a:lnTo>
                  <a:lnTo>
                    <a:pt x="13" y="28"/>
                  </a:lnTo>
                  <a:lnTo>
                    <a:pt x="13" y="15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0" name="Freeform 237">
              <a:extLst>
                <a:ext uri="{FF2B5EF4-FFF2-40B4-BE49-F238E27FC236}">
                  <a16:creationId xmlns:a16="http://schemas.microsoft.com/office/drawing/2014/main" id="{C8394B99-4E37-6F1C-4B3C-286DFA5D1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" y="3391"/>
              <a:ext cx="27" cy="260"/>
            </a:xfrm>
            <a:custGeom>
              <a:avLst/>
              <a:gdLst>
                <a:gd name="T0" fmla="*/ 0 w 26"/>
                <a:gd name="T1" fmla="*/ 0 h 261"/>
                <a:gd name="T2" fmla="*/ 0 w 26"/>
                <a:gd name="T3" fmla="*/ 0 h 261"/>
                <a:gd name="T4" fmla="*/ 1 w 26"/>
                <a:gd name="T5" fmla="*/ 66 h 261"/>
                <a:gd name="T6" fmla="*/ 1 w 26"/>
                <a:gd name="T7" fmla="*/ 131 h 261"/>
                <a:gd name="T8" fmla="*/ 4 w 26"/>
                <a:gd name="T9" fmla="*/ 195 h 261"/>
                <a:gd name="T10" fmla="*/ 15 w 26"/>
                <a:gd name="T11" fmla="*/ 261 h 261"/>
                <a:gd name="T12" fmla="*/ 26 w 26"/>
                <a:gd name="T13" fmla="*/ 258 h 261"/>
                <a:gd name="T14" fmla="*/ 16 w 26"/>
                <a:gd name="T15" fmla="*/ 195 h 261"/>
                <a:gd name="T16" fmla="*/ 13 w 26"/>
                <a:gd name="T17" fmla="*/ 131 h 261"/>
                <a:gd name="T18" fmla="*/ 13 w 26"/>
                <a:gd name="T19" fmla="*/ 66 h 261"/>
                <a:gd name="T20" fmla="*/ 12 w 26"/>
                <a:gd name="T21" fmla="*/ 0 h 261"/>
                <a:gd name="T22" fmla="*/ 12 w 26"/>
                <a:gd name="T23" fmla="*/ 0 h 261"/>
                <a:gd name="T24" fmla="*/ 0 w 26"/>
                <a:gd name="T25" fmla="*/ 0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"/>
                <a:gd name="T40" fmla="*/ 0 h 261"/>
                <a:gd name="T41" fmla="*/ 26 w 26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" h="261">
                  <a:moveTo>
                    <a:pt x="0" y="0"/>
                  </a:moveTo>
                  <a:lnTo>
                    <a:pt x="0" y="0"/>
                  </a:lnTo>
                  <a:lnTo>
                    <a:pt x="1" y="66"/>
                  </a:lnTo>
                  <a:lnTo>
                    <a:pt x="1" y="131"/>
                  </a:lnTo>
                  <a:lnTo>
                    <a:pt x="4" y="195"/>
                  </a:lnTo>
                  <a:lnTo>
                    <a:pt x="15" y="261"/>
                  </a:lnTo>
                  <a:lnTo>
                    <a:pt x="26" y="258"/>
                  </a:lnTo>
                  <a:lnTo>
                    <a:pt x="16" y="195"/>
                  </a:lnTo>
                  <a:lnTo>
                    <a:pt x="13" y="131"/>
                  </a:lnTo>
                  <a:lnTo>
                    <a:pt x="13" y="66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1" name="Freeform 238">
              <a:extLst>
                <a:ext uri="{FF2B5EF4-FFF2-40B4-BE49-F238E27FC236}">
                  <a16:creationId xmlns:a16="http://schemas.microsoft.com/office/drawing/2014/main" id="{E225AF69-F204-4AE2-4189-2C77FEE9D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5" y="3255"/>
              <a:ext cx="31" cy="136"/>
            </a:xfrm>
            <a:custGeom>
              <a:avLst/>
              <a:gdLst>
                <a:gd name="T0" fmla="*/ 0 w 30"/>
                <a:gd name="T1" fmla="*/ 6 h 136"/>
                <a:gd name="T2" fmla="*/ 8 w 30"/>
                <a:gd name="T3" fmla="*/ 28 h 136"/>
                <a:gd name="T4" fmla="*/ 14 w 30"/>
                <a:gd name="T5" fmla="*/ 69 h 136"/>
                <a:gd name="T6" fmla="*/ 16 w 30"/>
                <a:gd name="T7" fmla="*/ 110 h 136"/>
                <a:gd name="T8" fmla="*/ 18 w 30"/>
                <a:gd name="T9" fmla="*/ 136 h 136"/>
                <a:gd name="T10" fmla="*/ 30 w 30"/>
                <a:gd name="T11" fmla="*/ 136 h 136"/>
                <a:gd name="T12" fmla="*/ 28 w 30"/>
                <a:gd name="T13" fmla="*/ 110 h 136"/>
                <a:gd name="T14" fmla="*/ 25 w 30"/>
                <a:gd name="T15" fmla="*/ 69 h 136"/>
                <a:gd name="T16" fmla="*/ 19 w 30"/>
                <a:gd name="T17" fmla="*/ 28 h 136"/>
                <a:gd name="T18" fmla="*/ 9 w 30"/>
                <a:gd name="T19" fmla="*/ 0 h 136"/>
                <a:gd name="T20" fmla="*/ 0 w 30"/>
                <a:gd name="T21" fmla="*/ 6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136"/>
                <a:gd name="T35" fmla="*/ 30 w 30"/>
                <a:gd name="T36" fmla="*/ 136 h 1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136">
                  <a:moveTo>
                    <a:pt x="0" y="6"/>
                  </a:moveTo>
                  <a:lnTo>
                    <a:pt x="8" y="28"/>
                  </a:lnTo>
                  <a:lnTo>
                    <a:pt x="14" y="69"/>
                  </a:lnTo>
                  <a:lnTo>
                    <a:pt x="16" y="110"/>
                  </a:lnTo>
                  <a:lnTo>
                    <a:pt x="18" y="136"/>
                  </a:lnTo>
                  <a:lnTo>
                    <a:pt x="30" y="136"/>
                  </a:lnTo>
                  <a:lnTo>
                    <a:pt x="28" y="110"/>
                  </a:lnTo>
                  <a:lnTo>
                    <a:pt x="25" y="69"/>
                  </a:lnTo>
                  <a:lnTo>
                    <a:pt x="19" y="28"/>
                  </a:lnTo>
                  <a:lnTo>
                    <a:pt x="9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2" name="Freeform 239">
              <a:extLst>
                <a:ext uri="{FF2B5EF4-FFF2-40B4-BE49-F238E27FC236}">
                  <a16:creationId xmlns:a16="http://schemas.microsoft.com/office/drawing/2014/main" id="{3971A654-A0BF-C6FA-A023-BAC5C418BB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" y="3816"/>
              <a:ext cx="15" cy="75"/>
            </a:xfrm>
            <a:custGeom>
              <a:avLst/>
              <a:gdLst>
                <a:gd name="T0" fmla="*/ 0 w 13"/>
                <a:gd name="T1" fmla="*/ 75 h 75"/>
                <a:gd name="T2" fmla="*/ 0 w 13"/>
                <a:gd name="T3" fmla="*/ 75 h 75"/>
                <a:gd name="T4" fmla="*/ 9 w 13"/>
                <a:gd name="T5" fmla="*/ 65 h 75"/>
                <a:gd name="T6" fmla="*/ 13 w 13"/>
                <a:gd name="T7" fmla="*/ 50 h 75"/>
                <a:gd name="T8" fmla="*/ 12 w 13"/>
                <a:gd name="T9" fmla="*/ 31 h 75"/>
                <a:gd name="T10" fmla="*/ 9 w 13"/>
                <a:gd name="T11" fmla="*/ 0 h 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75"/>
                <a:gd name="T20" fmla="*/ 13 w 13"/>
                <a:gd name="T21" fmla="*/ 75 h 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75">
                  <a:moveTo>
                    <a:pt x="0" y="75"/>
                  </a:moveTo>
                  <a:lnTo>
                    <a:pt x="0" y="75"/>
                  </a:lnTo>
                  <a:lnTo>
                    <a:pt x="9" y="65"/>
                  </a:lnTo>
                  <a:lnTo>
                    <a:pt x="13" y="50"/>
                  </a:lnTo>
                  <a:lnTo>
                    <a:pt x="12" y="31"/>
                  </a:lnTo>
                  <a:lnTo>
                    <a:pt x="9" y="0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  <p:sp>
          <p:nvSpPr>
            <p:cNvPr id="12363" name="Freeform 240">
              <a:extLst>
                <a:ext uri="{FF2B5EF4-FFF2-40B4-BE49-F238E27FC236}">
                  <a16:creationId xmlns:a16="http://schemas.microsoft.com/office/drawing/2014/main" id="{259D446D-5D59-B0F3-04B0-0BFCEA97E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9" y="3030"/>
              <a:ext cx="58" cy="33"/>
            </a:xfrm>
            <a:custGeom>
              <a:avLst/>
              <a:gdLst>
                <a:gd name="T0" fmla="*/ 36 w 59"/>
                <a:gd name="T1" fmla="*/ 0 h 35"/>
                <a:gd name="T2" fmla="*/ 46 w 59"/>
                <a:gd name="T3" fmla="*/ 2 h 35"/>
                <a:gd name="T4" fmla="*/ 55 w 59"/>
                <a:gd name="T5" fmla="*/ 3 h 35"/>
                <a:gd name="T6" fmla="*/ 59 w 59"/>
                <a:gd name="T7" fmla="*/ 6 h 35"/>
                <a:gd name="T8" fmla="*/ 58 w 59"/>
                <a:gd name="T9" fmla="*/ 10 h 35"/>
                <a:gd name="T10" fmla="*/ 55 w 59"/>
                <a:gd name="T11" fmla="*/ 13 h 35"/>
                <a:gd name="T12" fmla="*/ 53 w 59"/>
                <a:gd name="T13" fmla="*/ 18 h 35"/>
                <a:gd name="T14" fmla="*/ 52 w 59"/>
                <a:gd name="T15" fmla="*/ 21 h 35"/>
                <a:gd name="T16" fmla="*/ 50 w 59"/>
                <a:gd name="T17" fmla="*/ 24 h 35"/>
                <a:gd name="T18" fmla="*/ 47 w 59"/>
                <a:gd name="T19" fmla="*/ 28 h 35"/>
                <a:gd name="T20" fmla="*/ 44 w 59"/>
                <a:gd name="T21" fmla="*/ 31 h 35"/>
                <a:gd name="T22" fmla="*/ 41 w 59"/>
                <a:gd name="T23" fmla="*/ 34 h 35"/>
                <a:gd name="T24" fmla="*/ 36 w 59"/>
                <a:gd name="T25" fmla="*/ 35 h 35"/>
                <a:gd name="T26" fmla="*/ 28 w 59"/>
                <a:gd name="T27" fmla="*/ 34 h 35"/>
                <a:gd name="T28" fmla="*/ 21 w 59"/>
                <a:gd name="T29" fmla="*/ 31 h 35"/>
                <a:gd name="T30" fmla="*/ 17 w 59"/>
                <a:gd name="T31" fmla="*/ 25 h 35"/>
                <a:gd name="T32" fmla="*/ 14 w 59"/>
                <a:gd name="T33" fmla="*/ 18 h 35"/>
                <a:gd name="T34" fmla="*/ 11 w 59"/>
                <a:gd name="T35" fmla="*/ 16 h 35"/>
                <a:gd name="T36" fmla="*/ 6 w 59"/>
                <a:gd name="T37" fmla="*/ 15 h 35"/>
                <a:gd name="T38" fmla="*/ 2 w 59"/>
                <a:gd name="T39" fmla="*/ 13 h 35"/>
                <a:gd name="T40" fmla="*/ 0 w 59"/>
                <a:gd name="T41" fmla="*/ 12 h 35"/>
                <a:gd name="T42" fmla="*/ 6 w 59"/>
                <a:gd name="T43" fmla="*/ 7 h 35"/>
                <a:gd name="T44" fmla="*/ 15 w 59"/>
                <a:gd name="T45" fmla="*/ 3 h 35"/>
                <a:gd name="T46" fmla="*/ 24 w 59"/>
                <a:gd name="T47" fmla="*/ 2 h 35"/>
                <a:gd name="T48" fmla="*/ 36 w 59"/>
                <a:gd name="T49" fmla="*/ 0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9"/>
                <a:gd name="T76" fmla="*/ 0 h 35"/>
                <a:gd name="T77" fmla="*/ 59 w 59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9" h="35">
                  <a:moveTo>
                    <a:pt x="36" y="0"/>
                  </a:moveTo>
                  <a:lnTo>
                    <a:pt x="46" y="2"/>
                  </a:lnTo>
                  <a:lnTo>
                    <a:pt x="55" y="3"/>
                  </a:lnTo>
                  <a:lnTo>
                    <a:pt x="59" y="6"/>
                  </a:lnTo>
                  <a:lnTo>
                    <a:pt x="58" y="10"/>
                  </a:lnTo>
                  <a:lnTo>
                    <a:pt x="55" y="13"/>
                  </a:lnTo>
                  <a:lnTo>
                    <a:pt x="53" y="18"/>
                  </a:lnTo>
                  <a:lnTo>
                    <a:pt x="52" y="21"/>
                  </a:lnTo>
                  <a:lnTo>
                    <a:pt x="50" y="24"/>
                  </a:lnTo>
                  <a:lnTo>
                    <a:pt x="47" y="28"/>
                  </a:lnTo>
                  <a:lnTo>
                    <a:pt x="44" y="31"/>
                  </a:lnTo>
                  <a:lnTo>
                    <a:pt x="41" y="34"/>
                  </a:lnTo>
                  <a:lnTo>
                    <a:pt x="36" y="35"/>
                  </a:lnTo>
                  <a:lnTo>
                    <a:pt x="28" y="34"/>
                  </a:lnTo>
                  <a:lnTo>
                    <a:pt x="21" y="31"/>
                  </a:lnTo>
                  <a:lnTo>
                    <a:pt x="17" y="25"/>
                  </a:lnTo>
                  <a:lnTo>
                    <a:pt x="14" y="18"/>
                  </a:lnTo>
                  <a:lnTo>
                    <a:pt x="11" y="16"/>
                  </a:lnTo>
                  <a:lnTo>
                    <a:pt x="6" y="15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6" y="7"/>
                  </a:lnTo>
                  <a:lnTo>
                    <a:pt x="15" y="3"/>
                  </a:lnTo>
                  <a:lnTo>
                    <a:pt x="24" y="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a-DK" sz="2215"/>
            </a:p>
          </p:txBody>
        </p:sp>
      </p:grpSp>
      <p:sp>
        <p:nvSpPr>
          <p:cNvPr id="12325" name="Pladsholder til diasnummer 102">
            <a:extLst>
              <a:ext uri="{FF2B5EF4-FFF2-40B4-BE49-F238E27FC236}">
                <a16:creationId xmlns:a16="http://schemas.microsoft.com/office/drawing/2014/main" id="{8972186B-6849-E78E-52F0-8BEFEE704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B2A5F5-951A-4B19-B844-950992012E5F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da-DK" sz="900">
              <a:solidFill>
                <a:srgbClr val="5E5E5E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2920</TotalTime>
  <Words>879</Words>
  <Application>Microsoft Office PowerPoint</Application>
  <PresentationFormat>Skærmshow (4:3)</PresentationFormat>
  <Paragraphs>225</Paragraphs>
  <Slides>32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32</vt:i4>
      </vt:variant>
    </vt:vector>
  </HeadingPairs>
  <TitlesOfParts>
    <vt:vector size="37" baseType="lpstr">
      <vt:lpstr>Times New Roman</vt:lpstr>
      <vt:lpstr>Trebuchet MS</vt:lpstr>
      <vt:lpstr>TrueFrutiger</vt:lpstr>
      <vt:lpstr>Wingdings</vt:lpstr>
      <vt:lpstr>Default Design</vt:lpstr>
      <vt:lpstr>Kapitel 8  Aktieoptioner – indføring i optionsteori</vt:lpstr>
      <vt:lpstr>Optioner</vt:lpstr>
      <vt:lpstr>Optioner</vt:lpstr>
      <vt:lpstr>Resultatdiagrammer, købte optioner</vt:lpstr>
      <vt:lpstr>Resultatdiagrammer, solgte optioner</vt:lpstr>
      <vt:lpstr>Kontrakttyper i Danmark</vt:lpstr>
      <vt:lpstr>Typiske anvendelsesmuligheder for optioner</vt:lpstr>
      <vt:lpstr>Købt Straddle</vt:lpstr>
      <vt:lpstr>Spekulationsstrategier</vt:lpstr>
      <vt:lpstr>Bull og Bear Spreads</vt:lpstr>
      <vt:lpstr>Afdækningsstrategier</vt:lpstr>
      <vt:lpstr>Prissætning, intuition</vt:lpstr>
      <vt:lpstr>PowerPoint-præsentation</vt:lpstr>
      <vt:lpstr>Black&amp;Scholes</vt:lpstr>
      <vt:lpstr>Eksempel</vt:lpstr>
      <vt:lpstr>Eksempel, fortsat</vt:lpstr>
      <vt:lpstr>Forudsætninger, Black&amp;Scholes</vt:lpstr>
      <vt:lpstr>Put-call pariteten</vt:lpstr>
      <vt:lpstr>Græske nøgletal</vt:lpstr>
      <vt:lpstr>Delta</vt:lpstr>
      <vt:lpstr>Gamma</vt:lpstr>
      <vt:lpstr>Theta</vt:lpstr>
      <vt:lpstr>Vega</vt:lpstr>
      <vt:lpstr>Cox, Ross and Rubinstein Amerikanske optioner</vt:lpstr>
      <vt:lpstr>Eksempel, CRR</vt:lpstr>
      <vt:lpstr>Svar</vt:lpstr>
      <vt:lpstr>PowerPoint-præsentation</vt:lpstr>
      <vt:lpstr>Ved udbyttebetaling på 5 kroner lige før udløb</vt:lpstr>
      <vt:lpstr>Tjek spørgsmål 1 </vt:lpstr>
      <vt:lpstr>Tjek spørgsmål 2</vt:lpstr>
      <vt:lpstr>Tjek spørgsmål 3</vt:lpstr>
      <vt:lpstr>Tjek spørgsmål 4</vt:lpstr>
    </vt:vector>
  </TitlesOfParts>
  <Company>Financial Training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</dc:title>
  <dc:creator>Jørgen</dc:creator>
  <cp:lastModifiedBy>Rasmus Peter Ambrosius Løvgreen</cp:lastModifiedBy>
  <cp:revision>116</cp:revision>
  <dcterms:created xsi:type="dcterms:W3CDTF">2011-01-12T08:43:50Z</dcterms:created>
  <dcterms:modified xsi:type="dcterms:W3CDTF">2024-07-09T09:03:57Z</dcterms:modified>
</cp:coreProperties>
</file>