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9" r:id="rId2"/>
    <p:sldId id="268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66" r:id="rId12"/>
    <p:sldId id="460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C29"/>
    <a:srgbClr val="6B9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B2575-EAF0-493C-A293-6651C70B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A8A9F0-AFAC-41E6-8512-C44024AD50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0944EB-FF11-4858-92BE-9F7329C1D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C344EF-402E-4F29-9F15-52F0788F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E55141-ACE7-4DC4-9810-076419BC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6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2682D-7456-407A-9E2D-700A1D7C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63E7762-1C57-44AB-B1FF-827739D2D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AD3C3B-A83A-410F-BE84-37DF554B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45FD8B-0EAF-4587-8D90-5B3626A7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BA64E6-8F62-47E8-8BBA-F1F553D6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91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2B531E-7927-403E-A019-9A0EBCE48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3241D12-2F0B-4862-973E-E2AFB93E9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B70B56-0C05-4DE3-82D2-9303B955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DD3BE1-FBA8-44A4-991F-8EE01BAA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F77A7A-DA4C-43E3-AFD0-99E8032C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997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E4DA3-5A08-4F07-850F-1221C66E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61B50-306A-413A-879E-F1ACB35B8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03236A-7D4F-4C23-A74E-C98E068B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19432E-DAF2-4368-A653-F954ED54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7830DA-F17F-4A5C-A6EF-4567545F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74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3E154-C326-4116-AF3D-DC8DDFB9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319CCD-F2E5-43BB-8826-ACE1B6FA1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947508-DBE9-4C27-9FE4-AFD4CC3D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8C9D96-6DB4-47A3-9788-48991365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5300A8-7439-4D2B-BA3E-4BF11EFC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995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7E137-0FF2-4384-92E5-8EE84CF0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EC333A-8354-43ED-A7B0-8848D50D9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B412EB-C7F8-4E80-AD2D-38F6D9DE3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11F561-99A2-41BC-A3DF-8D259832B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F7A447C-67B0-473C-8ABF-F0C3C738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B25796-E3DE-4DF0-8928-A68F8C23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135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26231-CF2D-4294-BB39-AB41E530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91A74C-EF9E-4C23-B447-E872DB029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5E1EC1-2538-4E73-AA19-062098BF3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6DF3485-3679-4359-98F2-17140C9B7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728A950-B30E-4F15-8D81-A4A383DC4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3EF756F-C07A-45F3-98EE-DB6502A9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CAA3813-75FD-496E-8C23-81169E7F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7F8E9AC-2F81-46ED-AC7D-FEFA5308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28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F97D6-C063-49E6-BEE2-9024149F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6DC790-8C19-4A2E-8ABB-DED69EFC8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8FD671-E2D3-4341-B3AE-F8BE31A3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396A34E-30F7-4305-82E2-EDD07CF7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1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48E65D-F4D2-4866-ACA6-2E584A90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DCADBE5-7734-4B7D-B482-0F877A26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21604C-D5C7-418B-A260-F9E4ABE5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287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B1670-0DC6-4753-831F-525F931D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6F3830-BF5E-43E7-A467-D29C158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D90D2C-FE87-4C16-B9C7-42839C50E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B3ED12-2C0F-4056-8797-88EBC97C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C012003-2BD0-4FA9-9FD3-9C4AF35A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354774-D84F-431D-A0CC-A2DA1698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21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7176C-C9BA-4E60-858D-D05BCA9E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BC15471-E093-4A60-A8BD-DEC8E1E90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91F6B37-209D-4BFC-9246-41036A3E9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A833D4C-5AC0-4C2B-B201-F9AEE7FA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D14B68-CD02-4838-ACC1-B56B044F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023A6B-2BB8-4695-AA0C-16899D3B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02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055685F-AFB9-4A8D-936E-C1560070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C0C1ED-53F4-45B2-B03E-5FC2850C4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E75D30-D621-4C72-B710-B741F5459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3021A-3B5D-43DD-A13B-941C8C26F390}" type="datetimeFigureOut">
              <a:rPr lang="da-DK" smtClean="0"/>
              <a:t>17-07-2024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29E81C-661C-467B-BE8F-7DEF18247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E7ADC0-6CEF-4F7F-A606-E9CA33D71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02EE-831B-42A6-A19F-62E06C7D193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88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irbornleadership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E2B8202-5A18-BE40-91F9-B064E1D47F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C51BECD1-ACAB-FB46-B5B9-4AAA9F022596}"/>
              </a:ext>
            </a:extLst>
          </p:cNvPr>
          <p:cNvSpPr txBox="1"/>
          <p:nvPr/>
        </p:nvSpPr>
        <p:spPr>
          <a:xfrm>
            <a:off x="3117890" y="2462005"/>
            <a:ext cx="83907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spc="100" dirty="0">
                <a:solidFill>
                  <a:srgbClr val="CE5C29"/>
                </a:solidFill>
                <a:latin typeface="HelveticaNeueLT Std Cn" panose="020B0506030502030204" pitchFamily="34" charset="0"/>
                <a:cs typeface="Arial Narrow" panose="020B0604020202020204" pitchFamily="34" charset="0"/>
              </a:rPr>
              <a:t>VÆRKTØJ 10.4</a:t>
            </a:r>
          </a:p>
          <a:p>
            <a:r>
              <a:rPr lang="da-DK" sz="4000" dirty="0">
                <a:solidFill>
                  <a:srgbClr val="6B9C77"/>
                </a:solidFill>
                <a:latin typeface="HelveticaNeueLT Std Lt Cn" panose="020B0406020202030204" pitchFamily="34" charset="0"/>
                <a:cs typeface="Arial Narrow" panose="020B0604020202020204" pitchFamily="34" charset="0"/>
              </a:rPr>
              <a:t>SUNDHEDSTJEK ELLER RISIKOTAL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B8432F9-F1C0-9946-A1AC-00C433C5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27" y="1568341"/>
            <a:ext cx="1459789" cy="216807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2EAEEC95-E4C9-7147-A0AA-CAF6D33C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FFDEBBB-766A-61B5-3F31-0A56508AA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C87C560-AA35-B9A8-2D42-2B91A608A352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6887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0367823-D6E7-E308-0434-B1B70AEA8AEF}"/>
              </a:ext>
            </a:extLst>
          </p:cNvPr>
          <p:cNvSpPr txBox="1"/>
          <p:nvPr/>
        </p:nvSpPr>
        <p:spPr>
          <a:xfrm>
            <a:off x="1345618" y="5988387"/>
            <a:ext cx="9703859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540385" algn="l"/>
              </a:tabLst>
            </a:pP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= Meget enig, 2 = Enig, 3 = Neutral, 4 = Uenig, 5 = Meget uenig ELLER ved ikke.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A2CCED8-DF8C-B52A-9A7B-B20C7C638333}"/>
              </a:ext>
            </a:extLst>
          </p:cNvPr>
          <p:cNvSpPr/>
          <p:nvPr/>
        </p:nvSpPr>
        <p:spPr>
          <a:xfrm>
            <a:off x="1319741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Skema 8: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– topledelsens opbakning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0D8CCA7-FD9A-EBFB-9008-E666B3493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030775"/>
              </p:ext>
            </p:extLst>
          </p:nvPr>
        </p:nvGraphicFramePr>
        <p:xfrm>
          <a:off x="1425426" y="968196"/>
          <a:ext cx="9336277" cy="5001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2129">
                  <a:extLst>
                    <a:ext uri="{9D8B030D-6E8A-4147-A177-3AD203B41FA5}">
                      <a16:colId xmlns:a16="http://schemas.microsoft.com/office/drawing/2014/main" val="3023862608"/>
                    </a:ext>
                  </a:extLst>
                </a:gridCol>
                <a:gridCol w="1784148">
                  <a:extLst>
                    <a:ext uri="{9D8B030D-6E8A-4147-A177-3AD203B41FA5}">
                      <a16:colId xmlns:a16="http://schemas.microsoft.com/office/drawing/2014/main" val="1944214326"/>
                    </a:ext>
                  </a:extLst>
                </a:gridCol>
              </a:tblGrid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Topledelsens opbakning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T point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038006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Ledelsen er medansvarlig med projektgruppen for sikring af projektets succes.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20590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Ledelsen er modtagelig over for anmodninger om yderligere ressourcer, hvis behovet opstår.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47938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Der er enighed om kompetenceområder, autoritetsniveauer og ansvarligheder.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902032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Der er tiltro til, at ledelsen er klar til at rykke ud, hvis det bliver nødvendigt.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84148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Projektejeren er totalt engageret i projektets succes.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66567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8655"/>
                  </a:ext>
                </a:extLst>
              </a:tr>
              <a:tr h="625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T point = Total/10 (overføres til side 1)  </a:t>
                      </a:r>
                      <a:endParaRPr lang="da-DK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5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3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8651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Referencer og links  </a:t>
            </a:r>
            <a:endParaRPr lang="da-DK" sz="2400" dirty="0">
              <a:ea typeface="SimSun" panose="02010600030101010101" pitchFamily="2" charset="-122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C9D4E08-FD2B-44B3-2F8D-35C61340D6EE}"/>
              </a:ext>
            </a:extLst>
          </p:cNvPr>
          <p:cNvSpPr/>
          <p:nvPr/>
        </p:nvSpPr>
        <p:spPr>
          <a:xfrm>
            <a:off x="1358937" y="1234660"/>
            <a:ext cx="9441962" cy="44246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Forbindelse til andre værktøjer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3.1     Målhierarkiet – </a:t>
            </a:r>
            <a:r>
              <a:rPr lang="da-DK" sz="1200" b="1" dirty="0" err="1">
                <a:ea typeface="SimSun" panose="02010600030101010101" pitchFamily="2" charset="-122"/>
                <a:cs typeface="Arial" panose="020B0604020202020204" pitchFamily="34" charset="0"/>
              </a:rPr>
              <a:t>Impact</a:t>
            </a: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 case: </a:t>
            </a:r>
            <a:r>
              <a:rPr lang="da-DK" sz="1200" dirty="0">
                <a:ea typeface="SimSun" panose="02010600030101010101" pitchFamily="2" charset="-122"/>
                <a:cs typeface="Arial" panose="020B0604020202020204" pitchFamily="34" charset="0"/>
              </a:rPr>
              <a:t>Dette værktøj definerer projektets formål, leverancer og succeskriterier.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da-DK" sz="1200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5.1     Milepælsplanen: </a:t>
            </a:r>
            <a:r>
              <a:rPr lang="da-DK" sz="1200" dirty="0">
                <a:ea typeface="SimSun" panose="02010600030101010101" pitchFamily="2" charset="-122"/>
                <a:cs typeface="Arial" panose="020B0604020202020204" pitchFamily="34" charset="0"/>
              </a:rPr>
              <a:t>Den overordnede milepælsplan angiver tiderne og hvem der er ansvarlig for de forskellige indsatsområder.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1" dirty="0">
                <a:cs typeface="Arial" panose="020B0604020202020204" pitchFamily="34" charset="0"/>
              </a:rPr>
              <a:t>5.6     Risikoanalyse: </a:t>
            </a:r>
            <a:r>
              <a:rPr lang="da-DK" sz="1200" dirty="0">
                <a:cs typeface="Arial" panose="020B0604020202020204" pitchFamily="34" charset="0"/>
              </a:rPr>
              <a:t>Beskriver specifikke risici og de to værktøjer kan være til </a:t>
            </a:r>
            <a:r>
              <a:rPr lang="da-DK" sz="1200">
                <a:cs typeface="Arial" panose="020B0604020202020204" pitchFamily="34" charset="0"/>
              </a:rPr>
              <a:t>gensidig inspiration.</a:t>
            </a:r>
            <a:endParaRPr lang="da-DK" sz="1200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1" dirty="0"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1" dirty="0">
                <a:cs typeface="Arial" panose="020B0604020202020204" pitchFamily="34" charset="0"/>
              </a:rPr>
              <a:t>6.2     Projektets organisation: </a:t>
            </a:r>
            <a:r>
              <a:rPr lang="da-DK" sz="1200" dirty="0">
                <a:cs typeface="Arial" panose="020B0604020202020204" pitchFamily="34" charset="0"/>
              </a:rPr>
              <a:t>Beskriver projektets organisation og de ressourcer, der allokeret til projektet.</a:t>
            </a:r>
          </a:p>
          <a:p>
            <a:pPr marL="171450" indent="-1714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0215" algn="l"/>
              </a:tabLst>
            </a:pP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10.1   Projektlisten</a:t>
            </a:r>
            <a:r>
              <a:rPr lang="da-DK" sz="1200" b="1" kern="100" dirty="0"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da-DK" sz="1200" b="1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da-DK" sz="1200" kern="100" dirty="0">
                <a:ea typeface="Aptos" panose="020B0004020202020204" pitchFamily="34" charset="0"/>
                <a:cs typeface="Arial" panose="020B0604020202020204" pitchFamily="34" charset="0"/>
              </a:rPr>
              <a:t>Risikotallet indgår i p</a:t>
            </a:r>
            <a:r>
              <a:rPr lang="da-DK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rojektlisten</a:t>
            </a:r>
            <a:r>
              <a:rPr lang="da-DK" sz="1200" kern="100" dirty="0"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da-DK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da-DK" sz="1200" dirty="0">
                <a:cs typeface="Arial" panose="020B0604020202020204" pitchFamily="34" charset="0"/>
              </a:rPr>
            </a:b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Links</a:t>
            </a:r>
          </a:p>
          <a:p>
            <a:pPr marL="17145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1200" dirty="0"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https://airbornleadership.com/</a:t>
            </a:r>
            <a:endParaRPr lang="da-DK" sz="1200" dirty="0"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1200" b="1" dirty="0">
                <a:ea typeface="SimSun" panose="02010600030101010101" pitchFamily="2" charset="-122"/>
                <a:cs typeface="Arial" panose="020B0604020202020204" pitchFamily="34" charset="0"/>
              </a:rPr>
              <a:t>Referencer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Projektlederskab – effekt til tiden. </a:t>
            </a:r>
            <a:r>
              <a:rPr lang="da-DK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Djøf Forlag, 2016.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Power i projekter og portefølje, </a:t>
            </a:r>
            <a:r>
              <a:rPr lang="da-DK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5. udgave. </a:t>
            </a:r>
            <a:r>
              <a:rPr lang="en-US" sz="12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Djøf</a:t>
            </a:r>
            <a:r>
              <a:rPr lang="en-U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Forlag, 2024. </a:t>
            </a:r>
            <a:endParaRPr lang="da-DK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a-DK" sz="1200" b="1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43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00A1300-2D01-B04D-9D15-EF34F3D0B6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B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B49DC67-C1F6-987F-3ABB-FBDFEAD80667}"/>
              </a:ext>
            </a:extLst>
          </p:cNvPr>
          <p:cNvSpPr txBox="1"/>
          <p:nvPr/>
        </p:nvSpPr>
        <p:spPr>
          <a:xfrm>
            <a:off x="8333251" y="405253"/>
            <a:ext cx="3858749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E5C29"/>
                </a:solidFill>
                <a:latin typeface="HelveticaNeueLT Std Lt Cn" panose="020B0406020202030204" pitchFamily="34" charset="0"/>
              </a:rPr>
              <a:t>Se mere på https://djoefforlag.dk/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14FBE51-B229-C2A5-19E9-4820F3862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57" t="20476" r="10625" b="8730"/>
          <a:stretch/>
        </p:blipFill>
        <p:spPr>
          <a:xfrm>
            <a:off x="7891429" y="2721419"/>
            <a:ext cx="2811718" cy="21426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37C1170-332F-E89E-3093-47C697DFC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37" t="27377" r="29103" b="12845"/>
          <a:stretch/>
        </p:blipFill>
        <p:spPr>
          <a:xfrm>
            <a:off x="3529013" y="2021233"/>
            <a:ext cx="1989394" cy="282725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78DAFDD-1168-49E3-CA82-4083DBB709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156" t="19013" r="30833" b="9383"/>
          <a:stretch/>
        </p:blipFill>
        <p:spPr>
          <a:xfrm>
            <a:off x="5710221" y="2036767"/>
            <a:ext cx="1966213" cy="28272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3FB5780-7281-2C47-F2F6-90F8030EB7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393" t="18413" r="21785" b="5325"/>
          <a:stretch/>
        </p:blipFill>
        <p:spPr>
          <a:xfrm>
            <a:off x="1371240" y="2020458"/>
            <a:ext cx="1965959" cy="282802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1BBEEBAB-DDCD-FB4E-B598-0EB5CBE445BB}"/>
              </a:ext>
            </a:extLst>
          </p:cNvPr>
          <p:cNvSpPr txBox="1"/>
          <p:nvPr/>
        </p:nvSpPr>
        <p:spPr>
          <a:xfrm>
            <a:off x="1031133" y="405253"/>
            <a:ext cx="8974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000" dirty="0">
                <a:solidFill>
                  <a:srgbClr val="6B9C77"/>
                </a:solidFill>
                <a:latin typeface="HelveticaNeueLT Std Lt Cn" panose="020B0406020202030204" pitchFamily="34" charset="0"/>
              </a:rPr>
              <a:t>Vi har flere spændende </a:t>
            </a:r>
            <a:r>
              <a:rPr lang="da-DK" sz="3000">
                <a:solidFill>
                  <a:srgbClr val="6B9C77"/>
                </a:solidFill>
                <a:latin typeface="HelveticaNeueLT Std Lt Cn" panose="020B0406020202030204" pitchFamily="34" charset="0"/>
              </a:rPr>
              <a:t>bøger inden for </a:t>
            </a:r>
            <a:r>
              <a:rPr lang="da-DK" sz="3000" dirty="0">
                <a:solidFill>
                  <a:srgbClr val="6B9C77"/>
                </a:solidFill>
                <a:latin typeface="HelveticaNeueLT Std Lt Cn" panose="020B0406020202030204" pitchFamily="34" charset="0"/>
              </a:rPr>
              <a:t>projektledelse</a:t>
            </a:r>
            <a:endParaRPr lang="da-DK" sz="300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1F2BE52-9EFB-F84F-AD64-1915784211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EDD897CC-CB01-9B6C-951B-B81E71C25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69507-AA2F-9533-6530-B306AD1594DA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6074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Værktøj: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</a:t>
            </a:r>
            <a:endParaRPr lang="da-DK" sz="2400" dirty="0">
              <a:ea typeface="SimSun" panose="02010600030101010101" pitchFamily="2" charset="-122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585D8A3-B174-2C85-B2C7-DFA7F9393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44985"/>
            <a:ext cx="9512119" cy="572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da-DK" sz="1200" b="1" kern="0" dirty="0">
                <a:solidFill>
                  <a:srgbClr val="212529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Formål</a:t>
            </a: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Analysen "Risikotal" eller "Sundhedscheck", som det også tit kaldes, udfyldes for at: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Vurdere projektets risiko på en standardiseret måde, så risikoen kan sammenlignes med andre projekter.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Vurdere projektets risiko på forskellige tidspunkter i projektforløbet.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Skabe fokus på de usikre områder i projektet.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Skabe grundlag for en prioritering af projekterne, så projektporteføljen sammensættes på en balanceret måde.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endParaRPr lang="da-DK" sz="1200" b="1" kern="0" dirty="0">
              <a:solidFill>
                <a:srgbClr val="212529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/>
            <a:r>
              <a:rPr lang="da-DK" sz="1200" b="1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Fremgangsmåde</a:t>
            </a: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En ensartet måde at opgøre projekternes risiko på.</a:t>
            </a:r>
            <a:b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</a:b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Nogle taler om projektets ”sundhed” eller sundhedskontrol. Men så er skalaen vendt.</a:t>
            </a:r>
          </a:p>
          <a:p>
            <a:pPr algn="l"/>
            <a:endParaRPr lang="da-DK" sz="1200" b="0" i="0" u="none" strike="noStrike" dirty="0">
              <a:solidFill>
                <a:srgbClr val="212529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Flere har gavn af risikotallet: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Produktkomitéen bruger risikotallet til porteføljeledelse og prioritering af de enkelte projekter.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Projektlederen bruger analysen til planlægning af næste projektfase.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Analysen indikerer, hvor risikomomenterne er i projektet – hvor projektlederen skal have sit fokus.</a:t>
            </a:r>
          </a:p>
          <a:p>
            <a:pPr algn="l"/>
            <a:endParaRPr lang="da-DK" sz="1200" b="0" i="0" u="none" strike="noStrike" dirty="0">
              <a:solidFill>
                <a:srgbClr val="212529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Når en projektfase er ved at være afsluttet, og der foretages en evaluering af forløbet, udfyldes skemaet i projektgruppen. Risikomomenterne diskuteres, sådan at hele projektgruppen har en fælles opfattelse af, hvad risikomomenterne er i den kommende fase. På baggrund af disse risici planlægges næste projektfase på en sådan måde, at risici minimeres.</a:t>
            </a:r>
          </a:p>
          <a:p>
            <a:pPr algn="l"/>
            <a:endParaRPr lang="da-DK" sz="1200" b="0" i="0" u="none" strike="noStrike" dirty="0">
              <a:solidFill>
                <a:srgbClr val="212529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Skemaet "Risikotal" udfyldes på følgende måde: </a:t>
            </a: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Skemaet har en række udsagn, som er væsentlige for den pågældende projekttype. Ud for hvert udsagn angives et antal point.</a:t>
            </a: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For hvert afsnit udregnes totalen, som divideres med 10. Totalerne for de enkelte afsnit overføres til side 1 i skemaet.                            </a:t>
            </a:r>
          </a:p>
          <a:p>
            <a:pPr algn="l"/>
            <a:endParaRPr lang="da-DK" sz="1200" dirty="0">
              <a:solidFill>
                <a:srgbClr val="212529"/>
              </a:solidFill>
              <a:latin typeface="+mn-lt"/>
              <a:cs typeface="Arial" panose="020B0604020202020204" pitchFamily="34" charset="0"/>
            </a:endParaRP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Totalerne for de forskellige afsnit summeres endeligt på side 1.</a:t>
            </a:r>
          </a:p>
          <a:p>
            <a:pPr algn="l"/>
            <a:r>
              <a:rPr lang="da-DK" sz="1200" b="0" i="0" u="none" strike="noStrike" dirty="0">
                <a:solidFill>
                  <a:srgbClr val="212529"/>
                </a:solidFill>
                <a:effectLst/>
                <a:latin typeface="+mn-lt"/>
                <a:cs typeface="Arial" panose="020B0604020202020204" pitchFamily="34" charset="0"/>
              </a:rPr>
              <a:t>Der er en tendens til, at scoringen bliver gentagelser af de tidligere vurderinger. Det er vigtigt, at der foretages en reel vurdering hver gang</a:t>
            </a:r>
            <a:r>
              <a:rPr lang="da-DK" sz="1200" b="0" i="0" u="none" strike="noStrike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da-DK" sz="1200" kern="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da-DK" sz="1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a-DK" sz="1200" b="1" i="0" u="none" strike="noStrike" dirty="0"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95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Skema 1: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– total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6F6A15BB-E7E0-500A-AC22-0E00CFEEE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67360"/>
              </p:ext>
            </p:extLst>
          </p:nvPr>
        </p:nvGraphicFramePr>
        <p:xfrm>
          <a:off x="1441327" y="968195"/>
          <a:ext cx="9320375" cy="5035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6623">
                  <a:extLst>
                    <a:ext uri="{9D8B030D-6E8A-4147-A177-3AD203B41FA5}">
                      <a16:colId xmlns:a16="http://schemas.microsoft.com/office/drawing/2014/main" val="3649196718"/>
                    </a:ext>
                  </a:extLst>
                </a:gridCol>
                <a:gridCol w="3623947">
                  <a:extLst>
                    <a:ext uri="{9D8B030D-6E8A-4147-A177-3AD203B41FA5}">
                      <a16:colId xmlns:a16="http://schemas.microsoft.com/office/drawing/2014/main" val="3495240687"/>
                    </a:ext>
                  </a:extLst>
                </a:gridCol>
                <a:gridCol w="1459805">
                  <a:extLst>
                    <a:ext uri="{9D8B030D-6E8A-4147-A177-3AD203B41FA5}">
                      <a16:colId xmlns:a16="http://schemas.microsoft.com/office/drawing/2014/main" val="4054592254"/>
                    </a:ext>
                  </a:extLst>
                </a:gridCol>
              </a:tblGrid>
              <a:tr h="559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Projekt</a:t>
                      </a:r>
                      <a:endParaRPr lang="da-DK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kern="1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Projektleder</a:t>
                      </a:r>
                      <a:endParaRPr lang="da-DK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4686300" algn="l"/>
                          <a:tab pos="6301105" algn="r"/>
                        </a:tabLst>
                      </a:pPr>
                      <a:r>
                        <a:rPr lang="da-DK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Dato</a:t>
                      </a:r>
                      <a:endParaRPr lang="da-DK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26738"/>
                  </a:ext>
                </a:extLst>
              </a:tr>
              <a:tr h="559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Projektplan</a:t>
                      </a:r>
                      <a:endParaRPr lang="da-DK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1105" algn="r"/>
                          <a:tab pos="4686300" algn="l"/>
                          <a:tab pos="6301105" algn="r"/>
                        </a:tabLst>
                      </a:pPr>
                      <a:r>
                        <a:rPr lang="da-DK" sz="1200" kern="1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 point</a:t>
                      </a:r>
                      <a:endParaRPr lang="da-DK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71755"/>
                  </a:ext>
                </a:extLst>
              </a:tr>
              <a:tr h="559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Ressourcer</a:t>
                      </a:r>
                      <a:endParaRPr lang="da-DK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 point</a:t>
                      </a:r>
                      <a:endParaRPr lang="da-DK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31081"/>
                  </a:ext>
                </a:extLst>
              </a:tr>
              <a:tr h="559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Organisatorisk forankring</a:t>
                      </a:r>
                      <a:endParaRPr lang="da-DK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kern="1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 point</a:t>
                      </a:r>
                      <a:endParaRPr lang="da-DK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34940"/>
                  </a:ext>
                </a:extLst>
              </a:tr>
              <a:tr h="559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Ja, der er tænkt på økonomien</a:t>
                      </a:r>
                      <a:endParaRPr lang="da-DK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 point</a:t>
                      </a:r>
                      <a:endParaRPr lang="da-DK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652508"/>
                  </a:ext>
                </a:extLst>
              </a:tr>
              <a:tr h="559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b="0" kern="1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Ekspertise</a:t>
                      </a:r>
                      <a:endParaRPr lang="da-DK" sz="1200" b="0" kern="1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 point</a:t>
                      </a:r>
                      <a:endParaRPr lang="da-DK" sz="12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35335"/>
                  </a:ext>
                </a:extLst>
              </a:tr>
              <a:tr h="559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Klar specifikation</a:t>
                      </a:r>
                      <a:endParaRPr lang="da-DK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 point</a:t>
                      </a:r>
                      <a:endParaRPr lang="da-DK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750509"/>
                  </a:ext>
                </a:extLst>
              </a:tr>
              <a:tr h="559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Topledelsens opbakning</a:t>
                      </a:r>
                      <a:endParaRPr lang="da-DK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 point</a:t>
                      </a:r>
                      <a:endParaRPr lang="da-DK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222969"/>
                  </a:ext>
                </a:extLst>
              </a:tr>
              <a:tr h="55951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Risikotal = summen</a:t>
                      </a:r>
                      <a:endParaRPr lang="da-DK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da-DK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44772"/>
                  </a:ext>
                </a:extLst>
              </a:tr>
            </a:tbl>
          </a:graphicData>
        </a:graphic>
      </p:graphicFrame>
      <p:sp>
        <p:nvSpPr>
          <p:cNvPr id="11" name="Tekstfelt 10">
            <a:extLst>
              <a:ext uri="{FF2B5EF4-FFF2-40B4-BE49-F238E27FC236}">
                <a16:creationId xmlns:a16="http://schemas.microsoft.com/office/drawing/2014/main" id="{89E87634-87DE-F825-FA70-EE3D13ADCC64}"/>
              </a:ext>
            </a:extLst>
          </p:cNvPr>
          <p:cNvSpPr txBox="1"/>
          <p:nvPr/>
        </p:nvSpPr>
        <p:spPr>
          <a:xfrm>
            <a:off x="1345618" y="6003854"/>
            <a:ext cx="9749102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Risikoomfang: </a:t>
            </a: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Under 5</a:t>
            </a:r>
            <a:r>
              <a:rPr lang="da-DK" sz="12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= lav risiko, 5 - 10 = mellem, 10 - 15 høj risiko og over 15 umuligt. </a:t>
            </a:r>
          </a:p>
        </p:txBody>
      </p:sp>
    </p:spTree>
    <p:extLst>
      <p:ext uri="{BB962C8B-B14F-4D97-AF65-F5344CB8AC3E}">
        <p14:creationId xmlns:p14="http://schemas.microsoft.com/office/powerpoint/2010/main" val="65450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Skema 2: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– projektplanen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1400BEEC-DB78-E4FB-07A2-A5D894924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09375"/>
              </p:ext>
            </p:extLst>
          </p:nvPr>
        </p:nvGraphicFramePr>
        <p:xfrm>
          <a:off x="1425425" y="965199"/>
          <a:ext cx="9336277" cy="5002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4436">
                  <a:extLst>
                    <a:ext uri="{9D8B030D-6E8A-4147-A177-3AD203B41FA5}">
                      <a16:colId xmlns:a16="http://schemas.microsoft.com/office/drawing/2014/main" val="2286089975"/>
                    </a:ext>
                  </a:extLst>
                </a:gridCol>
                <a:gridCol w="1461841">
                  <a:extLst>
                    <a:ext uri="{9D8B030D-6E8A-4147-A177-3AD203B41FA5}">
                      <a16:colId xmlns:a16="http://schemas.microsoft.com/office/drawing/2014/main" val="2188487854"/>
                    </a:ext>
                  </a:extLst>
                </a:gridCol>
              </a:tblGrid>
              <a:tr h="62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Projektplan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P point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88613"/>
                  </a:ext>
                </a:extLst>
              </a:tr>
              <a:tr h="62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Der foreligger en detaljeret plan (inklusive tidsplan, milepæle, arbejdskraft osv.) for den løbende fase af projektet samt en skitseret plan til slutfasen.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66374"/>
                  </a:ext>
                </a:extLst>
              </a:tr>
              <a:tr h="62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Der foreligger en detaljeret omkostningsplan for den løbende fase af projektet samt en kortfattet omkostningsplan til slutfasen.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29564"/>
                  </a:ext>
                </a:extLst>
              </a:tr>
              <a:tr h="62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Nøglepersonalets ansvarsområder (hvem, hvornår) er beskrevet nærmere i projektplanen.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87251"/>
                  </a:ext>
                </a:extLst>
              </a:tr>
              <a:tr h="62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Vi ved, hvilke aktiviteter der indeholder tidsfleksibilitet, og hvilke ressourcer der kan udnyttes på andre områder, hvis det bliver nødvendigt.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75489"/>
                  </a:ext>
                </a:extLst>
              </a:tr>
              <a:tr h="62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Alternative planer foreligger i tilfælde af, at projektet overskrider tidsplanen eller budgettet.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46520"/>
                  </a:ext>
                </a:extLst>
              </a:tr>
              <a:tr h="62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478091"/>
                  </a:ext>
                </a:extLst>
              </a:tr>
              <a:tr h="62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P point = Total/10 (overføres til side 1)  </a:t>
                      </a:r>
                      <a:endParaRPr lang="da-DK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637684"/>
                  </a:ext>
                </a:extLst>
              </a:tr>
            </a:tbl>
          </a:graphicData>
        </a:graphic>
      </p:graphicFrame>
      <p:sp>
        <p:nvSpPr>
          <p:cNvPr id="13" name="Tekstfelt 12">
            <a:extLst>
              <a:ext uri="{FF2B5EF4-FFF2-40B4-BE49-F238E27FC236}">
                <a16:creationId xmlns:a16="http://schemas.microsoft.com/office/drawing/2014/main" id="{10367823-D6E7-E308-0434-B1B70AEA8AEF}"/>
              </a:ext>
            </a:extLst>
          </p:cNvPr>
          <p:cNvSpPr txBox="1"/>
          <p:nvPr/>
        </p:nvSpPr>
        <p:spPr>
          <a:xfrm>
            <a:off x="1345618" y="5988387"/>
            <a:ext cx="9703859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540385" algn="l"/>
              </a:tabLst>
            </a:pP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= Meget enig, 2 = Enig, 3 = Neutral, 4 = Uenig, 5 = Meget uenig ELLER ved ikke.</a:t>
            </a:r>
          </a:p>
        </p:txBody>
      </p:sp>
    </p:spTree>
    <p:extLst>
      <p:ext uri="{BB962C8B-B14F-4D97-AF65-F5344CB8AC3E}">
        <p14:creationId xmlns:p14="http://schemas.microsoft.com/office/powerpoint/2010/main" val="114264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337497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Skema 3: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– ressourcer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0367823-D6E7-E308-0434-B1B70AEA8AEF}"/>
              </a:ext>
            </a:extLst>
          </p:cNvPr>
          <p:cNvSpPr txBox="1"/>
          <p:nvPr/>
        </p:nvSpPr>
        <p:spPr>
          <a:xfrm>
            <a:off x="1345618" y="5988387"/>
            <a:ext cx="9703859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540385" algn="l"/>
              </a:tabLst>
            </a:pP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= Meget enig, 2 = Enig, 3 = Neutral, 4 = Uenig, 5 = Meget uenig ELLER ved ikke.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42ED242-96A4-19DE-969B-717E490F3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31515"/>
              </p:ext>
            </p:extLst>
          </p:nvPr>
        </p:nvGraphicFramePr>
        <p:xfrm>
          <a:off x="1441328" y="958036"/>
          <a:ext cx="9320375" cy="5026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2910">
                  <a:extLst>
                    <a:ext uri="{9D8B030D-6E8A-4147-A177-3AD203B41FA5}">
                      <a16:colId xmlns:a16="http://schemas.microsoft.com/office/drawing/2014/main" val="1095862187"/>
                    </a:ext>
                  </a:extLst>
                </a:gridCol>
                <a:gridCol w="1507465">
                  <a:extLst>
                    <a:ext uri="{9D8B030D-6E8A-4147-A177-3AD203B41FA5}">
                      <a16:colId xmlns:a16="http://schemas.microsoft.com/office/drawing/2014/main" val="105211815"/>
                    </a:ext>
                  </a:extLst>
                </a:gridCol>
              </a:tblGrid>
              <a:tr h="62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Ressourcer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R point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64115"/>
                  </a:ext>
                </a:extLst>
              </a:tr>
              <a:tr h="62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Der er tilstrækkelig arbejdskraft til at fuldføre projektet.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31176"/>
                  </a:ext>
                </a:extLst>
              </a:tr>
              <a:tr h="62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Der er passende teknologi til rådighed gennem projektets livscyklus.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80457"/>
                  </a:ext>
                </a:extLst>
              </a:tr>
              <a:tr h="62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Teknologien, som anvendes af projektet, fungerer og understøttes fuldt ud.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99633"/>
                  </a:ext>
                </a:extLst>
              </a:tr>
              <a:tr h="62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Specifikke projektopgaver håndteres godt.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19841"/>
                  </a:ext>
                </a:extLst>
              </a:tr>
              <a:tr h="62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Projektmedarbejdere forstår deres rolle.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21348"/>
                  </a:ext>
                </a:extLst>
              </a:tr>
              <a:tr h="62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238298"/>
                  </a:ext>
                </a:extLst>
              </a:tr>
              <a:tr h="628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R point = Total/10 (overføres til side 1)  </a:t>
                      </a:r>
                      <a:endParaRPr lang="da-DK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46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05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0367823-D6E7-E308-0434-B1B70AEA8AEF}"/>
              </a:ext>
            </a:extLst>
          </p:cNvPr>
          <p:cNvSpPr txBox="1"/>
          <p:nvPr/>
        </p:nvSpPr>
        <p:spPr>
          <a:xfrm>
            <a:off x="1345618" y="5988387"/>
            <a:ext cx="9703859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540385" algn="l"/>
              </a:tabLst>
            </a:pP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= Meget enig, 2 = Enig, 3 = Neutral, 4 = Uenig, 5 = Meget uenig ELLER ved ikke.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A2CCED8-DF8C-B52A-9A7B-B20C7C638333}"/>
              </a:ext>
            </a:extLst>
          </p:cNvPr>
          <p:cNvSpPr/>
          <p:nvPr/>
        </p:nvSpPr>
        <p:spPr>
          <a:xfrm>
            <a:off x="1319741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Skema 4: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– organisatorisk forankring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F0AC013A-BBE8-56B1-997C-48BB48F7F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51241"/>
              </p:ext>
            </p:extLst>
          </p:nvPr>
        </p:nvGraphicFramePr>
        <p:xfrm>
          <a:off x="1441328" y="958035"/>
          <a:ext cx="9320375" cy="5015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2910">
                  <a:extLst>
                    <a:ext uri="{9D8B030D-6E8A-4147-A177-3AD203B41FA5}">
                      <a16:colId xmlns:a16="http://schemas.microsoft.com/office/drawing/2014/main" val="475514306"/>
                    </a:ext>
                  </a:extLst>
                </a:gridCol>
                <a:gridCol w="1507465">
                  <a:extLst>
                    <a:ext uri="{9D8B030D-6E8A-4147-A177-3AD203B41FA5}">
                      <a16:colId xmlns:a16="http://schemas.microsoft.com/office/drawing/2014/main" val="3288468996"/>
                    </a:ext>
                  </a:extLst>
                </a:gridCol>
              </a:tblGrid>
              <a:tr h="62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Organisatorisk forankring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O point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1725"/>
                  </a:ext>
                </a:extLst>
              </a:tr>
              <a:tr h="62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Interessenterne har haft mulighed for at bidrage tidligt i projektet.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54477"/>
                  </a:ext>
                </a:extLst>
              </a:tr>
              <a:tr h="62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Interessenterne påtager sig ejerskab af projekthandlinger.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747351"/>
                  </a:ext>
                </a:extLst>
              </a:tr>
              <a:tr h="62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Succesmål er blevet godkendt af interessenterne.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569790"/>
                  </a:ext>
                </a:extLst>
              </a:tr>
              <a:tr h="62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Interessenterne forstår projektets begrænsninger (det som projektet IKKE skal opnå).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57219"/>
                  </a:ext>
                </a:extLst>
              </a:tr>
              <a:tr h="62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Interessenterne forstår, hvilke af deres behov der er inkluderet i projektet.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5232"/>
                  </a:ext>
                </a:extLst>
              </a:tr>
              <a:tr h="62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83050"/>
                  </a:ext>
                </a:extLst>
              </a:tr>
              <a:tr h="626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O point = Total/10 (overføres til side 1)  </a:t>
                      </a:r>
                      <a:endParaRPr lang="da-DK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42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76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0367823-D6E7-E308-0434-B1B70AEA8AEF}"/>
              </a:ext>
            </a:extLst>
          </p:cNvPr>
          <p:cNvSpPr txBox="1"/>
          <p:nvPr/>
        </p:nvSpPr>
        <p:spPr>
          <a:xfrm>
            <a:off x="1345618" y="5988387"/>
            <a:ext cx="9703859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540385" algn="l"/>
              </a:tabLst>
            </a:pP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= Meget enig, 2 = Enig, 3 = Neutral, 4 = Uenig, 5 = Meget uenig ELLER ved ikke.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A2CCED8-DF8C-B52A-9A7B-B20C7C638333}"/>
              </a:ext>
            </a:extLst>
          </p:cNvPr>
          <p:cNvSpPr/>
          <p:nvPr/>
        </p:nvSpPr>
        <p:spPr>
          <a:xfrm>
            <a:off x="1319741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Skema 5: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– økonomien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29F0282-D0BC-11E7-74D3-C97B25061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26121"/>
              </p:ext>
            </p:extLst>
          </p:nvPr>
        </p:nvGraphicFramePr>
        <p:xfrm>
          <a:off x="1435586" y="978356"/>
          <a:ext cx="9336277" cy="5001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26240">
                  <a:extLst>
                    <a:ext uri="{9D8B030D-6E8A-4147-A177-3AD203B41FA5}">
                      <a16:colId xmlns:a16="http://schemas.microsoft.com/office/drawing/2014/main" val="2291158627"/>
                    </a:ext>
                  </a:extLst>
                </a:gridCol>
                <a:gridCol w="1510037">
                  <a:extLst>
                    <a:ext uri="{9D8B030D-6E8A-4147-A177-3AD203B41FA5}">
                      <a16:colId xmlns:a16="http://schemas.microsoft.com/office/drawing/2014/main" val="1840180052"/>
                    </a:ext>
                  </a:extLst>
                </a:gridCol>
              </a:tblGrid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Ja, der er tænkt på økonomien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J point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98093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Der er beregnet omkostninger på projektet, og budgetter er blevet godkendt af styregruppen.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501974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Projektets finansielle og kommercielle fordele er blevet anslået.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77003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Projektet lover fordele til virksomheden og tydelig forrentning af investeret kapital.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36888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Tilfredshedsbetingelser er angivet, og måleprocesser er på plads.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90663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Tilstrækkelig finansiering er til rådighed i projektets løbetid.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319973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06569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J point = Total/10 (overføres til side 1)  </a:t>
                      </a:r>
                      <a:endParaRPr lang="da-DK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752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28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0367823-D6E7-E308-0434-B1B70AEA8AEF}"/>
              </a:ext>
            </a:extLst>
          </p:cNvPr>
          <p:cNvSpPr txBox="1"/>
          <p:nvPr/>
        </p:nvSpPr>
        <p:spPr>
          <a:xfrm>
            <a:off x="1345618" y="5988387"/>
            <a:ext cx="9703859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540385" algn="l"/>
              </a:tabLst>
            </a:pP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= Meget enig, 2 = Enig, 3 = Neutral, 4 = Uenig, 5 = Meget uenig ELLER ved ikke.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A2CCED8-DF8C-B52A-9A7B-B20C7C638333}"/>
              </a:ext>
            </a:extLst>
          </p:cNvPr>
          <p:cNvSpPr/>
          <p:nvPr/>
        </p:nvSpPr>
        <p:spPr>
          <a:xfrm>
            <a:off x="1319741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Skema 6: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– ekspertise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0D4B4F7-F501-B885-C2BB-B7BFC2EB4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11053"/>
              </p:ext>
            </p:extLst>
          </p:nvPr>
        </p:nvGraphicFramePr>
        <p:xfrm>
          <a:off x="1441328" y="958036"/>
          <a:ext cx="9320375" cy="5001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2910">
                  <a:extLst>
                    <a:ext uri="{9D8B030D-6E8A-4147-A177-3AD203B41FA5}">
                      <a16:colId xmlns:a16="http://schemas.microsoft.com/office/drawing/2014/main" val="2064478213"/>
                    </a:ext>
                  </a:extLst>
                </a:gridCol>
                <a:gridCol w="1507465">
                  <a:extLst>
                    <a:ext uri="{9D8B030D-6E8A-4147-A177-3AD203B41FA5}">
                      <a16:colId xmlns:a16="http://schemas.microsoft.com/office/drawing/2014/main" val="540728525"/>
                    </a:ext>
                  </a:extLst>
                </a:gridCol>
              </a:tblGrid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Ekspertise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E point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50523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Alle projektmedarbejdere er i besiddelse af relevant ekspertise.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72355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Interessenter og brugere forstår projektet og besidder evnen til at bruge dets leverancer.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01086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Medlemmer af projektgruppen forstår, hvordan deres arbejdsindsats vil blive vurderet.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392931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Projektrollebeskrivelser for gruppemedlemmer er beskrevet og forstået.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18709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Tilstrækkelig træning (og tid til træning) er inkluderet i projekttidsplanen.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85587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279472"/>
                  </a:ext>
                </a:extLst>
              </a:tr>
              <a:tr h="6251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E point = Total/10 (overføres til side 1)  </a:t>
                      </a:r>
                      <a:endParaRPr lang="da-DK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961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43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4B8135A-E247-4EFE-898F-167D25B8812D}"/>
              </a:ext>
            </a:extLst>
          </p:cNvPr>
          <p:cNvCxnSpPr>
            <a:cxnSpLocks/>
          </p:cNvCxnSpPr>
          <p:nvPr/>
        </p:nvCxnSpPr>
        <p:spPr>
          <a:xfrm>
            <a:off x="1441328" y="908720"/>
            <a:ext cx="942847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71AAAE3-730A-43F4-ADE7-67497BBA7CDB}"/>
              </a:ext>
            </a:extLst>
          </p:cNvPr>
          <p:cNvCxnSpPr/>
          <p:nvPr/>
        </p:nvCxnSpPr>
        <p:spPr>
          <a:xfrm>
            <a:off x="1425426" y="6244884"/>
            <a:ext cx="936104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3FB1FB1C-337E-B54A-AE3D-B5E067B49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7" y="6052930"/>
            <a:ext cx="158346" cy="52575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D959B06-628D-DEF4-B719-9A33270B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265" cy="685800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3C6DA5E-0108-9292-0469-A64C9D0013E4}"/>
              </a:ext>
            </a:extLst>
          </p:cNvPr>
          <p:cNvSpPr>
            <a:spLocks noGrp="1"/>
          </p:cNvSpPr>
          <p:nvPr/>
        </p:nvSpPr>
        <p:spPr bwMode="auto">
          <a:xfrm>
            <a:off x="2658116" y="6392254"/>
            <a:ext cx="6793533" cy="34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Værktøjer til Power i projekter og portefølje, 5. udgave </a:t>
            </a:r>
            <a:r>
              <a:rPr lang="da-DK" altLang="en-US" sz="1400" dirty="0"/>
              <a:t>© </a:t>
            </a:r>
            <a:r>
              <a:rPr lang="da-DK" altLang="en-US" dirty="0"/>
              <a:t>John Ryding Olsson</a:t>
            </a:r>
            <a:endParaRPr lang="da-DK" altLang="en-US" sz="140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0367823-D6E7-E308-0434-B1B70AEA8AEF}"/>
              </a:ext>
            </a:extLst>
          </p:cNvPr>
          <p:cNvSpPr txBox="1"/>
          <p:nvPr/>
        </p:nvSpPr>
        <p:spPr>
          <a:xfrm>
            <a:off x="1345618" y="5988387"/>
            <a:ext cx="9703859" cy="281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0510" algn="l"/>
                <a:tab pos="540385" algn="l"/>
              </a:tabLst>
            </a:pPr>
            <a:r>
              <a:rPr lang="da-DK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 = Meget enig, 2 = Enig, 3 = Neutral, 4 = Uenig, 5 = Meget uenig ELLER ved ikke.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A2CCED8-DF8C-B52A-9A7B-B20C7C638333}"/>
              </a:ext>
            </a:extLst>
          </p:cNvPr>
          <p:cNvSpPr/>
          <p:nvPr/>
        </p:nvSpPr>
        <p:spPr>
          <a:xfrm>
            <a:off x="1319741" y="466344"/>
            <a:ext cx="9441962" cy="4676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a-DK" sz="2400" b="1" dirty="0">
                <a:ea typeface="SimSun" panose="02010600030101010101" pitchFamily="2" charset="-122"/>
              </a:rPr>
              <a:t>Skema 7: </a:t>
            </a:r>
            <a:r>
              <a:rPr lang="da-DK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Sundhedstjek eller risikotal – specifikation</a:t>
            </a:r>
            <a:r>
              <a:rPr lang="da-DK" sz="2400" b="1" dirty="0">
                <a:ea typeface="SimSun" panose="02010600030101010101" pitchFamily="2" charset="-122"/>
              </a:rPr>
              <a:t>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3BC98448-50F9-C74D-4652-EABE99FDB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989472"/>
              </p:ext>
            </p:extLst>
          </p:nvPr>
        </p:nvGraphicFramePr>
        <p:xfrm>
          <a:off x="1441328" y="958036"/>
          <a:ext cx="9320375" cy="503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79872">
                  <a:extLst>
                    <a:ext uri="{9D8B030D-6E8A-4147-A177-3AD203B41FA5}">
                      <a16:colId xmlns:a16="http://schemas.microsoft.com/office/drawing/2014/main" val="3024924463"/>
                    </a:ext>
                  </a:extLst>
                </a:gridCol>
                <a:gridCol w="1640503">
                  <a:extLst>
                    <a:ext uri="{9D8B030D-6E8A-4147-A177-3AD203B41FA5}">
                      <a16:colId xmlns:a16="http://schemas.microsoft.com/office/drawing/2014/main" val="2644601942"/>
                    </a:ext>
                  </a:extLst>
                </a:gridCol>
              </a:tblGrid>
              <a:tr h="6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Klar specifikation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K point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20254"/>
                  </a:ext>
                </a:extLst>
              </a:tr>
              <a:tr h="6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Projektformålene er tydelige overfor alle interessenter.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70141"/>
                  </a:ext>
                </a:extLst>
              </a:tr>
              <a:tr h="6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Projektmålene er på linie med virksomhedens mål og standarder.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77454"/>
                  </a:ext>
                </a:extLst>
              </a:tr>
              <a:tr h="6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>
                          <a:solidFill>
                            <a:schemeClr val="tx1"/>
                          </a:solidFill>
                          <a:effectLst/>
                        </a:rPr>
                        <a:t>Jeg er begejstret over projektets chancer for succes.</a:t>
                      </a:r>
                      <a:endParaRPr lang="da-DK" sz="11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825980"/>
                  </a:ext>
                </a:extLst>
              </a:tr>
              <a:tr h="6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Der foreligger tilstrækkelig dokumentation vedrørende krav og succesmåling.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56994"/>
                  </a:ext>
                </a:extLst>
              </a:tr>
              <a:tr h="6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b="0" kern="100" dirty="0">
                          <a:solidFill>
                            <a:schemeClr val="tx1"/>
                          </a:solidFill>
                          <a:effectLst/>
                        </a:rPr>
                        <a:t>Styregruppe har modtaget fyldestgørende præsentation af projekts formål, leverancer og succeskriterier.</a:t>
                      </a:r>
                      <a:endParaRPr lang="da-DK" sz="11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38952"/>
                  </a:ext>
                </a:extLst>
              </a:tr>
              <a:tr h="6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da-DK" sz="11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22362"/>
                  </a:ext>
                </a:extLst>
              </a:tr>
              <a:tr h="6287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800"/>
                        </a:spcBef>
                        <a:spcAft>
                          <a:spcPts val="4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>
                          <a:solidFill>
                            <a:schemeClr val="tx1"/>
                          </a:solidFill>
                          <a:effectLst/>
                        </a:rPr>
                        <a:t>K point = Total/10 (overføres til side 1)  </a:t>
                      </a:r>
                      <a:endParaRPr lang="da-DK" sz="1100" b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686300" algn="l"/>
                        </a:tabLst>
                      </a:pPr>
                      <a:r>
                        <a:rPr lang="da-DK" sz="11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5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318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1499</Words>
  <Application>Microsoft Office PowerPoint</Application>
  <PresentationFormat>Widescreen</PresentationFormat>
  <Paragraphs>210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HelveticaNeueLT Std Cn</vt:lpstr>
      <vt:lpstr>HelveticaNeueLT Std Lt Cn</vt:lpstr>
      <vt:lpstr>Symbol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John Ryding Olsson</dc:creator>
  <cp:lastModifiedBy>Anna Christensen</cp:lastModifiedBy>
  <cp:revision>128</cp:revision>
  <dcterms:created xsi:type="dcterms:W3CDTF">2018-07-25T07:58:36Z</dcterms:created>
  <dcterms:modified xsi:type="dcterms:W3CDTF">2024-07-17T11:12:18Z</dcterms:modified>
</cp:coreProperties>
</file>