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7" r:id="rId5"/>
    <p:sldId id="468" r:id="rId6"/>
    <p:sldId id="469" r:id="rId7"/>
    <p:sldId id="470" r:id="rId8"/>
    <p:sldId id="471" r:id="rId9"/>
    <p:sldId id="472" r:id="rId10"/>
    <p:sldId id="473" r:id="rId11"/>
    <p:sldId id="474" r:id="rId12"/>
    <p:sldId id="475" r:id="rId13"/>
    <p:sldId id="476" r:id="rId14"/>
    <p:sldId id="466" r:id="rId15"/>
    <p:sldId id="460"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631216"/>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8.3</a:t>
            </a:r>
          </a:p>
          <a:p>
            <a:r>
              <a:rPr lang="da-DK" sz="4000" dirty="0">
                <a:solidFill>
                  <a:srgbClr val="6B9C77"/>
                </a:solidFill>
                <a:latin typeface="HelveticaNeueLT Std Lt Cn" panose="020B0406020202030204" pitchFamily="34" charset="0"/>
                <a:cs typeface="Arial Narrow" panose="020B0604020202020204" pitchFamily="34" charset="0"/>
              </a:rPr>
              <a:t>DISKURS OG FORTÆLLINGEN OM PROJEKTET</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0" name="Rektangel 9">
            <a:extLst>
              <a:ext uri="{FF2B5EF4-FFF2-40B4-BE49-F238E27FC236}">
                <a16:creationId xmlns:a16="http://schemas.microsoft.com/office/drawing/2014/main" id="{B0536484-7E58-8E0A-F058-F78EEEB085E0}"/>
              </a:ext>
            </a:extLst>
          </p:cNvPr>
          <p:cNvSpPr/>
          <p:nvPr/>
        </p:nvSpPr>
        <p:spPr>
          <a:xfrm>
            <a:off x="1319741" y="466344"/>
            <a:ext cx="9441962" cy="865173"/>
          </a:xfrm>
          <a:prstGeom prst="rect">
            <a:avLst/>
          </a:prstGeom>
          <a:ln>
            <a:noFill/>
          </a:ln>
        </p:spPr>
        <p:txBody>
          <a:bodyPr wrap="square">
            <a:spAutoFit/>
          </a:bodyPr>
          <a:lstStyle/>
          <a:p>
            <a:pPr>
              <a:lnSpc>
                <a:spcPct val="107000"/>
              </a:lnSpc>
            </a:pPr>
            <a:r>
              <a:rPr lang="da-DK" sz="2400" b="1" dirty="0">
                <a:effectLst/>
                <a:ea typeface="Calibri" panose="020F0502020204030204" pitchFamily="34" charset="0"/>
                <a:cs typeface="Times New Roman" panose="02020603050405020304" pitchFamily="18" charset="0"/>
              </a:rPr>
              <a:t>Skabelon 2: </a:t>
            </a:r>
            <a:r>
              <a:rPr lang="da-DK" sz="2400" b="1" dirty="0">
                <a:effectLst/>
                <a:ea typeface="Calibri" panose="020F0502020204030204" pitchFamily="34" charset="0"/>
              </a:rPr>
              <a:t>Diskursanalyse af din reaktion på andres kommunikation</a:t>
            </a:r>
            <a:endParaRPr lang="da-DK" sz="2400" dirty="0">
              <a:effectLst/>
              <a:ea typeface="Calibri" panose="020F0502020204030204" pitchFamily="34" charset="0"/>
              <a:cs typeface="Times New Roman" panose="02020603050405020304" pitchFamily="18" charset="0"/>
            </a:endParaRPr>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grpSp>
        <p:nvGrpSpPr>
          <p:cNvPr id="11" name="Gruppe 10">
            <a:extLst>
              <a:ext uri="{FF2B5EF4-FFF2-40B4-BE49-F238E27FC236}">
                <a16:creationId xmlns:a16="http://schemas.microsoft.com/office/drawing/2014/main" id="{0DBEC4B3-0656-4CC6-0DCA-B4CA6207A294}"/>
              </a:ext>
            </a:extLst>
          </p:cNvPr>
          <p:cNvGrpSpPr/>
          <p:nvPr/>
        </p:nvGrpSpPr>
        <p:grpSpPr>
          <a:xfrm>
            <a:off x="1403536" y="1082143"/>
            <a:ext cx="9431761" cy="5046687"/>
            <a:chOff x="1403536" y="1082143"/>
            <a:chExt cx="9431761" cy="5046687"/>
          </a:xfrm>
        </p:grpSpPr>
        <p:grpSp>
          <p:nvGrpSpPr>
            <p:cNvPr id="13" name="Gruppe 12">
              <a:extLst>
                <a:ext uri="{FF2B5EF4-FFF2-40B4-BE49-F238E27FC236}">
                  <a16:creationId xmlns:a16="http://schemas.microsoft.com/office/drawing/2014/main" id="{A6D4ABC4-D8D6-F043-2552-72AE1362FE1E}"/>
                </a:ext>
              </a:extLst>
            </p:cNvPr>
            <p:cNvGrpSpPr/>
            <p:nvPr/>
          </p:nvGrpSpPr>
          <p:grpSpPr>
            <a:xfrm>
              <a:off x="1438042" y="1082143"/>
              <a:ext cx="9146566" cy="5046687"/>
              <a:chOff x="1438042" y="1082143"/>
              <a:chExt cx="9146566" cy="5046687"/>
            </a:xfrm>
          </p:grpSpPr>
          <p:sp>
            <p:nvSpPr>
              <p:cNvPr id="28" name="Rektangel 27">
                <a:extLst>
                  <a:ext uri="{FF2B5EF4-FFF2-40B4-BE49-F238E27FC236}">
                    <a16:creationId xmlns:a16="http://schemas.microsoft.com/office/drawing/2014/main" id="{ED379877-5839-55FE-D9B2-9B5C7BB0DA83}"/>
                  </a:ext>
                </a:extLst>
              </p:cNvPr>
              <p:cNvSpPr/>
              <p:nvPr/>
            </p:nvSpPr>
            <p:spPr>
              <a:xfrm>
                <a:off x="1438043" y="1082143"/>
                <a:ext cx="3045980" cy="11293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29" name="Rektangel 28">
                <a:extLst>
                  <a:ext uri="{FF2B5EF4-FFF2-40B4-BE49-F238E27FC236}">
                    <a16:creationId xmlns:a16="http://schemas.microsoft.com/office/drawing/2014/main" id="{B5BA14FA-A649-1D6E-842E-C1BB4EE15925}"/>
                  </a:ext>
                </a:extLst>
              </p:cNvPr>
              <p:cNvSpPr/>
              <p:nvPr/>
            </p:nvSpPr>
            <p:spPr>
              <a:xfrm>
                <a:off x="4484023" y="1082143"/>
                <a:ext cx="3045980" cy="11293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30" name="Rektangel 29">
                <a:extLst>
                  <a:ext uri="{FF2B5EF4-FFF2-40B4-BE49-F238E27FC236}">
                    <a16:creationId xmlns:a16="http://schemas.microsoft.com/office/drawing/2014/main" id="{27A1E3AF-9F80-763B-EC1B-5BDEEC7F9A5C}"/>
                  </a:ext>
                </a:extLst>
              </p:cNvPr>
              <p:cNvSpPr/>
              <p:nvPr/>
            </p:nvSpPr>
            <p:spPr>
              <a:xfrm>
                <a:off x="7530004" y="1082143"/>
                <a:ext cx="3045980" cy="11293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31" name="Rektangel 30">
                <a:extLst>
                  <a:ext uri="{FF2B5EF4-FFF2-40B4-BE49-F238E27FC236}">
                    <a16:creationId xmlns:a16="http://schemas.microsoft.com/office/drawing/2014/main" id="{3CF5795A-B603-77D9-4984-57C734688371}"/>
                  </a:ext>
                </a:extLst>
              </p:cNvPr>
              <p:cNvSpPr/>
              <p:nvPr/>
            </p:nvSpPr>
            <p:spPr>
              <a:xfrm>
                <a:off x="1438043" y="2275939"/>
                <a:ext cx="9137942" cy="12973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32" name="Rektangel 31">
                <a:extLst>
                  <a:ext uri="{FF2B5EF4-FFF2-40B4-BE49-F238E27FC236}">
                    <a16:creationId xmlns:a16="http://schemas.microsoft.com/office/drawing/2014/main" id="{C120ED09-5479-43B4-5184-8569D036E4CD}"/>
                  </a:ext>
                </a:extLst>
              </p:cNvPr>
              <p:cNvSpPr/>
              <p:nvPr/>
            </p:nvSpPr>
            <p:spPr>
              <a:xfrm>
                <a:off x="1438042" y="3637704"/>
                <a:ext cx="9137942" cy="12973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33" name="Rektangel 32">
                <a:extLst>
                  <a:ext uri="{FF2B5EF4-FFF2-40B4-BE49-F238E27FC236}">
                    <a16:creationId xmlns:a16="http://schemas.microsoft.com/office/drawing/2014/main" id="{300F77E9-FA3C-4229-1D33-92846B3E561B}"/>
                  </a:ext>
                </a:extLst>
              </p:cNvPr>
              <p:cNvSpPr/>
              <p:nvPr/>
            </p:nvSpPr>
            <p:spPr>
              <a:xfrm>
                <a:off x="1446667" y="4999467"/>
                <a:ext cx="3045980" cy="11293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34" name="Rektangel 33">
                <a:extLst>
                  <a:ext uri="{FF2B5EF4-FFF2-40B4-BE49-F238E27FC236}">
                    <a16:creationId xmlns:a16="http://schemas.microsoft.com/office/drawing/2014/main" id="{4FBAEFEC-377E-1F3E-2964-6C125E1AE5E6}"/>
                  </a:ext>
                </a:extLst>
              </p:cNvPr>
              <p:cNvSpPr/>
              <p:nvPr/>
            </p:nvSpPr>
            <p:spPr>
              <a:xfrm>
                <a:off x="4492647" y="4999467"/>
                <a:ext cx="3045980" cy="11293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35" name="Rektangel 34">
                <a:extLst>
                  <a:ext uri="{FF2B5EF4-FFF2-40B4-BE49-F238E27FC236}">
                    <a16:creationId xmlns:a16="http://schemas.microsoft.com/office/drawing/2014/main" id="{42DC0AD3-06D7-9195-CF7F-8C4307E00DF2}"/>
                  </a:ext>
                </a:extLst>
              </p:cNvPr>
              <p:cNvSpPr/>
              <p:nvPr/>
            </p:nvSpPr>
            <p:spPr>
              <a:xfrm>
                <a:off x="7538628" y="4999467"/>
                <a:ext cx="3045980" cy="11293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grpSp>
        <p:sp>
          <p:nvSpPr>
            <p:cNvPr id="14" name="Tekstfelt 13">
              <a:extLst>
                <a:ext uri="{FF2B5EF4-FFF2-40B4-BE49-F238E27FC236}">
                  <a16:creationId xmlns:a16="http://schemas.microsoft.com/office/drawing/2014/main" id="{01EE3556-8132-FAF0-CDF1-9885641DD8F0}"/>
                </a:ext>
              </a:extLst>
            </p:cNvPr>
            <p:cNvSpPr txBox="1"/>
            <p:nvPr/>
          </p:nvSpPr>
          <p:spPr>
            <a:xfrm>
              <a:off x="1414019" y="1082306"/>
              <a:ext cx="2525109"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Hvilke personer eller grupper vil du imødegå?</a:t>
              </a:r>
            </a:p>
          </p:txBody>
        </p:sp>
        <p:sp>
          <p:nvSpPr>
            <p:cNvPr id="21" name="Tekstfelt 20">
              <a:extLst>
                <a:ext uri="{FF2B5EF4-FFF2-40B4-BE49-F238E27FC236}">
                  <a16:creationId xmlns:a16="http://schemas.microsoft.com/office/drawing/2014/main" id="{4D69B861-F4C6-9A83-D25A-FDADC685E6CB}"/>
                </a:ext>
              </a:extLst>
            </p:cNvPr>
            <p:cNvSpPr txBox="1"/>
            <p:nvPr/>
          </p:nvSpPr>
          <p:spPr>
            <a:xfrm>
              <a:off x="4458143" y="1082306"/>
              <a:ext cx="2578536" cy="229745"/>
            </a:xfrm>
            <a:prstGeom prst="rect">
              <a:avLst/>
            </a:prstGeom>
            <a:noFill/>
          </p:spPr>
          <p:txBody>
            <a:bodyPr wrap="square">
              <a:spAutoFit/>
            </a:bodyPr>
            <a:lstStyle/>
            <a:p>
              <a:r>
                <a:rPr lang="da-DK" sz="900" dirty="0">
                  <a:effectLst/>
                  <a:latin typeface="Arial" panose="020B0604020202020204" pitchFamily="34" charset="0"/>
                  <a:ea typeface="Calibri" panose="020F0502020204030204" pitchFamily="34" charset="0"/>
                  <a:cs typeface="Arial" panose="020B0604020202020204" pitchFamily="34" charset="0"/>
                </a:rPr>
                <a:t>Hvem er målgruppen for din kommunikation?</a:t>
              </a:r>
              <a:endParaRPr lang="da-DK" sz="900" dirty="0">
                <a:latin typeface="Arial" panose="020B0604020202020204" pitchFamily="34" charset="0"/>
                <a:cs typeface="Arial" panose="020B0604020202020204" pitchFamily="34" charset="0"/>
              </a:endParaRPr>
            </a:p>
          </p:txBody>
        </p:sp>
        <p:sp>
          <p:nvSpPr>
            <p:cNvPr id="22" name="Tekstfelt 21">
              <a:extLst>
                <a:ext uri="{FF2B5EF4-FFF2-40B4-BE49-F238E27FC236}">
                  <a16:creationId xmlns:a16="http://schemas.microsoft.com/office/drawing/2014/main" id="{DCA27373-7D85-E90F-9EBF-788D962A853C}"/>
                </a:ext>
              </a:extLst>
            </p:cNvPr>
            <p:cNvSpPr txBox="1"/>
            <p:nvPr/>
          </p:nvSpPr>
          <p:spPr>
            <a:xfrm>
              <a:off x="7495499" y="1082306"/>
              <a:ext cx="2509598" cy="230832"/>
            </a:xfrm>
            <a:prstGeom prst="rect">
              <a:avLst/>
            </a:prstGeom>
            <a:noFill/>
          </p:spPr>
          <p:txBody>
            <a:bodyPr wrap="square">
              <a:spAutoFit/>
            </a:bodyPr>
            <a:lstStyle/>
            <a:p>
              <a:r>
                <a:rPr lang="da-DK" sz="900" dirty="0">
                  <a:effectLst/>
                  <a:latin typeface="Arial" panose="020B0604020202020204" pitchFamily="34" charset="0"/>
                  <a:ea typeface="Calibri" panose="020F0502020204030204" pitchFamily="34" charset="0"/>
                  <a:cs typeface="Arial" panose="020B0604020202020204" pitchFamily="34" charset="0"/>
                </a:rPr>
                <a:t>Hvilken effekt ønsker du hos målgruppen?</a:t>
              </a:r>
              <a:endParaRPr lang="da-DK" sz="900" dirty="0">
                <a:latin typeface="Arial" panose="020B0604020202020204" pitchFamily="34" charset="0"/>
                <a:cs typeface="Arial" panose="020B0604020202020204" pitchFamily="34" charset="0"/>
              </a:endParaRPr>
            </a:p>
          </p:txBody>
        </p:sp>
        <p:sp>
          <p:nvSpPr>
            <p:cNvPr id="23" name="Tekstfelt 22">
              <a:extLst>
                <a:ext uri="{FF2B5EF4-FFF2-40B4-BE49-F238E27FC236}">
                  <a16:creationId xmlns:a16="http://schemas.microsoft.com/office/drawing/2014/main" id="{94D41043-5740-CE18-05F0-2ACC27444FDA}"/>
                </a:ext>
              </a:extLst>
            </p:cNvPr>
            <p:cNvSpPr txBox="1"/>
            <p:nvPr/>
          </p:nvSpPr>
          <p:spPr>
            <a:xfrm>
              <a:off x="1408984" y="2277595"/>
              <a:ext cx="6363420"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Hvad er din alternative historie eller fortælling? Hvilket begreb, fænomen, begivenhed vil du slå på? </a:t>
              </a:r>
              <a:r>
                <a:rPr lang="da-DK" sz="900" i="1" dirty="0">
                  <a:effectLst/>
                  <a:latin typeface="Arial" panose="020B0604020202020204" pitchFamily="34" charset="0"/>
                  <a:ea typeface="Calibri" panose="020F0502020204030204" pitchFamily="34" charset="0"/>
                  <a:cs typeface="Arial" panose="020B0604020202020204" pitchFamily="34" charset="0"/>
                </a:rPr>
                <a:t>(</a:t>
              </a:r>
              <a:r>
                <a:rPr lang="da-DK" sz="900" i="1" dirty="0" err="1">
                  <a:effectLst/>
                  <a:latin typeface="Arial" panose="020B0604020202020204" pitchFamily="34" charset="0"/>
                  <a:ea typeface="Calibri" panose="020F0502020204030204" pitchFamily="34" charset="0"/>
                  <a:cs typeface="Arial" panose="020B0604020202020204" pitchFamily="34" charset="0"/>
                </a:rPr>
                <a:t>Nodalpunktet</a:t>
              </a:r>
              <a:r>
                <a:rPr lang="da-DK" sz="900" i="1" dirty="0">
                  <a:effectLst/>
                  <a:latin typeface="Arial" panose="020B0604020202020204" pitchFamily="34" charset="0"/>
                  <a:ea typeface="Calibri" panose="020F0502020204030204" pitchFamily="34" charset="0"/>
                  <a:cs typeface="Arial" panose="020B0604020202020204" pitchFamily="34" charset="0"/>
                </a:rPr>
                <a:t>)</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24" name="Tekstfelt 23">
              <a:extLst>
                <a:ext uri="{FF2B5EF4-FFF2-40B4-BE49-F238E27FC236}">
                  <a16:creationId xmlns:a16="http://schemas.microsoft.com/office/drawing/2014/main" id="{06248CBF-8486-85B4-38BC-9FDD2E252AAD}"/>
                </a:ext>
              </a:extLst>
            </p:cNvPr>
            <p:cNvSpPr txBox="1"/>
            <p:nvPr/>
          </p:nvSpPr>
          <p:spPr>
            <a:xfrm>
              <a:off x="1403536" y="3627953"/>
              <a:ext cx="9129317"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Hvilke ord, udsagn eller tekster skal definere indholdet overfor målgruppen? </a:t>
              </a:r>
              <a:r>
                <a:rPr lang="da-DK" sz="900" i="1" dirty="0">
                  <a:effectLst/>
                  <a:latin typeface="Arial" panose="020B0604020202020204" pitchFamily="34" charset="0"/>
                  <a:ea typeface="Calibri" panose="020F0502020204030204" pitchFamily="34" charset="0"/>
                  <a:cs typeface="Arial" panose="020B0604020202020204" pitchFamily="34" charset="0"/>
                </a:rPr>
                <a:t>(Ækvivalenskæde).</a:t>
              </a:r>
              <a:r>
                <a:rPr lang="da-DK" sz="900" dirty="0">
                  <a:effectLst/>
                  <a:latin typeface="Arial" panose="020B0604020202020204" pitchFamily="34" charset="0"/>
                  <a:ea typeface="Calibri" panose="020F0502020204030204" pitchFamily="34" charset="0"/>
                  <a:cs typeface="Arial" panose="020B0604020202020204" pitchFamily="34" charset="0"/>
                </a:rPr>
                <a:t> Hvordan er dit engagement, tilslutning eller afstandtagen til emnet? </a:t>
              </a:r>
              <a:r>
                <a:rPr lang="da-DK" sz="900" i="1" dirty="0">
                  <a:effectLst/>
                  <a:latin typeface="Arial" panose="020B0604020202020204" pitchFamily="34" charset="0"/>
                  <a:ea typeface="Calibri" panose="020F0502020204030204" pitchFamily="34" charset="0"/>
                  <a:cs typeface="Arial" panose="020B0604020202020204" pitchFamily="34" charset="0"/>
                </a:rPr>
                <a:t>(Modalitet).</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Tekstfelt 24">
              <a:extLst>
                <a:ext uri="{FF2B5EF4-FFF2-40B4-BE49-F238E27FC236}">
                  <a16:creationId xmlns:a16="http://schemas.microsoft.com/office/drawing/2014/main" id="{03467FCF-ADDF-FD39-A6CA-548076959E3A}"/>
                </a:ext>
              </a:extLst>
            </p:cNvPr>
            <p:cNvSpPr txBox="1"/>
            <p:nvPr/>
          </p:nvSpPr>
          <p:spPr>
            <a:xfrm>
              <a:off x="1416419" y="4993768"/>
              <a:ext cx="3269187" cy="229742"/>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Hvem er helten i din fortælling? Hvem handler? </a:t>
              </a:r>
              <a:r>
                <a:rPr lang="da-DK" sz="900" i="1" dirty="0">
                  <a:effectLst/>
                  <a:latin typeface="Arial" panose="020B0604020202020204" pitchFamily="34" charset="0"/>
                  <a:ea typeface="Calibri" panose="020F0502020204030204" pitchFamily="34" charset="0"/>
                  <a:cs typeface="Arial" panose="020B0604020202020204" pitchFamily="34" charset="0"/>
                </a:rPr>
                <a:t>(Agnes)</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26" name="Tekstfelt 25">
              <a:extLst>
                <a:ext uri="{FF2B5EF4-FFF2-40B4-BE49-F238E27FC236}">
                  <a16:creationId xmlns:a16="http://schemas.microsoft.com/office/drawing/2014/main" id="{76DA7D1E-0E43-9CED-B343-AF41B49A3C45}"/>
                </a:ext>
              </a:extLst>
            </p:cNvPr>
            <p:cNvSpPr txBox="1"/>
            <p:nvPr/>
          </p:nvSpPr>
          <p:spPr>
            <a:xfrm>
              <a:off x="4466771" y="4993768"/>
              <a:ext cx="3615394"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Hven er offer i din historie? Hvem handles der i forhold til?                                                          </a:t>
              </a:r>
            </a:p>
          </p:txBody>
        </p:sp>
        <p:sp>
          <p:nvSpPr>
            <p:cNvPr id="27" name="Tekstfelt 26">
              <a:extLst>
                <a:ext uri="{FF2B5EF4-FFF2-40B4-BE49-F238E27FC236}">
                  <a16:creationId xmlns:a16="http://schemas.microsoft.com/office/drawing/2014/main" id="{775B10BC-ECAD-9854-6F69-DBFD008F5B99}"/>
                </a:ext>
              </a:extLst>
            </p:cNvPr>
            <p:cNvSpPr txBox="1"/>
            <p:nvPr/>
          </p:nvSpPr>
          <p:spPr>
            <a:xfrm>
              <a:off x="7485828" y="4993768"/>
              <a:ext cx="3349469" cy="229742"/>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Hvem er skurken, som du ser det? Hvem handler? </a:t>
              </a:r>
              <a:r>
                <a:rPr lang="da-DK" sz="900" i="1" dirty="0">
                  <a:effectLst/>
                  <a:latin typeface="Arial" panose="020B0604020202020204" pitchFamily="34" charset="0"/>
                  <a:ea typeface="Calibri" panose="020F0502020204030204" pitchFamily="34" charset="0"/>
                  <a:cs typeface="Arial" panose="020B0604020202020204" pitchFamily="34" charset="0"/>
                </a:rPr>
                <a:t>(Agnes)</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52308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0" name="Rektangel 9">
            <a:extLst>
              <a:ext uri="{FF2B5EF4-FFF2-40B4-BE49-F238E27FC236}">
                <a16:creationId xmlns:a16="http://schemas.microsoft.com/office/drawing/2014/main" id="{B0536484-7E58-8E0A-F058-F78EEEB085E0}"/>
              </a:ext>
            </a:extLst>
          </p:cNvPr>
          <p:cNvSpPr/>
          <p:nvPr/>
        </p:nvSpPr>
        <p:spPr>
          <a:xfrm>
            <a:off x="1319741" y="466344"/>
            <a:ext cx="9441962" cy="865173"/>
          </a:xfrm>
          <a:prstGeom prst="rect">
            <a:avLst/>
          </a:prstGeom>
          <a:ln>
            <a:noFill/>
          </a:ln>
        </p:spPr>
        <p:txBody>
          <a:bodyPr wrap="square">
            <a:spAutoFit/>
          </a:bodyPr>
          <a:lstStyle/>
          <a:p>
            <a:pPr>
              <a:lnSpc>
                <a:spcPct val="107000"/>
              </a:lnSpc>
            </a:pPr>
            <a:r>
              <a:rPr lang="da-DK" sz="2400" b="1" dirty="0">
                <a:effectLst/>
                <a:ea typeface="Calibri" panose="020F0502020204030204" pitchFamily="34" charset="0"/>
                <a:cs typeface="Times New Roman" panose="02020603050405020304" pitchFamily="18" charset="0"/>
              </a:rPr>
              <a:t>Skabelon 2.1: </a:t>
            </a:r>
            <a:r>
              <a:rPr lang="da-DK" sz="2400" b="1" dirty="0">
                <a:effectLst/>
                <a:ea typeface="Calibri" panose="020F0502020204030204" pitchFamily="34" charset="0"/>
              </a:rPr>
              <a:t>Diskursanalyse af din reaktion på andres kommunikation</a:t>
            </a:r>
            <a:endParaRPr lang="da-DK" sz="2400" dirty="0">
              <a:effectLst/>
              <a:ea typeface="Calibri" panose="020F0502020204030204" pitchFamily="34" charset="0"/>
              <a:cs typeface="Times New Roman" panose="02020603050405020304" pitchFamily="18" charset="0"/>
            </a:endParaRPr>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grpSp>
        <p:nvGrpSpPr>
          <p:cNvPr id="2" name="Gruppe 1">
            <a:extLst>
              <a:ext uri="{FF2B5EF4-FFF2-40B4-BE49-F238E27FC236}">
                <a16:creationId xmlns:a16="http://schemas.microsoft.com/office/drawing/2014/main" id="{1457FD96-2A13-FD45-ECA1-09E57D781C26}"/>
              </a:ext>
            </a:extLst>
          </p:cNvPr>
          <p:cNvGrpSpPr/>
          <p:nvPr/>
        </p:nvGrpSpPr>
        <p:grpSpPr>
          <a:xfrm>
            <a:off x="1410045" y="977662"/>
            <a:ext cx="9172335" cy="5194164"/>
            <a:chOff x="1410045" y="977662"/>
            <a:chExt cx="9172335" cy="5194164"/>
          </a:xfrm>
        </p:grpSpPr>
        <p:grpSp>
          <p:nvGrpSpPr>
            <p:cNvPr id="3" name="Gruppe 2">
              <a:extLst>
                <a:ext uri="{FF2B5EF4-FFF2-40B4-BE49-F238E27FC236}">
                  <a16:creationId xmlns:a16="http://schemas.microsoft.com/office/drawing/2014/main" id="{ACE3E790-6D86-2AA2-3A53-8F4925F45CD7}"/>
                </a:ext>
              </a:extLst>
            </p:cNvPr>
            <p:cNvGrpSpPr/>
            <p:nvPr/>
          </p:nvGrpSpPr>
          <p:grpSpPr>
            <a:xfrm>
              <a:off x="1444438" y="981027"/>
              <a:ext cx="9137942" cy="5190799"/>
              <a:chOff x="1444438" y="989653"/>
              <a:chExt cx="9137942" cy="5190799"/>
            </a:xfrm>
          </p:grpSpPr>
          <p:sp>
            <p:nvSpPr>
              <p:cNvPr id="17" name="Rektangel 16">
                <a:extLst>
                  <a:ext uri="{FF2B5EF4-FFF2-40B4-BE49-F238E27FC236}">
                    <a16:creationId xmlns:a16="http://schemas.microsoft.com/office/drawing/2014/main" id="{DB41392B-CE29-F49F-9038-6640B045F16C}"/>
                  </a:ext>
                </a:extLst>
              </p:cNvPr>
              <p:cNvSpPr/>
              <p:nvPr/>
            </p:nvSpPr>
            <p:spPr>
              <a:xfrm>
                <a:off x="1444438" y="989653"/>
                <a:ext cx="9137942" cy="12518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a:extLst>
                  <a:ext uri="{FF2B5EF4-FFF2-40B4-BE49-F238E27FC236}">
                    <a16:creationId xmlns:a16="http://schemas.microsoft.com/office/drawing/2014/main" id="{D5B3EC42-1DA8-EA1D-231D-5B071D2AF0D8}"/>
                  </a:ext>
                </a:extLst>
              </p:cNvPr>
              <p:cNvSpPr/>
              <p:nvPr/>
            </p:nvSpPr>
            <p:spPr>
              <a:xfrm>
                <a:off x="1444438" y="2302649"/>
                <a:ext cx="9137942" cy="12518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E40A5D74-DBC6-C878-FCF2-E43D91A1B7E0}"/>
                  </a:ext>
                </a:extLst>
              </p:cNvPr>
              <p:cNvSpPr/>
              <p:nvPr/>
            </p:nvSpPr>
            <p:spPr>
              <a:xfrm>
                <a:off x="1444438" y="3615645"/>
                <a:ext cx="9137942" cy="12518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a:extLst>
                  <a:ext uri="{FF2B5EF4-FFF2-40B4-BE49-F238E27FC236}">
                    <a16:creationId xmlns:a16="http://schemas.microsoft.com/office/drawing/2014/main" id="{B0AF3A19-662C-DE82-EAB6-15FB3BC877EC}"/>
                  </a:ext>
                </a:extLst>
              </p:cNvPr>
              <p:cNvSpPr/>
              <p:nvPr/>
            </p:nvSpPr>
            <p:spPr>
              <a:xfrm>
                <a:off x="1444438" y="4928642"/>
                <a:ext cx="9137942" cy="12518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5" name="Tekstfelt 4">
              <a:extLst>
                <a:ext uri="{FF2B5EF4-FFF2-40B4-BE49-F238E27FC236}">
                  <a16:creationId xmlns:a16="http://schemas.microsoft.com/office/drawing/2014/main" id="{C4968D44-3F26-2046-EC81-10C372474803}"/>
                </a:ext>
              </a:extLst>
            </p:cNvPr>
            <p:cNvSpPr txBox="1"/>
            <p:nvPr/>
          </p:nvSpPr>
          <p:spPr>
            <a:xfrm>
              <a:off x="1410045" y="977662"/>
              <a:ext cx="6093372"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Hvilke værdier og metaforer vil du bygge på? Hvilke interesser og værdier ligger bag dine udsagn?</a:t>
              </a:r>
            </a:p>
          </p:txBody>
        </p:sp>
        <p:sp>
          <p:nvSpPr>
            <p:cNvPr id="6" name="Tekstfelt 5">
              <a:extLst>
                <a:ext uri="{FF2B5EF4-FFF2-40B4-BE49-F238E27FC236}">
                  <a16:creationId xmlns:a16="http://schemas.microsoft.com/office/drawing/2014/main" id="{29EC58D6-37B5-8A35-4ABE-AC8D4E052F2A}"/>
                </a:ext>
              </a:extLst>
            </p:cNvPr>
            <p:cNvSpPr txBox="1"/>
            <p:nvPr/>
          </p:nvSpPr>
          <p:spPr>
            <a:xfrm>
              <a:off x="1410045" y="2282299"/>
              <a:ext cx="6093372" cy="233077"/>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Hvordan sætter du de to diskurser op imod hinanden? </a:t>
              </a:r>
              <a:r>
                <a:rPr lang="da-DK" sz="900" i="1" dirty="0">
                  <a:effectLst/>
                  <a:latin typeface="Arial" panose="020B0604020202020204" pitchFamily="34" charset="0"/>
                  <a:ea typeface="Calibri" panose="020F0502020204030204" pitchFamily="34" charset="0"/>
                  <a:cs typeface="Arial" panose="020B0604020202020204" pitchFamily="34" charset="0"/>
                </a:rPr>
                <a:t>(Differenskæde)</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kstfelt 14">
              <a:extLst>
                <a:ext uri="{FF2B5EF4-FFF2-40B4-BE49-F238E27FC236}">
                  <a16:creationId xmlns:a16="http://schemas.microsoft.com/office/drawing/2014/main" id="{C09D2FBA-8E28-C681-01FF-84EF22B4632C}"/>
                </a:ext>
              </a:extLst>
            </p:cNvPr>
            <p:cNvSpPr txBox="1"/>
            <p:nvPr/>
          </p:nvSpPr>
          <p:spPr>
            <a:xfrm>
              <a:off x="1410045" y="3596087"/>
              <a:ext cx="6093372" cy="233077"/>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Hvilke interesser og værdier hos målgruppen understøtter din kommunikation?</a:t>
              </a:r>
            </a:p>
          </p:txBody>
        </p:sp>
        <p:sp>
          <p:nvSpPr>
            <p:cNvPr id="16" name="Tekstfelt 15">
              <a:extLst>
                <a:ext uri="{FF2B5EF4-FFF2-40B4-BE49-F238E27FC236}">
                  <a16:creationId xmlns:a16="http://schemas.microsoft.com/office/drawing/2014/main" id="{48968C24-3F9E-1DD7-0638-E8C2829204A1}"/>
                </a:ext>
              </a:extLst>
            </p:cNvPr>
            <p:cNvSpPr txBox="1"/>
            <p:nvPr/>
          </p:nvSpPr>
          <p:spPr>
            <a:xfrm>
              <a:off x="1410045" y="4911599"/>
              <a:ext cx="6093372" cy="230832"/>
            </a:xfrm>
            <a:prstGeom prst="rect">
              <a:avLst/>
            </a:prstGeom>
            <a:noFill/>
          </p:spPr>
          <p:txBody>
            <a:bodyPr wrap="square">
              <a:spAutoFit/>
            </a:bodyPr>
            <a:lstStyle/>
            <a:p>
              <a:r>
                <a:rPr lang="da-DK" sz="900" dirty="0">
                  <a:effectLst/>
                  <a:latin typeface="Arial" panose="020B0604020202020204" pitchFamily="34" charset="0"/>
                  <a:ea typeface="Calibri" panose="020F0502020204030204" pitchFamily="34" charset="0"/>
                  <a:cs typeface="Arial" panose="020B0604020202020204" pitchFamily="34" charset="0"/>
                </a:rPr>
                <a:t>Hvem skal være din budbringer overfor målgruppen?</a:t>
              </a:r>
              <a:endParaRPr lang="da-DK" sz="9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07544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1" name="Rektangel 10">
            <a:extLst>
              <a:ext uri="{FF2B5EF4-FFF2-40B4-BE49-F238E27FC236}">
                <a16:creationId xmlns:a16="http://schemas.microsoft.com/office/drawing/2014/main" id="{B157F2B9-9340-B551-E929-6487FFB1F004}"/>
              </a:ext>
            </a:extLst>
          </p:cNvPr>
          <p:cNvSpPr/>
          <p:nvPr/>
        </p:nvSpPr>
        <p:spPr>
          <a:xfrm>
            <a:off x="1336993" y="466344"/>
            <a:ext cx="9441962" cy="1260345"/>
          </a:xfrm>
          <a:prstGeom prst="rect">
            <a:avLst/>
          </a:prstGeom>
          <a:ln>
            <a:noFill/>
          </a:ln>
        </p:spPr>
        <p:txBody>
          <a:bodyPr wrap="square">
            <a:spAutoFit/>
          </a:bodyPr>
          <a:lstStyle/>
          <a:p>
            <a:pPr>
              <a:lnSpc>
                <a:spcPct val="107000"/>
              </a:lnSpc>
            </a:pPr>
            <a:r>
              <a:rPr lang="da-DK" sz="2400" b="1" dirty="0">
                <a:effectLst/>
                <a:ea typeface="Calibri" panose="020F0502020204030204" pitchFamily="34" charset="0"/>
                <a:cs typeface="Times New Roman" panose="02020603050405020304" pitchFamily="18" charset="0"/>
              </a:rPr>
              <a:t>Skabelon 3: </a:t>
            </a:r>
            <a:r>
              <a:rPr lang="da-DK" sz="2400" b="1" dirty="0">
                <a:effectLst/>
                <a:ea typeface="Calibri" panose="020F0502020204030204" pitchFamily="34" charset="0"/>
              </a:rPr>
              <a:t>Diskursanalyse af din kommunikation</a:t>
            </a:r>
            <a:endParaRPr lang="da-DK" sz="2400" dirty="0">
              <a:effectLst/>
              <a:ea typeface="Calibri" panose="020F0502020204030204" pitchFamily="34" charset="0"/>
              <a:cs typeface="Times New Roman" panose="02020603050405020304" pitchFamily="18" charset="0"/>
            </a:endParaRPr>
          </a:p>
          <a:p>
            <a:pPr>
              <a:lnSpc>
                <a:spcPct val="107000"/>
              </a:lnSpc>
            </a:pPr>
            <a:r>
              <a:rPr lang="da-DK" sz="2400" b="1" dirty="0"/>
              <a:t>  </a:t>
            </a:r>
            <a:endParaRPr lang="da-DK" sz="2400" dirty="0"/>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grpSp>
        <p:nvGrpSpPr>
          <p:cNvPr id="13" name="Gruppe 12">
            <a:extLst>
              <a:ext uri="{FF2B5EF4-FFF2-40B4-BE49-F238E27FC236}">
                <a16:creationId xmlns:a16="http://schemas.microsoft.com/office/drawing/2014/main" id="{E7D78AA7-2F8E-3F75-50A5-A7088AF5598A}"/>
              </a:ext>
            </a:extLst>
          </p:cNvPr>
          <p:cNvGrpSpPr/>
          <p:nvPr/>
        </p:nvGrpSpPr>
        <p:grpSpPr>
          <a:xfrm>
            <a:off x="1403867" y="1062102"/>
            <a:ext cx="9211248" cy="5066728"/>
            <a:chOff x="1403867" y="1062102"/>
            <a:chExt cx="9211248" cy="5066728"/>
          </a:xfrm>
        </p:grpSpPr>
        <p:sp>
          <p:nvSpPr>
            <p:cNvPr id="14" name="Rektangel 13">
              <a:extLst>
                <a:ext uri="{FF2B5EF4-FFF2-40B4-BE49-F238E27FC236}">
                  <a16:creationId xmlns:a16="http://schemas.microsoft.com/office/drawing/2014/main" id="{232DCC46-B263-E7BD-A180-78889A84130A}"/>
                </a:ext>
              </a:extLst>
            </p:cNvPr>
            <p:cNvSpPr/>
            <p:nvPr/>
          </p:nvSpPr>
          <p:spPr>
            <a:xfrm>
              <a:off x="1438043" y="1082143"/>
              <a:ext cx="3045980" cy="11293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a:extLst>
                <a:ext uri="{FF2B5EF4-FFF2-40B4-BE49-F238E27FC236}">
                  <a16:creationId xmlns:a16="http://schemas.microsoft.com/office/drawing/2014/main" id="{74004AC6-0EFD-132A-A232-4BB4683DC80E}"/>
                </a:ext>
              </a:extLst>
            </p:cNvPr>
            <p:cNvSpPr/>
            <p:nvPr/>
          </p:nvSpPr>
          <p:spPr>
            <a:xfrm>
              <a:off x="4484023" y="1082143"/>
              <a:ext cx="3045980" cy="11293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621FB879-C721-D90D-22C6-10856C4907EF}"/>
                </a:ext>
              </a:extLst>
            </p:cNvPr>
            <p:cNvSpPr/>
            <p:nvPr/>
          </p:nvSpPr>
          <p:spPr>
            <a:xfrm>
              <a:off x="7530004" y="1082143"/>
              <a:ext cx="3045980" cy="11293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C06B435B-3C82-A340-F6B8-4B45863C2DAC}"/>
                </a:ext>
              </a:extLst>
            </p:cNvPr>
            <p:cNvSpPr/>
            <p:nvPr/>
          </p:nvSpPr>
          <p:spPr>
            <a:xfrm>
              <a:off x="1438043" y="2275939"/>
              <a:ext cx="9137942" cy="12973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F1C23287-E30C-696B-AD04-6D3392422D65}"/>
                </a:ext>
              </a:extLst>
            </p:cNvPr>
            <p:cNvSpPr/>
            <p:nvPr/>
          </p:nvSpPr>
          <p:spPr>
            <a:xfrm>
              <a:off x="1438042" y="3637704"/>
              <a:ext cx="9137942" cy="12973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32A480FF-EDC1-7319-701E-F49CEC4F6D69}"/>
                </a:ext>
              </a:extLst>
            </p:cNvPr>
            <p:cNvSpPr/>
            <p:nvPr/>
          </p:nvSpPr>
          <p:spPr>
            <a:xfrm>
              <a:off x="1446667" y="4999467"/>
              <a:ext cx="3045980" cy="11293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1D08193A-5E47-CF0D-DBFA-10C5E294358D}"/>
                </a:ext>
              </a:extLst>
            </p:cNvPr>
            <p:cNvSpPr/>
            <p:nvPr/>
          </p:nvSpPr>
          <p:spPr>
            <a:xfrm>
              <a:off x="4492647" y="4999467"/>
              <a:ext cx="3045980" cy="11293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27" name="Rektangel 26">
              <a:extLst>
                <a:ext uri="{FF2B5EF4-FFF2-40B4-BE49-F238E27FC236}">
                  <a16:creationId xmlns:a16="http://schemas.microsoft.com/office/drawing/2014/main" id="{8A293441-10C6-E68D-C70B-D6F6CC098D80}"/>
                </a:ext>
              </a:extLst>
            </p:cNvPr>
            <p:cNvSpPr/>
            <p:nvPr/>
          </p:nvSpPr>
          <p:spPr>
            <a:xfrm>
              <a:off x="7538628" y="4999467"/>
              <a:ext cx="3045980" cy="11293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28" name="Tekstfelt 27">
              <a:extLst>
                <a:ext uri="{FF2B5EF4-FFF2-40B4-BE49-F238E27FC236}">
                  <a16:creationId xmlns:a16="http://schemas.microsoft.com/office/drawing/2014/main" id="{D4D3C1F8-67E9-1FB9-C663-1059E05D0137}"/>
                </a:ext>
              </a:extLst>
            </p:cNvPr>
            <p:cNvSpPr txBox="1"/>
            <p:nvPr/>
          </p:nvSpPr>
          <p:spPr>
            <a:xfrm>
              <a:off x="1413045" y="1062103"/>
              <a:ext cx="3366906" cy="381258"/>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Calibri" panose="020F0502020204030204" pitchFamily="34" charset="0"/>
                </a:rPr>
                <a:t>Hvilke medier og budbringere anvender du for at nå målgruppen.</a:t>
              </a:r>
              <a:endParaRPr lang="da-DK"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9" name="Tekstfelt 28">
              <a:extLst>
                <a:ext uri="{FF2B5EF4-FFF2-40B4-BE49-F238E27FC236}">
                  <a16:creationId xmlns:a16="http://schemas.microsoft.com/office/drawing/2014/main" id="{9A3921B0-3B37-7A4C-FCFC-C16BD21A2DA7}"/>
                </a:ext>
              </a:extLst>
            </p:cNvPr>
            <p:cNvSpPr txBox="1"/>
            <p:nvPr/>
          </p:nvSpPr>
          <p:spPr>
            <a:xfrm>
              <a:off x="4456733" y="1062102"/>
              <a:ext cx="2655176" cy="230832"/>
            </a:xfrm>
            <a:prstGeom prst="rect">
              <a:avLst/>
            </a:prstGeom>
            <a:noFill/>
          </p:spPr>
          <p:txBody>
            <a:bodyPr wrap="square">
              <a:spAutoFit/>
            </a:bodyPr>
            <a:lstStyle/>
            <a:p>
              <a:r>
                <a:rPr lang="da-DK" sz="900" dirty="0">
                  <a:effectLst/>
                  <a:latin typeface="Arial" panose="020B0604020202020204" pitchFamily="34" charset="0"/>
                  <a:ea typeface="Calibri" panose="020F0502020204030204" pitchFamily="34" charset="0"/>
                </a:rPr>
                <a:t>Hvem er målgruppen for din kommunikation?</a:t>
              </a:r>
              <a:endParaRPr lang="da-DK" sz="900" dirty="0"/>
            </a:p>
          </p:txBody>
        </p:sp>
        <p:sp>
          <p:nvSpPr>
            <p:cNvPr id="30" name="Tekstfelt 29">
              <a:extLst>
                <a:ext uri="{FF2B5EF4-FFF2-40B4-BE49-F238E27FC236}">
                  <a16:creationId xmlns:a16="http://schemas.microsoft.com/office/drawing/2014/main" id="{4252F2F9-3DE1-63FE-45CF-725A82BD8BD3}"/>
                </a:ext>
              </a:extLst>
            </p:cNvPr>
            <p:cNvSpPr txBox="1"/>
            <p:nvPr/>
          </p:nvSpPr>
          <p:spPr>
            <a:xfrm>
              <a:off x="7497128" y="1062102"/>
              <a:ext cx="2253548" cy="230832"/>
            </a:xfrm>
            <a:prstGeom prst="rect">
              <a:avLst/>
            </a:prstGeom>
            <a:noFill/>
          </p:spPr>
          <p:txBody>
            <a:bodyPr wrap="square">
              <a:spAutoFit/>
            </a:bodyPr>
            <a:lstStyle/>
            <a:p>
              <a:r>
                <a:rPr lang="da-DK" sz="900" dirty="0">
                  <a:effectLst/>
                  <a:latin typeface="Arial" panose="020B0604020202020204" pitchFamily="34" charset="0"/>
                  <a:ea typeface="Calibri" panose="020F0502020204030204" pitchFamily="34" charset="0"/>
                </a:rPr>
                <a:t>Hvad er effekten i målgruppen indtil nu?</a:t>
              </a:r>
              <a:endParaRPr lang="da-DK" sz="900" dirty="0"/>
            </a:p>
          </p:txBody>
        </p:sp>
        <p:sp>
          <p:nvSpPr>
            <p:cNvPr id="31" name="Tekstfelt 30">
              <a:extLst>
                <a:ext uri="{FF2B5EF4-FFF2-40B4-BE49-F238E27FC236}">
                  <a16:creationId xmlns:a16="http://schemas.microsoft.com/office/drawing/2014/main" id="{D2B3A009-0DC9-3BB8-B05D-35179D65756A}"/>
                </a:ext>
              </a:extLst>
            </p:cNvPr>
            <p:cNvSpPr txBox="1"/>
            <p:nvPr/>
          </p:nvSpPr>
          <p:spPr>
            <a:xfrm>
              <a:off x="1407452" y="2270997"/>
              <a:ext cx="6542688" cy="233077"/>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Hvad er historien, fortællingen? Hvilket begreb, fænomen eller begivenhed handler det om? </a:t>
              </a:r>
              <a:r>
                <a:rPr lang="da-DK" sz="900" i="1" dirty="0">
                  <a:effectLst/>
                  <a:latin typeface="Arial" panose="020B0604020202020204" pitchFamily="34" charset="0"/>
                  <a:ea typeface="Calibri" panose="020F0502020204030204" pitchFamily="34" charset="0"/>
                  <a:cs typeface="Arial" panose="020B0604020202020204" pitchFamily="34" charset="0"/>
                </a:rPr>
                <a:t>(</a:t>
              </a:r>
              <a:r>
                <a:rPr lang="da-DK" sz="900" i="1" dirty="0" err="1">
                  <a:effectLst/>
                  <a:latin typeface="Arial" panose="020B0604020202020204" pitchFamily="34" charset="0"/>
                  <a:ea typeface="Calibri" panose="020F0502020204030204" pitchFamily="34" charset="0"/>
                  <a:cs typeface="Arial" panose="020B0604020202020204" pitchFamily="34" charset="0"/>
                </a:rPr>
                <a:t>Nodalpunktet</a:t>
              </a:r>
              <a:r>
                <a:rPr lang="da-DK" sz="900" i="1" dirty="0">
                  <a:effectLst/>
                  <a:latin typeface="Arial" panose="020B0604020202020204" pitchFamily="34" charset="0"/>
                  <a:ea typeface="Calibri" panose="020F0502020204030204" pitchFamily="34" charset="0"/>
                  <a:cs typeface="Arial" panose="020B0604020202020204" pitchFamily="34" charset="0"/>
                </a:rPr>
                <a:t>)</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32" name="Tekstfelt 31">
              <a:extLst>
                <a:ext uri="{FF2B5EF4-FFF2-40B4-BE49-F238E27FC236}">
                  <a16:creationId xmlns:a16="http://schemas.microsoft.com/office/drawing/2014/main" id="{963BB0B4-E901-9BC5-F8C8-47C6A8D32AE9}"/>
                </a:ext>
              </a:extLst>
            </p:cNvPr>
            <p:cNvSpPr txBox="1"/>
            <p:nvPr/>
          </p:nvSpPr>
          <p:spPr>
            <a:xfrm>
              <a:off x="1403867" y="3632380"/>
              <a:ext cx="9211248" cy="377924"/>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Hvilke ord, udsagn eller tekster definerer indholdet af </a:t>
              </a:r>
              <a:r>
                <a:rPr lang="da-DK" sz="900" dirty="0" err="1">
                  <a:effectLst/>
                  <a:latin typeface="Arial" panose="020B0604020202020204" pitchFamily="34" charset="0"/>
                  <a:ea typeface="Calibri" panose="020F0502020204030204" pitchFamily="34" charset="0"/>
                  <a:cs typeface="Arial" panose="020B0604020202020204" pitchFamily="34" charset="0"/>
                </a:rPr>
                <a:t>nodalpunktet</a:t>
              </a:r>
              <a:r>
                <a:rPr lang="da-DK" sz="900" dirty="0">
                  <a:effectLst/>
                  <a:latin typeface="Arial" panose="020B0604020202020204" pitchFamily="34" charset="0"/>
                  <a:ea typeface="Calibri" panose="020F0502020204030204" pitchFamily="34" charset="0"/>
                  <a:cs typeface="Arial" panose="020B0604020202020204" pitchFamily="34" charset="0"/>
                </a:rPr>
                <a:t>? </a:t>
              </a:r>
              <a:r>
                <a:rPr lang="da-DK" sz="900" i="1" dirty="0">
                  <a:effectLst/>
                  <a:latin typeface="Arial" panose="020B0604020202020204" pitchFamily="34" charset="0"/>
                  <a:ea typeface="Calibri" panose="020F0502020204030204" pitchFamily="34" charset="0"/>
                  <a:cs typeface="Arial" panose="020B0604020202020204" pitchFamily="34" charset="0"/>
                </a:rPr>
                <a:t>(Ækvivalenskæde).</a:t>
              </a:r>
              <a:r>
                <a:rPr lang="da-DK" sz="900" dirty="0">
                  <a:effectLst/>
                  <a:latin typeface="Arial" panose="020B0604020202020204" pitchFamily="34" charset="0"/>
                  <a:ea typeface="Calibri" panose="020F0502020204030204" pitchFamily="34" charset="0"/>
                  <a:cs typeface="Arial" panose="020B0604020202020204" pitchFamily="34" charset="0"/>
                </a:rPr>
                <a:t> Hvordan er dit engagement, tilslutning eller afstandtagen til emnet i kommunikationen? </a:t>
              </a:r>
              <a:r>
                <a:rPr lang="da-DK" sz="900" i="1" dirty="0">
                  <a:effectLst/>
                  <a:latin typeface="Arial" panose="020B0604020202020204" pitchFamily="34" charset="0"/>
                  <a:ea typeface="Calibri" panose="020F0502020204030204" pitchFamily="34" charset="0"/>
                  <a:cs typeface="Arial" panose="020B0604020202020204" pitchFamily="34" charset="0"/>
                </a:rPr>
                <a:t>(Modalitet).</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33" name="Tekstfelt 32">
              <a:extLst>
                <a:ext uri="{FF2B5EF4-FFF2-40B4-BE49-F238E27FC236}">
                  <a16:creationId xmlns:a16="http://schemas.microsoft.com/office/drawing/2014/main" id="{3DE170F3-E457-811E-2213-2874FB39ECDC}"/>
                </a:ext>
              </a:extLst>
            </p:cNvPr>
            <p:cNvSpPr txBox="1"/>
            <p:nvPr/>
          </p:nvSpPr>
          <p:spPr>
            <a:xfrm>
              <a:off x="1420789" y="4984095"/>
              <a:ext cx="3045979"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Hvem er helten i historien? Hvem handler? </a:t>
              </a:r>
              <a:r>
                <a:rPr lang="da-DK" sz="900" i="1" dirty="0">
                  <a:effectLst/>
                  <a:latin typeface="Arial" panose="020B0604020202020204" pitchFamily="34" charset="0"/>
                  <a:ea typeface="Calibri" panose="020F0502020204030204" pitchFamily="34" charset="0"/>
                  <a:cs typeface="Arial" panose="020B0604020202020204" pitchFamily="34" charset="0"/>
                </a:rPr>
                <a:t>(Agnes)</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34" name="Tekstfelt 33">
              <a:extLst>
                <a:ext uri="{FF2B5EF4-FFF2-40B4-BE49-F238E27FC236}">
                  <a16:creationId xmlns:a16="http://schemas.microsoft.com/office/drawing/2014/main" id="{5B330537-916F-37B8-06DA-59AC1D87BCB7}"/>
                </a:ext>
              </a:extLst>
            </p:cNvPr>
            <p:cNvSpPr txBox="1"/>
            <p:nvPr/>
          </p:nvSpPr>
          <p:spPr>
            <a:xfrm>
              <a:off x="4387697" y="4984094"/>
              <a:ext cx="3530844"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Hven er offer? Hvem handles der i forhold til? </a:t>
              </a:r>
              <a:r>
                <a:rPr lang="da-DK" sz="900" i="1" dirty="0">
                  <a:effectLst/>
                  <a:latin typeface="Arial" panose="020B0604020202020204" pitchFamily="34" charset="0"/>
                  <a:ea typeface="Calibri" panose="020F0502020204030204" pitchFamily="34" charset="0"/>
                  <a:cs typeface="Arial" panose="020B0604020202020204" pitchFamily="34" charset="0"/>
                </a:rPr>
                <a:t>(Agnes)</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Tekstfelt 34">
              <a:extLst>
                <a:ext uri="{FF2B5EF4-FFF2-40B4-BE49-F238E27FC236}">
                  <a16:creationId xmlns:a16="http://schemas.microsoft.com/office/drawing/2014/main" id="{2AF82B66-D61C-92A2-CD50-43D53A2583F7}"/>
                </a:ext>
              </a:extLst>
            </p:cNvPr>
            <p:cNvSpPr txBox="1"/>
            <p:nvPr/>
          </p:nvSpPr>
          <p:spPr>
            <a:xfrm>
              <a:off x="7505532" y="4984095"/>
              <a:ext cx="2971800"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Hvem er skurken? Hvem handler? </a:t>
              </a:r>
              <a:r>
                <a:rPr lang="da-DK" sz="900" i="1" dirty="0">
                  <a:effectLst/>
                  <a:latin typeface="Arial" panose="020B0604020202020204" pitchFamily="34" charset="0"/>
                  <a:ea typeface="Calibri" panose="020F0502020204030204" pitchFamily="34" charset="0"/>
                  <a:cs typeface="Arial" panose="020B0604020202020204" pitchFamily="34" charset="0"/>
                </a:rPr>
                <a:t>(Agnes)</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49424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1" name="Rektangel 10">
            <a:extLst>
              <a:ext uri="{FF2B5EF4-FFF2-40B4-BE49-F238E27FC236}">
                <a16:creationId xmlns:a16="http://schemas.microsoft.com/office/drawing/2014/main" id="{B157F2B9-9340-B551-E929-6487FFB1F004}"/>
              </a:ext>
            </a:extLst>
          </p:cNvPr>
          <p:cNvSpPr/>
          <p:nvPr/>
        </p:nvSpPr>
        <p:spPr>
          <a:xfrm>
            <a:off x="1336993" y="466344"/>
            <a:ext cx="9441962" cy="865173"/>
          </a:xfrm>
          <a:prstGeom prst="rect">
            <a:avLst/>
          </a:prstGeom>
          <a:ln>
            <a:noFill/>
          </a:ln>
        </p:spPr>
        <p:txBody>
          <a:bodyPr wrap="square">
            <a:spAutoFit/>
          </a:bodyPr>
          <a:lstStyle/>
          <a:p>
            <a:pPr>
              <a:lnSpc>
                <a:spcPct val="107000"/>
              </a:lnSpc>
            </a:pPr>
            <a:r>
              <a:rPr lang="da-DK" sz="2400" b="1" dirty="0"/>
              <a:t>  </a:t>
            </a:r>
            <a:endParaRPr lang="da-DK" sz="2400" dirty="0"/>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sp>
        <p:nvSpPr>
          <p:cNvPr id="3" name="Rektangel 2">
            <a:extLst>
              <a:ext uri="{FF2B5EF4-FFF2-40B4-BE49-F238E27FC236}">
                <a16:creationId xmlns:a16="http://schemas.microsoft.com/office/drawing/2014/main" id="{FE1A64A4-394B-2B60-46AB-5C4D600870BB}"/>
              </a:ext>
            </a:extLst>
          </p:cNvPr>
          <p:cNvSpPr/>
          <p:nvPr/>
        </p:nvSpPr>
        <p:spPr>
          <a:xfrm>
            <a:off x="1336993" y="466344"/>
            <a:ext cx="9441962" cy="1260345"/>
          </a:xfrm>
          <a:prstGeom prst="rect">
            <a:avLst/>
          </a:prstGeom>
          <a:ln>
            <a:noFill/>
          </a:ln>
        </p:spPr>
        <p:txBody>
          <a:bodyPr wrap="square">
            <a:spAutoFit/>
          </a:bodyPr>
          <a:lstStyle/>
          <a:p>
            <a:pPr>
              <a:lnSpc>
                <a:spcPct val="107000"/>
              </a:lnSpc>
            </a:pPr>
            <a:r>
              <a:rPr lang="da-DK" sz="2400" b="1" dirty="0">
                <a:effectLst/>
                <a:ea typeface="Calibri" panose="020F0502020204030204" pitchFamily="34" charset="0"/>
                <a:cs typeface="Times New Roman" panose="02020603050405020304" pitchFamily="18" charset="0"/>
              </a:rPr>
              <a:t>Skabelon 3.1: </a:t>
            </a:r>
            <a:r>
              <a:rPr lang="da-DK" sz="2400" b="1" dirty="0">
                <a:effectLst/>
                <a:ea typeface="Calibri" panose="020F0502020204030204" pitchFamily="34" charset="0"/>
              </a:rPr>
              <a:t>Diskursanalyse af din kommunikation</a:t>
            </a:r>
            <a:endParaRPr lang="da-DK" sz="2400" dirty="0">
              <a:effectLst/>
              <a:ea typeface="Calibri" panose="020F0502020204030204" pitchFamily="34" charset="0"/>
              <a:cs typeface="Times New Roman" panose="02020603050405020304" pitchFamily="18" charset="0"/>
            </a:endParaRPr>
          </a:p>
          <a:p>
            <a:pPr>
              <a:lnSpc>
                <a:spcPct val="107000"/>
              </a:lnSpc>
            </a:pPr>
            <a:r>
              <a:rPr lang="da-DK" sz="2400" b="1" dirty="0"/>
              <a:t>  </a:t>
            </a:r>
            <a:endParaRPr lang="da-DK" sz="2400" dirty="0"/>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grpSp>
        <p:nvGrpSpPr>
          <p:cNvPr id="6" name="Gruppe 5">
            <a:extLst>
              <a:ext uri="{FF2B5EF4-FFF2-40B4-BE49-F238E27FC236}">
                <a16:creationId xmlns:a16="http://schemas.microsoft.com/office/drawing/2014/main" id="{C6229357-03DB-5A21-46A3-30B1E40D0DA2}"/>
              </a:ext>
            </a:extLst>
          </p:cNvPr>
          <p:cNvGrpSpPr/>
          <p:nvPr/>
        </p:nvGrpSpPr>
        <p:grpSpPr>
          <a:xfrm>
            <a:off x="1409434" y="973398"/>
            <a:ext cx="9172946" cy="5198428"/>
            <a:chOff x="1409434" y="973398"/>
            <a:chExt cx="9172946" cy="5198428"/>
          </a:xfrm>
        </p:grpSpPr>
        <p:grpSp>
          <p:nvGrpSpPr>
            <p:cNvPr id="10" name="Gruppe 9">
              <a:extLst>
                <a:ext uri="{FF2B5EF4-FFF2-40B4-BE49-F238E27FC236}">
                  <a16:creationId xmlns:a16="http://schemas.microsoft.com/office/drawing/2014/main" id="{D8845FE0-B330-5D0C-34FE-0E617DBFB428}"/>
                </a:ext>
              </a:extLst>
            </p:cNvPr>
            <p:cNvGrpSpPr/>
            <p:nvPr/>
          </p:nvGrpSpPr>
          <p:grpSpPr>
            <a:xfrm>
              <a:off x="1444438" y="981027"/>
              <a:ext cx="9137942" cy="5190799"/>
              <a:chOff x="1444438" y="989653"/>
              <a:chExt cx="9137942" cy="5190799"/>
            </a:xfrm>
          </p:grpSpPr>
          <p:sp>
            <p:nvSpPr>
              <p:cNvPr id="19" name="Rektangel 18">
                <a:extLst>
                  <a:ext uri="{FF2B5EF4-FFF2-40B4-BE49-F238E27FC236}">
                    <a16:creationId xmlns:a16="http://schemas.microsoft.com/office/drawing/2014/main" id="{AD42D4BE-912B-03DF-FB9C-D633B3F21CAC}"/>
                  </a:ext>
                </a:extLst>
              </p:cNvPr>
              <p:cNvSpPr/>
              <p:nvPr/>
            </p:nvSpPr>
            <p:spPr>
              <a:xfrm>
                <a:off x="1444438" y="989653"/>
                <a:ext cx="9137942" cy="12518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Rektangel 19">
                <a:extLst>
                  <a:ext uri="{FF2B5EF4-FFF2-40B4-BE49-F238E27FC236}">
                    <a16:creationId xmlns:a16="http://schemas.microsoft.com/office/drawing/2014/main" id="{F79B2718-54C8-41E2-C13C-6020EB9AE4F8}"/>
                  </a:ext>
                </a:extLst>
              </p:cNvPr>
              <p:cNvSpPr/>
              <p:nvPr/>
            </p:nvSpPr>
            <p:spPr>
              <a:xfrm>
                <a:off x="1444438" y="2302649"/>
                <a:ext cx="9137942" cy="12518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35">
                <a:extLst>
                  <a:ext uri="{FF2B5EF4-FFF2-40B4-BE49-F238E27FC236}">
                    <a16:creationId xmlns:a16="http://schemas.microsoft.com/office/drawing/2014/main" id="{CFC413AE-1765-2280-3F64-05710C0EFDD6}"/>
                  </a:ext>
                </a:extLst>
              </p:cNvPr>
              <p:cNvSpPr/>
              <p:nvPr/>
            </p:nvSpPr>
            <p:spPr>
              <a:xfrm>
                <a:off x="1444438" y="3615645"/>
                <a:ext cx="9137942" cy="12518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Rektangel 36">
                <a:extLst>
                  <a:ext uri="{FF2B5EF4-FFF2-40B4-BE49-F238E27FC236}">
                    <a16:creationId xmlns:a16="http://schemas.microsoft.com/office/drawing/2014/main" id="{53E74F37-B17A-6517-39F9-BFEFC56A5418}"/>
                  </a:ext>
                </a:extLst>
              </p:cNvPr>
              <p:cNvSpPr/>
              <p:nvPr/>
            </p:nvSpPr>
            <p:spPr>
              <a:xfrm>
                <a:off x="1444438" y="4928642"/>
                <a:ext cx="9137942" cy="12518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5" name="Tekstfelt 14">
              <a:extLst>
                <a:ext uri="{FF2B5EF4-FFF2-40B4-BE49-F238E27FC236}">
                  <a16:creationId xmlns:a16="http://schemas.microsoft.com/office/drawing/2014/main" id="{9507DAE7-4562-2993-CB2F-D4F7B21BC4BE}"/>
                </a:ext>
              </a:extLst>
            </p:cNvPr>
            <p:cNvSpPr txBox="1"/>
            <p:nvPr/>
          </p:nvSpPr>
          <p:spPr>
            <a:xfrm>
              <a:off x="1409434" y="973398"/>
              <a:ext cx="9043555"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Hvilke værdier lægger du i ordene og bruger du metaforer? Hvilke interesser og værdier ligger bag din diskurs?</a:t>
              </a:r>
            </a:p>
          </p:txBody>
        </p:sp>
        <p:sp>
          <p:nvSpPr>
            <p:cNvPr id="16" name="Tekstfelt 15">
              <a:extLst>
                <a:ext uri="{FF2B5EF4-FFF2-40B4-BE49-F238E27FC236}">
                  <a16:creationId xmlns:a16="http://schemas.microsoft.com/office/drawing/2014/main" id="{8F23DBC3-558F-A011-12A1-2844E428110C}"/>
                </a:ext>
              </a:extLst>
            </p:cNvPr>
            <p:cNvSpPr txBox="1"/>
            <p:nvPr/>
          </p:nvSpPr>
          <p:spPr>
            <a:xfrm>
              <a:off x="1409434" y="2279879"/>
              <a:ext cx="9043555" cy="381258"/>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Er der flere diskurser til stede samtidigt, din og projektets fortælling imod andres fortællinger? Sættes to </a:t>
              </a:r>
              <a:r>
                <a:rPr lang="da-DK" sz="900" dirty="0" err="1">
                  <a:effectLst/>
                  <a:latin typeface="Arial" panose="020B0604020202020204" pitchFamily="34" charset="0"/>
                  <a:ea typeface="Calibri" panose="020F0502020204030204" pitchFamily="34" charset="0"/>
                  <a:cs typeface="Arial" panose="020B0604020202020204" pitchFamily="34" charset="0"/>
                </a:rPr>
                <a:t>nodalpunkter</a:t>
              </a:r>
              <a:r>
                <a:rPr lang="da-DK" sz="900" dirty="0">
                  <a:effectLst/>
                  <a:latin typeface="Arial" panose="020B0604020202020204" pitchFamily="34" charset="0"/>
                  <a:ea typeface="Calibri" panose="020F0502020204030204" pitchFamily="34" charset="0"/>
                  <a:cs typeface="Arial" panose="020B0604020202020204" pitchFamily="34" charset="0"/>
                </a:rPr>
                <a:t> op imod hinanden? </a:t>
              </a:r>
              <a:r>
                <a:rPr lang="da-DK" sz="900" i="1" dirty="0">
                  <a:effectLst/>
                  <a:latin typeface="Arial" panose="020B0604020202020204" pitchFamily="34" charset="0"/>
                  <a:ea typeface="Calibri" panose="020F0502020204030204" pitchFamily="34" charset="0"/>
                  <a:cs typeface="Arial" panose="020B0604020202020204" pitchFamily="34" charset="0"/>
                </a:rPr>
                <a:t>(Differenskæde) (Anvend måske skema 1 til at belyse dette)</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Tekstfelt 16">
              <a:extLst>
                <a:ext uri="{FF2B5EF4-FFF2-40B4-BE49-F238E27FC236}">
                  <a16:creationId xmlns:a16="http://schemas.microsoft.com/office/drawing/2014/main" id="{4A02E005-5E40-BB23-1410-5ED74BF3C694}"/>
                </a:ext>
              </a:extLst>
            </p:cNvPr>
            <p:cNvSpPr txBox="1"/>
            <p:nvPr/>
          </p:nvSpPr>
          <p:spPr>
            <a:xfrm>
              <a:off x="1409434" y="3592261"/>
              <a:ext cx="9043555" cy="233077"/>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Hvilke interesser og værdier hos målgruppen understøtter din kommunikation?</a:t>
              </a:r>
            </a:p>
          </p:txBody>
        </p:sp>
        <p:sp>
          <p:nvSpPr>
            <p:cNvPr id="18" name="Tekstfelt 17">
              <a:extLst>
                <a:ext uri="{FF2B5EF4-FFF2-40B4-BE49-F238E27FC236}">
                  <a16:creationId xmlns:a16="http://schemas.microsoft.com/office/drawing/2014/main" id="{1D5CFCE7-1453-7E49-F955-6259162DEF59}"/>
                </a:ext>
              </a:extLst>
            </p:cNvPr>
            <p:cNvSpPr txBox="1"/>
            <p:nvPr/>
          </p:nvSpPr>
          <p:spPr>
            <a:xfrm>
              <a:off x="1413774" y="4904453"/>
              <a:ext cx="9043555" cy="233077"/>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Hvilke ændringer i din kommunikation giver ovenstående anledning til?</a:t>
              </a:r>
            </a:p>
          </p:txBody>
        </p:sp>
      </p:grpSp>
    </p:spTree>
    <p:extLst>
      <p:ext uri="{BB962C8B-B14F-4D97-AF65-F5344CB8AC3E}">
        <p14:creationId xmlns:p14="http://schemas.microsoft.com/office/powerpoint/2010/main" val="331638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1163810C-2A2C-9B3D-380A-752F556BA63D}"/>
              </a:ext>
            </a:extLst>
          </p:cNvPr>
          <p:cNvSpPr/>
          <p:nvPr/>
        </p:nvSpPr>
        <p:spPr>
          <a:xfrm>
            <a:off x="1317629" y="1053204"/>
            <a:ext cx="9441962" cy="5095497"/>
          </a:xfrm>
          <a:prstGeom prst="rect">
            <a:avLst/>
          </a:prstGeom>
          <a:ln>
            <a:noFill/>
          </a:ln>
        </p:spPr>
        <p:txBody>
          <a:bodyPr wrap="square">
            <a:spAutoFit/>
          </a:bodyPr>
          <a:lstStyle/>
          <a:p>
            <a:r>
              <a:rPr lang="da-DK" sz="1200" b="1" dirty="0"/>
              <a:t>Forbindelse til andre værktøjer</a:t>
            </a:r>
            <a:endParaRPr lang="da-DK" sz="1200" dirty="0"/>
          </a:p>
          <a:p>
            <a:endParaRPr lang="da-DK" sz="1200" b="1" dirty="0"/>
          </a:p>
          <a:p>
            <a:r>
              <a:rPr lang="da-DK" sz="1200" b="1" dirty="0"/>
              <a:t>Interessentanalysen:</a:t>
            </a:r>
            <a:r>
              <a:rPr lang="da-DK" sz="1200" dirty="0"/>
              <a:t> Analysen beskriver, hvilke interessenter der er vigtige at involvere i udviklingen af projektet. Det vil ofte være nogle af disse målgrupper, der bliver påvirket af projektets forskellige ændringer. Det er vigtigt, at disse interessenter er trygge under projektforløbet og i den fremtidige driftssituation. Interessentanalyser giver input til målgrupperne i kommunikationsplanen.</a:t>
            </a:r>
          </a:p>
          <a:p>
            <a:endParaRPr lang="da-DK" sz="1200" b="1" dirty="0"/>
          </a:p>
          <a:p>
            <a:pPr algn="l"/>
            <a:r>
              <a:rPr lang="da-DK" sz="1200" b="1" i="0" dirty="0">
                <a:effectLst/>
              </a:rPr>
              <a:t>Kommunikationsplanen: </a:t>
            </a:r>
            <a:r>
              <a:rPr lang="da-DK" sz="1200" b="0" i="0" dirty="0">
                <a:effectLst/>
              </a:rPr>
              <a:t>Projektets kommunikationen skal skabe og fastholde kendskab og støtte til projektet. Kommunikationen til de målgrupper som rammes af projektets forandringer, skal sikre accept og skabe tryghed. Værktøjet beskriver forskellige kommunikationsmodeller, f.eks. aktantmodellen som sikrer en hensigtsmæssig opbygning af fortællingen. I forandringskommunikation er aktiv lytning og involvering en væsentlig del at håndteringen af de forskellige interessenter.</a:t>
            </a:r>
          </a:p>
          <a:p>
            <a:pPr algn="l"/>
            <a:endParaRPr lang="da-DK" sz="1200" dirty="0"/>
          </a:p>
          <a:p>
            <a:r>
              <a:rPr lang="da-DK" sz="1200" b="1" dirty="0"/>
              <a:t>Det dobbelte bogholderi: </a:t>
            </a:r>
            <a:r>
              <a:rPr lang="da-DK" sz="1200" dirty="0"/>
              <a:t>Det dobbelte bogholderi giver input til de budskaber, der skal afsendes til de forskellige målgrupper.</a:t>
            </a:r>
          </a:p>
          <a:p>
            <a:r>
              <a:rPr lang="da-DK" sz="1200" dirty="0"/>
              <a:t>Milepælsplanen: Har stor indflydelse på timingen i afsendelsen af de forskellige budskaber. Kommunikationsplan og milepælsplan skal koordineres. Kommunikationsplanen bør være en integreret del af milepælsplanen.</a:t>
            </a:r>
          </a:p>
          <a:p>
            <a:pPr algn="l"/>
            <a:endParaRPr lang="da-DK" sz="1200" b="0" i="0" dirty="0">
              <a:effectLst/>
            </a:endParaRPr>
          </a:p>
          <a:p>
            <a:endParaRPr lang="da-DK" sz="1200" b="1" dirty="0"/>
          </a:p>
          <a:p>
            <a:r>
              <a:rPr lang="da-DK" sz="1200" b="1" dirty="0"/>
              <a:t>Links: </a:t>
            </a:r>
            <a:r>
              <a:rPr lang="da-DK" sz="1200" dirty="0"/>
              <a:t>https://airbornleadership.com/</a:t>
            </a:r>
            <a:endParaRPr lang="da-DK" sz="1200" b="1" dirty="0"/>
          </a:p>
          <a:p>
            <a:endParaRPr lang="da-DK" sz="1200" b="1" dirty="0"/>
          </a:p>
          <a:p>
            <a:endParaRPr lang="da-DK" sz="1200" b="1" dirty="0"/>
          </a:p>
          <a:p>
            <a:r>
              <a:rPr lang="da-DK" sz="1200" b="1" dirty="0"/>
              <a:t>Referencer</a:t>
            </a:r>
            <a:endParaRPr lang="da-DK" sz="1200" dirty="0"/>
          </a:p>
          <a:p>
            <a:pPr lvl="0"/>
            <a:endParaRPr lang="da-DK" sz="1200" b="1" dirty="0"/>
          </a:p>
          <a:p>
            <a:pPr marL="171450" lvl="0" indent="-171450">
              <a:buFont typeface="Arial" panose="020B0604020202020204" pitchFamily="34" charset="0"/>
              <a:buChar char="•"/>
            </a:pPr>
            <a:r>
              <a:rPr lang="da-DK" sz="1200" b="1" dirty="0">
                <a:effectLst/>
              </a:rPr>
              <a:t>Bogen Projektledelse MAGT og mennesker – Machiavelli for projektledere</a:t>
            </a:r>
            <a:r>
              <a:rPr lang="da-DK" sz="1200" b="0" dirty="0">
                <a:effectLst/>
              </a:rPr>
              <a:t> Djøf Forlag 2022.</a:t>
            </a:r>
            <a:endParaRPr lang="da-DK" sz="1200" dirty="0"/>
          </a:p>
          <a:p>
            <a:pPr marL="171450" lvl="0" indent="-171450">
              <a:buFont typeface="Arial" panose="020B0604020202020204" pitchFamily="34" charset="0"/>
              <a:buChar char="•"/>
            </a:pPr>
            <a:r>
              <a:rPr lang="da-DK" sz="1200" b="1" dirty="0"/>
              <a:t>Bogen Projektlederskab – effekt til tiden </a:t>
            </a:r>
            <a:r>
              <a:rPr lang="da-DK" sz="1200" dirty="0"/>
              <a:t>1. udgave, Djøf Forlag 2016.</a:t>
            </a:r>
          </a:p>
          <a:p>
            <a:pPr marL="171450" lvl="0" indent="-171450">
              <a:buFont typeface="Arial" panose="020B0604020202020204" pitchFamily="34" charset="0"/>
              <a:buChar char="•"/>
            </a:pPr>
            <a:r>
              <a:rPr lang="da-DK" sz="1200" b="1" dirty="0">
                <a:effectLst/>
                <a:ea typeface="Times New Roman" panose="02020603050405020304" pitchFamily="18" charset="0"/>
                <a:cs typeface="Calibri" panose="020F0502020204030204" pitchFamily="34" charset="0"/>
              </a:rPr>
              <a:t>Inspireret af </a:t>
            </a:r>
            <a:r>
              <a:rPr lang="da-DK" sz="1200" dirty="0">
                <a:effectLst/>
                <a:ea typeface="Times New Roman" panose="02020603050405020304" pitchFamily="18" charset="0"/>
                <a:cs typeface="Calibri" panose="020F0502020204030204" pitchFamily="34" charset="0"/>
              </a:rPr>
              <a:t>Cand.mag. i dansk og religion Jan </a:t>
            </a:r>
            <a:r>
              <a:rPr lang="da-DK" sz="1200" dirty="0" err="1">
                <a:effectLst/>
                <a:ea typeface="Times New Roman" panose="02020603050405020304" pitchFamily="18" charset="0"/>
                <a:cs typeface="Calibri" panose="020F0502020204030204" pitchFamily="34" charset="0"/>
              </a:rPr>
              <a:t>Aasbjerg</a:t>
            </a:r>
            <a:r>
              <a:rPr lang="da-DK" sz="1200" dirty="0">
                <a:effectLst/>
                <a:ea typeface="Times New Roman" panose="02020603050405020304" pitchFamily="18" charset="0"/>
                <a:cs typeface="Calibri" panose="020F0502020204030204" pitchFamily="34" charset="0"/>
              </a:rPr>
              <a:t> Haugaard Petersen, 2015.</a:t>
            </a:r>
            <a:endParaRPr lang="da-DK" sz="1200" dirty="0">
              <a:effectLst/>
              <a:ea typeface="Calibri" panose="020F0502020204030204" pitchFamily="34" charset="0"/>
              <a:cs typeface="Calibri" panose="020F0502020204030204" pitchFamily="34" charset="0"/>
            </a:endParaRPr>
          </a:p>
          <a:p>
            <a:endParaRPr lang="da-DK" sz="1200" b="1" dirty="0">
              <a:solidFill>
                <a:srgbClr val="002060"/>
              </a:solidFill>
              <a:ea typeface="SimSun" panose="02010600030101010101" pitchFamily="2" charset="-122"/>
            </a:endParaRPr>
          </a:p>
          <a:p>
            <a:pPr>
              <a:lnSpc>
                <a:spcPct val="107000"/>
              </a:lnSpc>
              <a:spcAft>
                <a:spcPts val="0"/>
              </a:spcAft>
            </a:pPr>
            <a:endParaRPr lang="da-DK" sz="1200" b="1" dirty="0">
              <a:solidFill>
                <a:srgbClr val="002060"/>
              </a:solidFill>
              <a:ea typeface="SimSun" panose="02010600030101010101" pitchFamily="2" charset="-122"/>
            </a:endParaRPr>
          </a:p>
          <a:p>
            <a:pPr>
              <a:lnSpc>
                <a:spcPct val="107000"/>
              </a:lnSpc>
              <a:spcAft>
                <a:spcPts val="0"/>
              </a:spcAft>
            </a:pPr>
            <a:endParaRPr lang="da-DK" sz="1200" b="1" dirty="0">
              <a:solidFill>
                <a:srgbClr val="002060"/>
              </a:solidFill>
              <a:ea typeface="SimSun" panose="02010600030101010101" pitchFamily="2" charset="-122"/>
            </a:endParaRPr>
          </a:p>
        </p:txBody>
      </p:sp>
    </p:spTree>
    <p:extLst>
      <p:ext uri="{BB962C8B-B14F-4D97-AF65-F5344CB8AC3E}">
        <p14:creationId xmlns:p14="http://schemas.microsoft.com/office/powerpoint/2010/main" val="247774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Diskursanalyse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D661935C-9617-A493-4986-BD3407AF4E96}"/>
              </a:ext>
            </a:extLst>
          </p:cNvPr>
          <p:cNvSpPr/>
          <p:nvPr/>
        </p:nvSpPr>
        <p:spPr>
          <a:xfrm>
            <a:off x="1352637" y="962912"/>
            <a:ext cx="9453204" cy="5152693"/>
          </a:xfrm>
          <a:prstGeom prst="rect">
            <a:avLst/>
          </a:prstGeom>
          <a:ln>
            <a:noFill/>
          </a:ln>
        </p:spPr>
        <p:txBody>
          <a:bodyPr wrap="square">
            <a:spAutoFit/>
          </a:bodyPr>
          <a:lstStyle/>
          <a:p>
            <a:pPr>
              <a:lnSpc>
                <a:spcPct val="107000"/>
              </a:lnSpc>
              <a:spcAft>
                <a:spcPts val="800"/>
              </a:spcAft>
            </a:pPr>
            <a:r>
              <a:rPr lang="da-DK" sz="1200" b="1" dirty="0">
                <a:effectLst/>
                <a:ea typeface="Calibri" panose="020F0502020204030204" pitchFamily="34" charset="0"/>
                <a:cs typeface="Arial" panose="020B0604020202020204" pitchFamily="34" charset="0"/>
              </a:rPr>
              <a:t>Baggrund og sprogets magt</a:t>
            </a:r>
            <a:endParaRPr lang="da-DK" sz="1200" dirty="0">
              <a:effectLst/>
              <a:ea typeface="Calibri" panose="020F0502020204030204" pitchFamily="34" charset="0"/>
              <a:cs typeface="Arial" panose="020B0604020202020204" pitchFamily="34" charset="0"/>
            </a:endParaRPr>
          </a:p>
          <a:p>
            <a:pPr>
              <a:lnSpc>
                <a:spcPct val="107000"/>
              </a:lnSpc>
              <a:spcAft>
                <a:spcPts val="800"/>
              </a:spcAft>
            </a:pPr>
            <a:r>
              <a:rPr lang="da-DK" sz="1200" dirty="0">
                <a:effectLst/>
                <a:ea typeface="Calibri" panose="020F0502020204030204" pitchFamily="34" charset="0"/>
                <a:cs typeface="Arial" panose="020B0604020202020204" pitchFamily="34" charset="0"/>
              </a:rPr>
              <a:t>Du og dit projekt udsættes for mange forskellige magttyper, en af dem er målrettet kommunikation.</a:t>
            </a:r>
          </a:p>
          <a:p>
            <a:pPr>
              <a:lnSpc>
                <a:spcPct val="107000"/>
              </a:lnSpc>
              <a:spcAft>
                <a:spcPts val="800"/>
              </a:spcAft>
            </a:pPr>
            <a:r>
              <a:rPr lang="da-DK" sz="1200" dirty="0">
                <a:effectLst/>
                <a:ea typeface="Calibri" panose="020F0502020204030204" pitchFamily="34" charset="0"/>
                <a:cs typeface="Arial" panose="020B0604020202020204" pitchFamily="34" charset="0"/>
              </a:rPr>
              <a:t>Kommunikation har altid et formål. Derfor er de budskaber, du modtager ikke bare information, der er altid en vilje bag, som ønsker en effekt.</a:t>
            </a:r>
          </a:p>
          <a:p>
            <a:pPr>
              <a:lnSpc>
                <a:spcPct val="107000"/>
              </a:lnSpc>
              <a:spcAft>
                <a:spcPts val="800"/>
              </a:spcAft>
            </a:pPr>
            <a:r>
              <a:rPr lang="da-DK" sz="1200" dirty="0">
                <a:effectLst/>
                <a:ea typeface="Calibri" panose="020F0502020204030204" pitchFamily="34" charset="0"/>
                <a:cs typeface="Arial" panose="020B0604020202020204" pitchFamily="34" charset="0"/>
              </a:rPr>
              <a:t>Denne sproglige magt kaldes diskursiv magt. En magttype, der opstår, når mennesker påvirker hinanden i sociale samspil, og der udvikles en fælles diskurs, som sætter rammerne for den enkeltes forståelse af egen virkelighed. Magten er sprogligt funderet. Diskursiv magt opstår gennem de mangeartede spil og modspil, som indgår i alle former for kommu­nikation. I disse processer opbygger gruppen en fælles diskurs. En diskurs er udtryk for en bestemt måde at tale og tænke på.</a:t>
            </a:r>
          </a:p>
          <a:p>
            <a:pPr>
              <a:lnSpc>
                <a:spcPct val="107000"/>
              </a:lnSpc>
              <a:spcAft>
                <a:spcPts val="800"/>
              </a:spcAft>
            </a:pPr>
            <a:r>
              <a:rPr lang="da-DK" sz="1200" dirty="0">
                <a:effectLst/>
                <a:ea typeface="Calibri" panose="020F0502020204030204" pitchFamily="34" charset="0"/>
                <a:cs typeface="Arial" panose="020B0604020202020204" pitchFamily="34" charset="0"/>
              </a:rPr>
              <a:t>Den diskursive magtforståelse antager, at magten opstår og udvikles i sociale samspil mellem aktørerne. Faktisk er det forkert at tale om magten i ental, fordi magten kommer alle steder fra ifølge Foucault. Magt er allestedsnærværende og kan ikke styres af den enkelte. Der er tale om en magt, som kan udfordre det eksisterende og skabe nye muligheder. Det vi kan kalde magten til at handle.</a:t>
            </a:r>
          </a:p>
          <a:p>
            <a:pPr>
              <a:lnSpc>
                <a:spcPct val="107000"/>
              </a:lnSpc>
              <a:spcAft>
                <a:spcPts val="800"/>
              </a:spcAft>
            </a:pPr>
            <a:r>
              <a:rPr lang="da-DK" sz="1200" dirty="0">
                <a:effectLst/>
                <a:ea typeface="Calibri" panose="020F0502020204030204" pitchFamily="34" charset="0"/>
                <a:cs typeface="Arial" panose="020B0604020202020204" pitchFamily="34" charset="0"/>
              </a:rPr>
              <a:t>Diskursiv magt styres ikke af den enkelte, men skabes i fællesskab. Et eksempel på to diskurser er det amerikanske og det europæiske sam­fundssyn. I Europa bygger vi samfundet på principperne om frihed, lighed og broderskab. I USA bygger man på frihed, lighed og den enkeltes ret til lykke. Det er interessant at se forskellen på de to samfundssyn, som reelt skyldes forskellen mellem broderskabet (fællesskabet) og den enkeltes ret til lykke (individualismen). Individets frihed og lighed har vi til fælles.</a:t>
            </a:r>
          </a:p>
          <a:p>
            <a:pPr>
              <a:lnSpc>
                <a:spcPct val="107000"/>
              </a:lnSpc>
              <a:spcAft>
                <a:spcPts val="800"/>
              </a:spcAft>
            </a:pPr>
            <a:r>
              <a:rPr lang="da-DK" sz="1200" dirty="0">
                <a:effectLst/>
                <a:ea typeface="Calibri" panose="020F0502020204030204" pitchFamily="34" charset="0"/>
                <a:cs typeface="Arial" panose="020B0604020202020204" pitchFamily="34" charset="0"/>
              </a:rPr>
              <a:t>På de sociale medier kender vi begrebet ekkokamre, hvor folk udvikler en fælles opfattelse af virkeligheden. Nogle gange en virkelighed, som vi andre har svært ved at se eksisterer, men den er virkeligheden for dem med samme diskurs. Denne opfattelse af virkelig­heden er i høj grad skabt af sproget og er en kraftkilde.</a:t>
            </a:r>
          </a:p>
          <a:p>
            <a:pPr>
              <a:lnSpc>
                <a:spcPct val="107000"/>
              </a:lnSpc>
              <a:spcAft>
                <a:spcPts val="800"/>
              </a:spcAft>
            </a:pPr>
            <a:r>
              <a:rPr lang="da-DK" sz="1200" dirty="0">
                <a:effectLst/>
                <a:ea typeface="Calibri" panose="020F0502020204030204" pitchFamily="34" charset="0"/>
                <a:cs typeface="Arial" panose="020B0604020202020204" pitchFamily="34" charset="0"/>
              </a:rPr>
              <a:t>Det medfører, at sproget kan skabe fælles opfattelser af virkeligheden og dermed et fælles ønske om forandring eller modstand mod forandring. Den dominerende diskurs og de domine­rende relationer ændrer vores og andres opfattelse af virkeligheden.</a:t>
            </a:r>
          </a:p>
          <a:p>
            <a:pPr>
              <a:lnSpc>
                <a:spcPct val="107000"/>
              </a:lnSpc>
              <a:spcAft>
                <a:spcPts val="800"/>
              </a:spcAft>
            </a:pPr>
            <a:r>
              <a:rPr lang="da-DK" sz="1200" dirty="0">
                <a:effectLst/>
                <a:ea typeface="Calibri" panose="020F0502020204030204" pitchFamily="34" charset="0"/>
                <a:cs typeface="Arial" panose="020B0604020202020204" pitchFamily="34" charset="0"/>
              </a:rPr>
              <a:t>Derfor skal du være i stand til at aflæse og forstå diskursen i den måde interessenter og ledere omtaler dit projekt. Det er det diskursen går ud på.</a:t>
            </a:r>
          </a:p>
          <a:p>
            <a:endParaRPr lang="da-DK" sz="1200" dirty="0">
              <a:solidFill>
                <a:schemeClr val="accent1">
                  <a:lumMod val="50000"/>
                </a:schemeClr>
              </a:solidFill>
              <a:effectLst/>
              <a:ea typeface="Calibri" panose="020F0502020204030204" pitchFamily="34" charset="0"/>
              <a:cs typeface="Palatino"/>
            </a:endParaRP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Formålet med analysen, og hvad er en diskurs?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06F056FB-0F4A-1395-6760-31BA270344A0}"/>
              </a:ext>
            </a:extLst>
          </p:cNvPr>
          <p:cNvSpPr/>
          <p:nvPr/>
        </p:nvSpPr>
        <p:spPr>
          <a:xfrm>
            <a:off x="1352637" y="957058"/>
            <a:ext cx="9441962" cy="5682966"/>
          </a:xfrm>
          <a:prstGeom prst="rect">
            <a:avLst/>
          </a:prstGeom>
          <a:ln>
            <a:noFill/>
          </a:ln>
        </p:spPr>
        <p:txBody>
          <a:bodyPr wrap="square">
            <a:spAutoFit/>
          </a:bodyPr>
          <a:lstStyle/>
          <a:p>
            <a:pPr>
              <a:lnSpc>
                <a:spcPct val="107000"/>
              </a:lnSpc>
              <a:spcAft>
                <a:spcPts val="800"/>
              </a:spcAft>
            </a:pPr>
            <a:r>
              <a:rPr lang="da-DK" sz="1200" b="1" dirty="0">
                <a:effectLst/>
                <a:ea typeface="Calibri" panose="020F0502020204030204" pitchFamily="34" charset="0"/>
                <a:cs typeface="Arial" panose="020B0604020202020204" pitchFamily="34" charset="0"/>
              </a:rPr>
              <a:t>Formål og udbytte</a:t>
            </a:r>
            <a:endParaRPr lang="da-DK" sz="1200" dirty="0">
              <a:effectLst/>
              <a:ea typeface="Calibri" panose="020F0502020204030204" pitchFamily="34" charset="0"/>
              <a:cs typeface="Arial" panose="020B0604020202020204" pitchFamily="34" charset="0"/>
            </a:endParaRPr>
          </a:p>
          <a:p>
            <a:pPr>
              <a:lnSpc>
                <a:spcPct val="107000"/>
              </a:lnSpc>
              <a:spcAft>
                <a:spcPts val="800"/>
              </a:spcAft>
            </a:pPr>
            <a:r>
              <a:rPr lang="da-DK" sz="1200" dirty="0">
                <a:effectLst/>
                <a:ea typeface="Calibri" panose="020F0502020204030204" pitchFamily="34" charset="0"/>
                <a:cs typeface="Arial" panose="020B0604020202020204" pitchFamily="34" charset="0"/>
              </a:rPr>
              <a:t>Analysen hjælper dig med at:</a:t>
            </a:r>
            <a:endParaRPr lang="da-DK" sz="1200" dirty="0">
              <a:ea typeface="Calibri" panose="020F0502020204030204" pitchFamily="34" charset="0"/>
              <a:cs typeface="Arial" panose="020B0604020202020204" pitchFamily="34" charset="0"/>
            </a:endParaRPr>
          </a:p>
          <a:p>
            <a:pPr marL="171450" indent="-171450">
              <a:spcAft>
                <a:spcPts val="800"/>
              </a:spcAft>
              <a:buFont typeface="Arial" panose="020B0604020202020204" pitchFamily="34" charset="0"/>
              <a:buChar char="•"/>
            </a:pPr>
            <a:r>
              <a:rPr lang="da-DK" sz="1200" dirty="0">
                <a:ea typeface="Calibri" panose="020F0502020204030204" pitchFamily="34" charset="0"/>
                <a:cs typeface="Arial" panose="020B0604020202020204" pitchFamily="34" charset="0"/>
              </a:rPr>
              <a:t>F</a:t>
            </a:r>
            <a:r>
              <a:rPr lang="da-DK" sz="1200" dirty="0">
                <a:effectLst/>
                <a:ea typeface="Calibri" panose="020F0502020204030204" pitchFamily="34" charset="0"/>
                <a:cs typeface="Arial" panose="020B0604020202020204" pitchFamily="34" charset="0"/>
              </a:rPr>
              <a:t>orstå diskursen i den kommunikation projektet bliver udsat for.</a:t>
            </a:r>
          </a:p>
          <a:p>
            <a:pPr marL="171450" indent="-171450">
              <a:spcAft>
                <a:spcPts val="800"/>
              </a:spcAft>
              <a:buFont typeface="Arial" panose="020B0604020202020204" pitchFamily="34" charset="0"/>
              <a:buChar char="•"/>
            </a:pPr>
            <a:r>
              <a:rPr lang="da-DK" sz="1200" dirty="0">
                <a:effectLst/>
                <a:ea typeface="Calibri" panose="020F0502020204030204" pitchFamily="34" charset="0"/>
                <a:cs typeface="Arial" panose="020B0604020202020204" pitchFamily="34" charset="0"/>
              </a:rPr>
              <a:t>Imødegå en sproglig magtpåvirkning.</a:t>
            </a:r>
          </a:p>
          <a:p>
            <a:pPr marL="171450" indent="-171450">
              <a:spcAft>
                <a:spcPts val="800"/>
              </a:spcAft>
              <a:buFont typeface="Arial" panose="020B0604020202020204" pitchFamily="34" charset="0"/>
              <a:buChar char="•"/>
            </a:pPr>
            <a:r>
              <a:rPr lang="da-DK" sz="1200" dirty="0">
                <a:ea typeface="Calibri" panose="020F0502020204030204" pitchFamily="34" charset="0"/>
                <a:cs typeface="Arial" panose="020B0604020202020204" pitchFamily="34" charset="0"/>
              </a:rPr>
              <a:t>O</a:t>
            </a:r>
            <a:r>
              <a:rPr lang="da-DK" sz="1200" dirty="0">
                <a:effectLst/>
                <a:ea typeface="Calibri" panose="020F0502020204030204" pitchFamily="34" charset="0"/>
                <a:cs typeface="Arial" panose="020B0604020202020204" pitchFamily="34" charset="0"/>
              </a:rPr>
              <a:t>pbygge din kommunikation om projektet med en hensigtsmæssig diskurs.</a:t>
            </a:r>
          </a:p>
          <a:p>
            <a:pPr marL="171450" indent="-171450">
              <a:spcAft>
                <a:spcPts val="800"/>
              </a:spcAft>
              <a:buFont typeface="Arial" panose="020B0604020202020204" pitchFamily="34" charset="0"/>
              <a:buChar char="•"/>
            </a:pPr>
            <a:r>
              <a:rPr lang="da-DK" sz="1200" dirty="0">
                <a:ea typeface="Calibri" panose="020F0502020204030204" pitchFamily="34" charset="0"/>
                <a:cs typeface="Arial" panose="020B0604020202020204" pitchFamily="34" charset="0"/>
              </a:rPr>
              <a:t>Hjælpe dig med at bruge sproget som magtmiddel.</a:t>
            </a:r>
            <a:endParaRPr lang="da-DK" sz="1200" dirty="0">
              <a:effectLst/>
              <a:ea typeface="Calibri" panose="020F0502020204030204" pitchFamily="34" charset="0"/>
              <a:cs typeface="Arial" panose="020B0604020202020204" pitchFamily="34" charset="0"/>
            </a:endParaRPr>
          </a:p>
          <a:p>
            <a:pPr>
              <a:lnSpc>
                <a:spcPct val="107000"/>
              </a:lnSpc>
              <a:spcAft>
                <a:spcPts val="800"/>
              </a:spcAft>
            </a:pPr>
            <a:r>
              <a:rPr lang="da-DK" sz="1200" b="1" dirty="0">
                <a:effectLst/>
                <a:ea typeface="Calibri" panose="020F0502020204030204" pitchFamily="34" charset="0"/>
                <a:cs typeface="Arial" panose="020B0604020202020204" pitchFamily="34" charset="0"/>
              </a:rPr>
              <a:t>Hvad er en diskurs</a:t>
            </a:r>
            <a:endParaRPr lang="da-DK" sz="1200" dirty="0">
              <a:effectLst/>
              <a:ea typeface="Calibri" panose="020F0502020204030204" pitchFamily="34" charset="0"/>
              <a:cs typeface="Arial" panose="020B0604020202020204" pitchFamily="34" charset="0"/>
            </a:endParaRPr>
          </a:p>
          <a:p>
            <a:pPr>
              <a:lnSpc>
                <a:spcPct val="107000"/>
              </a:lnSpc>
              <a:spcAft>
                <a:spcPts val="800"/>
              </a:spcAft>
            </a:pPr>
            <a:r>
              <a:rPr lang="da-DK" sz="1200" dirty="0">
                <a:effectLst/>
                <a:ea typeface="Calibri" panose="020F0502020204030204" pitchFamily="34" charset="0"/>
                <a:cs typeface="Arial" panose="020B0604020202020204" pitchFamily="34" charset="0"/>
              </a:rPr>
              <a:t>Diskurs er et udtryk, som benyttes inden for sociologien og lingvistikken.</a:t>
            </a:r>
          </a:p>
          <a:p>
            <a:pPr marL="171450" indent="-171450">
              <a:spcAft>
                <a:spcPts val="800"/>
              </a:spcAft>
              <a:buFont typeface="Arial" panose="020B0604020202020204" pitchFamily="34" charset="0"/>
              <a:buChar char="•"/>
            </a:pPr>
            <a:r>
              <a:rPr lang="da-DK" sz="1200" dirty="0">
                <a:effectLst/>
                <a:ea typeface="Calibri" panose="020F0502020204030204" pitchFamily="34" charset="0"/>
                <a:cs typeface="Arial" panose="020B0604020202020204" pitchFamily="34" charset="0"/>
              </a:rPr>
              <a:t>I </a:t>
            </a:r>
            <a:r>
              <a:rPr lang="da-DK" sz="1200" b="1" dirty="0">
                <a:effectLst/>
                <a:ea typeface="Calibri" panose="020F0502020204030204" pitchFamily="34" charset="0"/>
                <a:cs typeface="Arial" panose="020B0604020202020204" pitchFamily="34" charset="0"/>
              </a:rPr>
              <a:t>lingvistikken</a:t>
            </a:r>
            <a:r>
              <a:rPr lang="da-DK" sz="1200" dirty="0">
                <a:effectLst/>
                <a:ea typeface="Calibri" panose="020F0502020204030204" pitchFamily="34" charset="0"/>
                <a:cs typeface="Arial" panose="020B0604020202020204" pitchFamily="34" charset="0"/>
              </a:rPr>
              <a:t> betegner diskurs en sproglig enhed, som består af flere sætninger som samtaler, taler og tekster. </a:t>
            </a:r>
            <a:endParaRPr lang="da-DK" sz="1200" dirty="0">
              <a:ea typeface="Calibri" panose="020F0502020204030204" pitchFamily="34" charset="0"/>
              <a:cs typeface="Arial" panose="020B0604020202020204" pitchFamily="34" charset="0"/>
            </a:endParaRPr>
          </a:p>
          <a:p>
            <a:pPr marL="171450" indent="-171450">
              <a:spcAft>
                <a:spcPts val="800"/>
              </a:spcAft>
              <a:buFont typeface="Arial" panose="020B0604020202020204" pitchFamily="34" charset="0"/>
              <a:buChar char="•"/>
            </a:pPr>
            <a:r>
              <a:rPr lang="da-DK" sz="1200" dirty="0">
                <a:effectLst/>
                <a:ea typeface="Calibri" panose="020F0502020204030204" pitchFamily="34" charset="0"/>
                <a:cs typeface="Arial" panose="020B0604020202020204" pitchFamily="34" charset="0"/>
              </a:rPr>
              <a:t>I </a:t>
            </a:r>
            <a:r>
              <a:rPr lang="da-DK" sz="1200" b="1" dirty="0">
                <a:effectLst/>
                <a:ea typeface="Calibri" panose="020F0502020204030204" pitchFamily="34" charset="0"/>
                <a:cs typeface="Arial" panose="020B0604020202020204" pitchFamily="34" charset="0"/>
              </a:rPr>
              <a:t>sociologien</a:t>
            </a:r>
            <a:r>
              <a:rPr lang="da-DK" sz="1200" dirty="0">
                <a:effectLst/>
                <a:ea typeface="Calibri" panose="020F0502020204030204" pitchFamily="34" charset="0"/>
                <a:cs typeface="Arial" panose="020B0604020202020204" pitchFamily="34" charset="0"/>
              </a:rPr>
              <a:t> er diskurs en institutionel måde at tænke på, en social ramme der definerer, hvad der kan siges om et givet emne. Der kan eksistere flere diskurser om det samme emne mellem forskellige sociale grupperinger.</a:t>
            </a:r>
          </a:p>
          <a:p>
            <a:pPr>
              <a:lnSpc>
                <a:spcPct val="107000"/>
              </a:lnSpc>
              <a:spcAft>
                <a:spcPts val="800"/>
              </a:spcAft>
            </a:pPr>
            <a:r>
              <a:rPr lang="da-DK" sz="1200" dirty="0">
                <a:effectLst/>
                <a:ea typeface="Calibri" panose="020F0502020204030204" pitchFamily="34" charset="0"/>
                <a:cs typeface="Arial" panose="020B0604020202020204" pitchFamily="34" charset="0"/>
              </a:rPr>
              <a:t>Diskurs er tæt forbundet med forskellige teorier om magt, hvor det at kunne definere diskursen tit sidestilles med at definere virkeligheden. Der foregår en stadig kamp om ordene, der skal beskrive verden. Er man f.eks. terrorist eller frihedskæmper? Kampen om ordenes betydning er vigtig, fordi der ikke eksisterer en objektiv virkelighed eller sandhed i diskursteori. Virkeligheden er socialt konstrueret gennem sproget.</a:t>
            </a:r>
          </a:p>
          <a:p>
            <a:pPr>
              <a:lnSpc>
                <a:spcPct val="107000"/>
              </a:lnSpc>
              <a:spcAft>
                <a:spcPts val="800"/>
              </a:spcAft>
            </a:pPr>
            <a:r>
              <a:rPr lang="da-DK" sz="1200" dirty="0">
                <a:effectLst/>
                <a:ea typeface="Calibri" panose="020F0502020204030204" pitchFamily="34" charset="0"/>
                <a:cs typeface="Arial" panose="020B0604020202020204" pitchFamily="34" charset="0"/>
              </a:rPr>
              <a:t>I teorien har vi uendeligt mange muligheder for at skabe udsagn, men der er mange udsagn, som ingen vil kunne finde på at sige, idet de ville blive opfattet som falske eller meningsløse. Det er diskursen og de historiske regler, der gennemsyrer den, der sætter grænserne for, hvilke udsagn der er mulige at ytre, samt hvilke der er meningsgivende for målgruppen. Så bestemte udsagn vil give mening for én målgruppe, hvorimod andre udsagn vil være sandheden for en anden gruppe mennesker.</a:t>
            </a:r>
          </a:p>
          <a:p>
            <a:pPr>
              <a:lnSpc>
                <a:spcPct val="107000"/>
              </a:lnSpc>
              <a:spcAft>
                <a:spcPts val="800"/>
              </a:spcAft>
            </a:pPr>
            <a:r>
              <a:rPr lang="da-DK" sz="1200" dirty="0">
                <a:effectLst/>
                <a:ea typeface="Calibri" panose="020F0502020204030204" pitchFamily="34" charset="0"/>
                <a:cs typeface="Arial" panose="020B0604020202020204" pitchFamily="34" charset="0"/>
              </a:rPr>
              <a:t>På de næste sider beskrives nogle grundlæggende begreber, den typiske opbygning af budskaber og argumenter, samt opbygningen af historien eller fortællingen. Det er nogle af disse begreber, som kan anvendes i diskursanalysen for at afkode hensigten bag budskaberne. Hvilke interesser og værdier der ligger bag kommunikationen.</a:t>
            </a:r>
          </a:p>
          <a:p>
            <a:endParaRPr lang="da-DK" altLang="da-DK" sz="1200" dirty="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7013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kern="1800" dirty="0">
                <a:effectLst/>
                <a:ea typeface="Times New Roman" panose="02020603050405020304" pitchFamily="18" charset="0"/>
                <a:cs typeface="Arial" panose="020B0604020202020204" pitchFamily="34" charset="0"/>
              </a:rPr>
              <a:t>Diskursanalysens begreber</a:t>
            </a:r>
            <a:endParaRPr lang="da-DK" sz="2400" kern="1800" dirty="0">
              <a:ea typeface="Times New Roman" panose="02020603050405020304" pitchFamily="18"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0516C9A5-6623-C94B-7DB1-8F972665FB48}"/>
              </a:ext>
            </a:extLst>
          </p:cNvPr>
          <p:cNvSpPr/>
          <p:nvPr/>
        </p:nvSpPr>
        <p:spPr>
          <a:xfrm>
            <a:off x="1352637" y="957058"/>
            <a:ext cx="9441962" cy="5346464"/>
          </a:xfrm>
          <a:prstGeom prst="rect">
            <a:avLst/>
          </a:prstGeom>
          <a:ln>
            <a:noFill/>
          </a:ln>
        </p:spPr>
        <p:txBody>
          <a:bodyPr wrap="square">
            <a:spAutoFit/>
          </a:bodyPr>
          <a:lstStyle/>
          <a:p>
            <a:r>
              <a:rPr lang="da-DK" sz="1200" b="1" dirty="0" err="1">
                <a:effectLst/>
                <a:ea typeface="Times New Roman" panose="02020603050405020304" pitchFamily="18" charset="0"/>
                <a:cs typeface="Arial" panose="020B0604020202020204" pitchFamily="34" charset="0"/>
              </a:rPr>
              <a:t>Nodalpunktet</a:t>
            </a:r>
            <a:r>
              <a:rPr lang="da-DK" sz="1200" dirty="0">
                <a:effectLst/>
                <a:ea typeface="Times New Roman" panose="02020603050405020304" pitchFamily="18" charset="0"/>
                <a:cs typeface="Arial" panose="020B0604020202020204" pitchFamily="34" charset="0"/>
              </a:rPr>
              <a:t>: Analysen skal afdække en teksts diskurs - den måde en tekst omtaler, italesætter, forstår et begreb, et fænomen eller en begivenhed på. Fra start afdækker vi, hvilket begreb, fænomen, begivenhed vi vil analysere diskursen omkring. Det begreb kaldes </a:t>
            </a:r>
            <a:r>
              <a:rPr lang="da-DK" sz="1200" dirty="0" err="1">
                <a:effectLst/>
                <a:ea typeface="Times New Roman" panose="02020603050405020304" pitchFamily="18" charset="0"/>
                <a:cs typeface="Arial" panose="020B0604020202020204" pitchFamily="34" charset="0"/>
              </a:rPr>
              <a:t>Nodalpunktet</a:t>
            </a:r>
            <a:r>
              <a:rPr lang="da-DK" sz="1200" dirty="0">
                <a:effectLst/>
                <a:ea typeface="Times New Roman" panose="02020603050405020304" pitchFamily="18" charset="0"/>
                <a:cs typeface="Arial" panose="020B0604020202020204" pitchFamily="34" charset="0"/>
              </a:rPr>
              <a:t>.</a:t>
            </a:r>
            <a:r>
              <a:rPr lang="da-DK" sz="1200" dirty="0">
                <a:ea typeface="Times New Roman" panose="02020603050405020304" pitchFamily="18" charset="0"/>
                <a:cs typeface="Arial" panose="020B0604020202020204" pitchFamily="34" charset="0"/>
              </a:rPr>
              <a:t> </a:t>
            </a:r>
            <a:r>
              <a:rPr lang="da-DK" sz="1200" dirty="0" err="1">
                <a:effectLst/>
                <a:ea typeface="Times New Roman" panose="02020603050405020304" pitchFamily="18" charset="0"/>
                <a:cs typeface="Arial" panose="020B0604020202020204" pitchFamily="34" charset="0"/>
              </a:rPr>
              <a:t>Nodalpunktet</a:t>
            </a:r>
            <a:r>
              <a:rPr lang="da-DK" sz="1200" dirty="0">
                <a:effectLst/>
                <a:ea typeface="Times New Roman" panose="02020603050405020304" pitchFamily="18" charset="0"/>
                <a:cs typeface="Arial" panose="020B0604020202020204" pitchFamily="34" charset="0"/>
              </a:rPr>
              <a:t> kan eksempelvis være ”2. generationsdanskere”, ”skattelettelser” eller ”Udkantsdanmark.” Hvordan er diskursen vedrørende 2. generationsdanskere i denne tekst? Teksten om ”Udkantsdanmark” er et andet eksempel på et nøglebegreb, som en tekst etablerer en diskurs omkring. </a:t>
            </a:r>
            <a:endParaRPr lang="da-DK" sz="1200" dirty="0">
              <a:effectLst/>
              <a:ea typeface="Calibri" panose="020F0502020204030204" pitchFamily="34" charset="0"/>
              <a:cs typeface="Arial" panose="020B0604020202020204" pitchFamily="34" charset="0"/>
            </a:endParaRPr>
          </a:p>
          <a:p>
            <a:pPr>
              <a:lnSpc>
                <a:spcPct val="107000"/>
              </a:lnSpc>
              <a:spcAft>
                <a:spcPts val="1200"/>
              </a:spcAft>
            </a:pPr>
            <a:r>
              <a:rPr lang="da-DK" sz="1200" dirty="0">
                <a:effectLst/>
                <a:ea typeface="Times New Roman" panose="02020603050405020304" pitchFamily="18" charset="0"/>
                <a:cs typeface="Arial" panose="020B0604020202020204" pitchFamily="34" charset="0"/>
              </a:rPr>
              <a:t>Det er typisk for </a:t>
            </a:r>
            <a:r>
              <a:rPr lang="da-DK" sz="1200" dirty="0" err="1">
                <a:effectLst/>
                <a:ea typeface="Times New Roman" panose="02020603050405020304" pitchFamily="18" charset="0"/>
                <a:cs typeface="Arial" panose="020B0604020202020204" pitchFamily="34" charset="0"/>
              </a:rPr>
              <a:t>nodalpunktet</a:t>
            </a:r>
            <a:r>
              <a:rPr lang="da-DK" sz="1200" dirty="0">
                <a:effectLst/>
                <a:ea typeface="Times New Roman" panose="02020603050405020304" pitchFamily="18" charset="0"/>
                <a:cs typeface="Arial" panose="020B0604020202020204" pitchFamily="34" charset="0"/>
              </a:rPr>
              <a:t>, at det ikke er entydigt definerbart, sådan som en bil for eksempel. For hvor ligger </a:t>
            </a:r>
            <a:r>
              <a:rPr lang="da-DK" sz="1200" dirty="0">
                <a:ea typeface="Times New Roman" panose="02020603050405020304" pitchFamily="18" charset="0"/>
                <a:cs typeface="Arial" panose="020B0604020202020204" pitchFamily="34" charset="0"/>
              </a:rPr>
              <a:t>”</a:t>
            </a:r>
            <a:r>
              <a:rPr lang="da-DK" sz="1200" dirty="0">
                <a:effectLst/>
                <a:ea typeface="Times New Roman" panose="02020603050405020304" pitchFamily="18" charset="0"/>
                <a:cs typeface="Arial" panose="020B0604020202020204" pitchFamily="34" charset="0"/>
              </a:rPr>
              <a:t>Udkantsdanmark</a:t>
            </a:r>
            <a:r>
              <a:rPr lang="da-DK" sz="1200" dirty="0">
                <a:ea typeface="Times New Roman" panose="02020603050405020304" pitchFamily="18" charset="0"/>
                <a:cs typeface="Arial" panose="020B0604020202020204" pitchFamily="34" charset="0"/>
              </a:rPr>
              <a:t>”</a:t>
            </a:r>
            <a:r>
              <a:rPr lang="da-DK" sz="1200" dirty="0">
                <a:effectLst/>
                <a:ea typeface="Times New Roman" panose="02020603050405020304" pitchFamily="18" charset="0"/>
                <a:cs typeface="Arial" panose="020B0604020202020204" pitchFamily="34" charset="0"/>
              </a:rPr>
              <a:t> geografisk? Og hvem er indvandrer? Hollændere, svenskere eller tyrkere?</a:t>
            </a:r>
            <a:endParaRPr lang="da-DK" sz="1200" dirty="0">
              <a:ea typeface="Times New Roman" panose="02020603050405020304" pitchFamily="18" charset="0"/>
              <a:cs typeface="Arial" panose="020B0604020202020204" pitchFamily="34" charset="0"/>
            </a:endParaRPr>
          </a:p>
          <a:p>
            <a:pPr>
              <a:lnSpc>
                <a:spcPct val="107000"/>
              </a:lnSpc>
              <a:spcAft>
                <a:spcPts val="1200"/>
              </a:spcAft>
            </a:pPr>
            <a:r>
              <a:rPr lang="da-DK" sz="1200" b="1" dirty="0">
                <a:effectLst/>
                <a:ea typeface="Times New Roman" panose="02020603050405020304" pitchFamily="18" charset="0"/>
                <a:cs typeface="Arial" panose="020B0604020202020204" pitchFamily="34" charset="0"/>
              </a:rPr>
              <a:t>Ækvivalenskæde: </a:t>
            </a:r>
            <a:r>
              <a:rPr lang="da-DK" sz="1200" dirty="0">
                <a:effectLst/>
                <a:ea typeface="Times New Roman" panose="02020603050405020304" pitchFamily="18" charset="0"/>
                <a:cs typeface="Arial" panose="020B0604020202020204" pitchFamily="34" charset="0"/>
              </a:rPr>
              <a:t>Oftest vil en tekst definere indholdet af </a:t>
            </a:r>
            <a:r>
              <a:rPr lang="da-DK" sz="1200" dirty="0" err="1">
                <a:effectLst/>
                <a:ea typeface="Times New Roman" panose="02020603050405020304" pitchFamily="18" charset="0"/>
                <a:cs typeface="Arial" panose="020B0604020202020204" pitchFamily="34" charset="0"/>
              </a:rPr>
              <a:t>nodalpunktet</a:t>
            </a:r>
            <a:r>
              <a:rPr lang="da-DK" sz="1200" dirty="0">
                <a:effectLst/>
                <a:ea typeface="Times New Roman" panose="02020603050405020304" pitchFamily="18" charset="0"/>
                <a:cs typeface="Arial" panose="020B0604020202020204" pitchFamily="34" charset="0"/>
              </a:rPr>
              <a:t>. Det gøres ved at forbinde det med nogle ord, som definerer indholdet af </a:t>
            </a:r>
            <a:r>
              <a:rPr lang="da-DK" sz="1200" dirty="0" err="1">
                <a:effectLst/>
                <a:ea typeface="Times New Roman" panose="02020603050405020304" pitchFamily="18" charset="0"/>
                <a:cs typeface="Arial" panose="020B0604020202020204" pitchFamily="34" charset="0"/>
              </a:rPr>
              <a:t>nodalpunktet</a:t>
            </a:r>
            <a:r>
              <a:rPr lang="da-DK" sz="1200" dirty="0">
                <a:effectLst/>
                <a:ea typeface="Times New Roman" panose="02020603050405020304" pitchFamily="18" charset="0"/>
                <a:cs typeface="Arial" panose="020B0604020202020204" pitchFamily="34" charset="0"/>
              </a:rPr>
              <a:t>. Udkantsdanmark kan f.eks. knyttes til ord som ”minimum 50 km fra en by med 30.000 indbyggere,” ”høj procentdel af arbejdsløse,” </a:t>
            </a:r>
            <a:r>
              <a:rPr lang="da-DK" sz="1200" dirty="0">
                <a:ea typeface="Times New Roman" panose="02020603050405020304" pitchFamily="18" charset="0"/>
                <a:cs typeface="Arial" panose="020B0604020202020204" pitchFamily="34" charset="0"/>
              </a:rPr>
              <a:t>”</a:t>
            </a:r>
            <a:r>
              <a:rPr lang="da-DK" sz="1200" dirty="0">
                <a:effectLst/>
                <a:ea typeface="Times New Roman" panose="02020603050405020304" pitchFamily="18" charset="0"/>
                <a:cs typeface="Arial" panose="020B0604020202020204" pitchFamily="34" charset="0"/>
              </a:rPr>
              <a:t>lavt uddannelsesniveau.” Analysen af ækvivalenskæden afslører forståelsen af </a:t>
            </a:r>
            <a:r>
              <a:rPr lang="da-DK" sz="1200" dirty="0" err="1">
                <a:effectLst/>
                <a:ea typeface="Times New Roman" panose="02020603050405020304" pitchFamily="18" charset="0"/>
                <a:cs typeface="Arial" panose="020B0604020202020204" pitchFamily="34" charset="0"/>
              </a:rPr>
              <a:t>nodalpunktet</a:t>
            </a:r>
            <a:r>
              <a:rPr lang="da-DK" sz="1200" dirty="0">
                <a:effectLst/>
                <a:ea typeface="Times New Roman" panose="02020603050405020304" pitchFamily="18" charset="0"/>
                <a:cs typeface="Arial" panose="020B0604020202020204" pitchFamily="34" charset="0"/>
              </a:rPr>
              <a:t> og altså diskursen. Det er her, værdier tillægges </a:t>
            </a:r>
            <a:r>
              <a:rPr lang="da-DK" sz="1200" dirty="0" err="1">
                <a:effectLst/>
                <a:ea typeface="Times New Roman" panose="02020603050405020304" pitchFamily="18" charset="0"/>
                <a:cs typeface="Arial" panose="020B0604020202020204" pitchFamily="34" charset="0"/>
              </a:rPr>
              <a:t>nodalpunktet</a:t>
            </a:r>
            <a:r>
              <a:rPr lang="da-DK" sz="1200" dirty="0">
                <a:effectLst/>
                <a:ea typeface="Times New Roman" panose="02020603050405020304" pitchFamily="18" charset="0"/>
                <a:cs typeface="Arial" panose="020B0604020202020204" pitchFamily="34" charset="0"/>
              </a:rPr>
              <a:t>. Eksempelvis kan ”skattelettelser” knyttes til ord som ”for de rigeste”, ”offentlige besparelser,” eller ”større vækst og stigende levestandard.”</a:t>
            </a:r>
          </a:p>
          <a:p>
            <a:pPr>
              <a:lnSpc>
                <a:spcPct val="107000"/>
              </a:lnSpc>
              <a:spcAft>
                <a:spcPts val="1200"/>
              </a:spcAft>
            </a:pPr>
            <a:r>
              <a:rPr lang="da-DK" sz="1200" b="1" dirty="0">
                <a:effectLst/>
                <a:ea typeface="Times New Roman" panose="02020603050405020304" pitchFamily="18" charset="0"/>
                <a:cs typeface="Arial" panose="020B0604020202020204" pitchFamily="34" charset="0"/>
              </a:rPr>
              <a:t>Differenskæde: </a:t>
            </a:r>
            <a:r>
              <a:rPr lang="da-DK" sz="1200" dirty="0">
                <a:effectLst/>
                <a:ea typeface="Times New Roman" panose="02020603050405020304" pitchFamily="18" charset="0"/>
                <a:cs typeface="Arial" panose="020B0604020202020204" pitchFamily="34" charset="0"/>
              </a:rPr>
              <a:t>Nogle tekster sætter to </a:t>
            </a:r>
            <a:r>
              <a:rPr lang="da-DK" sz="1200" dirty="0" err="1">
                <a:effectLst/>
                <a:ea typeface="Times New Roman" panose="02020603050405020304" pitchFamily="18" charset="0"/>
                <a:cs typeface="Arial" panose="020B0604020202020204" pitchFamily="34" charset="0"/>
              </a:rPr>
              <a:t>nodalpunkter</a:t>
            </a:r>
            <a:r>
              <a:rPr lang="da-DK" sz="1200" dirty="0">
                <a:effectLst/>
                <a:ea typeface="Times New Roman" panose="02020603050405020304" pitchFamily="18" charset="0"/>
                <a:cs typeface="Arial" panose="020B0604020202020204" pitchFamily="34" charset="0"/>
              </a:rPr>
              <a:t> op mod hinanden, som har knyttet hver sin ækvivalenskæde til sig. Disse to ækvivalenskæder stilles op mod hinanden og danner derved en differenskæde. Eksempel: I Ukraine-krisen blev EU ækvivaleret med ”demokrati,” ”ytringsfrihed,” ”frit marked,” ”folkeligt,” mens Rusland og Putin, blev ækvivaleret med ord som ”korrupt,” ”magtsyg,” ”gambler med Ukraines fremtid,” ”militær aggression.” På den måde kan en tekst etablere et modsætningsforhold imellem to </a:t>
            </a:r>
            <a:r>
              <a:rPr lang="da-DK" sz="1200" dirty="0" err="1">
                <a:effectLst/>
                <a:ea typeface="Times New Roman" panose="02020603050405020304" pitchFamily="18" charset="0"/>
                <a:cs typeface="Arial" panose="020B0604020202020204" pitchFamily="34" charset="0"/>
              </a:rPr>
              <a:t>nodalpunkter</a:t>
            </a:r>
            <a:r>
              <a:rPr lang="da-DK" sz="1200" dirty="0">
                <a:effectLst/>
                <a:ea typeface="Times New Roman" panose="02020603050405020304" pitchFamily="18" charset="0"/>
                <a:cs typeface="Arial" panose="020B0604020202020204" pitchFamily="34" charset="0"/>
              </a:rPr>
              <a:t>, Det ene med en positiv ladning, mens det andet har ord med negativ ladning knyttet til sig. Det er en differenskæde.</a:t>
            </a:r>
            <a:endParaRPr lang="da-DK" sz="1200" dirty="0">
              <a:effectLst/>
              <a:ea typeface="Calibri" panose="020F0502020204030204" pitchFamily="34" charset="0"/>
              <a:cs typeface="Arial" panose="020B0604020202020204" pitchFamily="34" charset="0"/>
            </a:endParaRPr>
          </a:p>
          <a:p>
            <a:pPr>
              <a:lnSpc>
                <a:spcPct val="107000"/>
              </a:lnSpc>
              <a:spcAft>
                <a:spcPts val="1200"/>
              </a:spcAft>
            </a:pPr>
            <a:r>
              <a:rPr lang="da-DK" sz="1200" b="1" dirty="0">
                <a:effectLst/>
                <a:ea typeface="Times New Roman" panose="02020603050405020304" pitchFamily="18" charset="0"/>
                <a:cs typeface="Arial" panose="020B0604020202020204" pitchFamily="34" charset="0"/>
              </a:rPr>
              <a:t>Ordenes betydning;</a:t>
            </a:r>
            <a:r>
              <a:rPr lang="da-DK" sz="1200" dirty="0">
                <a:effectLst/>
                <a:ea typeface="Times New Roman" panose="02020603050405020304" pitchFamily="18" charset="0"/>
                <a:cs typeface="Arial" panose="020B0604020202020204" pitchFamily="34" charset="0"/>
              </a:rPr>
              <a:t> Her kigger vi på, hvilke ord der anvendes i teksten ud fra en forståelse af, at andre ord kunne være valgt. Et ords værdi er sjældent helt neutral. Så ved at vælge ét ord frem for et andet kan afsenderen farve sin tekst. Man kan f.eks. kalde uddannelsesstøtte ”cafépenge” eller instrukskommissionen for ”barnebrudskommissionen.” </a:t>
            </a:r>
            <a:r>
              <a:rPr lang="da-DK" sz="1200" dirty="0">
                <a:ea typeface="Times New Roman" panose="02020603050405020304" pitchFamily="18" charset="0"/>
                <a:cs typeface="Arial" panose="020B0604020202020204" pitchFamily="34" charset="0"/>
              </a:rPr>
              <a:t>Man kan ”slå alle mink ihjel” eller ”undgå et nyt Wuhan.” </a:t>
            </a:r>
          </a:p>
          <a:p>
            <a:pPr>
              <a:lnSpc>
                <a:spcPct val="107000"/>
              </a:lnSpc>
              <a:spcAft>
                <a:spcPts val="1200"/>
              </a:spcAft>
            </a:pPr>
            <a:r>
              <a:rPr lang="da-DK" sz="1200" b="1" dirty="0">
                <a:effectLst/>
                <a:ea typeface="Times New Roman" panose="02020603050405020304" pitchFamily="18" charset="0"/>
                <a:cs typeface="Arial" panose="020B0604020202020204" pitchFamily="34" charset="0"/>
              </a:rPr>
              <a:t>Grammatik og sætningsstruktur: </a:t>
            </a:r>
            <a:r>
              <a:rPr lang="da-DK" sz="1200" dirty="0">
                <a:effectLst/>
                <a:ea typeface="Times New Roman" panose="02020603050405020304" pitchFamily="18" charset="0"/>
                <a:cs typeface="Arial" panose="020B0604020202020204" pitchFamily="34" charset="0"/>
              </a:rPr>
              <a:t>Her ser man på, hvordan afsenderen har valgt at opbygge sine sætninger, for det kan være forsøg på at give personer, begivenheder, institutioner en aktiv rolle. Der er stor forskel på at skrive: ”Tour de France rammes af endnu en dopingskandale, idet Kyllingen indrømmer brugen af doping” og så at skrive ”Kyllingen anvendte doping under Tour De France.”</a:t>
            </a:r>
          </a:p>
          <a:p>
            <a:pPr>
              <a:lnSpc>
                <a:spcPct val="107000"/>
              </a:lnSpc>
              <a:spcAft>
                <a:spcPts val="1200"/>
              </a:spcAft>
            </a:pPr>
            <a:r>
              <a:rPr lang="da-DK" sz="1200" b="1" i="1" dirty="0">
                <a:effectLst/>
                <a:ea typeface="Times New Roman" panose="02020603050405020304" pitchFamily="18" charset="0"/>
                <a:cs typeface="Calibri" panose="020F0502020204030204" pitchFamily="34" charset="0"/>
              </a:rPr>
              <a:t>Kilde:</a:t>
            </a:r>
            <a:r>
              <a:rPr lang="da-DK" sz="1200" i="1" dirty="0">
                <a:effectLst/>
                <a:ea typeface="Times New Roman" panose="02020603050405020304" pitchFamily="18" charset="0"/>
                <a:cs typeface="Calibri" panose="020F0502020204030204" pitchFamily="34" charset="0"/>
              </a:rPr>
              <a:t> Inspireret af Cand.mag. i dansk og religion Jan </a:t>
            </a:r>
            <a:r>
              <a:rPr lang="da-DK" sz="1200" i="1" dirty="0" err="1">
                <a:effectLst/>
                <a:ea typeface="Times New Roman" panose="02020603050405020304" pitchFamily="18" charset="0"/>
                <a:cs typeface="Calibri" panose="020F0502020204030204" pitchFamily="34" charset="0"/>
              </a:rPr>
              <a:t>Aasbjerg</a:t>
            </a:r>
            <a:r>
              <a:rPr lang="da-DK" sz="1200" i="1" dirty="0">
                <a:effectLst/>
                <a:ea typeface="Times New Roman" panose="02020603050405020304" pitchFamily="18" charset="0"/>
                <a:cs typeface="Calibri" panose="020F0502020204030204" pitchFamily="34" charset="0"/>
              </a:rPr>
              <a:t> Haugaard Petersen, 2015.</a:t>
            </a:r>
          </a:p>
        </p:txBody>
      </p:sp>
    </p:spTree>
    <p:extLst>
      <p:ext uri="{BB962C8B-B14F-4D97-AF65-F5344CB8AC3E}">
        <p14:creationId xmlns:p14="http://schemas.microsoft.com/office/powerpoint/2010/main" val="179041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Diskursens begreber fortsat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8B13D37F-E0DE-4B2E-A912-243D3823CD95}"/>
              </a:ext>
            </a:extLst>
          </p:cNvPr>
          <p:cNvSpPr/>
          <p:nvPr/>
        </p:nvSpPr>
        <p:spPr>
          <a:xfrm>
            <a:off x="1335385" y="974310"/>
            <a:ext cx="9441962" cy="5200654"/>
          </a:xfrm>
          <a:prstGeom prst="rect">
            <a:avLst/>
          </a:prstGeom>
          <a:ln>
            <a:noFill/>
          </a:ln>
        </p:spPr>
        <p:txBody>
          <a:bodyPr wrap="square">
            <a:spAutoFit/>
          </a:bodyPr>
          <a:lstStyle/>
          <a:p>
            <a:pPr>
              <a:lnSpc>
                <a:spcPct val="107000"/>
              </a:lnSpc>
              <a:spcAft>
                <a:spcPts val="1200"/>
              </a:spcAft>
            </a:pPr>
            <a:r>
              <a:rPr lang="da-DK" sz="1200" b="1" dirty="0">
                <a:effectLst/>
                <a:ea typeface="Times New Roman" panose="02020603050405020304" pitchFamily="18" charset="0"/>
                <a:cs typeface="Arial" panose="020B0604020202020204" pitchFamily="34" charset="0"/>
              </a:rPr>
              <a:t>Agens: </a:t>
            </a:r>
            <a:r>
              <a:rPr lang="da-DK" sz="1200" dirty="0">
                <a:effectLst/>
                <a:ea typeface="Times New Roman" panose="02020603050405020304" pitchFamily="18" charset="0"/>
                <a:cs typeface="Arial" panose="020B0604020202020204" pitchFamily="34" charset="0"/>
              </a:rPr>
              <a:t>Den, der handler. I sætningen ”2.000 sygeplejersker afskediget” er ”afskediget” i passiv. Der er ikke én, der handler. Der er derfor ingen agens. Skriver vi derimod: ”Regionsformanden fyrer 2000 sygeplejersker,” så er Regionsformanden agens. Analysen ser på, hvem der handler, og hvem der handles i forhold til.</a:t>
            </a:r>
            <a:endParaRPr lang="da-DK" sz="1200" dirty="0">
              <a:ea typeface="Times New Roman" panose="02020603050405020304" pitchFamily="18" charset="0"/>
              <a:cs typeface="Arial" panose="020B0604020202020204" pitchFamily="34" charset="0"/>
            </a:endParaRPr>
          </a:p>
          <a:p>
            <a:pPr>
              <a:lnSpc>
                <a:spcPct val="107000"/>
              </a:lnSpc>
              <a:spcAft>
                <a:spcPts val="1200"/>
              </a:spcAft>
            </a:pPr>
            <a:r>
              <a:rPr lang="da-DK" sz="1200" b="1" dirty="0">
                <a:effectLst/>
                <a:ea typeface="Times New Roman" panose="02020603050405020304" pitchFamily="18" charset="0"/>
                <a:cs typeface="Arial" panose="020B0604020202020204" pitchFamily="34" charset="0"/>
              </a:rPr>
              <a:t>Modalitet: </a:t>
            </a:r>
            <a:r>
              <a:rPr lang="da-DK" sz="1200" dirty="0">
                <a:effectLst/>
                <a:ea typeface="Times New Roman" panose="02020603050405020304" pitchFamily="18" charset="0"/>
                <a:cs typeface="Arial" panose="020B0604020202020204" pitchFamily="34" charset="0"/>
              </a:rPr>
              <a:t>Når man analyserer modalitet, vurderer man afsenderens grad af tilslutning eller afstandtagen til emnet: ”Det er pisse koldt” eller ”jeg synes, det er lidt koldt”. Man kan betragte noget som værende sandheden: ”Hvis vi betaler mindre i skat, så vil folk arbejde mere” står stærkere end ”hvis vi betaler mindre i skat, så kan det være, at folk arbejder mere.” Her ser vi på, om der er hjælpeverber som </a:t>
            </a:r>
            <a:r>
              <a:rPr lang="da-DK" sz="1200" dirty="0">
                <a:ea typeface="Times New Roman" panose="02020603050405020304" pitchFamily="18" charset="0"/>
                <a:cs typeface="Arial" panose="020B0604020202020204" pitchFamily="34" charset="0"/>
              </a:rPr>
              <a:t>”</a:t>
            </a:r>
            <a:r>
              <a:rPr lang="da-DK" sz="1200" dirty="0">
                <a:effectLst/>
                <a:ea typeface="Times New Roman" panose="02020603050405020304" pitchFamily="18" charset="0"/>
                <a:cs typeface="Arial" panose="020B0604020202020204" pitchFamily="34" charset="0"/>
              </a:rPr>
              <a:t>skal,” </a:t>
            </a:r>
            <a:r>
              <a:rPr lang="da-DK" sz="1200" dirty="0">
                <a:ea typeface="Times New Roman" panose="02020603050405020304" pitchFamily="18" charset="0"/>
                <a:cs typeface="Arial" panose="020B0604020202020204" pitchFamily="34" charset="0"/>
              </a:rPr>
              <a:t>”</a:t>
            </a:r>
            <a:r>
              <a:rPr lang="da-DK" sz="1200" dirty="0">
                <a:effectLst/>
                <a:ea typeface="Times New Roman" panose="02020603050405020304" pitchFamily="18" charset="0"/>
                <a:cs typeface="Arial" panose="020B0604020202020204" pitchFamily="34" charset="0"/>
              </a:rPr>
              <a:t>kan,” </a:t>
            </a:r>
            <a:r>
              <a:rPr lang="da-DK" sz="1200" dirty="0">
                <a:ea typeface="Times New Roman" panose="02020603050405020304" pitchFamily="18" charset="0"/>
                <a:cs typeface="Arial" panose="020B0604020202020204" pitchFamily="34" charset="0"/>
              </a:rPr>
              <a:t>”</a:t>
            </a:r>
            <a:r>
              <a:rPr lang="da-DK" sz="1200" dirty="0">
                <a:effectLst/>
                <a:ea typeface="Times New Roman" panose="02020603050405020304" pitchFamily="18" charset="0"/>
                <a:cs typeface="Arial" panose="020B0604020202020204" pitchFamily="34" charset="0"/>
              </a:rPr>
              <a:t>burde,” </a:t>
            </a:r>
            <a:r>
              <a:rPr lang="da-DK" sz="1200" dirty="0">
                <a:ea typeface="Times New Roman" panose="02020603050405020304" pitchFamily="18" charset="0"/>
                <a:cs typeface="Arial" panose="020B0604020202020204" pitchFamily="34" charset="0"/>
              </a:rPr>
              <a:t>”</a:t>
            </a:r>
            <a:r>
              <a:rPr lang="da-DK" sz="1200" dirty="0">
                <a:effectLst/>
                <a:ea typeface="Times New Roman" panose="02020603050405020304" pitchFamily="18" charset="0"/>
                <a:cs typeface="Arial" panose="020B0604020202020204" pitchFamily="34" charset="0"/>
              </a:rPr>
              <a:t>må,” eller om der anvendes ”måske,” </a:t>
            </a:r>
            <a:r>
              <a:rPr lang="da-DK" sz="1200" dirty="0">
                <a:ea typeface="Times New Roman" panose="02020603050405020304" pitchFamily="18" charset="0"/>
                <a:cs typeface="Arial" panose="020B0604020202020204" pitchFamily="34" charset="0"/>
              </a:rPr>
              <a:t>”</a:t>
            </a:r>
            <a:r>
              <a:rPr lang="da-DK" sz="1200" dirty="0">
                <a:effectLst/>
                <a:ea typeface="Times New Roman" panose="02020603050405020304" pitchFamily="18" charset="0"/>
                <a:cs typeface="Arial" panose="020B0604020202020204" pitchFamily="34" charset="0"/>
              </a:rPr>
              <a:t>selvfølgelig,” </a:t>
            </a:r>
            <a:r>
              <a:rPr lang="da-DK" sz="1200" dirty="0">
                <a:ea typeface="Times New Roman" panose="02020603050405020304" pitchFamily="18" charset="0"/>
                <a:cs typeface="Arial" panose="020B0604020202020204" pitchFamily="34" charset="0"/>
              </a:rPr>
              <a:t>”</a:t>
            </a:r>
            <a:r>
              <a:rPr lang="da-DK" sz="1200" dirty="0">
                <a:effectLst/>
                <a:ea typeface="Times New Roman" panose="02020603050405020304" pitchFamily="18" charset="0"/>
                <a:cs typeface="Arial" panose="020B0604020202020204" pitchFamily="34" charset="0"/>
              </a:rPr>
              <a:t>naturligvis.”</a:t>
            </a:r>
            <a:endParaRPr lang="da-DK" sz="1200" dirty="0">
              <a:ea typeface="Times New Roman" panose="02020603050405020304" pitchFamily="18" charset="0"/>
              <a:cs typeface="Arial" panose="020B0604020202020204" pitchFamily="34" charset="0"/>
            </a:endParaRPr>
          </a:p>
          <a:p>
            <a:pPr>
              <a:lnSpc>
                <a:spcPct val="107000"/>
              </a:lnSpc>
              <a:spcAft>
                <a:spcPts val="1200"/>
              </a:spcAft>
            </a:pPr>
            <a:r>
              <a:rPr lang="da-DK" sz="1200" b="1" dirty="0">
                <a:effectLst/>
                <a:ea typeface="Times New Roman" panose="02020603050405020304" pitchFamily="18" charset="0"/>
                <a:cs typeface="Arial" panose="020B0604020202020204" pitchFamily="34" charset="0"/>
              </a:rPr>
              <a:t>Metaforer: </a:t>
            </a:r>
            <a:r>
              <a:rPr lang="da-DK" sz="1200" dirty="0">
                <a:effectLst/>
                <a:ea typeface="Times New Roman" panose="02020603050405020304" pitchFamily="18" charset="0"/>
                <a:cs typeface="Arial" panose="020B0604020202020204" pitchFamily="34" charset="0"/>
              </a:rPr>
              <a:t>Vi ser også på sproglige metaforer. Danmark gøres levende i følgende sætning: "Danmark har ikke brug for flere sexskandaler," hvor Danmark er en metafor for danskerne og måske også danske værdier. I billedsproget farves teksten og tillægges nogle positive eller negative værdier.</a:t>
            </a:r>
            <a:endParaRPr lang="da-DK" sz="1200" dirty="0">
              <a:ea typeface="Times New Roman" panose="02020603050405020304" pitchFamily="18" charset="0"/>
              <a:cs typeface="Arial" panose="020B0604020202020204" pitchFamily="34" charset="0"/>
            </a:endParaRPr>
          </a:p>
          <a:p>
            <a:pPr>
              <a:lnSpc>
                <a:spcPct val="107000"/>
              </a:lnSpc>
              <a:spcAft>
                <a:spcPts val="1200"/>
              </a:spcAft>
            </a:pPr>
            <a:r>
              <a:rPr lang="da-DK" sz="1200" b="1" dirty="0">
                <a:ea typeface="Times New Roman" panose="02020603050405020304" pitchFamily="18" charset="0"/>
                <a:cs typeface="Arial" panose="020B0604020202020204" pitchFamily="34" charset="0"/>
              </a:rPr>
              <a:t>M</a:t>
            </a:r>
            <a:r>
              <a:rPr lang="da-DK" sz="1200" b="1" dirty="0">
                <a:effectLst/>
                <a:ea typeface="Times New Roman" panose="02020603050405020304" pitchFamily="18" charset="0"/>
                <a:cs typeface="Arial" panose="020B0604020202020204" pitchFamily="34" charset="0"/>
              </a:rPr>
              <a:t>odsætning: </a:t>
            </a:r>
            <a:r>
              <a:rPr lang="da-DK" sz="1200" dirty="0">
                <a:effectLst/>
                <a:ea typeface="Times New Roman" panose="02020603050405020304" pitchFamily="18" charset="0"/>
                <a:cs typeface="Arial" panose="020B0604020202020204" pitchFamily="34" charset="0"/>
              </a:rPr>
              <a:t>Der er altid flere diskurser til stede samtidigt i det offentlige rum, som kæmper om at vinde. </a:t>
            </a:r>
            <a:r>
              <a:rPr lang="da-DK" sz="1200" dirty="0">
                <a:ea typeface="Times New Roman" panose="02020603050405020304" pitchFamily="18" charset="0"/>
                <a:cs typeface="Arial" panose="020B0604020202020204" pitchFamily="34" charset="0"/>
              </a:rPr>
              <a:t>Modsætning</a:t>
            </a:r>
            <a:r>
              <a:rPr lang="da-DK" sz="1200" dirty="0">
                <a:effectLst/>
                <a:ea typeface="Times New Roman" panose="02020603050405020304" pitchFamily="18" charset="0"/>
                <a:cs typeface="Arial" panose="020B0604020202020204" pitchFamily="34" charset="0"/>
              </a:rPr>
              <a:t> er et udtryk for, at diskurser ikke kan forenes, men vil være i opposition til hinanden. En </a:t>
            </a:r>
            <a:r>
              <a:rPr lang="da-DK" sz="1200" dirty="0">
                <a:ea typeface="Times New Roman" panose="02020603050405020304" pitchFamily="18" charset="0"/>
                <a:cs typeface="Arial" panose="020B0604020202020204" pitchFamily="34" charset="0"/>
              </a:rPr>
              <a:t>modsætning </a:t>
            </a:r>
            <a:r>
              <a:rPr lang="da-DK" sz="1200" dirty="0">
                <a:effectLst/>
                <a:ea typeface="Times New Roman" panose="02020603050405020304" pitchFamily="18" charset="0"/>
                <a:cs typeface="Arial" panose="020B0604020202020204" pitchFamily="34" charset="0"/>
              </a:rPr>
              <a:t>kan være, at Danmark ikke både kan være miljøansvarlige og samtidig have et landbrug, der leder kvælstof ud i vandløb.</a:t>
            </a:r>
            <a:r>
              <a:rPr lang="da-DK" sz="1200" b="1" dirty="0">
                <a:effectLst/>
                <a:ea typeface="Times New Roman" panose="02020603050405020304" pitchFamily="18" charset="0"/>
                <a:cs typeface="Arial" panose="020B0604020202020204" pitchFamily="34" charset="0"/>
              </a:rPr>
              <a:t> </a:t>
            </a:r>
            <a:r>
              <a:rPr lang="da-DK" sz="1200" dirty="0">
                <a:effectLst/>
                <a:ea typeface="Times New Roman" panose="02020603050405020304" pitchFamily="18" charset="0"/>
                <a:cs typeface="Arial" panose="020B0604020202020204" pitchFamily="34" charset="0"/>
              </a:rPr>
              <a:t>I indvandrerdebatten kan det f.eks. være, at man ikke både kan være demokrat og samtidig gå med tørklæde. Her forsøger politikeren at opstille en modsætning imellem to identiteter, som udelukker hinanden. To diskurser: Diskursen om, at man ikke kan være demokrat, når man bærer tørklæde, og diskursen om, at man sagtens kan være demokrat og bære tørklæde.</a:t>
            </a:r>
            <a:endParaRPr lang="da-DK" sz="1200" dirty="0">
              <a:ea typeface="Times New Roman" panose="02020603050405020304" pitchFamily="18" charset="0"/>
              <a:cs typeface="Arial" panose="020B0604020202020204" pitchFamily="34" charset="0"/>
            </a:endParaRPr>
          </a:p>
          <a:p>
            <a:pPr>
              <a:lnSpc>
                <a:spcPct val="107000"/>
              </a:lnSpc>
              <a:spcAft>
                <a:spcPts val="1200"/>
              </a:spcAft>
            </a:pPr>
            <a:r>
              <a:rPr lang="da-DK" sz="1200" b="1" dirty="0">
                <a:effectLst/>
                <a:ea typeface="Times New Roman" panose="02020603050405020304" pitchFamily="18" charset="0"/>
                <a:cs typeface="Arial" panose="020B0604020202020204" pitchFamily="34" charset="0"/>
              </a:rPr>
              <a:t>Hegemonisme:</a:t>
            </a:r>
            <a:r>
              <a:rPr lang="da-DK" sz="1200" dirty="0">
                <a:effectLst/>
                <a:ea typeface="Times New Roman" panose="02020603050405020304" pitchFamily="18" charset="0"/>
                <a:cs typeface="Arial" panose="020B0604020202020204" pitchFamily="34" charset="0"/>
              </a:rPr>
              <a:t> </a:t>
            </a:r>
            <a:r>
              <a:rPr lang="da-DK" sz="1200" dirty="0">
                <a:ea typeface="Times New Roman" panose="02020603050405020304" pitchFamily="18" charset="0"/>
                <a:cs typeface="Arial" panose="020B0604020202020204" pitchFamily="34" charset="0"/>
              </a:rPr>
              <a:t>B</a:t>
            </a:r>
            <a:r>
              <a:rPr lang="da-DK" sz="1200" dirty="0">
                <a:effectLst/>
                <a:ea typeface="Times New Roman" panose="02020603050405020304" pitchFamily="18" charset="0"/>
                <a:cs typeface="Arial" panose="020B0604020202020204" pitchFamily="34" charset="0"/>
              </a:rPr>
              <a:t>etegner en opløsning af en modsætning. Her vinder den ene diskurs over den anden; den ene identitet i modsætningsforholdet overvinder den anden. Tænker vi på modsætningerne mellem FCK-fans og </a:t>
            </a:r>
            <a:r>
              <a:rPr lang="da-DK" sz="1200" dirty="0" err="1">
                <a:effectLst/>
                <a:ea typeface="Times New Roman" panose="02020603050405020304" pitchFamily="18" charset="0"/>
                <a:cs typeface="Arial" panose="020B0604020202020204" pitchFamily="34" charset="0"/>
              </a:rPr>
              <a:t>Brøndby-fans</a:t>
            </a:r>
            <a:r>
              <a:rPr lang="da-DK" sz="1200" dirty="0">
                <a:effectLst/>
                <a:ea typeface="Times New Roman" panose="02020603050405020304" pitchFamily="18" charset="0"/>
                <a:cs typeface="Arial" panose="020B0604020202020204" pitchFamily="34" charset="0"/>
              </a:rPr>
              <a:t>, kan modsætningen ophæves, ved at man holder med det danske landshold. På den måde overvindes modsætningen. Man kan selvfølgelig også opgive den ene identitet og alene være FCK-fan, men det er nok ikke sandsynligt.</a:t>
            </a:r>
          </a:p>
          <a:p>
            <a:pPr>
              <a:lnSpc>
                <a:spcPct val="107000"/>
              </a:lnSpc>
              <a:spcAft>
                <a:spcPts val="1200"/>
              </a:spcAft>
            </a:pPr>
            <a:r>
              <a:rPr lang="da-DK" sz="1200" b="1" dirty="0">
                <a:ea typeface="Calibri" panose="020F0502020204030204" pitchFamily="34" charset="0"/>
                <a:cs typeface="Times New Roman" panose="02020603050405020304" pitchFamily="18" charset="0"/>
              </a:rPr>
              <a:t>Senere</a:t>
            </a:r>
            <a:r>
              <a:rPr lang="da-DK" sz="1200" b="1" dirty="0">
                <a:effectLst/>
                <a:ea typeface="Calibri" panose="020F0502020204030204" pitchFamily="34" charset="0"/>
                <a:cs typeface="Times New Roman" panose="02020603050405020304" pitchFamily="18" charset="0"/>
              </a:rPr>
              <a:t> i værktøjet beskrives tre udgaver af diskursanalysen:                                                                                                                                                       Skabelon 1: </a:t>
            </a:r>
            <a:r>
              <a:rPr lang="da-DK" sz="1200" dirty="0">
                <a:effectLst/>
                <a:ea typeface="Calibri" panose="020F0502020204030204" pitchFamily="34" charset="0"/>
                <a:cs typeface="Times New Roman" panose="02020603050405020304" pitchFamily="18" charset="0"/>
              </a:rPr>
              <a:t>Diskursanalyse af andres kommunikation (findes også som Word-fil)                                                                                                                                                            </a:t>
            </a:r>
            <a:r>
              <a:rPr lang="da-DK" sz="1200" b="1" dirty="0">
                <a:effectLst/>
                <a:ea typeface="Calibri" panose="020F0502020204030204" pitchFamily="34" charset="0"/>
                <a:cs typeface="Times New Roman" panose="02020603050405020304" pitchFamily="18" charset="0"/>
              </a:rPr>
              <a:t>Skabelon 2: </a:t>
            </a:r>
            <a:r>
              <a:rPr lang="da-DK" sz="1200" dirty="0">
                <a:effectLst/>
                <a:ea typeface="Calibri" panose="020F0502020204030204" pitchFamily="34" charset="0"/>
              </a:rPr>
              <a:t>Diskursanalyse af din reaktion på andres kommunikation </a:t>
            </a:r>
            <a:r>
              <a:rPr lang="da-DK" sz="1200" dirty="0">
                <a:effectLst/>
                <a:ea typeface="Calibri" panose="020F0502020204030204" pitchFamily="34" charset="0"/>
                <a:cs typeface="Times New Roman" panose="02020603050405020304" pitchFamily="18" charset="0"/>
              </a:rPr>
              <a:t>(findes også som Word-fil)</a:t>
            </a:r>
            <a:r>
              <a:rPr lang="da-DK" sz="1200" dirty="0">
                <a:effectLst/>
                <a:ea typeface="Calibri" panose="020F0502020204030204" pitchFamily="34" charset="0"/>
              </a:rPr>
              <a:t>                                                                                                                                      </a:t>
            </a:r>
            <a:r>
              <a:rPr lang="da-DK" sz="1200" b="1" dirty="0">
                <a:effectLst/>
                <a:ea typeface="Calibri" panose="020F0502020204030204" pitchFamily="34" charset="0"/>
                <a:cs typeface="Times New Roman" panose="02020603050405020304" pitchFamily="18" charset="0"/>
              </a:rPr>
              <a:t>Skabelon 3: </a:t>
            </a:r>
            <a:r>
              <a:rPr lang="da-DK" sz="1200" dirty="0">
                <a:effectLst/>
                <a:ea typeface="Calibri" panose="020F0502020204030204" pitchFamily="34" charset="0"/>
              </a:rPr>
              <a:t>Diskursanalyse af din kommunikation </a:t>
            </a:r>
            <a:r>
              <a:rPr lang="da-DK" sz="1200" dirty="0">
                <a:effectLst/>
                <a:ea typeface="Calibri" panose="020F0502020204030204" pitchFamily="34" charset="0"/>
                <a:cs typeface="Times New Roman" panose="02020603050405020304" pitchFamily="18" charset="0"/>
              </a:rPr>
              <a:t>(findes også som Word-fil) </a:t>
            </a:r>
          </a:p>
        </p:txBody>
      </p:sp>
    </p:spTree>
    <p:extLst>
      <p:ext uri="{BB962C8B-B14F-4D97-AF65-F5344CB8AC3E}">
        <p14:creationId xmlns:p14="http://schemas.microsoft.com/office/powerpoint/2010/main" val="103058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0" name="Rektangel 9">
            <a:extLst>
              <a:ext uri="{FF2B5EF4-FFF2-40B4-BE49-F238E27FC236}">
                <a16:creationId xmlns:a16="http://schemas.microsoft.com/office/drawing/2014/main" id="{B0536484-7E58-8E0A-F058-F78EEEB085E0}"/>
              </a:ext>
            </a:extLst>
          </p:cNvPr>
          <p:cNvSpPr/>
          <p:nvPr/>
        </p:nvSpPr>
        <p:spPr>
          <a:xfrm>
            <a:off x="1319741" y="466344"/>
            <a:ext cx="9441962" cy="865173"/>
          </a:xfrm>
          <a:prstGeom prst="rect">
            <a:avLst/>
          </a:prstGeom>
          <a:ln>
            <a:noFill/>
          </a:ln>
        </p:spPr>
        <p:txBody>
          <a:bodyPr wrap="square">
            <a:spAutoFit/>
          </a:bodyPr>
          <a:lstStyle/>
          <a:p>
            <a:pPr>
              <a:lnSpc>
                <a:spcPct val="107000"/>
              </a:lnSpc>
            </a:pPr>
            <a:r>
              <a:rPr lang="da-DK" sz="2400" b="1" dirty="0"/>
              <a:t>Opbygning af budskaber og argumenter  </a:t>
            </a:r>
            <a:endParaRPr lang="da-DK" sz="2400" dirty="0"/>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sp>
        <p:nvSpPr>
          <p:cNvPr id="11" name="Rektangel 10">
            <a:extLst>
              <a:ext uri="{FF2B5EF4-FFF2-40B4-BE49-F238E27FC236}">
                <a16:creationId xmlns:a16="http://schemas.microsoft.com/office/drawing/2014/main" id="{1C7D6014-2871-888B-FB52-FAA8C084A594}"/>
              </a:ext>
            </a:extLst>
          </p:cNvPr>
          <p:cNvSpPr/>
          <p:nvPr/>
        </p:nvSpPr>
        <p:spPr>
          <a:xfrm>
            <a:off x="1349338" y="1081599"/>
            <a:ext cx="3206061" cy="2312556"/>
          </a:xfrm>
          <a:prstGeom prst="rect">
            <a:avLst/>
          </a:prstGeom>
        </p:spPr>
        <p:txBody>
          <a:bodyPr wrap="square">
            <a:spAutoFit/>
          </a:bodyPr>
          <a:lstStyle/>
          <a:p>
            <a:r>
              <a:rPr lang="da-DK" sz="1200" b="1" dirty="0"/>
              <a:t>Kommunikationsplanen kan illustreres med stjernen. </a:t>
            </a:r>
          </a:p>
          <a:p>
            <a:endParaRPr lang="da-DK" sz="1200" b="1" dirty="0"/>
          </a:p>
          <a:p>
            <a:r>
              <a:rPr lang="da-DK" sz="1200" b="1" dirty="0"/>
              <a:t>Med udgangspunkt i den ønskede effekt handler det om at finde den rette kombination af budskaber, medie, budbringer og timing for den enkelte målgruppe.</a:t>
            </a:r>
          </a:p>
          <a:p>
            <a:endParaRPr lang="da-DK" sz="1200" b="1" dirty="0"/>
          </a:p>
          <a:p>
            <a:r>
              <a:rPr lang="da-DK" sz="1200" b="1" dirty="0"/>
              <a:t>Budskaberne og argumenterne kan opbygges på flere måder, som er beskrevet på denne og de følgende sider.</a:t>
            </a:r>
          </a:p>
          <a:p>
            <a:pPr lvl="0">
              <a:lnSpc>
                <a:spcPct val="107000"/>
              </a:lnSpc>
              <a:spcAft>
                <a:spcPts val="0"/>
              </a:spcAft>
            </a:pPr>
            <a:endParaRPr lang="da-DK" sz="1200" b="1" dirty="0">
              <a:ea typeface="SimSun" panose="02010600030101010101" pitchFamily="2" charset="-122"/>
              <a:cs typeface="Arial" panose="020B0604020202020204" pitchFamily="34" charset="0"/>
            </a:endParaRPr>
          </a:p>
        </p:txBody>
      </p:sp>
      <p:pic>
        <p:nvPicPr>
          <p:cNvPr id="13" name="Billede 12">
            <a:extLst>
              <a:ext uri="{FF2B5EF4-FFF2-40B4-BE49-F238E27FC236}">
                <a16:creationId xmlns:a16="http://schemas.microsoft.com/office/drawing/2014/main" id="{9005FEC8-DC59-58AD-8E25-08FC3A218FB1}"/>
              </a:ext>
            </a:extLst>
          </p:cNvPr>
          <p:cNvPicPr>
            <a:picLocks noChangeAspect="1"/>
          </p:cNvPicPr>
          <p:nvPr/>
        </p:nvPicPr>
        <p:blipFill rotWithShape="1">
          <a:blip r:embed="rId4"/>
          <a:srcRect l="22922" t="34344" r="43124" b="16543"/>
          <a:stretch/>
        </p:blipFill>
        <p:spPr>
          <a:xfrm>
            <a:off x="1376874" y="3488272"/>
            <a:ext cx="3178526" cy="2586233"/>
          </a:xfrm>
          <a:prstGeom prst="rect">
            <a:avLst/>
          </a:prstGeom>
        </p:spPr>
      </p:pic>
      <p:sp>
        <p:nvSpPr>
          <p:cNvPr id="14" name="Rektangel 13">
            <a:extLst>
              <a:ext uri="{FF2B5EF4-FFF2-40B4-BE49-F238E27FC236}">
                <a16:creationId xmlns:a16="http://schemas.microsoft.com/office/drawing/2014/main" id="{8BD73441-79C5-EA1C-4133-929D1D333020}"/>
              </a:ext>
            </a:extLst>
          </p:cNvPr>
          <p:cNvSpPr/>
          <p:nvPr/>
        </p:nvSpPr>
        <p:spPr>
          <a:xfrm>
            <a:off x="4614333" y="1087574"/>
            <a:ext cx="6269689" cy="5262979"/>
          </a:xfrm>
          <a:prstGeom prst="rect">
            <a:avLst/>
          </a:prstGeom>
        </p:spPr>
        <p:txBody>
          <a:bodyPr wrap="square">
            <a:spAutoFit/>
          </a:bodyPr>
          <a:lstStyle/>
          <a:p>
            <a:r>
              <a:rPr lang="da-DK" sz="1200" b="1" dirty="0"/>
              <a:t>Aristoteles’ tre appelformer</a:t>
            </a:r>
            <a:endParaRPr lang="da-DK" sz="1200" dirty="0"/>
          </a:p>
          <a:p>
            <a:r>
              <a:rPr lang="da-DK" sz="1200" dirty="0"/>
              <a:t>Aristoteles refererer til tre appelformer; det saglige logos, det troværdige etos og det følelsesmæssige patos. I vore dage siger vi, at du skal kommunikere både til hjernen og hjertet. Vi skal både forstå og acceptere. Troværdigheden er det vigtigste. Hvis ikke du opfattes som troværdig, vil alle argumenter være spildt.</a:t>
            </a:r>
          </a:p>
          <a:p>
            <a:endParaRPr lang="da-DK" sz="1200" b="1" dirty="0"/>
          </a:p>
          <a:p>
            <a:r>
              <a:rPr lang="da-DK" sz="1200" b="1" dirty="0"/>
              <a:t>Det saglige – logos</a:t>
            </a:r>
            <a:endParaRPr lang="da-DK" sz="1200" dirty="0"/>
          </a:p>
          <a:p>
            <a:r>
              <a:rPr lang="da-DK" sz="1200" dirty="0"/>
              <a:t>Anvend facts, konkrete oplysninger, undersøgelser og hold dig til sagen. Brug ord der betoner sammenhænge og overblik. Benyt et klart, neutralt og nøgternt sprog. Fokusér på kernebudskabet fra start til slut. Prioritér det vigtigste ud fra en saglig vinkel, og byg præsentationen logisk op. Der skal være en rød tråd i præsentationen, og vend løbende tilbage til den.</a:t>
            </a:r>
          </a:p>
          <a:p>
            <a:endParaRPr lang="da-DK" sz="1200" b="1" dirty="0"/>
          </a:p>
          <a:p>
            <a:r>
              <a:rPr lang="da-DK" sz="1200" b="1" dirty="0"/>
              <a:t>Det troværdige – etos</a:t>
            </a:r>
            <a:endParaRPr lang="da-DK" sz="1200" dirty="0"/>
          </a:p>
          <a:p>
            <a:r>
              <a:rPr lang="da-DK" sz="1200" dirty="0"/>
              <a:t>Vis, at du ved noget om sagen, gerne med personlige erfaringer. Fremstå empatisk, og forklar din baggrund og relation til emnet. Demonstrér fælles værdier med målgruppen og vis, at du kan se en sag fra flere sider. Vis, at du forstår målgruppen. Anvend en rolig stemmeføring og et kontrolleret sprog. Ros målgruppen, omtal dem respektfuldt og vis din gode vilje over for dem. Henvis til autoriteter, der underbygger dit synspunkt.</a:t>
            </a:r>
          </a:p>
          <a:p>
            <a:endParaRPr lang="da-DK" sz="1200" b="1" dirty="0"/>
          </a:p>
          <a:p>
            <a:r>
              <a:rPr lang="da-DK" sz="1200" b="1" dirty="0"/>
              <a:t>Det følelsesladede – patos</a:t>
            </a:r>
            <a:endParaRPr lang="da-DK" sz="1200" dirty="0"/>
          </a:p>
          <a:p>
            <a:r>
              <a:rPr lang="da-DK" sz="1200" dirty="0"/>
              <a:t>Beskriv ting levende, og anvend et kreativt og blomstrende sprog. Appellér til folks her og nu følelser f.eks. frygt eller håb. Mobilisér vreden i folk, og tal om de ting, der gør folk vrede: ”Det kan ikke være rigtigt, at vi ikke kan give kunderne den bedste løsning.” Brug formildelse efter vreden: ”Men vi har jo ikke haft denne viden før.”  Skam er også en stærk drivkraft: ”Hvis vi ikke gør det, vil kollegaer på andre afdelinger ikke kunne forstå os.” Venskabelighed: ”Det er for jeres egen skyld.” Medlidenhed: ”Det er hårdt i øjeblikket, men I skal nok komme igennem.” Misundelse: ”På andre hospitaler har de længe været i gang med det samme og har høstet stor anerkendelse.”</a:t>
            </a:r>
          </a:p>
        </p:txBody>
      </p:sp>
    </p:spTree>
    <p:extLst>
      <p:ext uri="{BB962C8B-B14F-4D97-AF65-F5344CB8AC3E}">
        <p14:creationId xmlns:p14="http://schemas.microsoft.com/office/powerpoint/2010/main" val="209938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0" name="Rektangel 9">
            <a:extLst>
              <a:ext uri="{FF2B5EF4-FFF2-40B4-BE49-F238E27FC236}">
                <a16:creationId xmlns:a16="http://schemas.microsoft.com/office/drawing/2014/main" id="{B0536484-7E58-8E0A-F058-F78EEEB085E0}"/>
              </a:ext>
            </a:extLst>
          </p:cNvPr>
          <p:cNvSpPr/>
          <p:nvPr/>
        </p:nvSpPr>
        <p:spPr>
          <a:xfrm>
            <a:off x="1319741" y="466344"/>
            <a:ext cx="9441962" cy="865173"/>
          </a:xfrm>
          <a:prstGeom prst="rect">
            <a:avLst/>
          </a:prstGeom>
          <a:ln>
            <a:noFill/>
          </a:ln>
        </p:spPr>
        <p:txBody>
          <a:bodyPr wrap="square">
            <a:spAutoFit/>
          </a:bodyPr>
          <a:lstStyle/>
          <a:p>
            <a:pPr>
              <a:lnSpc>
                <a:spcPct val="107000"/>
              </a:lnSpc>
            </a:pPr>
            <a:r>
              <a:rPr lang="da-DK" sz="2400" b="1" dirty="0"/>
              <a:t>Opbygning af historien vha. aktantmodellen</a:t>
            </a:r>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sp>
        <p:nvSpPr>
          <p:cNvPr id="2" name="Rektangel 1">
            <a:extLst>
              <a:ext uri="{FF2B5EF4-FFF2-40B4-BE49-F238E27FC236}">
                <a16:creationId xmlns:a16="http://schemas.microsoft.com/office/drawing/2014/main" id="{92A00CAE-523F-B539-7EA3-07D8FA211C81}"/>
              </a:ext>
            </a:extLst>
          </p:cNvPr>
          <p:cNvSpPr/>
          <p:nvPr/>
        </p:nvSpPr>
        <p:spPr>
          <a:xfrm>
            <a:off x="1338385" y="1290084"/>
            <a:ext cx="9539849" cy="1567801"/>
          </a:xfrm>
          <a:prstGeom prst="rect">
            <a:avLst/>
          </a:prstGeom>
        </p:spPr>
        <p:txBody>
          <a:bodyPr wrap="square">
            <a:spAutoFit/>
          </a:bodyPr>
          <a:lstStyle/>
          <a:p>
            <a:pPr>
              <a:lnSpc>
                <a:spcPct val="107000"/>
              </a:lnSpc>
              <a:spcAft>
                <a:spcPts val="800"/>
              </a:spcAft>
            </a:pPr>
            <a:r>
              <a:rPr lang="da-DK" sz="1400" dirty="0"/>
              <a:t>Aktantmodellen beskriver rollerne i de fleste eventyr og historier. Der er som regel en helt, der kæmper for offeret. Der er sjældent et offer uden en skurk. Helten må gå så meget igennem for at redde offeret. Ofte har helten en hjælper. Når vi hører en historie, fordeler vi helt ubevidst de fire roller: Helt, offer, hjælper og skurk. Når du fortæller historier, skal du sikre dig, at rollerne er hensigtsmæssigt fordelt. Rollefordelingen er forskellig fra historie til historie, men i forandringskommunikation er der nogle rollefordelinger, man skal forsøge at opnå, og andre man skal prøve at undgå. </a:t>
            </a:r>
          </a:p>
          <a:p>
            <a:pPr>
              <a:lnSpc>
                <a:spcPct val="107000"/>
              </a:lnSpc>
              <a:spcAft>
                <a:spcPts val="800"/>
              </a:spcAft>
            </a:pPr>
            <a:endParaRPr lang="da-DK" sz="1400" dirty="0">
              <a:cs typeface="Arial" panose="020B0604020202020204" pitchFamily="34" charset="0"/>
            </a:endParaRPr>
          </a:p>
        </p:txBody>
      </p:sp>
      <p:grpSp>
        <p:nvGrpSpPr>
          <p:cNvPr id="3" name="Gruppe 2">
            <a:extLst>
              <a:ext uri="{FF2B5EF4-FFF2-40B4-BE49-F238E27FC236}">
                <a16:creationId xmlns:a16="http://schemas.microsoft.com/office/drawing/2014/main" id="{7B9FB71A-8760-11DB-5537-269A195EF8FC}"/>
              </a:ext>
            </a:extLst>
          </p:cNvPr>
          <p:cNvGrpSpPr/>
          <p:nvPr/>
        </p:nvGrpSpPr>
        <p:grpSpPr>
          <a:xfrm>
            <a:off x="1414591" y="2677558"/>
            <a:ext cx="9347109" cy="3231654"/>
            <a:chOff x="1414591" y="2633171"/>
            <a:chExt cx="9347109" cy="3231654"/>
          </a:xfrm>
        </p:grpSpPr>
        <p:grpSp>
          <p:nvGrpSpPr>
            <p:cNvPr id="5" name="Gruppe 4">
              <a:extLst>
                <a:ext uri="{FF2B5EF4-FFF2-40B4-BE49-F238E27FC236}">
                  <a16:creationId xmlns:a16="http://schemas.microsoft.com/office/drawing/2014/main" id="{16FFCD9B-DB41-F2FF-E02A-A7A67AFED312}"/>
                </a:ext>
              </a:extLst>
            </p:cNvPr>
            <p:cNvGrpSpPr/>
            <p:nvPr/>
          </p:nvGrpSpPr>
          <p:grpSpPr>
            <a:xfrm>
              <a:off x="1414591" y="2724450"/>
              <a:ext cx="6002216" cy="2782276"/>
              <a:chOff x="1414591" y="2724450"/>
              <a:chExt cx="6002216" cy="2782276"/>
            </a:xfrm>
          </p:grpSpPr>
          <p:sp>
            <p:nvSpPr>
              <p:cNvPr id="15" name="Rektangel 14">
                <a:extLst>
                  <a:ext uri="{FF2B5EF4-FFF2-40B4-BE49-F238E27FC236}">
                    <a16:creationId xmlns:a16="http://schemas.microsoft.com/office/drawing/2014/main" id="{18F63733-53D8-8037-4C4D-0D91ACB232D9}"/>
                  </a:ext>
                </a:extLst>
              </p:cNvPr>
              <p:cNvSpPr/>
              <p:nvPr/>
            </p:nvSpPr>
            <p:spPr>
              <a:xfrm>
                <a:off x="1414591" y="2724450"/>
                <a:ext cx="6002216" cy="27822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Arial" panose="020B0604020202020204" pitchFamily="34" charset="0"/>
                  <a:cs typeface="Arial" panose="020B0604020202020204" pitchFamily="34" charset="0"/>
                </a:endParaRPr>
              </a:p>
            </p:txBody>
          </p:sp>
          <p:sp>
            <p:nvSpPr>
              <p:cNvPr id="16" name="Rektangel 15">
                <a:extLst>
                  <a:ext uri="{FF2B5EF4-FFF2-40B4-BE49-F238E27FC236}">
                    <a16:creationId xmlns:a16="http://schemas.microsoft.com/office/drawing/2014/main" id="{47E98845-18C4-D83A-8D4E-D0C9D95905D3}"/>
                  </a:ext>
                </a:extLst>
              </p:cNvPr>
              <p:cNvSpPr/>
              <p:nvPr/>
            </p:nvSpPr>
            <p:spPr>
              <a:xfrm>
                <a:off x="1720403" y="3101731"/>
                <a:ext cx="1409075" cy="6445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Giver</a:t>
                </a:r>
              </a:p>
            </p:txBody>
          </p:sp>
          <p:sp>
            <p:nvSpPr>
              <p:cNvPr id="17" name="Rektangel 16">
                <a:extLst>
                  <a:ext uri="{FF2B5EF4-FFF2-40B4-BE49-F238E27FC236}">
                    <a16:creationId xmlns:a16="http://schemas.microsoft.com/office/drawing/2014/main" id="{D977E3EA-EF67-1783-73E0-3F266799ED8B}"/>
                  </a:ext>
                </a:extLst>
              </p:cNvPr>
              <p:cNvSpPr/>
              <p:nvPr/>
            </p:nvSpPr>
            <p:spPr>
              <a:xfrm>
                <a:off x="5734373" y="3101731"/>
                <a:ext cx="1409075" cy="6445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Modtageren</a:t>
                </a:r>
              </a:p>
            </p:txBody>
          </p:sp>
          <p:sp>
            <p:nvSpPr>
              <p:cNvPr id="18" name="Rektangel 17">
                <a:extLst>
                  <a:ext uri="{FF2B5EF4-FFF2-40B4-BE49-F238E27FC236}">
                    <a16:creationId xmlns:a16="http://schemas.microsoft.com/office/drawing/2014/main" id="{447DE737-F559-CA94-CB38-C74F75CC3EB7}"/>
                  </a:ext>
                </a:extLst>
              </p:cNvPr>
              <p:cNvSpPr/>
              <p:nvPr/>
            </p:nvSpPr>
            <p:spPr>
              <a:xfrm>
                <a:off x="1720402" y="4433566"/>
                <a:ext cx="1409075" cy="644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Hjælperen</a:t>
                </a:r>
              </a:p>
            </p:txBody>
          </p:sp>
          <p:sp>
            <p:nvSpPr>
              <p:cNvPr id="19" name="Rektangel 18">
                <a:extLst>
                  <a:ext uri="{FF2B5EF4-FFF2-40B4-BE49-F238E27FC236}">
                    <a16:creationId xmlns:a16="http://schemas.microsoft.com/office/drawing/2014/main" id="{3287EA68-4043-FE7A-DF3F-F63B7B6020E4}"/>
                  </a:ext>
                </a:extLst>
              </p:cNvPr>
              <p:cNvSpPr/>
              <p:nvPr/>
            </p:nvSpPr>
            <p:spPr>
              <a:xfrm>
                <a:off x="3727152" y="4433566"/>
                <a:ext cx="1409075" cy="644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Helten</a:t>
                </a:r>
              </a:p>
            </p:txBody>
          </p:sp>
          <p:sp>
            <p:nvSpPr>
              <p:cNvPr id="20" name="Rektangel 19">
                <a:extLst>
                  <a:ext uri="{FF2B5EF4-FFF2-40B4-BE49-F238E27FC236}">
                    <a16:creationId xmlns:a16="http://schemas.microsoft.com/office/drawing/2014/main" id="{0888A5BE-ED54-766C-8B6B-353F6374DF02}"/>
                  </a:ext>
                </a:extLst>
              </p:cNvPr>
              <p:cNvSpPr/>
              <p:nvPr/>
            </p:nvSpPr>
            <p:spPr>
              <a:xfrm>
                <a:off x="5733901" y="4433566"/>
                <a:ext cx="1409075" cy="644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Skurken</a:t>
                </a:r>
              </a:p>
            </p:txBody>
          </p:sp>
          <p:cxnSp>
            <p:nvCxnSpPr>
              <p:cNvPr id="21" name="Lige pilforbindelse 20">
                <a:extLst>
                  <a:ext uri="{FF2B5EF4-FFF2-40B4-BE49-F238E27FC236}">
                    <a16:creationId xmlns:a16="http://schemas.microsoft.com/office/drawing/2014/main" id="{03D5A8CA-389B-7A96-71DD-D1A3C41BF86D}"/>
                  </a:ext>
                </a:extLst>
              </p:cNvPr>
              <p:cNvCxnSpPr>
                <a:stCxn id="16" idx="3"/>
              </p:cNvCxnSpPr>
              <p:nvPr/>
            </p:nvCxnSpPr>
            <p:spPr>
              <a:xfrm flipV="1">
                <a:off x="3129478" y="3424019"/>
                <a:ext cx="2604423" cy="1"/>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53FB43FC-D26C-8890-5B20-E30D97F58BF0}"/>
                  </a:ext>
                </a:extLst>
              </p:cNvPr>
              <p:cNvCxnSpPr>
                <a:endCxn id="19" idx="1"/>
              </p:cNvCxnSpPr>
              <p:nvPr/>
            </p:nvCxnSpPr>
            <p:spPr>
              <a:xfrm>
                <a:off x="3129477" y="4755854"/>
                <a:ext cx="597675" cy="1"/>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a:extLst>
                  <a:ext uri="{FF2B5EF4-FFF2-40B4-BE49-F238E27FC236}">
                    <a16:creationId xmlns:a16="http://schemas.microsoft.com/office/drawing/2014/main" id="{499EF3E9-A066-22CB-E1B5-CBF06B2D3DAF}"/>
                  </a:ext>
                </a:extLst>
              </p:cNvPr>
              <p:cNvCxnSpPr/>
              <p:nvPr/>
            </p:nvCxnSpPr>
            <p:spPr>
              <a:xfrm flipH="1">
                <a:off x="5136226" y="4759003"/>
                <a:ext cx="597675" cy="1"/>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Lige pilforbindelse 23">
                <a:extLst>
                  <a:ext uri="{FF2B5EF4-FFF2-40B4-BE49-F238E27FC236}">
                    <a16:creationId xmlns:a16="http://schemas.microsoft.com/office/drawing/2014/main" id="{9D098707-EE28-BD31-5EE5-A50CBC69F4FD}"/>
                  </a:ext>
                </a:extLst>
              </p:cNvPr>
              <p:cNvCxnSpPr>
                <a:stCxn id="19" idx="0"/>
              </p:cNvCxnSpPr>
              <p:nvPr/>
            </p:nvCxnSpPr>
            <p:spPr>
              <a:xfrm flipV="1">
                <a:off x="4431690" y="3746309"/>
                <a:ext cx="0" cy="687257"/>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B1AB6747-FEAC-5050-B50C-A9FCC73F7C69}"/>
                  </a:ext>
                </a:extLst>
              </p:cNvPr>
              <p:cNvSpPr/>
              <p:nvPr/>
            </p:nvSpPr>
            <p:spPr>
              <a:xfrm>
                <a:off x="3727388" y="3101731"/>
                <a:ext cx="1409075" cy="644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Offeret</a:t>
                </a:r>
              </a:p>
            </p:txBody>
          </p:sp>
          <p:sp>
            <p:nvSpPr>
              <p:cNvPr id="26" name="Tekstfelt 25">
                <a:extLst>
                  <a:ext uri="{FF2B5EF4-FFF2-40B4-BE49-F238E27FC236}">
                    <a16:creationId xmlns:a16="http://schemas.microsoft.com/office/drawing/2014/main" id="{58548F66-36AC-7F17-B967-942741154550}"/>
                  </a:ext>
                </a:extLst>
              </p:cNvPr>
              <p:cNvSpPr txBox="1"/>
              <p:nvPr/>
            </p:nvSpPr>
            <p:spPr>
              <a:xfrm>
                <a:off x="1580394" y="2840121"/>
                <a:ext cx="5601213" cy="261610"/>
              </a:xfrm>
              <a:prstGeom prst="rect">
                <a:avLst/>
              </a:prstGeom>
              <a:noFill/>
            </p:spPr>
            <p:txBody>
              <a:bodyPr wrap="square" rtlCol="0">
                <a:spAutoFit/>
              </a:bodyPr>
              <a:lstStyle/>
              <a:p>
                <a:r>
                  <a:rPr lang="da-DK" sz="1100" dirty="0">
                    <a:latin typeface="Arial" panose="020B0604020202020204" pitchFamily="34" charset="0"/>
                    <a:cs typeface="Arial" panose="020B0604020202020204" pitchFamily="34" charset="0"/>
                  </a:rPr>
                  <a:t>Kongen eller dronningen                        Prinsessen                          Det halve kongerige</a:t>
                </a:r>
              </a:p>
            </p:txBody>
          </p:sp>
          <p:sp>
            <p:nvSpPr>
              <p:cNvPr id="27" name="Tekstfelt 26">
                <a:extLst>
                  <a:ext uri="{FF2B5EF4-FFF2-40B4-BE49-F238E27FC236}">
                    <a16:creationId xmlns:a16="http://schemas.microsoft.com/office/drawing/2014/main" id="{36043E3F-36AF-B3A1-2421-7C7CFABE3683}"/>
                  </a:ext>
                </a:extLst>
              </p:cNvPr>
              <p:cNvSpPr txBox="1"/>
              <p:nvPr/>
            </p:nvSpPr>
            <p:spPr>
              <a:xfrm>
                <a:off x="1580389" y="5081303"/>
                <a:ext cx="5758308" cy="261610"/>
              </a:xfrm>
              <a:prstGeom prst="rect">
                <a:avLst/>
              </a:prstGeom>
              <a:noFill/>
            </p:spPr>
            <p:txBody>
              <a:bodyPr wrap="none" rtlCol="0">
                <a:spAutoFit/>
              </a:bodyPr>
              <a:lstStyle/>
              <a:p>
                <a:r>
                  <a:rPr lang="da-DK" sz="1100" dirty="0">
                    <a:latin typeface="Arial" panose="020B0604020202020204" pitchFamily="34" charset="0"/>
                    <a:cs typeface="Arial" panose="020B0604020202020204" pitchFamily="34" charset="0"/>
                  </a:rPr>
                  <a:t>Gammel kone, 7 dværge           Prinsen på den hvide hest            Heksen, stedmor &amp; trold</a:t>
                </a:r>
              </a:p>
            </p:txBody>
          </p:sp>
          <p:sp>
            <p:nvSpPr>
              <p:cNvPr id="28" name="Tekstfelt 27">
                <a:extLst>
                  <a:ext uri="{FF2B5EF4-FFF2-40B4-BE49-F238E27FC236}">
                    <a16:creationId xmlns:a16="http://schemas.microsoft.com/office/drawing/2014/main" id="{3CEDD54A-53C3-8BB0-5AC5-E1354C3428B3}"/>
                  </a:ext>
                </a:extLst>
              </p:cNvPr>
              <p:cNvSpPr txBox="1"/>
              <p:nvPr/>
            </p:nvSpPr>
            <p:spPr>
              <a:xfrm>
                <a:off x="4464447" y="3795409"/>
                <a:ext cx="1045479" cy="600164"/>
              </a:xfrm>
              <a:prstGeom prst="rect">
                <a:avLst/>
              </a:prstGeom>
              <a:noFill/>
            </p:spPr>
            <p:txBody>
              <a:bodyPr wrap="none" rtlCol="0">
                <a:spAutoFit/>
              </a:bodyPr>
              <a:lstStyle/>
              <a:p>
                <a:r>
                  <a:rPr lang="da-DK" sz="1100" dirty="0">
                    <a:latin typeface="Arial" panose="020B0604020202020204" pitchFamily="34" charset="0"/>
                    <a:cs typeface="Arial" panose="020B0604020202020204" pitchFamily="34" charset="0"/>
                  </a:rPr>
                  <a:t>Udfordringer, </a:t>
                </a:r>
              </a:p>
              <a:p>
                <a:r>
                  <a:rPr lang="da-DK" sz="1100" dirty="0">
                    <a:latin typeface="Arial" panose="020B0604020202020204" pitchFamily="34" charset="0"/>
                    <a:cs typeface="Arial" panose="020B0604020202020204" pitchFamily="34" charset="0"/>
                  </a:rPr>
                  <a:t>konflikter &amp; </a:t>
                </a:r>
              </a:p>
              <a:p>
                <a:r>
                  <a:rPr lang="da-DK" sz="1100" dirty="0">
                    <a:latin typeface="Arial" panose="020B0604020202020204" pitchFamily="34" charset="0"/>
                    <a:cs typeface="Arial" panose="020B0604020202020204" pitchFamily="34" charset="0"/>
                  </a:rPr>
                  <a:t>drager</a:t>
                </a:r>
              </a:p>
            </p:txBody>
          </p:sp>
        </p:grpSp>
        <p:sp>
          <p:nvSpPr>
            <p:cNvPr id="6" name="Rektangel 5">
              <a:extLst>
                <a:ext uri="{FF2B5EF4-FFF2-40B4-BE49-F238E27FC236}">
                  <a16:creationId xmlns:a16="http://schemas.microsoft.com/office/drawing/2014/main" id="{177F82E8-2B0B-0A3B-41EC-F29244F57766}"/>
                </a:ext>
              </a:extLst>
            </p:cNvPr>
            <p:cNvSpPr/>
            <p:nvPr/>
          </p:nvSpPr>
          <p:spPr>
            <a:xfrm>
              <a:off x="7416186" y="2633171"/>
              <a:ext cx="3345514" cy="3231654"/>
            </a:xfrm>
            <a:prstGeom prst="rect">
              <a:avLst/>
            </a:prstGeom>
          </p:spPr>
          <p:txBody>
            <a:bodyPr wrap="square">
              <a:spAutoFit/>
            </a:bodyPr>
            <a:lstStyle/>
            <a:p>
              <a:r>
                <a:rPr lang="da-DK" sz="1200" b="1" dirty="0"/>
                <a:t>Historien bør kommunikere følgende rollefordeling:</a:t>
              </a:r>
              <a:endParaRPr lang="da-DK" sz="1200" dirty="0"/>
            </a:p>
            <a:p>
              <a:endParaRPr lang="da-DK" sz="1200" b="1" dirty="0"/>
            </a:p>
            <a:p>
              <a:r>
                <a:rPr lang="da-DK" sz="1200" b="1" dirty="0"/>
                <a:t>Målgruppen</a:t>
              </a:r>
              <a:r>
                <a:rPr lang="da-DK" sz="1200" dirty="0"/>
                <a:t> bør have helterollen, når du taler til dem. De må aldrig placeres i offerrollen, det skal de nok selv forsøge at gøre!</a:t>
              </a:r>
            </a:p>
            <a:p>
              <a:endParaRPr lang="da-DK" sz="1200" b="1" dirty="0"/>
            </a:p>
            <a:p>
              <a:r>
                <a:rPr lang="da-DK" sz="1200" b="1" dirty="0"/>
                <a:t>Projektet</a:t>
              </a:r>
              <a:r>
                <a:rPr lang="da-DK" sz="1200" dirty="0"/>
                <a:t> er hjælperen. Projektet hjælper målgruppen med at udleve helterollen. Undgå, at projektet kommer i skurkerollen, det er der mange andre, der vil kommunikere. </a:t>
              </a:r>
            </a:p>
            <a:p>
              <a:endParaRPr lang="da-DK" sz="1200" b="1" dirty="0"/>
            </a:p>
            <a:p>
              <a:r>
                <a:rPr lang="da-DK" sz="1200" b="1" dirty="0"/>
                <a:t>Skurken</a:t>
              </a:r>
              <a:r>
                <a:rPr lang="da-DK" sz="1200" dirty="0"/>
                <a:t> skal altid placeres uden for organisationen. Skurken er globaliseringen, den internationale konkurrence, den teknologiske udvikling, digitaliseringen, ny lovgivning, ny viden osv.</a:t>
              </a:r>
            </a:p>
          </p:txBody>
        </p:sp>
      </p:grpSp>
    </p:spTree>
    <p:extLst>
      <p:ext uri="{BB962C8B-B14F-4D97-AF65-F5344CB8AC3E}">
        <p14:creationId xmlns:p14="http://schemas.microsoft.com/office/powerpoint/2010/main" val="3715889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0" name="Rektangel 9">
            <a:extLst>
              <a:ext uri="{FF2B5EF4-FFF2-40B4-BE49-F238E27FC236}">
                <a16:creationId xmlns:a16="http://schemas.microsoft.com/office/drawing/2014/main" id="{B0536484-7E58-8E0A-F058-F78EEEB085E0}"/>
              </a:ext>
            </a:extLst>
          </p:cNvPr>
          <p:cNvSpPr/>
          <p:nvPr/>
        </p:nvSpPr>
        <p:spPr>
          <a:xfrm>
            <a:off x="1319741" y="466344"/>
            <a:ext cx="9441962" cy="865173"/>
          </a:xfrm>
          <a:prstGeom prst="rect">
            <a:avLst/>
          </a:prstGeom>
          <a:ln>
            <a:noFill/>
          </a:ln>
        </p:spPr>
        <p:txBody>
          <a:bodyPr wrap="square">
            <a:spAutoFit/>
          </a:bodyPr>
          <a:lstStyle/>
          <a:p>
            <a:pPr>
              <a:lnSpc>
                <a:spcPct val="107000"/>
              </a:lnSpc>
            </a:pPr>
            <a:r>
              <a:rPr lang="da-DK" sz="2400" b="1" dirty="0">
                <a:effectLst/>
                <a:ea typeface="Calibri" panose="020F0502020204030204" pitchFamily="34" charset="0"/>
                <a:cs typeface="Times New Roman" panose="02020603050405020304" pitchFamily="18" charset="0"/>
              </a:rPr>
              <a:t>Skabelon 1: Diskursanalyse af andres kommunikation</a:t>
            </a:r>
            <a:endParaRPr lang="da-DK" sz="2400" dirty="0">
              <a:effectLst/>
              <a:ea typeface="Calibri" panose="020F0502020204030204" pitchFamily="34" charset="0"/>
              <a:cs typeface="Times New Roman" panose="02020603050405020304" pitchFamily="18" charset="0"/>
            </a:endParaRPr>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grpSp>
        <p:nvGrpSpPr>
          <p:cNvPr id="11" name="Gruppe 10">
            <a:extLst>
              <a:ext uri="{FF2B5EF4-FFF2-40B4-BE49-F238E27FC236}">
                <a16:creationId xmlns:a16="http://schemas.microsoft.com/office/drawing/2014/main" id="{16E0E507-CE74-4877-2D08-322AE7F8762B}"/>
              </a:ext>
            </a:extLst>
          </p:cNvPr>
          <p:cNvGrpSpPr/>
          <p:nvPr/>
        </p:nvGrpSpPr>
        <p:grpSpPr>
          <a:xfrm>
            <a:off x="1404419" y="1071917"/>
            <a:ext cx="9288329" cy="5056913"/>
            <a:chOff x="1404419" y="1071917"/>
            <a:chExt cx="9288329" cy="5056913"/>
          </a:xfrm>
        </p:grpSpPr>
        <p:sp>
          <p:nvSpPr>
            <p:cNvPr id="13" name="Rektangel 12">
              <a:extLst>
                <a:ext uri="{FF2B5EF4-FFF2-40B4-BE49-F238E27FC236}">
                  <a16:creationId xmlns:a16="http://schemas.microsoft.com/office/drawing/2014/main" id="{7541F1E0-4794-80D8-093D-088EA0AF950A}"/>
                </a:ext>
              </a:extLst>
            </p:cNvPr>
            <p:cNvSpPr/>
            <p:nvPr/>
          </p:nvSpPr>
          <p:spPr>
            <a:xfrm>
              <a:off x="1438043" y="1082143"/>
              <a:ext cx="3045980" cy="11293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D665B3F9-1547-61ED-5165-8B379CA8AEB4}"/>
                </a:ext>
              </a:extLst>
            </p:cNvPr>
            <p:cNvSpPr/>
            <p:nvPr/>
          </p:nvSpPr>
          <p:spPr>
            <a:xfrm>
              <a:off x="4484023" y="1082143"/>
              <a:ext cx="3045980" cy="11293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29" name="Rektangel 28">
              <a:extLst>
                <a:ext uri="{FF2B5EF4-FFF2-40B4-BE49-F238E27FC236}">
                  <a16:creationId xmlns:a16="http://schemas.microsoft.com/office/drawing/2014/main" id="{49D4F4B1-D098-DCC0-0D42-8C51BADA2BF4}"/>
                </a:ext>
              </a:extLst>
            </p:cNvPr>
            <p:cNvSpPr/>
            <p:nvPr/>
          </p:nvSpPr>
          <p:spPr>
            <a:xfrm>
              <a:off x="7530004" y="1082143"/>
              <a:ext cx="3045980" cy="11293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30" name="Rektangel 29">
              <a:extLst>
                <a:ext uri="{FF2B5EF4-FFF2-40B4-BE49-F238E27FC236}">
                  <a16:creationId xmlns:a16="http://schemas.microsoft.com/office/drawing/2014/main" id="{455C0FF7-64D4-BCE4-75A8-C1E1F903190B}"/>
                </a:ext>
              </a:extLst>
            </p:cNvPr>
            <p:cNvSpPr/>
            <p:nvPr/>
          </p:nvSpPr>
          <p:spPr>
            <a:xfrm>
              <a:off x="1438043" y="2275939"/>
              <a:ext cx="9137942" cy="12973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31" name="Rektangel 30">
              <a:extLst>
                <a:ext uri="{FF2B5EF4-FFF2-40B4-BE49-F238E27FC236}">
                  <a16:creationId xmlns:a16="http://schemas.microsoft.com/office/drawing/2014/main" id="{17B17AF0-52B9-DD44-7B28-B274D08A09BB}"/>
                </a:ext>
              </a:extLst>
            </p:cNvPr>
            <p:cNvSpPr/>
            <p:nvPr/>
          </p:nvSpPr>
          <p:spPr>
            <a:xfrm>
              <a:off x="1438042" y="3637704"/>
              <a:ext cx="9137942" cy="12973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32" name="Rektangel 31">
              <a:extLst>
                <a:ext uri="{FF2B5EF4-FFF2-40B4-BE49-F238E27FC236}">
                  <a16:creationId xmlns:a16="http://schemas.microsoft.com/office/drawing/2014/main" id="{8AB58878-F703-85A4-32A9-3B0A6CD230C5}"/>
                </a:ext>
              </a:extLst>
            </p:cNvPr>
            <p:cNvSpPr/>
            <p:nvPr/>
          </p:nvSpPr>
          <p:spPr>
            <a:xfrm>
              <a:off x="1446667" y="4999467"/>
              <a:ext cx="3045980" cy="11293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33" name="Rektangel 32">
              <a:extLst>
                <a:ext uri="{FF2B5EF4-FFF2-40B4-BE49-F238E27FC236}">
                  <a16:creationId xmlns:a16="http://schemas.microsoft.com/office/drawing/2014/main" id="{8607D45C-F921-6F65-9E5F-0AB7367EF33F}"/>
                </a:ext>
              </a:extLst>
            </p:cNvPr>
            <p:cNvSpPr/>
            <p:nvPr/>
          </p:nvSpPr>
          <p:spPr>
            <a:xfrm>
              <a:off x="4492647" y="4999467"/>
              <a:ext cx="3045980" cy="11293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34" name="Rektangel 33">
              <a:extLst>
                <a:ext uri="{FF2B5EF4-FFF2-40B4-BE49-F238E27FC236}">
                  <a16:creationId xmlns:a16="http://schemas.microsoft.com/office/drawing/2014/main" id="{568A31F5-201D-C665-B277-E083BBECBC5A}"/>
                </a:ext>
              </a:extLst>
            </p:cNvPr>
            <p:cNvSpPr/>
            <p:nvPr/>
          </p:nvSpPr>
          <p:spPr>
            <a:xfrm>
              <a:off x="7538628" y="4999467"/>
              <a:ext cx="3045980" cy="11293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35" name="Tekstfelt 34">
              <a:extLst>
                <a:ext uri="{FF2B5EF4-FFF2-40B4-BE49-F238E27FC236}">
                  <a16:creationId xmlns:a16="http://schemas.microsoft.com/office/drawing/2014/main" id="{66ACF048-5B34-62FE-EFD4-B26E37D2C75E}"/>
                </a:ext>
              </a:extLst>
            </p:cNvPr>
            <p:cNvSpPr txBox="1"/>
            <p:nvPr/>
          </p:nvSpPr>
          <p:spPr>
            <a:xfrm>
              <a:off x="1404419" y="1071917"/>
              <a:ext cx="2980132" cy="377924"/>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Hvilke personer eller grupper kommunikerer på denne måde?</a:t>
              </a:r>
            </a:p>
          </p:txBody>
        </p:sp>
        <p:sp>
          <p:nvSpPr>
            <p:cNvPr id="36" name="Tekstfelt 35">
              <a:extLst>
                <a:ext uri="{FF2B5EF4-FFF2-40B4-BE49-F238E27FC236}">
                  <a16:creationId xmlns:a16="http://schemas.microsoft.com/office/drawing/2014/main" id="{E1C70390-DC2E-CBF3-AE26-4041710D0A1C}"/>
                </a:ext>
              </a:extLst>
            </p:cNvPr>
            <p:cNvSpPr txBox="1"/>
            <p:nvPr/>
          </p:nvSpPr>
          <p:spPr>
            <a:xfrm>
              <a:off x="4460904" y="1071917"/>
              <a:ext cx="3428227" cy="230832"/>
            </a:xfrm>
            <a:prstGeom prst="rect">
              <a:avLst/>
            </a:prstGeom>
            <a:noFill/>
          </p:spPr>
          <p:txBody>
            <a:bodyPr wrap="square">
              <a:spAutoFit/>
            </a:bodyPr>
            <a:lstStyle/>
            <a:p>
              <a:r>
                <a:rPr lang="da-DK" sz="900" dirty="0">
                  <a:effectLst/>
                  <a:latin typeface="Arial" panose="020B0604020202020204" pitchFamily="34" charset="0"/>
                  <a:ea typeface="Calibri" panose="020F0502020204030204" pitchFamily="34" charset="0"/>
                  <a:cs typeface="Arial" panose="020B0604020202020204" pitchFamily="34" charset="0"/>
                </a:rPr>
                <a:t>Hvem er målgruppen for deres kommunikation?</a:t>
              </a:r>
              <a:endParaRPr lang="da-DK" sz="900" dirty="0">
                <a:latin typeface="Arial" panose="020B0604020202020204" pitchFamily="34" charset="0"/>
                <a:cs typeface="Arial" panose="020B0604020202020204" pitchFamily="34" charset="0"/>
              </a:endParaRPr>
            </a:p>
          </p:txBody>
        </p:sp>
        <p:sp>
          <p:nvSpPr>
            <p:cNvPr id="37" name="Tekstfelt 36">
              <a:extLst>
                <a:ext uri="{FF2B5EF4-FFF2-40B4-BE49-F238E27FC236}">
                  <a16:creationId xmlns:a16="http://schemas.microsoft.com/office/drawing/2014/main" id="{7AAA1503-40CD-5873-9EEB-A66E0B59F8AC}"/>
                </a:ext>
              </a:extLst>
            </p:cNvPr>
            <p:cNvSpPr txBox="1"/>
            <p:nvPr/>
          </p:nvSpPr>
          <p:spPr>
            <a:xfrm>
              <a:off x="7508706" y="1071917"/>
              <a:ext cx="1850955" cy="230832"/>
            </a:xfrm>
            <a:prstGeom prst="rect">
              <a:avLst/>
            </a:prstGeom>
            <a:noFill/>
          </p:spPr>
          <p:txBody>
            <a:bodyPr wrap="square">
              <a:spAutoFit/>
            </a:bodyPr>
            <a:lstStyle/>
            <a:p>
              <a:r>
                <a:rPr lang="da-DK" sz="900" dirty="0">
                  <a:effectLst/>
                  <a:latin typeface="Arial" panose="020B0604020202020204" pitchFamily="34" charset="0"/>
                  <a:ea typeface="Calibri" panose="020F0502020204030204" pitchFamily="34" charset="0"/>
                </a:rPr>
                <a:t>Hvad er effekten i målgruppen?</a:t>
              </a:r>
              <a:endParaRPr lang="da-DK" sz="900" dirty="0"/>
            </a:p>
          </p:txBody>
        </p:sp>
        <p:sp>
          <p:nvSpPr>
            <p:cNvPr id="38" name="Tekstfelt 37">
              <a:extLst>
                <a:ext uri="{FF2B5EF4-FFF2-40B4-BE49-F238E27FC236}">
                  <a16:creationId xmlns:a16="http://schemas.microsoft.com/office/drawing/2014/main" id="{34E3AC5B-3B0A-30B5-FA90-D27090FF6339}"/>
                </a:ext>
              </a:extLst>
            </p:cNvPr>
            <p:cNvSpPr txBox="1"/>
            <p:nvPr/>
          </p:nvSpPr>
          <p:spPr>
            <a:xfrm>
              <a:off x="1413045" y="2275939"/>
              <a:ext cx="5850398"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Hvad er historien, fortællingen. Hvilket begreb, fænomen eller begivenhed handler det om? </a:t>
              </a:r>
              <a:r>
                <a:rPr lang="da-DK" sz="900" i="1" dirty="0">
                  <a:effectLst/>
                  <a:latin typeface="Arial" panose="020B0604020202020204" pitchFamily="34" charset="0"/>
                  <a:ea typeface="Calibri" panose="020F0502020204030204" pitchFamily="34" charset="0"/>
                  <a:cs typeface="Arial" panose="020B0604020202020204" pitchFamily="34" charset="0"/>
                </a:rPr>
                <a:t>(</a:t>
              </a:r>
              <a:r>
                <a:rPr lang="da-DK" sz="900" i="1" dirty="0" err="1">
                  <a:effectLst/>
                  <a:latin typeface="Arial" panose="020B0604020202020204" pitchFamily="34" charset="0"/>
                  <a:ea typeface="Calibri" panose="020F0502020204030204" pitchFamily="34" charset="0"/>
                  <a:cs typeface="Arial" panose="020B0604020202020204" pitchFamily="34" charset="0"/>
                </a:rPr>
                <a:t>Nodalpunktet</a:t>
              </a:r>
              <a:r>
                <a:rPr lang="da-DK" sz="900" i="1" dirty="0">
                  <a:effectLst/>
                  <a:latin typeface="Arial" panose="020B0604020202020204" pitchFamily="34" charset="0"/>
                  <a:ea typeface="Calibri" panose="020F0502020204030204" pitchFamily="34" charset="0"/>
                  <a:cs typeface="Arial" panose="020B0604020202020204" pitchFamily="34" charset="0"/>
                </a:rPr>
                <a:t>)</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39" name="Tekstfelt 38">
              <a:extLst>
                <a:ext uri="{FF2B5EF4-FFF2-40B4-BE49-F238E27FC236}">
                  <a16:creationId xmlns:a16="http://schemas.microsoft.com/office/drawing/2014/main" id="{193158CA-5277-FBA9-EE5F-FE2CBBE28638}"/>
                </a:ext>
              </a:extLst>
            </p:cNvPr>
            <p:cNvSpPr txBox="1"/>
            <p:nvPr/>
          </p:nvSpPr>
          <p:spPr>
            <a:xfrm>
              <a:off x="1406277" y="3642652"/>
              <a:ext cx="9286471"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Hvilke ord, udsagn eller tekster definerer indholdet af </a:t>
              </a:r>
              <a:r>
                <a:rPr lang="da-DK" sz="900" dirty="0" err="1">
                  <a:effectLst/>
                  <a:latin typeface="Arial" panose="020B0604020202020204" pitchFamily="34" charset="0"/>
                  <a:ea typeface="Calibri" panose="020F0502020204030204" pitchFamily="34" charset="0"/>
                  <a:cs typeface="Arial" panose="020B0604020202020204" pitchFamily="34" charset="0"/>
                </a:rPr>
                <a:t>nodalpunktet</a:t>
              </a:r>
              <a:r>
                <a:rPr lang="da-DK" sz="900" dirty="0">
                  <a:effectLst/>
                  <a:latin typeface="Arial" panose="020B0604020202020204" pitchFamily="34" charset="0"/>
                  <a:ea typeface="Calibri" panose="020F0502020204030204" pitchFamily="34" charset="0"/>
                  <a:cs typeface="Arial" panose="020B0604020202020204" pitchFamily="34" charset="0"/>
                </a:rPr>
                <a:t>? </a:t>
              </a:r>
              <a:r>
                <a:rPr lang="da-DK" sz="900" i="1" dirty="0">
                  <a:effectLst/>
                  <a:latin typeface="Arial" panose="020B0604020202020204" pitchFamily="34" charset="0"/>
                  <a:ea typeface="Calibri" panose="020F0502020204030204" pitchFamily="34" charset="0"/>
                  <a:cs typeface="Arial" panose="020B0604020202020204" pitchFamily="34" charset="0"/>
                </a:rPr>
                <a:t>(Ækvivalenskæde).</a:t>
              </a:r>
              <a:r>
                <a:rPr lang="da-DK" sz="900" dirty="0">
                  <a:effectLst/>
                  <a:latin typeface="Arial" panose="020B0604020202020204" pitchFamily="34" charset="0"/>
                  <a:ea typeface="Calibri" panose="020F0502020204030204" pitchFamily="34" charset="0"/>
                  <a:cs typeface="Arial" panose="020B0604020202020204" pitchFamily="34" charset="0"/>
                </a:rPr>
                <a:t> Hvordan er afsenderens engagement, tilslutning eller afstandtagen til emnet? </a:t>
              </a:r>
              <a:r>
                <a:rPr lang="da-DK" sz="900" i="1" dirty="0">
                  <a:effectLst/>
                  <a:latin typeface="Arial" panose="020B0604020202020204" pitchFamily="34" charset="0"/>
                  <a:ea typeface="Calibri" panose="020F0502020204030204" pitchFamily="34" charset="0"/>
                  <a:cs typeface="Arial" panose="020B0604020202020204" pitchFamily="34" charset="0"/>
                </a:rPr>
                <a:t>(Modalitet).</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40" name="Tekstfelt 39">
              <a:extLst>
                <a:ext uri="{FF2B5EF4-FFF2-40B4-BE49-F238E27FC236}">
                  <a16:creationId xmlns:a16="http://schemas.microsoft.com/office/drawing/2014/main" id="{E565A1B9-0AEA-A253-ED95-C92CE7FCC0E8}"/>
                </a:ext>
              </a:extLst>
            </p:cNvPr>
            <p:cNvSpPr txBox="1"/>
            <p:nvPr/>
          </p:nvSpPr>
          <p:spPr>
            <a:xfrm>
              <a:off x="1413044" y="5004980"/>
              <a:ext cx="3031844"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Hvem er helten i historien? Hvem handler? </a:t>
              </a:r>
              <a:r>
                <a:rPr lang="da-DK" sz="900" i="1" dirty="0">
                  <a:effectLst/>
                  <a:latin typeface="Arial" panose="020B0604020202020204" pitchFamily="34" charset="0"/>
                  <a:ea typeface="Calibri" panose="020F0502020204030204" pitchFamily="34" charset="0"/>
                  <a:cs typeface="Arial" panose="020B0604020202020204" pitchFamily="34" charset="0"/>
                </a:rPr>
                <a:t>(Agnes)</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41" name="Tekstfelt 40">
              <a:extLst>
                <a:ext uri="{FF2B5EF4-FFF2-40B4-BE49-F238E27FC236}">
                  <a16:creationId xmlns:a16="http://schemas.microsoft.com/office/drawing/2014/main" id="{6C0098BF-D4BB-EA49-8EDC-90344730D048}"/>
                </a:ext>
              </a:extLst>
            </p:cNvPr>
            <p:cNvSpPr txBox="1"/>
            <p:nvPr/>
          </p:nvSpPr>
          <p:spPr>
            <a:xfrm>
              <a:off x="4460903" y="5004980"/>
              <a:ext cx="3258875"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Hven er offer? Hvem handles der i forhold til? </a:t>
              </a:r>
              <a:r>
                <a:rPr lang="da-DK" sz="900" i="1" dirty="0">
                  <a:effectLst/>
                  <a:latin typeface="Arial" panose="020B0604020202020204" pitchFamily="34" charset="0"/>
                  <a:ea typeface="Calibri" panose="020F0502020204030204" pitchFamily="34" charset="0"/>
                  <a:cs typeface="Arial" panose="020B0604020202020204" pitchFamily="34" charset="0"/>
                </a:rPr>
                <a:t>(Agnes)</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42" name="Tekstfelt 41">
              <a:extLst>
                <a:ext uri="{FF2B5EF4-FFF2-40B4-BE49-F238E27FC236}">
                  <a16:creationId xmlns:a16="http://schemas.microsoft.com/office/drawing/2014/main" id="{6FBC53F0-C018-DDD1-2B4D-AEF1FD1A37EA}"/>
                </a:ext>
              </a:extLst>
            </p:cNvPr>
            <p:cNvSpPr txBox="1"/>
            <p:nvPr/>
          </p:nvSpPr>
          <p:spPr>
            <a:xfrm>
              <a:off x="7508120" y="5004980"/>
              <a:ext cx="2605083"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Hvem er skurken? Hvem handler? </a:t>
              </a:r>
              <a:r>
                <a:rPr lang="da-DK" sz="900" i="1" dirty="0">
                  <a:effectLst/>
                  <a:latin typeface="Arial" panose="020B0604020202020204" pitchFamily="34" charset="0"/>
                  <a:ea typeface="Calibri" panose="020F0502020204030204" pitchFamily="34" charset="0"/>
                  <a:cs typeface="Arial" panose="020B0604020202020204" pitchFamily="34" charset="0"/>
                </a:rPr>
                <a:t>(Agnes)</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87305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0" name="Rektangel 9">
            <a:extLst>
              <a:ext uri="{FF2B5EF4-FFF2-40B4-BE49-F238E27FC236}">
                <a16:creationId xmlns:a16="http://schemas.microsoft.com/office/drawing/2014/main" id="{B0536484-7E58-8E0A-F058-F78EEEB085E0}"/>
              </a:ext>
            </a:extLst>
          </p:cNvPr>
          <p:cNvSpPr/>
          <p:nvPr/>
        </p:nvSpPr>
        <p:spPr>
          <a:xfrm>
            <a:off x="1319741" y="466344"/>
            <a:ext cx="9441962" cy="865173"/>
          </a:xfrm>
          <a:prstGeom prst="rect">
            <a:avLst/>
          </a:prstGeom>
          <a:ln>
            <a:noFill/>
          </a:ln>
        </p:spPr>
        <p:txBody>
          <a:bodyPr wrap="square">
            <a:spAutoFit/>
          </a:bodyPr>
          <a:lstStyle/>
          <a:p>
            <a:pPr>
              <a:lnSpc>
                <a:spcPct val="107000"/>
              </a:lnSpc>
            </a:pPr>
            <a:r>
              <a:rPr lang="da-DK" sz="2400" b="1" dirty="0">
                <a:effectLst/>
                <a:ea typeface="Calibri" panose="020F0502020204030204" pitchFamily="34" charset="0"/>
                <a:cs typeface="Times New Roman" panose="02020603050405020304" pitchFamily="18" charset="0"/>
              </a:rPr>
              <a:t>Skabelon 1.1: Diskursanalyse af andres kommunikation</a:t>
            </a:r>
            <a:endParaRPr lang="da-DK" sz="2400" dirty="0">
              <a:effectLst/>
              <a:ea typeface="Calibri" panose="020F0502020204030204" pitchFamily="34" charset="0"/>
              <a:cs typeface="Times New Roman" panose="02020603050405020304" pitchFamily="18" charset="0"/>
            </a:endParaRPr>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grpSp>
        <p:nvGrpSpPr>
          <p:cNvPr id="2" name="Gruppe 1">
            <a:extLst>
              <a:ext uri="{FF2B5EF4-FFF2-40B4-BE49-F238E27FC236}">
                <a16:creationId xmlns:a16="http://schemas.microsoft.com/office/drawing/2014/main" id="{37071D5B-6760-BD2E-394E-EC42C80881C9}"/>
              </a:ext>
            </a:extLst>
          </p:cNvPr>
          <p:cNvGrpSpPr/>
          <p:nvPr/>
        </p:nvGrpSpPr>
        <p:grpSpPr>
          <a:xfrm>
            <a:off x="1405348" y="976977"/>
            <a:ext cx="9177032" cy="5194849"/>
            <a:chOff x="1405348" y="976977"/>
            <a:chExt cx="9177032" cy="5194849"/>
          </a:xfrm>
        </p:grpSpPr>
        <p:grpSp>
          <p:nvGrpSpPr>
            <p:cNvPr id="3" name="Gruppe 2">
              <a:extLst>
                <a:ext uri="{FF2B5EF4-FFF2-40B4-BE49-F238E27FC236}">
                  <a16:creationId xmlns:a16="http://schemas.microsoft.com/office/drawing/2014/main" id="{CF5D88D2-A393-FE2E-7800-AD6861FEDEE7}"/>
                </a:ext>
              </a:extLst>
            </p:cNvPr>
            <p:cNvGrpSpPr/>
            <p:nvPr/>
          </p:nvGrpSpPr>
          <p:grpSpPr>
            <a:xfrm>
              <a:off x="1444438" y="981027"/>
              <a:ext cx="9137942" cy="5190799"/>
              <a:chOff x="1444438" y="989653"/>
              <a:chExt cx="9137942" cy="5190799"/>
            </a:xfrm>
          </p:grpSpPr>
          <p:sp>
            <p:nvSpPr>
              <p:cNvPr id="17" name="Rektangel 16">
                <a:extLst>
                  <a:ext uri="{FF2B5EF4-FFF2-40B4-BE49-F238E27FC236}">
                    <a16:creationId xmlns:a16="http://schemas.microsoft.com/office/drawing/2014/main" id="{D63A1956-B9CB-385D-A9F6-89B9ADB43CDB}"/>
                  </a:ext>
                </a:extLst>
              </p:cNvPr>
              <p:cNvSpPr/>
              <p:nvPr/>
            </p:nvSpPr>
            <p:spPr>
              <a:xfrm>
                <a:off x="1444438" y="989653"/>
                <a:ext cx="9137942" cy="12518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a:extLst>
                  <a:ext uri="{FF2B5EF4-FFF2-40B4-BE49-F238E27FC236}">
                    <a16:creationId xmlns:a16="http://schemas.microsoft.com/office/drawing/2014/main" id="{C6A398B3-61C4-EFAE-68CE-9E76F8A5214A}"/>
                  </a:ext>
                </a:extLst>
              </p:cNvPr>
              <p:cNvSpPr/>
              <p:nvPr/>
            </p:nvSpPr>
            <p:spPr>
              <a:xfrm>
                <a:off x="1444438" y="2302649"/>
                <a:ext cx="9137942" cy="12518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143905A8-AF59-EBE9-C476-DD40ED6B070E}"/>
                  </a:ext>
                </a:extLst>
              </p:cNvPr>
              <p:cNvSpPr/>
              <p:nvPr/>
            </p:nvSpPr>
            <p:spPr>
              <a:xfrm>
                <a:off x="1444438" y="3615645"/>
                <a:ext cx="9137942" cy="12518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a:extLst>
                  <a:ext uri="{FF2B5EF4-FFF2-40B4-BE49-F238E27FC236}">
                    <a16:creationId xmlns:a16="http://schemas.microsoft.com/office/drawing/2014/main" id="{96349D77-B172-313D-04C3-35FF5A4E6D93}"/>
                  </a:ext>
                </a:extLst>
              </p:cNvPr>
              <p:cNvSpPr/>
              <p:nvPr/>
            </p:nvSpPr>
            <p:spPr>
              <a:xfrm>
                <a:off x="1444438" y="4928642"/>
                <a:ext cx="9137942" cy="12518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5" name="Tekstfelt 4">
              <a:extLst>
                <a:ext uri="{FF2B5EF4-FFF2-40B4-BE49-F238E27FC236}">
                  <a16:creationId xmlns:a16="http://schemas.microsoft.com/office/drawing/2014/main" id="{60C49720-B6E0-F5F8-8F26-D40130F5AEF0}"/>
                </a:ext>
              </a:extLst>
            </p:cNvPr>
            <p:cNvSpPr txBox="1"/>
            <p:nvPr/>
          </p:nvSpPr>
          <p:spPr>
            <a:xfrm>
              <a:off x="1405348" y="976977"/>
              <a:ext cx="6094562"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Hvilke værdier lægges i ordene og bruges der metaforer? Hvilke interesser og værdier ligger bag deres diskurs?</a:t>
              </a:r>
            </a:p>
          </p:txBody>
        </p:sp>
        <p:sp>
          <p:nvSpPr>
            <p:cNvPr id="6" name="Tekstfelt 5">
              <a:extLst>
                <a:ext uri="{FF2B5EF4-FFF2-40B4-BE49-F238E27FC236}">
                  <a16:creationId xmlns:a16="http://schemas.microsoft.com/office/drawing/2014/main" id="{95BAC445-D1EF-D4B1-1121-956F8759E408}"/>
                </a:ext>
              </a:extLst>
            </p:cNvPr>
            <p:cNvSpPr txBox="1"/>
            <p:nvPr/>
          </p:nvSpPr>
          <p:spPr>
            <a:xfrm>
              <a:off x="1405348" y="2280323"/>
              <a:ext cx="8366906" cy="229743"/>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Er der flere diskurser til stede samtidigt? Din og projektets fortælling imod deres fortælling. Sættes to </a:t>
              </a:r>
              <a:r>
                <a:rPr lang="da-DK" sz="900" dirty="0" err="1">
                  <a:effectLst/>
                  <a:latin typeface="Arial" panose="020B0604020202020204" pitchFamily="34" charset="0"/>
                  <a:ea typeface="Calibri" panose="020F0502020204030204" pitchFamily="34" charset="0"/>
                  <a:cs typeface="Arial" panose="020B0604020202020204" pitchFamily="34" charset="0"/>
                </a:rPr>
                <a:t>nodalpunkter</a:t>
              </a:r>
              <a:r>
                <a:rPr lang="da-DK" sz="900" dirty="0">
                  <a:latin typeface="Arial" panose="020B0604020202020204" pitchFamily="34" charset="0"/>
                  <a:ea typeface="Calibri" panose="020F0502020204030204" pitchFamily="34" charset="0"/>
                  <a:cs typeface="Arial" panose="020B0604020202020204" pitchFamily="34" charset="0"/>
                </a:rPr>
                <a:t> </a:t>
              </a:r>
              <a:r>
                <a:rPr lang="da-DK" sz="900" dirty="0">
                  <a:effectLst/>
                  <a:latin typeface="Arial" panose="020B0604020202020204" pitchFamily="34" charset="0"/>
                  <a:ea typeface="Calibri" panose="020F0502020204030204" pitchFamily="34" charset="0"/>
                  <a:cs typeface="Arial" panose="020B0604020202020204" pitchFamily="34" charset="0"/>
                </a:rPr>
                <a:t>op imod hinanden? </a:t>
              </a:r>
              <a:r>
                <a:rPr lang="da-DK" sz="900" i="1" dirty="0">
                  <a:effectLst/>
                  <a:latin typeface="Arial" panose="020B0604020202020204" pitchFamily="34" charset="0"/>
                  <a:ea typeface="Calibri" panose="020F0502020204030204" pitchFamily="34" charset="0"/>
                  <a:cs typeface="Arial" panose="020B0604020202020204" pitchFamily="34" charset="0"/>
                </a:rPr>
                <a:t>(Differenskæde)</a:t>
              </a:r>
              <a:endParaRPr lang="da-DK"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kstfelt 14">
              <a:extLst>
                <a:ext uri="{FF2B5EF4-FFF2-40B4-BE49-F238E27FC236}">
                  <a16:creationId xmlns:a16="http://schemas.microsoft.com/office/drawing/2014/main" id="{0DEE4A37-925F-2241-AB6F-0AFEE1F5D99D}"/>
                </a:ext>
              </a:extLst>
            </p:cNvPr>
            <p:cNvSpPr txBox="1"/>
            <p:nvPr/>
          </p:nvSpPr>
          <p:spPr>
            <a:xfrm>
              <a:off x="1405348" y="3597747"/>
              <a:ext cx="6094562" cy="230832"/>
            </a:xfrm>
            <a:prstGeom prst="rect">
              <a:avLst/>
            </a:prstGeom>
            <a:noFill/>
          </p:spPr>
          <p:txBody>
            <a:bodyPr wrap="square">
              <a:spAutoFit/>
            </a:bodyPr>
            <a:lstStyle/>
            <a:p>
              <a:r>
                <a:rPr lang="da-DK" sz="900" dirty="0">
                  <a:effectLst/>
                  <a:latin typeface="Arial" panose="020B0604020202020204" pitchFamily="34" charset="0"/>
                  <a:ea typeface="Calibri" panose="020F0502020204030204" pitchFamily="34" charset="0"/>
                  <a:cs typeface="Arial" panose="020B0604020202020204" pitchFamily="34" charset="0"/>
                </a:rPr>
                <a:t>Hvilke interesser og værdier hos målgruppen understøtter deres kommunikation?</a:t>
              </a:r>
              <a:endParaRPr lang="da-DK" sz="900" dirty="0">
                <a:latin typeface="Arial" panose="020B0604020202020204" pitchFamily="34" charset="0"/>
                <a:cs typeface="Arial" panose="020B0604020202020204" pitchFamily="34" charset="0"/>
              </a:endParaRPr>
            </a:p>
          </p:txBody>
        </p:sp>
        <p:sp>
          <p:nvSpPr>
            <p:cNvPr id="16" name="Tekstfelt 15">
              <a:extLst>
                <a:ext uri="{FF2B5EF4-FFF2-40B4-BE49-F238E27FC236}">
                  <a16:creationId xmlns:a16="http://schemas.microsoft.com/office/drawing/2014/main" id="{18C41C9F-CC0F-FC82-6C1A-EDD940AA204E}"/>
                </a:ext>
              </a:extLst>
            </p:cNvPr>
            <p:cNvSpPr txBox="1"/>
            <p:nvPr/>
          </p:nvSpPr>
          <p:spPr>
            <a:xfrm>
              <a:off x="1405348" y="4911128"/>
              <a:ext cx="8732961" cy="238830"/>
            </a:xfrm>
            <a:prstGeom prst="rect">
              <a:avLst/>
            </a:prstGeom>
            <a:noFill/>
          </p:spPr>
          <p:txBody>
            <a:bodyPr wrap="square">
              <a:spAutoFit/>
            </a:bodyPr>
            <a:lstStyle/>
            <a:p>
              <a:pPr>
                <a:lnSpc>
                  <a:spcPct val="107000"/>
                </a:lnSpc>
                <a:spcAft>
                  <a:spcPts val="800"/>
                </a:spcAft>
              </a:pPr>
              <a:r>
                <a:rPr lang="da-DK" sz="900" dirty="0">
                  <a:effectLst/>
                  <a:latin typeface="Arial" panose="020B0604020202020204" pitchFamily="34" charset="0"/>
                  <a:ea typeface="Calibri" panose="020F0502020204030204" pitchFamily="34" charset="0"/>
                  <a:cs typeface="Arial" panose="020B0604020202020204" pitchFamily="34" charset="0"/>
                </a:rPr>
                <a:t>Hvordan kan du opbygge et modspil med udgangspunkt i målgruppens interesser og værdier? Hvordan kan du skabe tvivl om den diskurs du oplever? (Se skabelon 2).</a:t>
              </a:r>
            </a:p>
          </p:txBody>
        </p:sp>
      </p:grpSp>
    </p:spTree>
    <p:extLst>
      <p:ext uri="{BB962C8B-B14F-4D97-AF65-F5344CB8AC3E}">
        <p14:creationId xmlns:p14="http://schemas.microsoft.com/office/powerpoint/2010/main" val="3050926473"/>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3576</Words>
  <Application>Microsoft Office PowerPoint</Application>
  <PresentationFormat>Widescreen</PresentationFormat>
  <Paragraphs>169</Paragraphs>
  <Slides>15</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15</vt:i4>
      </vt:variant>
    </vt:vector>
  </HeadingPairs>
  <TitlesOfParts>
    <vt:vector size="21"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128</cp:revision>
  <dcterms:created xsi:type="dcterms:W3CDTF">2018-07-25T07:58:36Z</dcterms:created>
  <dcterms:modified xsi:type="dcterms:W3CDTF">2024-07-17T08:02:59Z</dcterms:modified>
</cp:coreProperties>
</file>