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24" r:id="rId3"/>
    <p:sldId id="325" r:id="rId4"/>
    <p:sldId id="326" r:id="rId5"/>
    <p:sldId id="327" r:id="rId6"/>
    <p:sldId id="310" r:id="rId7"/>
    <p:sldId id="328" r:id="rId8"/>
    <p:sldId id="330" r:id="rId9"/>
    <p:sldId id="313" r:id="rId10"/>
    <p:sldId id="331" r:id="rId11"/>
    <p:sldId id="315" r:id="rId12"/>
    <p:sldId id="316" r:id="rId13"/>
    <p:sldId id="332" r:id="rId14"/>
    <p:sldId id="333" r:id="rId15"/>
    <p:sldId id="317" r:id="rId16"/>
    <p:sldId id="318" r:id="rId17"/>
    <p:sldId id="319" r:id="rId18"/>
    <p:sldId id="320" r:id="rId19"/>
    <p:sldId id="321" r:id="rId20"/>
    <p:sldId id="334" r:id="rId21"/>
    <p:sldId id="273" r:id="rId22"/>
    <p:sldId id="274" r:id="rId23"/>
    <p:sldId id="291" r:id="rId24"/>
    <p:sldId id="335" r:id="rId25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18" d="100"/>
          <a:sy n="118" d="100"/>
        </p:scale>
        <p:origin x="10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321F60-66D4-47E5-A1BD-8C968E2BF71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9BB837D-8EA4-4692-BD1E-F69856E50243}">
      <dgm:prSet phldrT="[Text]" custT="1"/>
      <dgm:spPr>
        <a:solidFill>
          <a:schemeClr val="accent3">
            <a:lumMod val="65000"/>
          </a:schemeClr>
        </a:solidFill>
        <a:ln>
          <a:solidFill>
            <a:schemeClr val="accent3">
              <a:lumMod val="65000"/>
            </a:schemeClr>
          </a:solidFill>
        </a:ln>
      </dgm:spPr>
      <dgm:t>
        <a:bodyPr/>
        <a:lstStyle/>
        <a:p>
          <a:r>
            <a:rPr lang="da-DK" sz="1100" b="1" dirty="0">
              <a:latin typeface="Trebuchet MS" pitchFamily="34" charset="0"/>
            </a:rPr>
            <a:t>CIBOR</a:t>
          </a:r>
        </a:p>
      </dgm:t>
    </dgm:pt>
    <dgm:pt modelId="{63FFEC65-0ADB-46B1-A0C1-12A9CF51F09C}" type="parTrans" cxnId="{C4C55521-C400-46A8-9B98-940EE010DC07}">
      <dgm:prSet/>
      <dgm:spPr/>
      <dgm:t>
        <a:bodyPr/>
        <a:lstStyle/>
        <a:p>
          <a:endParaRPr lang="da-DK"/>
        </a:p>
      </dgm:t>
    </dgm:pt>
    <dgm:pt modelId="{9472FD73-39B7-428E-BE53-40EC161F7030}" type="sibTrans" cxnId="{C4C55521-C400-46A8-9B98-940EE010DC07}">
      <dgm:prSet/>
      <dgm:spPr/>
      <dgm:t>
        <a:bodyPr/>
        <a:lstStyle/>
        <a:p>
          <a:endParaRPr lang="da-DK"/>
        </a:p>
      </dgm:t>
    </dgm:pt>
    <dgm:pt modelId="{8CF4E148-2EAF-4665-802E-500C7379D4C0}" type="pres">
      <dgm:prSet presAssocID="{BB321F60-66D4-47E5-A1BD-8C968E2BF714}" presName="CompostProcess" presStyleCnt="0">
        <dgm:presLayoutVars>
          <dgm:dir/>
          <dgm:resizeHandles val="exact"/>
        </dgm:presLayoutVars>
      </dgm:prSet>
      <dgm:spPr/>
    </dgm:pt>
    <dgm:pt modelId="{49EA7F07-0B0A-4E60-8C48-CC4096BF4B37}" type="pres">
      <dgm:prSet presAssocID="{BB321F60-66D4-47E5-A1BD-8C968E2BF714}" presName="arrow" presStyleLbl="bgShp" presStyleIdx="0" presStyleCnt="1" custScaleX="103449" custLinFactNeighborX="-18111" custLinFactNeighborY="-22222"/>
      <dgm:spPr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</dgm:pt>
    <dgm:pt modelId="{9DB10BEF-E98F-42B5-B665-F63C1746F04F}" type="pres">
      <dgm:prSet presAssocID="{BB321F60-66D4-47E5-A1BD-8C968E2BF714}" presName="linearProcess" presStyleCnt="0"/>
      <dgm:spPr/>
    </dgm:pt>
    <dgm:pt modelId="{2069E2FC-7B53-45E2-860C-D53BE6B2F081}" type="pres">
      <dgm:prSet presAssocID="{69BB837D-8EA4-4692-BD1E-F69856E50243}" presName="textNode" presStyleLbl="node1" presStyleIdx="0" presStyleCnt="1" custLinFactNeighborX="-25976" custLinFactNeighborY="-3045">
        <dgm:presLayoutVars>
          <dgm:bulletEnabled val="1"/>
        </dgm:presLayoutVars>
      </dgm:prSet>
      <dgm:spPr/>
    </dgm:pt>
  </dgm:ptLst>
  <dgm:cxnLst>
    <dgm:cxn modelId="{C4C55521-C400-46A8-9B98-940EE010DC07}" srcId="{BB321F60-66D4-47E5-A1BD-8C968E2BF714}" destId="{69BB837D-8EA4-4692-BD1E-F69856E50243}" srcOrd="0" destOrd="0" parTransId="{63FFEC65-0ADB-46B1-A0C1-12A9CF51F09C}" sibTransId="{9472FD73-39B7-428E-BE53-40EC161F7030}"/>
    <dgm:cxn modelId="{CD1E82CB-FD06-4093-B4DC-DBCD3632CE92}" type="presOf" srcId="{BB321F60-66D4-47E5-A1BD-8C968E2BF714}" destId="{8CF4E148-2EAF-4665-802E-500C7379D4C0}" srcOrd="0" destOrd="0" presId="urn:microsoft.com/office/officeart/2005/8/layout/hProcess9"/>
    <dgm:cxn modelId="{C53919FC-AFDE-430A-9557-F88847D9E77D}" type="presOf" srcId="{69BB837D-8EA4-4692-BD1E-F69856E50243}" destId="{2069E2FC-7B53-45E2-860C-D53BE6B2F081}" srcOrd="0" destOrd="0" presId="urn:microsoft.com/office/officeart/2005/8/layout/hProcess9"/>
    <dgm:cxn modelId="{E26134F5-285D-459E-BD96-EEDA3E5D3377}" type="presParOf" srcId="{8CF4E148-2EAF-4665-802E-500C7379D4C0}" destId="{49EA7F07-0B0A-4E60-8C48-CC4096BF4B37}" srcOrd="0" destOrd="0" presId="urn:microsoft.com/office/officeart/2005/8/layout/hProcess9"/>
    <dgm:cxn modelId="{833F4595-5B8A-4310-860D-9A7A7CA0A979}" type="presParOf" srcId="{8CF4E148-2EAF-4665-802E-500C7379D4C0}" destId="{9DB10BEF-E98F-42B5-B665-F63C1746F04F}" srcOrd="1" destOrd="0" presId="urn:microsoft.com/office/officeart/2005/8/layout/hProcess9"/>
    <dgm:cxn modelId="{F23C5202-37EF-498D-83B0-03D8A3E935C2}" type="presParOf" srcId="{9DB10BEF-E98F-42B5-B665-F63C1746F04F}" destId="{2069E2FC-7B53-45E2-860C-D53BE6B2F081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321F60-66D4-47E5-A1BD-8C968E2BF71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9BB837D-8EA4-4692-BD1E-F69856E50243}">
      <dgm:prSet phldrT="[Text]" custT="1"/>
      <dgm:spPr>
        <a:solidFill>
          <a:schemeClr val="accent3">
            <a:lumMod val="65000"/>
          </a:schemeClr>
        </a:solidFill>
        <a:ln>
          <a:solidFill>
            <a:schemeClr val="accent3">
              <a:lumMod val="65000"/>
            </a:schemeClr>
          </a:solidFill>
        </a:ln>
      </dgm:spPr>
      <dgm:t>
        <a:bodyPr/>
        <a:lstStyle/>
        <a:p>
          <a:r>
            <a:rPr lang="da-DK" sz="1100" b="1" dirty="0">
              <a:latin typeface="Trebuchet MS" pitchFamily="34" charset="0"/>
            </a:rPr>
            <a:t>      2,50%</a:t>
          </a:r>
        </a:p>
      </dgm:t>
    </dgm:pt>
    <dgm:pt modelId="{63FFEC65-0ADB-46B1-A0C1-12A9CF51F09C}" type="parTrans" cxnId="{C4C55521-C400-46A8-9B98-940EE010DC07}">
      <dgm:prSet/>
      <dgm:spPr/>
      <dgm:t>
        <a:bodyPr/>
        <a:lstStyle/>
        <a:p>
          <a:endParaRPr lang="da-DK"/>
        </a:p>
      </dgm:t>
    </dgm:pt>
    <dgm:pt modelId="{9472FD73-39B7-428E-BE53-40EC161F7030}" type="sibTrans" cxnId="{C4C55521-C400-46A8-9B98-940EE010DC07}">
      <dgm:prSet/>
      <dgm:spPr/>
      <dgm:t>
        <a:bodyPr/>
        <a:lstStyle/>
        <a:p>
          <a:endParaRPr lang="da-DK"/>
        </a:p>
      </dgm:t>
    </dgm:pt>
    <dgm:pt modelId="{8CF4E148-2EAF-4665-802E-500C7379D4C0}" type="pres">
      <dgm:prSet presAssocID="{BB321F60-66D4-47E5-A1BD-8C968E2BF714}" presName="CompostProcess" presStyleCnt="0">
        <dgm:presLayoutVars>
          <dgm:dir/>
          <dgm:resizeHandles val="exact"/>
        </dgm:presLayoutVars>
      </dgm:prSet>
      <dgm:spPr/>
    </dgm:pt>
    <dgm:pt modelId="{49EA7F07-0B0A-4E60-8C48-CC4096BF4B37}" type="pres">
      <dgm:prSet presAssocID="{BB321F60-66D4-47E5-A1BD-8C968E2BF714}" presName="arrow" presStyleLbl="bgShp" presStyleIdx="0" presStyleCnt="1" custAng="10800000" custScaleX="110525" custLinFactNeighborX="-9753" custLinFactNeighborY="-1541"/>
      <dgm:spPr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</dgm:pt>
    <dgm:pt modelId="{9DB10BEF-E98F-42B5-B665-F63C1746F04F}" type="pres">
      <dgm:prSet presAssocID="{BB321F60-66D4-47E5-A1BD-8C968E2BF714}" presName="linearProcess" presStyleCnt="0"/>
      <dgm:spPr/>
    </dgm:pt>
    <dgm:pt modelId="{2069E2FC-7B53-45E2-860C-D53BE6B2F081}" type="pres">
      <dgm:prSet presAssocID="{69BB837D-8EA4-4692-BD1E-F69856E50243}" presName="textNode" presStyleLbl="node1" presStyleIdx="0" presStyleCnt="1" custLinFactNeighborX="530" custLinFactNeighborY="4482">
        <dgm:presLayoutVars>
          <dgm:bulletEnabled val="1"/>
        </dgm:presLayoutVars>
      </dgm:prSet>
      <dgm:spPr/>
    </dgm:pt>
  </dgm:ptLst>
  <dgm:cxnLst>
    <dgm:cxn modelId="{A2817102-86E3-4473-AAEA-6E7624352D53}" type="presOf" srcId="{BB321F60-66D4-47E5-A1BD-8C968E2BF714}" destId="{8CF4E148-2EAF-4665-802E-500C7379D4C0}" srcOrd="0" destOrd="0" presId="urn:microsoft.com/office/officeart/2005/8/layout/hProcess9"/>
    <dgm:cxn modelId="{C4C55521-C400-46A8-9B98-940EE010DC07}" srcId="{BB321F60-66D4-47E5-A1BD-8C968E2BF714}" destId="{69BB837D-8EA4-4692-BD1E-F69856E50243}" srcOrd="0" destOrd="0" parTransId="{63FFEC65-0ADB-46B1-A0C1-12A9CF51F09C}" sibTransId="{9472FD73-39B7-428E-BE53-40EC161F7030}"/>
    <dgm:cxn modelId="{11BE2549-14C0-46F6-9E5B-5B7AF6132979}" type="presOf" srcId="{69BB837D-8EA4-4692-BD1E-F69856E50243}" destId="{2069E2FC-7B53-45E2-860C-D53BE6B2F081}" srcOrd="0" destOrd="0" presId="urn:microsoft.com/office/officeart/2005/8/layout/hProcess9"/>
    <dgm:cxn modelId="{47912BB5-8502-448A-BDE0-5041C28A9F84}" type="presParOf" srcId="{8CF4E148-2EAF-4665-802E-500C7379D4C0}" destId="{49EA7F07-0B0A-4E60-8C48-CC4096BF4B37}" srcOrd="0" destOrd="0" presId="urn:microsoft.com/office/officeart/2005/8/layout/hProcess9"/>
    <dgm:cxn modelId="{66BDDC95-C65E-4745-8D9F-FB7604941972}" type="presParOf" srcId="{8CF4E148-2EAF-4665-802E-500C7379D4C0}" destId="{9DB10BEF-E98F-42B5-B665-F63C1746F04F}" srcOrd="1" destOrd="0" presId="urn:microsoft.com/office/officeart/2005/8/layout/hProcess9"/>
    <dgm:cxn modelId="{288D0439-CFDD-49FF-9B8F-623B6EB1DBC7}" type="presParOf" srcId="{9DB10BEF-E98F-42B5-B665-F63C1746F04F}" destId="{2069E2FC-7B53-45E2-860C-D53BE6B2F081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321F60-66D4-47E5-A1BD-8C968E2BF71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9BB837D-8EA4-4692-BD1E-F69856E50243}">
      <dgm:prSet phldrT="[Text]" custT="1"/>
      <dgm:spPr>
        <a:solidFill>
          <a:schemeClr val="accent3">
            <a:lumMod val="65000"/>
          </a:schemeClr>
        </a:solidFill>
        <a:ln>
          <a:solidFill>
            <a:schemeClr val="accent3">
              <a:lumMod val="65000"/>
            </a:schemeClr>
          </a:solidFill>
        </a:ln>
      </dgm:spPr>
      <dgm:t>
        <a:bodyPr/>
        <a:lstStyle/>
        <a:p>
          <a:r>
            <a:rPr lang="da-DK" sz="1100" b="1" dirty="0">
              <a:latin typeface="Trebuchet MS" pitchFamily="34" charset="0"/>
            </a:rPr>
            <a:t>3,00%</a:t>
          </a:r>
        </a:p>
      </dgm:t>
    </dgm:pt>
    <dgm:pt modelId="{63FFEC65-0ADB-46B1-A0C1-12A9CF51F09C}" type="parTrans" cxnId="{C4C55521-C400-46A8-9B98-940EE010DC07}">
      <dgm:prSet/>
      <dgm:spPr/>
      <dgm:t>
        <a:bodyPr/>
        <a:lstStyle/>
        <a:p>
          <a:endParaRPr lang="da-DK"/>
        </a:p>
      </dgm:t>
    </dgm:pt>
    <dgm:pt modelId="{9472FD73-39B7-428E-BE53-40EC161F7030}" type="sibTrans" cxnId="{C4C55521-C400-46A8-9B98-940EE010DC07}">
      <dgm:prSet/>
      <dgm:spPr/>
      <dgm:t>
        <a:bodyPr/>
        <a:lstStyle/>
        <a:p>
          <a:endParaRPr lang="da-DK"/>
        </a:p>
      </dgm:t>
    </dgm:pt>
    <dgm:pt modelId="{8CF4E148-2EAF-4665-802E-500C7379D4C0}" type="pres">
      <dgm:prSet presAssocID="{BB321F60-66D4-47E5-A1BD-8C968E2BF714}" presName="CompostProcess" presStyleCnt="0">
        <dgm:presLayoutVars>
          <dgm:dir/>
          <dgm:resizeHandles val="exact"/>
        </dgm:presLayoutVars>
      </dgm:prSet>
      <dgm:spPr/>
    </dgm:pt>
    <dgm:pt modelId="{49EA7F07-0B0A-4E60-8C48-CC4096BF4B37}" type="pres">
      <dgm:prSet presAssocID="{BB321F60-66D4-47E5-A1BD-8C968E2BF714}" presName="arrow" presStyleLbl="bgShp" presStyleIdx="0" presStyleCnt="1" custScaleX="103449" custLinFactNeighborX="-18111" custLinFactNeighborY="-22222"/>
      <dgm:spPr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</dgm:pt>
    <dgm:pt modelId="{9DB10BEF-E98F-42B5-B665-F63C1746F04F}" type="pres">
      <dgm:prSet presAssocID="{BB321F60-66D4-47E5-A1BD-8C968E2BF714}" presName="linearProcess" presStyleCnt="0"/>
      <dgm:spPr/>
    </dgm:pt>
    <dgm:pt modelId="{2069E2FC-7B53-45E2-860C-D53BE6B2F081}" type="pres">
      <dgm:prSet presAssocID="{69BB837D-8EA4-4692-BD1E-F69856E50243}" presName="textNode" presStyleLbl="node1" presStyleIdx="0" presStyleCnt="1" custLinFactNeighborX="-25976" custLinFactNeighborY="-3045">
        <dgm:presLayoutVars>
          <dgm:bulletEnabled val="1"/>
        </dgm:presLayoutVars>
      </dgm:prSet>
      <dgm:spPr/>
    </dgm:pt>
  </dgm:ptLst>
  <dgm:cxnLst>
    <dgm:cxn modelId="{C4C55521-C400-46A8-9B98-940EE010DC07}" srcId="{BB321F60-66D4-47E5-A1BD-8C968E2BF714}" destId="{69BB837D-8EA4-4692-BD1E-F69856E50243}" srcOrd="0" destOrd="0" parTransId="{63FFEC65-0ADB-46B1-A0C1-12A9CF51F09C}" sibTransId="{9472FD73-39B7-428E-BE53-40EC161F7030}"/>
    <dgm:cxn modelId="{97232547-E71C-4C70-9A92-44273AB7ECC9}" type="presOf" srcId="{69BB837D-8EA4-4692-BD1E-F69856E50243}" destId="{2069E2FC-7B53-45E2-860C-D53BE6B2F081}" srcOrd="0" destOrd="0" presId="urn:microsoft.com/office/officeart/2005/8/layout/hProcess9"/>
    <dgm:cxn modelId="{1C4ACB56-E197-4743-9497-DEABF952912B}" type="presOf" srcId="{BB321F60-66D4-47E5-A1BD-8C968E2BF714}" destId="{8CF4E148-2EAF-4665-802E-500C7379D4C0}" srcOrd="0" destOrd="0" presId="urn:microsoft.com/office/officeart/2005/8/layout/hProcess9"/>
    <dgm:cxn modelId="{4ECA2584-A407-4C52-B364-049B39413855}" type="presParOf" srcId="{8CF4E148-2EAF-4665-802E-500C7379D4C0}" destId="{49EA7F07-0B0A-4E60-8C48-CC4096BF4B37}" srcOrd="0" destOrd="0" presId="urn:microsoft.com/office/officeart/2005/8/layout/hProcess9"/>
    <dgm:cxn modelId="{33866253-14F0-41EF-A5CA-1B1CEDE32A45}" type="presParOf" srcId="{8CF4E148-2EAF-4665-802E-500C7379D4C0}" destId="{9DB10BEF-E98F-42B5-B665-F63C1746F04F}" srcOrd="1" destOrd="0" presId="urn:microsoft.com/office/officeart/2005/8/layout/hProcess9"/>
    <dgm:cxn modelId="{7839A826-1A8F-42CF-835C-618FC3F4DFD5}" type="presParOf" srcId="{9DB10BEF-E98F-42B5-B665-F63C1746F04F}" destId="{2069E2FC-7B53-45E2-860C-D53BE6B2F081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321F60-66D4-47E5-A1BD-8C968E2BF71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9BB837D-8EA4-4692-BD1E-F69856E50243}">
      <dgm:prSet phldrT="[Text]" custT="1"/>
      <dgm:spPr>
        <a:solidFill>
          <a:schemeClr val="accent3">
            <a:lumMod val="65000"/>
          </a:schemeClr>
        </a:solidFill>
        <a:ln>
          <a:solidFill>
            <a:schemeClr val="accent3">
              <a:lumMod val="65000"/>
            </a:schemeClr>
          </a:solidFill>
        </a:ln>
      </dgm:spPr>
      <dgm:t>
        <a:bodyPr/>
        <a:lstStyle/>
        <a:p>
          <a:r>
            <a:rPr lang="da-DK" sz="1100" b="1" dirty="0">
              <a:latin typeface="Trebuchet MS" pitchFamily="34" charset="0"/>
            </a:rPr>
            <a:t>      CIBOR</a:t>
          </a:r>
        </a:p>
      </dgm:t>
    </dgm:pt>
    <dgm:pt modelId="{63FFEC65-0ADB-46B1-A0C1-12A9CF51F09C}" type="parTrans" cxnId="{C4C55521-C400-46A8-9B98-940EE010DC07}">
      <dgm:prSet/>
      <dgm:spPr/>
      <dgm:t>
        <a:bodyPr/>
        <a:lstStyle/>
        <a:p>
          <a:endParaRPr lang="da-DK"/>
        </a:p>
      </dgm:t>
    </dgm:pt>
    <dgm:pt modelId="{9472FD73-39B7-428E-BE53-40EC161F7030}" type="sibTrans" cxnId="{C4C55521-C400-46A8-9B98-940EE010DC07}">
      <dgm:prSet/>
      <dgm:spPr/>
      <dgm:t>
        <a:bodyPr/>
        <a:lstStyle/>
        <a:p>
          <a:endParaRPr lang="da-DK"/>
        </a:p>
      </dgm:t>
    </dgm:pt>
    <dgm:pt modelId="{8CF4E148-2EAF-4665-802E-500C7379D4C0}" type="pres">
      <dgm:prSet presAssocID="{BB321F60-66D4-47E5-A1BD-8C968E2BF714}" presName="CompostProcess" presStyleCnt="0">
        <dgm:presLayoutVars>
          <dgm:dir/>
          <dgm:resizeHandles val="exact"/>
        </dgm:presLayoutVars>
      </dgm:prSet>
      <dgm:spPr/>
    </dgm:pt>
    <dgm:pt modelId="{49EA7F07-0B0A-4E60-8C48-CC4096BF4B37}" type="pres">
      <dgm:prSet presAssocID="{BB321F60-66D4-47E5-A1BD-8C968E2BF714}" presName="arrow" presStyleLbl="bgShp" presStyleIdx="0" presStyleCnt="1" custAng="10800000" custScaleX="110525" custLinFactNeighborX="-9753" custLinFactNeighborY="-1541"/>
      <dgm:spPr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</dgm:pt>
    <dgm:pt modelId="{9DB10BEF-E98F-42B5-B665-F63C1746F04F}" type="pres">
      <dgm:prSet presAssocID="{BB321F60-66D4-47E5-A1BD-8C968E2BF714}" presName="linearProcess" presStyleCnt="0"/>
      <dgm:spPr/>
    </dgm:pt>
    <dgm:pt modelId="{2069E2FC-7B53-45E2-860C-D53BE6B2F081}" type="pres">
      <dgm:prSet presAssocID="{69BB837D-8EA4-4692-BD1E-F69856E50243}" presName="textNode" presStyleLbl="node1" presStyleIdx="0" presStyleCnt="1" custLinFactNeighborX="530" custLinFactNeighborY="4482">
        <dgm:presLayoutVars>
          <dgm:bulletEnabled val="1"/>
        </dgm:presLayoutVars>
      </dgm:prSet>
      <dgm:spPr/>
    </dgm:pt>
  </dgm:ptLst>
  <dgm:cxnLst>
    <dgm:cxn modelId="{6CC42119-CE95-47E5-A098-A58D0DE8BD7B}" type="presOf" srcId="{BB321F60-66D4-47E5-A1BD-8C968E2BF714}" destId="{8CF4E148-2EAF-4665-802E-500C7379D4C0}" srcOrd="0" destOrd="0" presId="urn:microsoft.com/office/officeart/2005/8/layout/hProcess9"/>
    <dgm:cxn modelId="{C4C55521-C400-46A8-9B98-940EE010DC07}" srcId="{BB321F60-66D4-47E5-A1BD-8C968E2BF714}" destId="{69BB837D-8EA4-4692-BD1E-F69856E50243}" srcOrd="0" destOrd="0" parTransId="{63FFEC65-0ADB-46B1-A0C1-12A9CF51F09C}" sibTransId="{9472FD73-39B7-428E-BE53-40EC161F7030}"/>
    <dgm:cxn modelId="{73E3C430-6239-4A21-A5C8-8375094E4FAE}" type="presOf" srcId="{69BB837D-8EA4-4692-BD1E-F69856E50243}" destId="{2069E2FC-7B53-45E2-860C-D53BE6B2F081}" srcOrd="0" destOrd="0" presId="urn:microsoft.com/office/officeart/2005/8/layout/hProcess9"/>
    <dgm:cxn modelId="{84AB0153-4258-4EA8-95E6-6EF2EE4CD326}" type="presParOf" srcId="{8CF4E148-2EAF-4665-802E-500C7379D4C0}" destId="{49EA7F07-0B0A-4E60-8C48-CC4096BF4B37}" srcOrd="0" destOrd="0" presId="urn:microsoft.com/office/officeart/2005/8/layout/hProcess9"/>
    <dgm:cxn modelId="{F0364631-AA00-4527-BE60-3DC22E57B92B}" type="presParOf" srcId="{8CF4E148-2EAF-4665-802E-500C7379D4C0}" destId="{9DB10BEF-E98F-42B5-B665-F63C1746F04F}" srcOrd="1" destOrd="0" presId="urn:microsoft.com/office/officeart/2005/8/layout/hProcess9"/>
    <dgm:cxn modelId="{B53B399E-E306-4AB2-9D02-5A7A6FCE002A}" type="presParOf" srcId="{9DB10BEF-E98F-42B5-B665-F63C1746F04F}" destId="{2069E2FC-7B53-45E2-860C-D53BE6B2F081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B321F60-66D4-47E5-A1BD-8C968E2BF71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9BB837D-8EA4-4692-BD1E-F69856E50243}">
      <dgm:prSet phldrT="[Text]" custT="1"/>
      <dgm:spPr>
        <a:solidFill>
          <a:schemeClr val="accent3">
            <a:lumMod val="65000"/>
          </a:schemeClr>
        </a:solidFill>
        <a:ln>
          <a:solidFill>
            <a:schemeClr val="accent3">
              <a:lumMod val="65000"/>
            </a:schemeClr>
          </a:solidFill>
        </a:ln>
      </dgm:spPr>
      <dgm:t>
        <a:bodyPr/>
        <a:lstStyle/>
        <a:p>
          <a:r>
            <a:rPr lang="da-DK" sz="1100" b="1" dirty="0">
              <a:latin typeface="Trebuchet MS" pitchFamily="34" charset="0"/>
            </a:rPr>
            <a:t>2,00%</a:t>
          </a:r>
        </a:p>
      </dgm:t>
    </dgm:pt>
    <dgm:pt modelId="{63FFEC65-0ADB-46B1-A0C1-12A9CF51F09C}" type="parTrans" cxnId="{C4C55521-C400-46A8-9B98-940EE010DC07}">
      <dgm:prSet/>
      <dgm:spPr/>
      <dgm:t>
        <a:bodyPr/>
        <a:lstStyle/>
        <a:p>
          <a:endParaRPr lang="da-DK"/>
        </a:p>
      </dgm:t>
    </dgm:pt>
    <dgm:pt modelId="{9472FD73-39B7-428E-BE53-40EC161F7030}" type="sibTrans" cxnId="{C4C55521-C400-46A8-9B98-940EE010DC07}">
      <dgm:prSet/>
      <dgm:spPr/>
      <dgm:t>
        <a:bodyPr/>
        <a:lstStyle/>
        <a:p>
          <a:endParaRPr lang="da-DK"/>
        </a:p>
      </dgm:t>
    </dgm:pt>
    <dgm:pt modelId="{8CF4E148-2EAF-4665-802E-500C7379D4C0}" type="pres">
      <dgm:prSet presAssocID="{BB321F60-66D4-47E5-A1BD-8C968E2BF714}" presName="CompostProcess" presStyleCnt="0">
        <dgm:presLayoutVars>
          <dgm:dir/>
          <dgm:resizeHandles val="exact"/>
        </dgm:presLayoutVars>
      </dgm:prSet>
      <dgm:spPr/>
    </dgm:pt>
    <dgm:pt modelId="{49EA7F07-0B0A-4E60-8C48-CC4096BF4B37}" type="pres">
      <dgm:prSet presAssocID="{BB321F60-66D4-47E5-A1BD-8C968E2BF714}" presName="arrow" presStyleLbl="bgShp" presStyleIdx="0" presStyleCnt="1" custScaleX="103449" custLinFactNeighborX="-18111" custLinFactNeighborY="-22222"/>
      <dgm:spPr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</dgm:pt>
    <dgm:pt modelId="{9DB10BEF-E98F-42B5-B665-F63C1746F04F}" type="pres">
      <dgm:prSet presAssocID="{BB321F60-66D4-47E5-A1BD-8C968E2BF714}" presName="linearProcess" presStyleCnt="0"/>
      <dgm:spPr/>
    </dgm:pt>
    <dgm:pt modelId="{2069E2FC-7B53-45E2-860C-D53BE6B2F081}" type="pres">
      <dgm:prSet presAssocID="{69BB837D-8EA4-4692-BD1E-F69856E50243}" presName="textNode" presStyleLbl="node1" presStyleIdx="0" presStyleCnt="1" custLinFactNeighborX="-25976" custLinFactNeighborY="-3045">
        <dgm:presLayoutVars>
          <dgm:bulletEnabled val="1"/>
        </dgm:presLayoutVars>
      </dgm:prSet>
      <dgm:spPr/>
    </dgm:pt>
  </dgm:ptLst>
  <dgm:cxnLst>
    <dgm:cxn modelId="{C4C55521-C400-46A8-9B98-940EE010DC07}" srcId="{BB321F60-66D4-47E5-A1BD-8C968E2BF714}" destId="{69BB837D-8EA4-4692-BD1E-F69856E50243}" srcOrd="0" destOrd="0" parTransId="{63FFEC65-0ADB-46B1-A0C1-12A9CF51F09C}" sibTransId="{9472FD73-39B7-428E-BE53-40EC161F7030}"/>
    <dgm:cxn modelId="{21B6C27D-7768-4A3B-B44F-A2428AB40A59}" type="presOf" srcId="{BB321F60-66D4-47E5-A1BD-8C968E2BF714}" destId="{8CF4E148-2EAF-4665-802E-500C7379D4C0}" srcOrd="0" destOrd="0" presId="urn:microsoft.com/office/officeart/2005/8/layout/hProcess9"/>
    <dgm:cxn modelId="{AFFA8A90-8D03-48E5-8093-8F6EAD086BE4}" type="presOf" srcId="{69BB837D-8EA4-4692-BD1E-F69856E50243}" destId="{2069E2FC-7B53-45E2-860C-D53BE6B2F081}" srcOrd="0" destOrd="0" presId="urn:microsoft.com/office/officeart/2005/8/layout/hProcess9"/>
    <dgm:cxn modelId="{3C05CA32-4DDF-488D-A079-9211CCA9635F}" type="presParOf" srcId="{8CF4E148-2EAF-4665-802E-500C7379D4C0}" destId="{49EA7F07-0B0A-4E60-8C48-CC4096BF4B37}" srcOrd="0" destOrd="0" presId="urn:microsoft.com/office/officeart/2005/8/layout/hProcess9"/>
    <dgm:cxn modelId="{3CE2AFE4-9642-4B59-BBAC-0326B99DD0A9}" type="presParOf" srcId="{8CF4E148-2EAF-4665-802E-500C7379D4C0}" destId="{9DB10BEF-E98F-42B5-B665-F63C1746F04F}" srcOrd="1" destOrd="0" presId="urn:microsoft.com/office/officeart/2005/8/layout/hProcess9"/>
    <dgm:cxn modelId="{76CB039A-8322-492C-8F92-A17B4920AFCA}" type="presParOf" srcId="{9DB10BEF-E98F-42B5-B665-F63C1746F04F}" destId="{2069E2FC-7B53-45E2-860C-D53BE6B2F081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321F60-66D4-47E5-A1BD-8C968E2BF71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9BB837D-8EA4-4692-BD1E-F69856E50243}">
      <dgm:prSet phldrT="[Text]" custT="1"/>
      <dgm:spPr>
        <a:solidFill>
          <a:schemeClr val="accent3">
            <a:lumMod val="65000"/>
          </a:schemeClr>
        </a:solidFill>
        <a:ln>
          <a:solidFill>
            <a:schemeClr val="accent3">
              <a:lumMod val="65000"/>
            </a:schemeClr>
          </a:solidFill>
        </a:ln>
      </dgm:spPr>
      <dgm:t>
        <a:bodyPr/>
        <a:lstStyle/>
        <a:p>
          <a:r>
            <a:rPr lang="da-DK" sz="1100" b="1" dirty="0">
              <a:latin typeface="Trebuchet MS" pitchFamily="34" charset="0"/>
            </a:rPr>
            <a:t>CIBOR</a:t>
          </a:r>
        </a:p>
      </dgm:t>
    </dgm:pt>
    <dgm:pt modelId="{63FFEC65-0ADB-46B1-A0C1-12A9CF51F09C}" type="parTrans" cxnId="{C4C55521-C400-46A8-9B98-940EE010DC07}">
      <dgm:prSet/>
      <dgm:spPr/>
      <dgm:t>
        <a:bodyPr/>
        <a:lstStyle/>
        <a:p>
          <a:endParaRPr lang="da-DK"/>
        </a:p>
      </dgm:t>
    </dgm:pt>
    <dgm:pt modelId="{9472FD73-39B7-428E-BE53-40EC161F7030}" type="sibTrans" cxnId="{C4C55521-C400-46A8-9B98-940EE010DC07}">
      <dgm:prSet/>
      <dgm:spPr/>
      <dgm:t>
        <a:bodyPr/>
        <a:lstStyle/>
        <a:p>
          <a:endParaRPr lang="da-DK"/>
        </a:p>
      </dgm:t>
    </dgm:pt>
    <dgm:pt modelId="{8CF4E148-2EAF-4665-802E-500C7379D4C0}" type="pres">
      <dgm:prSet presAssocID="{BB321F60-66D4-47E5-A1BD-8C968E2BF714}" presName="CompostProcess" presStyleCnt="0">
        <dgm:presLayoutVars>
          <dgm:dir/>
          <dgm:resizeHandles val="exact"/>
        </dgm:presLayoutVars>
      </dgm:prSet>
      <dgm:spPr/>
    </dgm:pt>
    <dgm:pt modelId="{49EA7F07-0B0A-4E60-8C48-CC4096BF4B37}" type="pres">
      <dgm:prSet presAssocID="{BB321F60-66D4-47E5-A1BD-8C968E2BF714}" presName="arrow" presStyleLbl="bgShp" presStyleIdx="0" presStyleCnt="1" custAng="5400000" custScaleX="103449" custLinFactNeighborX="-53795" custLinFactNeighborY="-39196"/>
      <dgm:spPr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</dgm:pt>
    <dgm:pt modelId="{9DB10BEF-E98F-42B5-B665-F63C1746F04F}" type="pres">
      <dgm:prSet presAssocID="{BB321F60-66D4-47E5-A1BD-8C968E2BF714}" presName="linearProcess" presStyleCnt="0"/>
      <dgm:spPr/>
    </dgm:pt>
    <dgm:pt modelId="{2069E2FC-7B53-45E2-860C-D53BE6B2F081}" type="pres">
      <dgm:prSet presAssocID="{69BB837D-8EA4-4692-BD1E-F69856E50243}" presName="textNode" presStyleLbl="node1" presStyleIdx="0" presStyleCnt="1" custAng="5400000" custLinFactNeighborX="-74658" custLinFactNeighborY="-61838">
        <dgm:presLayoutVars>
          <dgm:bulletEnabled val="1"/>
        </dgm:presLayoutVars>
      </dgm:prSet>
      <dgm:spPr/>
    </dgm:pt>
  </dgm:ptLst>
  <dgm:cxnLst>
    <dgm:cxn modelId="{C4C55521-C400-46A8-9B98-940EE010DC07}" srcId="{BB321F60-66D4-47E5-A1BD-8C968E2BF714}" destId="{69BB837D-8EA4-4692-BD1E-F69856E50243}" srcOrd="0" destOrd="0" parTransId="{63FFEC65-0ADB-46B1-A0C1-12A9CF51F09C}" sibTransId="{9472FD73-39B7-428E-BE53-40EC161F7030}"/>
    <dgm:cxn modelId="{8924A5C1-F861-4194-BC1E-8633071CEAF8}" type="presOf" srcId="{69BB837D-8EA4-4692-BD1E-F69856E50243}" destId="{2069E2FC-7B53-45E2-860C-D53BE6B2F081}" srcOrd="0" destOrd="0" presId="urn:microsoft.com/office/officeart/2005/8/layout/hProcess9"/>
    <dgm:cxn modelId="{D606D9DA-EAB2-4241-BA6A-D8FBC6290B18}" type="presOf" srcId="{BB321F60-66D4-47E5-A1BD-8C968E2BF714}" destId="{8CF4E148-2EAF-4665-802E-500C7379D4C0}" srcOrd="0" destOrd="0" presId="urn:microsoft.com/office/officeart/2005/8/layout/hProcess9"/>
    <dgm:cxn modelId="{68D17829-73FB-4516-A97A-C42C042B5577}" type="presParOf" srcId="{8CF4E148-2EAF-4665-802E-500C7379D4C0}" destId="{49EA7F07-0B0A-4E60-8C48-CC4096BF4B37}" srcOrd="0" destOrd="0" presId="urn:microsoft.com/office/officeart/2005/8/layout/hProcess9"/>
    <dgm:cxn modelId="{8E45E23B-1C6D-40C0-9938-30863085CF63}" type="presParOf" srcId="{8CF4E148-2EAF-4665-802E-500C7379D4C0}" destId="{9DB10BEF-E98F-42B5-B665-F63C1746F04F}" srcOrd="1" destOrd="0" presId="urn:microsoft.com/office/officeart/2005/8/layout/hProcess9"/>
    <dgm:cxn modelId="{69E5BD50-46E2-4B68-8117-EA7FAE2D66FE}" type="presParOf" srcId="{9DB10BEF-E98F-42B5-B665-F63C1746F04F}" destId="{2069E2FC-7B53-45E2-860C-D53BE6B2F081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B321F60-66D4-47E5-A1BD-8C968E2BF71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9BB837D-8EA4-4692-BD1E-F69856E50243}">
      <dgm:prSet phldrT="[Text]" custT="1"/>
      <dgm:spPr>
        <a:solidFill>
          <a:schemeClr val="accent3">
            <a:lumMod val="65000"/>
          </a:schemeClr>
        </a:solidFill>
        <a:ln>
          <a:solidFill>
            <a:schemeClr val="accent3">
              <a:lumMod val="65000"/>
            </a:schemeClr>
          </a:solidFill>
        </a:ln>
      </dgm:spPr>
      <dgm:t>
        <a:bodyPr/>
        <a:lstStyle/>
        <a:p>
          <a:r>
            <a:rPr lang="da-DK" sz="1100" b="1" dirty="0">
              <a:latin typeface="Trebuchet MS" pitchFamily="34" charset="0"/>
            </a:rPr>
            <a:t>4,00%</a:t>
          </a:r>
        </a:p>
      </dgm:t>
    </dgm:pt>
    <dgm:pt modelId="{63FFEC65-0ADB-46B1-A0C1-12A9CF51F09C}" type="parTrans" cxnId="{C4C55521-C400-46A8-9B98-940EE010DC07}">
      <dgm:prSet/>
      <dgm:spPr/>
      <dgm:t>
        <a:bodyPr/>
        <a:lstStyle/>
        <a:p>
          <a:endParaRPr lang="da-DK"/>
        </a:p>
      </dgm:t>
    </dgm:pt>
    <dgm:pt modelId="{9472FD73-39B7-428E-BE53-40EC161F7030}" type="sibTrans" cxnId="{C4C55521-C400-46A8-9B98-940EE010DC07}">
      <dgm:prSet/>
      <dgm:spPr/>
      <dgm:t>
        <a:bodyPr/>
        <a:lstStyle/>
        <a:p>
          <a:endParaRPr lang="da-DK"/>
        </a:p>
      </dgm:t>
    </dgm:pt>
    <dgm:pt modelId="{8CF4E148-2EAF-4665-802E-500C7379D4C0}" type="pres">
      <dgm:prSet presAssocID="{BB321F60-66D4-47E5-A1BD-8C968E2BF714}" presName="CompostProcess" presStyleCnt="0">
        <dgm:presLayoutVars>
          <dgm:dir/>
          <dgm:resizeHandles val="exact"/>
        </dgm:presLayoutVars>
      </dgm:prSet>
      <dgm:spPr/>
    </dgm:pt>
    <dgm:pt modelId="{49EA7F07-0B0A-4E60-8C48-CC4096BF4B37}" type="pres">
      <dgm:prSet presAssocID="{BB321F60-66D4-47E5-A1BD-8C968E2BF714}" presName="arrow" presStyleLbl="bgShp" presStyleIdx="0" presStyleCnt="1" custAng="16200000" custScaleX="110525" custLinFactNeighborX="-61877" custLinFactNeighborY="-42914"/>
      <dgm:spPr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</dgm:pt>
    <dgm:pt modelId="{9DB10BEF-E98F-42B5-B665-F63C1746F04F}" type="pres">
      <dgm:prSet presAssocID="{BB321F60-66D4-47E5-A1BD-8C968E2BF714}" presName="linearProcess" presStyleCnt="0"/>
      <dgm:spPr/>
    </dgm:pt>
    <dgm:pt modelId="{2069E2FC-7B53-45E2-860C-D53BE6B2F081}" type="pres">
      <dgm:prSet presAssocID="{69BB837D-8EA4-4692-BD1E-F69856E50243}" presName="textNode" presStyleLbl="node1" presStyleIdx="0" presStyleCnt="1" custAng="5400000" custLinFactNeighborX="-59066" custLinFactNeighborY="562">
        <dgm:presLayoutVars>
          <dgm:bulletEnabled val="1"/>
        </dgm:presLayoutVars>
      </dgm:prSet>
      <dgm:spPr/>
    </dgm:pt>
  </dgm:ptLst>
  <dgm:cxnLst>
    <dgm:cxn modelId="{14183416-0029-4A09-A4F5-7B9E997CE693}" type="presOf" srcId="{69BB837D-8EA4-4692-BD1E-F69856E50243}" destId="{2069E2FC-7B53-45E2-860C-D53BE6B2F081}" srcOrd="0" destOrd="0" presId="urn:microsoft.com/office/officeart/2005/8/layout/hProcess9"/>
    <dgm:cxn modelId="{9E69141C-BF0A-4694-B19F-230CFE78C247}" type="presOf" srcId="{BB321F60-66D4-47E5-A1BD-8C968E2BF714}" destId="{8CF4E148-2EAF-4665-802E-500C7379D4C0}" srcOrd="0" destOrd="0" presId="urn:microsoft.com/office/officeart/2005/8/layout/hProcess9"/>
    <dgm:cxn modelId="{C4C55521-C400-46A8-9B98-940EE010DC07}" srcId="{BB321F60-66D4-47E5-A1BD-8C968E2BF714}" destId="{69BB837D-8EA4-4692-BD1E-F69856E50243}" srcOrd="0" destOrd="0" parTransId="{63FFEC65-0ADB-46B1-A0C1-12A9CF51F09C}" sibTransId="{9472FD73-39B7-428E-BE53-40EC161F7030}"/>
    <dgm:cxn modelId="{DDFB76AA-52FD-4938-BD94-B53987BF08F6}" type="presParOf" srcId="{8CF4E148-2EAF-4665-802E-500C7379D4C0}" destId="{49EA7F07-0B0A-4E60-8C48-CC4096BF4B37}" srcOrd="0" destOrd="0" presId="urn:microsoft.com/office/officeart/2005/8/layout/hProcess9"/>
    <dgm:cxn modelId="{EEBB9045-5B25-4B75-9D7E-B5ABF0762784}" type="presParOf" srcId="{8CF4E148-2EAF-4665-802E-500C7379D4C0}" destId="{9DB10BEF-E98F-42B5-B665-F63C1746F04F}" srcOrd="1" destOrd="0" presId="urn:microsoft.com/office/officeart/2005/8/layout/hProcess9"/>
    <dgm:cxn modelId="{6B40D074-6A9A-4332-9B5B-4E6A4477C00C}" type="presParOf" srcId="{9DB10BEF-E98F-42B5-B665-F63C1746F04F}" destId="{2069E2FC-7B53-45E2-860C-D53BE6B2F081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B321F60-66D4-47E5-A1BD-8C968E2BF71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9BB837D-8EA4-4692-BD1E-F69856E50243}">
      <dgm:prSet phldrT="[Text]" custT="1"/>
      <dgm:spPr>
        <a:solidFill>
          <a:schemeClr val="accent3">
            <a:lumMod val="65000"/>
          </a:schemeClr>
        </a:solidFill>
        <a:ln>
          <a:solidFill>
            <a:schemeClr val="accent3">
              <a:lumMod val="65000"/>
            </a:schemeClr>
          </a:solidFill>
        </a:ln>
      </dgm:spPr>
      <dgm:t>
        <a:bodyPr/>
        <a:lstStyle/>
        <a:p>
          <a:r>
            <a:rPr lang="da-DK" sz="900" b="1" dirty="0">
              <a:latin typeface="Trebuchet MS" pitchFamily="34" charset="0"/>
            </a:rPr>
            <a:t>          </a:t>
          </a:r>
          <a:r>
            <a:rPr lang="da-DK" sz="1100" b="1" dirty="0">
              <a:latin typeface="Trebuchet MS" pitchFamily="34" charset="0"/>
            </a:rPr>
            <a:t>fast rente</a:t>
          </a:r>
        </a:p>
      </dgm:t>
    </dgm:pt>
    <dgm:pt modelId="{63FFEC65-0ADB-46B1-A0C1-12A9CF51F09C}" type="parTrans" cxnId="{C4C55521-C400-46A8-9B98-940EE010DC07}">
      <dgm:prSet/>
      <dgm:spPr/>
      <dgm:t>
        <a:bodyPr/>
        <a:lstStyle/>
        <a:p>
          <a:endParaRPr lang="da-DK"/>
        </a:p>
      </dgm:t>
    </dgm:pt>
    <dgm:pt modelId="{9472FD73-39B7-428E-BE53-40EC161F7030}" type="sibTrans" cxnId="{C4C55521-C400-46A8-9B98-940EE010DC07}">
      <dgm:prSet/>
      <dgm:spPr/>
      <dgm:t>
        <a:bodyPr/>
        <a:lstStyle/>
        <a:p>
          <a:endParaRPr lang="da-DK"/>
        </a:p>
      </dgm:t>
    </dgm:pt>
    <dgm:pt modelId="{8CF4E148-2EAF-4665-802E-500C7379D4C0}" type="pres">
      <dgm:prSet presAssocID="{BB321F60-66D4-47E5-A1BD-8C968E2BF714}" presName="CompostProcess" presStyleCnt="0">
        <dgm:presLayoutVars>
          <dgm:dir/>
          <dgm:resizeHandles val="exact"/>
        </dgm:presLayoutVars>
      </dgm:prSet>
      <dgm:spPr/>
    </dgm:pt>
    <dgm:pt modelId="{49EA7F07-0B0A-4E60-8C48-CC4096BF4B37}" type="pres">
      <dgm:prSet presAssocID="{BB321F60-66D4-47E5-A1BD-8C968E2BF714}" presName="arrow" presStyleLbl="bgShp" presStyleIdx="0" presStyleCnt="1" custScaleX="103449" custLinFactNeighborX="-6857" custLinFactNeighborY="-5585"/>
      <dgm:spPr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</dgm:pt>
    <dgm:pt modelId="{9DB10BEF-E98F-42B5-B665-F63C1746F04F}" type="pres">
      <dgm:prSet presAssocID="{BB321F60-66D4-47E5-A1BD-8C968E2BF714}" presName="linearProcess" presStyleCnt="0"/>
      <dgm:spPr/>
    </dgm:pt>
    <dgm:pt modelId="{2069E2FC-7B53-45E2-860C-D53BE6B2F081}" type="pres">
      <dgm:prSet presAssocID="{69BB837D-8EA4-4692-BD1E-F69856E50243}" presName="textNode" presStyleLbl="node1" presStyleIdx="0" presStyleCnt="1" custLinFactNeighborX="-25976" custLinFactNeighborY="-3045">
        <dgm:presLayoutVars>
          <dgm:bulletEnabled val="1"/>
        </dgm:presLayoutVars>
      </dgm:prSet>
      <dgm:spPr/>
    </dgm:pt>
  </dgm:ptLst>
  <dgm:cxnLst>
    <dgm:cxn modelId="{C4C55521-C400-46A8-9B98-940EE010DC07}" srcId="{BB321F60-66D4-47E5-A1BD-8C968E2BF714}" destId="{69BB837D-8EA4-4692-BD1E-F69856E50243}" srcOrd="0" destOrd="0" parTransId="{63FFEC65-0ADB-46B1-A0C1-12A9CF51F09C}" sibTransId="{9472FD73-39B7-428E-BE53-40EC161F7030}"/>
    <dgm:cxn modelId="{2861D63A-91A1-4BBF-AD4F-D9B6ABCE14B8}" type="presOf" srcId="{69BB837D-8EA4-4692-BD1E-F69856E50243}" destId="{2069E2FC-7B53-45E2-860C-D53BE6B2F081}" srcOrd="0" destOrd="0" presId="urn:microsoft.com/office/officeart/2005/8/layout/hProcess9"/>
    <dgm:cxn modelId="{E863FDB6-45E2-43DD-90C6-D2108D405942}" type="presOf" srcId="{BB321F60-66D4-47E5-A1BD-8C968E2BF714}" destId="{8CF4E148-2EAF-4665-802E-500C7379D4C0}" srcOrd="0" destOrd="0" presId="urn:microsoft.com/office/officeart/2005/8/layout/hProcess9"/>
    <dgm:cxn modelId="{F4681315-9513-4603-8D67-E6F0E8125B36}" type="presParOf" srcId="{8CF4E148-2EAF-4665-802E-500C7379D4C0}" destId="{49EA7F07-0B0A-4E60-8C48-CC4096BF4B37}" srcOrd="0" destOrd="0" presId="urn:microsoft.com/office/officeart/2005/8/layout/hProcess9"/>
    <dgm:cxn modelId="{B77EE50D-BD06-41CC-8942-A9EBEDC47E1F}" type="presParOf" srcId="{8CF4E148-2EAF-4665-802E-500C7379D4C0}" destId="{9DB10BEF-E98F-42B5-B665-F63C1746F04F}" srcOrd="1" destOrd="0" presId="urn:microsoft.com/office/officeart/2005/8/layout/hProcess9"/>
    <dgm:cxn modelId="{A64EC7EE-73F0-45B2-A451-940AE8821B95}" type="presParOf" srcId="{9DB10BEF-E98F-42B5-B665-F63C1746F04F}" destId="{2069E2FC-7B53-45E2-860C-D53BE6B2F081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B321F60-66D4-47E5-A1BD-8C968E2BF71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9BB837D-8EA4-4692-BD1E-F69856E50243}">
      <dgm:prSet phldrT="[Text]" custT="1"/>
      <dgm:spPr>
        <a:solidFill>
          <a:schemeClr val="accent3">
            <a:lumMod val="65000"/>
          </a:schemeClr>
        </a:solidFill>
        <a:ln>
          <a:solidFill>
            <a:schemeClr val="accent3">
              <a:lumMod val="65000"/>
            </a:schemeClr>
          </a:solidFill>
        </a:ln>
      </dgm:spPr>
      <dgm:t>
        <a:bodyPr/>
        <a:lstStyle/>
        <a:p>
          <a:r>
            <a:rPr lang="da-DK" sz="1100" b="1" dirty="0">
              <a:latin typeface="Trebuchet MS" pitchFamily="34" charset="0"/>
            </a:rPr>
            <a:t>Geometrisk gennemsnit af </a:t>
          </a:r>
          <a:r>
            <a:rPr lang="da-DK" sz="1100" b="1" dirty="0" err="1">
              <a:latin typeface="Trebuchet MS" pitchFamily="34" charset="0"/>
            </a:rPr>
            <a:t>Overnight</a:t>
          </a:r>
          <a:r>
            <a:rPr lang="da-DK" sz="1100" b="1" dirty="0">
              <a:latin typeface="Trebuchet MS" pitchFamily="34" charset="0"/>
            </a:rPr>
            <a:t> renter</a:t>
          </a:r>
        </a:p>
      </dgm:t>
    </dgm:pt>
    <dgm:pt modelId="{63FFEC65-0ADB-46B1-A0C1-12A9CF51F09C}" type="parTrans" cxnId="{C4C55521-C400-46A8-9B98-940EE010DC07}">
      <dgm:prSet/>
      <dgm:spPr/>
      <dgm:t>
        <a:bodyPr/>
        <a:lstStyle/>
        <a:p>
          <a:endParaRPr lang="da-DK"/>
        </a:p>
      </dgm:t>
    </dgm:pt>
    <dgm:pt modelId="{9472FD73-39B7-428E-BE53-40EC161F7030}" type="sibTrans" cxnId="{C4C55521-C400-46A8-9B98-940EE010DC07}">
      <dgm:prSet/>
      <dgm:spPr/>
      <dgm:t>
        <a:bodyPr/>
        <a:lstStyle/>
        <a:p>
          <a:endParaRPr lang="da-DK"/>
        </a:p>
      </dgm:t>
    </dgm:pt>
    <dgm:pt modelId="{8CF4E148-2EAF-4665-802E-500C7379D4C0}" type="pres">
      <dgm:prSet presAssocID="{BB321F60-66D4-47E5-A1BD-8C968E2BF714}" presName="CompostProcess" presStyleCnt="0">
        <dgm:presLayoutVars>
          <dgm:dir/>
          <dgm:resizeHandles val="exact"/>
        </dgm:presLayoutVars>
      </dgm:prSet>
      <dgm:spPr/>
    </dgm:pt>
    <dgm:pt modelId="{49EA7F07-0B0A-4E60-8C48-CC4096BF4B37}" type="pres">
      <dgm:prSet presAssocID="{BB321F60-66D4-47E5-A1BD-8C968E2BF714}" presName="arrow" presStyleLbl="bgShp" presStyleIdx="0" presStyleCnt="1" custAng="10800000" custScaleX="110525" custLinFactNeighborX="-9753" custLinFactNeighborY="-1541"/>
      <dgm:spPr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</dgm:pt>
    <dgm:pt modelId="{9DB10BEF-E98F-42B5-B665-F63C1746F04F}" type="pres">
      <dgm:prSet presAssocID="{BB321F60-66D4-47E5-A1BD-8C968E2BF714}" presName="linearProcess" presStyleCnt="0"/>
      <dgm:spPr/>
    </dgm:pt>
    <dgm:pt modelId="{2069E2FC-7B53-45E2-860C-D53BE6B2F081}" type="pres">
      <dgm:prSet presAssocID="{69BB837D-8EA4-4692-BD1E-F69856E50243}" presName="textNode" presStyleLbl="node1" presStyleIdx="0" presStyleCnt="1" custLinFactNeighborX="530" custLinFactNeighborY="4482">
        <dgm:presLayoutVars>
          <dgm:bulletEnabled val="1"/>
        </dgm:presLayoutVars>
      </dgm:prSet>
      <dgm:spPr/>
    </dgm:pt>
  </dgm:ptLst>
  <dgm:cxnLst>
    <dgm:cxn modelId="{C4C55521-C400-46A8-9B98-940EE010DC07}" srcId="{BB321F60-66D4-47E5-A1BD-8C968E2BF714}" destId="{69BB837D-8EA4-4692-BD1E-F69856E50243}" srcOrd="0" destOrd="0" parTransId="{63FFEC65-0ADB-46B1-A0C1-12A9CF51F09C}" sibTransId="{9472FD73-39B7-428E-BE53-40EC161F7030}"/>
    <dgm:cxn modelId="{22007B50-0591-40D1-AFA0-13DC88B0E08C}" type="presOf" srcId="{BB321F60-66D4-47E5-A1BD-8C968E2BF714}" destId="{8CF4E148-2EAF-4665-802E-500C7379D4C0}" srcOrd="0" destOrd="0" presId="urn:microsoft.com/office/officeart/2005/8/layout/hProcess9"/>
    <dgm:cxn modelId="{F7B88391-31D0-4434-9A40-02F499D2B1A9}" type="presOf" srcId="{69BB837D-8EA4-4692-BD1E-F69856E50243}" destId="{2069E2FC-7B53-45E2-860C-D53BE6B2F081}" srcOrd="0" destOrd="0" presId="urn:microsoft.com/office/officeart/2005/8/layout/hProcess9"/>
    <dgm:cxn modelId="{F58F1B4C-F1D2-4CBE-8F07-BB7D3B29B98A}" type="presParOf" srcId="{8CF4E148-2EAF-4665-802E-500C7379D4C0}" destId="{49EA7F07-0B0A-4E60-8C48-CC4096BF4B37}" srcOrd="0" destOrd="0" presId="urn:microsoft.com/office/officeart/2005/8/layout/hProcess9"/>
    <dgm:cxn modelId="{694CD4EA-32E8-4E28-82A3-395964E93B65}" type="presParOf" srcId="{8CF4E148-2EAF-4665-802E-500C7379D4C0}" destId="{9DB10BEF-E98F-42B5-B665-F63C1746F04F}" srcOrd="1" destOrd="0" presId="urn:microsoft.com/office/officeart/2005/8/layout/hProcess9"/>
    <dgm:cxn modelId="{8FF443CE-0025-457F-A50E-4D0E2F89136F}" type="presParOf" srcId="{9DB10BEF-E98F-42B5-B665-F63C1746F04F}" destId="{2069E2FC-7B53-45E2-860C-D53BE6B2F081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A7F07-0B0A-4E60-8C48-CC4096BF4B37}">
      <dsp:nvSpPr>
        <dsp:cNvPr id="0" name=""/>
        <dsp:cNvSpPr/>
      </dsp:nvSpPr>
      <dsp:spPr>
        <a:xfrm>
          <a:off x="0" y="0"/>
          <a:ext cx="1158191" cy="598180"/>
        </a:xfrm>
        <a:prstGeom prst="rightArrow">
          <a:avLst/>
        </a:prstGeom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9E2FC-7B53-45E2-860C-D53BE6B2F081}">
      <dsp:nvSpPr>
        <dsp:cNvPr id="0" name=""/>
        <dsp:cNvSpPr/>
      </dsp:nvSpPr>
      <dsp:spPr>
        <a:xfrm>
          <a:off x="270796" y="172168"/>
          <a:ext cx="510395" cy="239272"/>
        </a:xfrm>
        <a:prstGeom prst="roundRect">
          <a:avLst/>
        </a:prstGeom>
        <a:solidFill>
          <a:schemeClr val="accent3">
            <a:lumMod val="65000"/>
          </a:schemeClr>
        </a:solidFill>
        <a:ln w="25400" cap="flat" cmpd="sng" algn="ctr">
          <a:solidFill>
            <a:schemeClr val="accent3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b="1" kern="1200" dirty="0">
              <a:latin typeface="Trebuchet MS" pitchFamily="34" charset="0"/>
            </a:rPr>
            <a:t>CIBOR</a:t>
          </a:r>
        </a:p>
      </dsp:txBody>
      <dsp:txXfrm>
        <a:off x="282476" y="183848"/>
        <a:ext cx="487035" cy="2159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A7F07-0B0A-4E60-8C48-CC4096BF4B37}">
      <dsp:nvSpPr>
        <dsp:cNvPr id="0" name=""/>
        <dsp:cNvSpPr/>
      </dsp:nvSpPr>
      <dsp:spPr>
        <a:xfrm rot="10800000">
          <a:off x="0" y="0"/>
          <a:ext cx="1083404" cy="598180"/>
        </a:xfrm>
        <a:prstGeom prst="rightArrow">
          <a:avLst/>
        </a:prstGeom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9E2FC-7B53-45E2-860C-D53BE6B2F081}">
      <dsp:nvSpPr>
        <dsp:cNvPr id="0" name=""/>
        <dsp:cNvSpPr/>
      </dsp:nvSpPr>
      <dsp:spPr>
        <a:xfrm>
          <a:off x="193306" y="190178"/>
          <a:ext cx="774817" cy="239272"/>
        </a:xfrm>
        <a:prstGeom prst="roundRect">
          <a:avLst/>
        </a:prstGeom>
        <a:solidFill>
          <a:schemeClr val="accent3">
            <a:lumMod val="65000"/>
          </a:schemeClr>
        </a:solidFill>
        <a:ln w="25400" cap="flat" cmpd="sng" algn="ctr">
          <a:solidFill>
            <a:schemeClr val="accent3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b="1" kern="1200" dirty="0">
              <a:latin typeface="Trebuchet MS" pitchFamily="34" charset="0"/>
            </a:rPr>
            <a:t>      2,50%</a:t>
          </a:r>
        </a:p>
      </dsp:txBody>
      <dsp:txXfrm>
        <a:off x="204986" y="201858"/>
        <a:ext cx="751457" cy="2159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A7F07-0B0A-4E60-8C48-CC4096BF4B37}">
      <dsp:nvSpPr>
        <dsp:cNvPr id="0" name=""/>
        <dsp:cNvSpPr/>
      </dsp:nvSpPr>
      <dsp:spPr>
        <a:xfrm>
          <a:off x="0" y="0"/>
          <a:ext cx="1158191" cy="598180"/>
        </a:xfrm>
        <a:prstGeom prst="rightArrow">
          <a:avLst/>
        </a:prstGeom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9E2FC-7B53-45E2-860C-D53BE6B2F081}">
      <dsp:nvSpPr>
        <dsp:cNvPr id="0" name=""/>
        <dsp:cNvSpPr/>
      </dsp:nvSpPr>
      <dsp:spPr>
        <a:xfrm>
          <a:off x="270796" y="172168"/>
          <a:ext cx="510395" cy="239272"/>
        </a:xfrm>
        <a:prstGeom prst="roundRect">
          <a:avLst/>
        </a:prstGeom>
        <a:solidFill>
          <a:schemeClr val="accent3">
            <a:lumMod val="65000"/>
          </a:schemeClr>
        </a:solidFill>
        <a:ln w="25400" cap="flat" cmpd="sng" algn="ctr">
          <a:solidFill>
            <a:schemeClr val="accent3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b="1" kern="1200" dirty="0">
              <a:latin typeface="Trebuchet MS" pitchFamily="34" charset="0"/>
            </a:rPr>
            <a:t>3,00%</a:t>
          </a:r>
        </a:p>
      </dsp:txBody>
      <dsp:txXfrm>
        <a:off x="282476" y="183848"/>
        <a:ext cx="487035" cy="2159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A7F07-0B0A-4E60-8C48-CC4096BF4B37}">
      <dsp:nvSpPr>
        <dsp:cNvPr id="0" name=""/>
        <dsp:cNvSpPr/>
      </dsp:nvSpPr>
      <dsp:spPr>
        <a:xfrm rot="10800000">
          <a:off x="0" y="0"/>
          <a:ext cx="1083404" cy="598180"/>
        </a:xfrm>
        <a:prstGeom prst="rightArrow">
          <a:avLst/>
        </a:prstGeom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9E2FC-7B53-45E2-860C-D53BE6B2F081}">
      <dsp:nvSpPr>
        <dsp:cNvPr id="0" name=""/>
        <dsp:cNvSpPr/>
      </dsp:nvSpPr>
      <dsp:spPr>
        <a:xfrm>
          <a:off x="193306" y="190178"/>
          <a:ext cx="774817" cy="239272"/>
        </a:xfrm>
        <a:prstGeom prst="roundRect">
          <a:avLst/>
        </a:prstGeom>
        <a:solidFill>
          <a:schemeClr val="accent3">
            <a:lumMod val="65000"/>
          </a:schemeClr>
        </a:solidFill>
        <a:ln w="25400" cap="flat" cmpd="sng" algn="ctr">
          <a:solidFill>
            <a:schemeClr val="accent3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b="1" kern="1200" dirty="0">
              <a:latin typeface="Trebuchet MS" pitchFamily="34" charset="0"/>
            </a:rPr>
            <a:t>      CIBOR</a:t>
          </a:r>
        </a:p>
      </dsp:txBody>
      <dsp:txXfrm>
        <a:off x="204986" y="201858"/>
        <a:ext cx="751457" cy="2159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A7F07-0B0A-4E60-8C48-CC4096BF4B37}">
      <dsp:nvSpPr>
        <dsp:cNvPr id="0" name=""/>
        <dsp:cNvSpPr/>
      </dsp:nvSpPr>
      <dsp:spPr>
        <a:xfrm>
          <a:off x="0" y="0"/>
          <a:ext cx="1158191" cy="598180"/>
        </a:xfrm>
        <a:prstGeom prst="rightArrow">
          <a:avLst/>
        </a:prstGeom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9E2FC-7B53-45E2-860C-D53BE6B2F081}">
      <dsp:nvSpPr>
        <dsp:cNvPr id="0" name=""/>
        <dsp:cNvSpPr/>
      </dsp:nvSpPr>
      <dsp:spPr>
        <a:xfrm>
          <a:off x="270796" y="172168"/>
          <a:ext cx="510395" cy="239272"/>
        </a:xfrm>
        <a:prstGeom prst="roundRect">
          <a:avLst/>
        </a:prstGeom>
        <a:solidFill>
          <a:schemeClr val="accent3">
            <a:lumMod val="65000"/>
          </a:schemeClr>
        </a:solidFill>
        <a:ln w="25400" cap="flat" cmpd="sng" algn="ctr">
          <a:solidFill>
            <a:schemeClr val="accent3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b="1" kern="1200" dirty="0">
              <a:latin typeface="Trebuchet MS" pitchFamily="34" charset="0"/>
            </a:rPr>
            <a:t>2,00%</a:t>
          </a:r>
        </a:p>
      </dsp:txBody>
      <dsp:txXfrm>
        <a:off x="282476" y="183848"/>
        <a:ext cx="487035" cy="2159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A7F07-0B0A-4E60-8C48-CC4096BF4B37}">
      <dsp:nvSpPr>
        <dsp:cNvPr id="0" name=""/>
        <dsp:cNvSpPr/>
      </dsp:nvSpPr>
      <dsp:spPr>
        <a:xfrm rot="5400000">
          <a:off x="-280005" y="0"/>
          <a:ext cx="1158191" cy="598180"/>
        </a:xfrm>
        <a:prstGeom prst="rightArrow">
          <a:avLst/>
        </a:prstGeom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9E2FC-7B53-45E2-860C-D53BE6B2F081}">
      <dsp:nvSpPr>
        <dsp:cNvPr id="0" name=""/>
        <dsp:cNvSpPr/>
      </dsp:nvSpPr>
      <dsp:spPr>
        <a:xfrm rot="5400000">
          <a:off x="22326" y="135561"/>
          <a:ext cx="510395" cy="239272"/>
        </a:xfrm>
        <a:prstGeom prst="roundRect">
          <a:avLst/>
        </a:prstGeom>
        <a:solidFill>
          <a:schemeClr val="accent3">
            <a:lumMod val="65000"/>
          </a:schemeClr>
        </a:solidFill>
        <a:ln w="25400" cap="flat" cmpd="sng" algn="ctr">
          <a:solidFill>
            <a:schemeClr val="accent3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b="1" kern="1200" dirty="0">
              <a:latin typeface="Trebuchet MS" pitchFamily="34" charset="0"/>
            </a:rPr>
            <a:t>CIBOR</a:t>
          </a:r>
        </a:p>
      </dsp:txBody>
      <dsp:txXfrm>
        <a:off x="34006" y="147241"/>
        <a:ext cx="487035" cy="2159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A7F07-0B0A-4E60-8C48-CC4096BF4B37}">
      <dsp:nvSpPr>
        <dsp:cNvPr id="0" name=""/>
        <dsp:cNvSpPr/>
      </dsp:nvSpPr>
      <dsp:spPr>
        <a:xfrm rot="16200000">
          <a:off x="-242611" y="0"/>
          <a:ext cx="1083404" cy="598180"/>
        </a:xfrm>
        <a:prstGeom prst="rightArrow">
          <a:avLst/>
        </a:prstGeom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9E2FC-7B53-45E2-860C-D53BE6B2F081}">
      <dsp:nvSpPr>
        <dsp:cNvPr id="0" name=""/>
        <dsp:cNvSpPr/>
      </dsp:nvSpPr>
      <dsp:spPr>
        <a:xfrm rot="5400000">
          <a:off x="6682" y="180799"/>
          <a:ext cx="522551" cy="239272"/>
        </a:xfrm>
        <a:prstGeom prst="roundRect">
          <a:avLst/>
        </a:prstGeom>
        <a:solidFill>
          <a:schemeClr val="accent3">
            <a:lumMod val="65000"/>
          </a:schemeClr>
        </a:solidFill>
        <a:ln w="25400" cap="flat" cmpd="sng" algn="ctr">
          <a:solidFill>
            <a:schemeClr val="accent3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b="1" kern="1200" dirty="0">
              <a:latin typeface="Trebuchet MS" pitchFamily="34" charset="0"/>
            </a:rPr>
            <a:t>4,00%</a:t>
          </a:r>
        </a:p>
      </dsp:txBody>
      <dsp:txXfrm>
        <a:off x="18362" y="192479"/>
        <a:ext cx="499191" cy="2159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A7F07-0B0A-4E60-8C48-CC4096BF4B37}">
      <dsp:nvSpPr>
        <dsp:cNvPr id="0" name=""/>
        <dsp:cNvSpPr/>
      </dsp:nvSpPr>
      <dsp:spPr>
        <a:xfrm>
          <a:off x="8049" y="0"/>
          <a:ext cx="3440492" cy="598220"/>
        </a:xfrm>
        <a:prstGeom prst="rightArrow">
          <a:avLst/>
        </a:prstGeom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9E2FC-7B53-45E2-860C-D53BE6B2F081}">
      <dsp:nvSpPr>
        <dsp:cNvPr id="0" name=""/>
        <dsp:cNvSpPr/>
      </dsp:nvSpPr>
      <dsp:spPr>
        <a:xfrm>
          <a:off x="1064533" y="172179"/>
          <a:ext cx="1173807" cy="239288"/>
        </a:xfrm>
        <a:prstGeom prst="roundRect">
          <a:avLst/>
        </a:prstGeom>
        <a:solidFill>
          <a:schemeClr val="accent3">
            <a:lumMod val="65000"/>
          </a:schemeClr>
        </a:solidFill>
        <a:ln w="25400" cap="flat" cmpd="sng" algn="ctr">
          <a:solidFill>
            <a:schemeClr val="accent3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1" kern="1200" dirty="0">
              <a:latin typeface="Trebuchet MS" pitchFamily="34" charset="0"/>
            </a:rPr>
            <a:t>          </a:t>
          </a:r>
          <a:r>
            <a:rPr lang="da-DK" sz="1100" b="1" kern="1200" dirty="0">
              <a:latin typeface="Trebuchet MS" pitchFamily="34" charset="0"/>
            </a:rPr>
            <a:t>fast rente</a:t>
          </a:r>
        </a:p>
      </dsp:txBody>
      <dsp:txXfrm>
        <a:off x="1076214" y="183860"/>
        <a:ext cx="1150445" cy="21592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A7F07-0B0A-4E60-8C48-CC4096BF4B37}">
      <dsp:nvSpPr>
        <dsp:cNvPr id="0" name=""/>
        <dsp:cNvSpPr/>
      </dsp:nvSpPr>
      <dsp:spPr>
        <a:xfrm rot="10800000">
          <a:off x="0" y="0"/>
          <a:ext cx="3390246" cy="598220"/>
        </a:xfrm>
        <a:prstGeom prst="rightArrow">
          <a:avLst/>
        </a:prstGeom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9E2FC-7B53-45E2-860C-D53BE6B2F081}">
      <dsp:nvSpPr>
        <dsp:cNvPr id="0" name=""/>
        <dsp:cNvSpPr/>
      </dsp:nvSpPr>
      <dsp:spPr>
        <a:xfrm>
          <a:off x="331541" y="190190"/>
          <a:ext cx="2977184" cy="239288"/>
        </a:xfrm>
        <a:prstGeom prst="roundRect">
          <a:avLst/>
        </a:prstGeom>
        <a:solidFill>
          <a:schemeClr val="accent3">
            <a:lumMod val="65000"/>
          </a:schemeClr>
        </a:solidFill>
        <a:ln w="25400" cap="flat" cmpd="sng" algn="ctr">
          <a:solidFill>
            <a:schemeClr val="accent3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b="1" kern="1200" dirty="0">
              <a:latin typeface="Trebuchet MS" pitchFamily="34" charset="0"/>
            </a:rPr>
            <a:t>Geometrisk gennemsnit af </a:t>
          </a:r>
          <a:r>
            <a:rPr lang="da-DK" sz="1100" b="1" kern="1200" dirty="0" err="1">
              <a:latin typeface="Trebuchet MS" pitchFamily="34" charset="0"/>
            </a:rPr>
            <a:t>Overnight</a:t>
          </a:r>
          <a:r>
            <a:rPr lang="da-DK" sz="1100" b="1" kern="1200" dirty="0">
              <a:latin typeface="Trebuchet MS" pitchFamily="34" charset="0"/>
            </a:rPr>
            <a:t> renter</a:t>
          </a:r>
        </a:p>
      </dsp:txBody>
      <dsp:txXfrm>
        <a:off x="343222" y="201871"/>
        <a:ext cx="2953822" cy="215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FD0E31D-D6AB-FA06-D8B5-95C2BC6ABD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5B11048-DCDE-C8A7-9F68-6E113D351FE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B3220B4-58C1-799A-6BD6-614A7DC8DB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38A58A2B-412E-08DE-7C01-F337FCC692D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10F2F14-F0BA-1982-5213-E0402930CA2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3AA9E6BA-21DF-D70A-2BFD-7488D8F35B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A7442D1-FFB4-4589-AF73-771FAC4E2865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FF0C094D-06EA-6DBF-4D1E-B4A1310A49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2502DF27-7E36-4BE5-D081-243D5D68B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a-DK" altLang="da-DK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99C4C76A-8960-D7D9-A0A8-B47CD39D76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B9A5E18D-1CB2-4A76-A75F-294F5F2047A5}" type="slidenum">
              <a:rPr lang="en-GB" altLang="da-DK" sz="1300"/>
              <a:pPr/>
              <a:t>18</a:t>
            </a:fld>
            <a:endParaRPr lang="en-GB" altLang="da-DK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3532F3-3153-7A3C-22C6-E232D58268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E32F37-57A3-A656-2D12-D29C99D03A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04047E-97B9-1A2A-7F1A-D35921791B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A016B6-443D-4C51-AC3C-E6CE1A3ED305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305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E23B6F-D1F8-663F-745D-187315D8BD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843161-F55B-B056-9643-623A2DDF86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D261EE-8852-990C-8E43-3E8645A876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EE3847-413A-43A7-9CA5-AA363BD24940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552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FBCDB1-B24F-643F-69DF-3E5260011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99A5C0-7242-4007-B945-4E54BFA22A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5AF1F9-59A7-EE11-D666-8ECFCB6ED0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CE2CCE-42B4-49EC-8ABA-F8A0F4056D92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9724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iagram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da-DK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6487B6-88D2-A990-60FC-E084D4C4D2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43D910-69E0-960A-5409-DB0EDDBDB1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C40420-D51E-37E6-5938-DE19091F6F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2A510D-F885-46E7-A8A9-82DBC35C2328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662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80F263-A331-5F65-8DB4-851DB36FB9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C8FA69-22AE-C3F1-8365-B976B23B05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B11743-1D6F-242C-B0EB-AEF846352D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BA214-6FCB-4B69-A56B-1896AE6D8701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779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B81945-F7A4-3845-A8BE-04A49E1B7D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ACA264-B290-9189-D344-14E37D4BB0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1C7850-9DB7-2AE5-A82F-35F54D3D7C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912C52-D8A2-442B-89D9-C3ED9D40DD09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7384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69BC4C-AEFD-DD99-9BD5-4243351468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7CD1BD-6935-5070-DE09-782889E7FE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75D133-38D5-91BB-9024-7BAF014CAE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6611C-529C-48E5-AAEB-80A96CF7F00F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0097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26BFE60-F616-5146-D50C-AED9D4CA1A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5AAD43A-6A34-C356-7E14-392BBBBDB9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AF636D0-FBE4-0B82-7755-1D1E0ED89C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87E43-33E7-42AA-BE49-D1A8A3B3A93C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68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5070398-71FF-1E70-8FC9-8158548D01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7C631A2-A354-C528-F468-DA53ACB382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054F5C0-4975-B0B8-557E-A1D8854CD3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390BC7-E5FD-4BF4-83C3-372376CE6EBA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971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C7BFB14-23A6-862E-38EB-8C270E31E9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16BA43E-3431-DED9-B7D3-F919A97923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6C3E79-0EAD-BACA-F23F-B70C561E49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F4A33C-BD73-497C-8E55-57318EE33933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659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7DECF5-6325-296F-CFB1-2FDCA90E8E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74CBD6-71A1-C7C6-B93D-107BAB59D7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34342A-AAC6-53E0-5836-2A31690E5B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71FCCF-0035-4870-A47E-300DE11C59CA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932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9A46B6-86B8-B94D-59D3-0219633687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9CC71C-BC88-CF49-F24E-229BC767E6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C3FB4F-BA9B-74EA-0D4C-FC7A95ABB8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C49D3D-F534-4BDF-BA1E-CF0DF808A436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199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C437589-7474-1953-AD62-05203BD519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C2D4AD7-FAF0-791A-EAC5-CE40EEA038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Click to edit Master text styles</a:t>
            </a:r>
          </a:p>
          <a:p>
            <a:pPr lvl="1"/>
            <a:r>
              <a:rPr lang="en-GB" altLang="da-DK"/>
              <a:t>Second level</a:t>
            </a:r>
          </a:p>
          <a:p>
            <a:pPr lvl="2"/>
            <a:r>
              <a:rPr lang="en-GB" altLang="da-DK"/>
              <a:t>Third level</a:t>
            </a:r>
          </a:p>
          <a:p>
            <a:pPr lvl="3"/>
            <a:r>
              <a:rPr lang="en-GB" altLang="da-DK"/>
              <a:t>Fourth level</a:t>
            </a:r>
          </a:p>
          <a:p>
            <a:pPr lvl="4"/>
            <a:r>
              <a:rPr lang="en-GB" altLang="da-DK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A40C041-52E1-D7A8-3611-977B06B0F8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1ED9C78-27C3-8466-F46F-863F3590466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2E1C920-8129-C8BE-9882-B202627197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5249836-1585-4CD3-9BA0-36278FA996AF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9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18" Type="http://schemas.openxmlformats.org/officeDocument/2006/relationships/diagramLayout" Target="../diagrams/layout6.xml"/><Relationship Id="rId26" Type="http://schemas.microsoft.com/office/2007/relationships/diagramDrawing" Target="../diagrams/drawing7.xml"/><Relationship Id="rId3" Type="http://schemas.openxmlformats.org/officeDocument/2006/relationships/diagramLayout" Target="../diagrams/layout3.xml"/><Relationship Id="rId21" Type="http://schemas.microsoft.com/office/2007/relationships/diagramDrawing" Target="../diagrams/drawing6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diagramData" Target="../diagrams/data6.xml"/><Relationship Id="rId25" Type="http://schemas.openxmlformats.org/officeDocument/2006/relationships/diagramColors" Target="../diagrams/colors7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20" Type="http://schemas.openxmlformats.org/officeDocument/2006/relationships/diagramColors" Target="../diagrams/colors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24" Type="http://schemas.openxmlformats.org/officeDocument/2006/relationships/diagramQuickStyle" Target="../diagrams/quickStyle7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23" Type="http://schemas.openxmlformats.org/officeDocument/2006/relationships/diagramLayout" Target="../diagrams/layout7.xml"/><Relationship Id="rId10" Type="http://schemas.openxmlformats.org/officeDocument/2006/relationships/diagramColors" Target="../diagrams/colors4.xml"/><Relationship Id="rId19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Relationship Id="rId22" Type="http://schemas.openxmlformats.org/officeDocument/2006/relationships/diagramData" Target="../diagrams/data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48FEBC5-87ED-BFC5-9132-682998C33A7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da-DK">
                <a:latin typeface="Trebuchet MS" panose="020B0603020202020204" pitchFamily="34" charset="0"/>
              </a:rPr>
              <a:t>Kapitel 6</a:t>
            </a:r>
            <a:br>
              <a:rPr lang="en-GB" altLang="da-DK">
                <a:latin typeface="Trebuchet MS" panose="020B0603020202020204" pitchFamily="34" charset="0"/>
              </a:rPr>
            </a:br>
            <a:br>
              <a:rPr lang="en-GB" altLang="da-DK">
                <a:latin typeface="Trebuchet MS" panose="020B0603020202020204" pitchFamily="34" charset="0"/>
              </a:rPr>
            </a:br>
            <a:r>
              <a:rPr lang="en-GB" altLang="da-DK">
                <a:latin typeface="Trebuchet MS" panose="020B0603020202020204" pitchFamily="34" charset="0"/>
              </a:rPr>
              <a:t>Swaps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85AF7FD-062D-E9E8-1945-59C587581CB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da-DK" altLang="da-DK"/>
          </a:p>
        </p:txBody>
      </p:sp>
      <p:sp>
        <p:nvSpPr>
          <p:cNvPr id="3076" name="Footer Placeholder 1">
            <a:extLst>
              <a:ext uri="{FF2B5EF4-FFF2-40B4-BE49-F238E27FC236}">
                <a16:creationId xmlns:a16="http://schemas.microsoft.com/office/drawing/2014/main" id="{7C571E52-90BF-8DC9-B262-829C115BC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FC2DABA-7EC8-B61F-627B-FD39DBCAF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Anvendelse af swaps </a:t>
            </a:r>
            <a:br>
              <a:rPr lang="da-DK" altLang="da-DK">
                <a:latin typeface="Trebuchet MS" panose="020B0603020202020204" pitchFamily="34" charset="0"/>
              </a:rPr>
            </a:br>
            <a:r>
              <a:rPr lang="da-DK" altLang="en-US">
                <a:latin typeface="Trebuchet MS" panose="020B0603020202020204" pitchFamily="34" charset="0"/>
              </a:rPr>
              <a:t>Fra USD-lån til DKK-lån</a:t>
            </a:r>
          </a:p>
        </p:txBody>
      </p:sp>
      <p:sp>
        <p:nvSpPr>
          <p:cNvPr id="13315" name="Footer Placeholder 2">
            <a:extLst>
              <a:ext uri="{FF2B5EF4-FFF2-40B4-BE49-F238E27FC236}">
                <a16:creationId xmlns:a16="http://schemas.microsoft.com/office/drawing/2014/main" id="{76EB8482-B742-8903-22A8-85513EC6E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B56D23-92B5-2324-1BC6-31982998A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466726"/>
            <a:ext cx="8172400" cy="478167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86B62D5D-8062-CB92-1CA2-71A72B48F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84163"/>
            <a:ext cx="7772400" cy="1143000"/>
          </a:xfrm>
        </p:spPr>
        <p:txBody>
          <a:bodyPr/>
          <a:lstStyle/>
          <a:p>
            <a:r>
              <a:rPr lang="da-DK" altLang="da-DK" sz="3600">
                <a:latin typeface="Trebuchet MS" panose="020B0603020202020204" pitchFamily="34" charset="0"/>
              </a:rPr>
              <a:t>Anvendelse af swap</a:t>
            </a:r>
            <a:br>
              <a:rPr lang="da-DK" altLang="da-DK" sz="3600">
                <a:latin typeface="Trebuchet MS" panose="020B0603020202020204" pitchFamily="34" charset="0"/>
              </a:rPr>
            </a:br>
            <a:r>
              <a:rPr lang="da-DK" altLang="da-DK" sz="3600">
                <a:latin typeface="Trebuchet MS" panose="020B0603020202020204" pitchFamily="34" charset="0"/>
              </a:rPr>
              <a:t>Udnyttelse af komparative fordele</a:t>
            </a:r>
          </a:p>
        </p:txBody>
      </p:sp>
      <p:sp>
        <p:nvSpPr>
          <p:cNvPr id="15363" name="Slide Number Placeholder 2">
            <a:extLst>
              <a:ext uri="{FF2B5EF4-FFF2-40B4-BE49-F238E27FC236}">
                <a16:creationId xmlns:a16="http://schemas.microsoft.com/office/drawing/2014/main" id="{3BD1F024-7221-A5C4-6269-0B2AC0AB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63525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54100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76375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98650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3558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130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2702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7274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6A623E92-BCF3-4BAF-BFEA-80647BE9B5FC}" type="slidenum">
              <a:rPr lang="en-GB" altLang="da-DK" sz="1100">
                <a:solidFill>
                  <a:schemeClr val="tx2"/>
                </a:solidFill>
                <a:latin typeface="TrueFrutiger" pitchFamily="2" charset="0"/>
              </a:rPr>
              <a:pPr/>
              <a:t>11</a:t>
            </a:fld>
            <a:endParaRPr lang="en-GB" altLang="da-DK" sz="900">
              <a:solidFill>
                <a:srgbClr val="5E5E5E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16800E-12FE-BC7D-004D-F421D37EE8DE}"/>
              </a:ext>
            </a:extLst>
          </p:cNvPr>
          <p:cNvSpPr/>
          <p:nvPr/>
        </p:nvSpPr>
        <p:spPr bwMode="auto">
          <a:xfrm>
            <a:off x="1993900" y="3468688"/>
            <a:ext cx="1196975" cy="1063625"/>
          </a:xfrm>
          <a:prstGeom prst="rect">
            <a:avLst/>
          </a:prstGeom>
          <a:solidFill>
            <a:schemeClr val="accent3">
              <a:lumMod val="6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a-DK" sz="2215" dirty="0"/>
              <a:t>A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C4B8D78-938F-FA35-16A7-E8884187667A}"/>
              </a:ext>
            </a:extLst>
          </p:cNvPr>
          <p:cNvGraphicFramePr/>
          <p:nvPr/>
        </p:nvGraphicFramePr>
        <p:xfrm>
          <a:off x="3390735" y="3402571"/>
          <a:ext cx="1317150" cy="598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559E1A3-C0D9-9ADB-4620-155AC363D56F}"/>
              </a:ext>
            </a:extLst>
          </p:cNvPr>
          <p:cNvGraphicFramePr/>
          <p:nvPr/>
        </p:nvGraphicFramePr>
        <p:xfrm>
          <a:off x="3324255" y="3943504"/>
          <a:ext cx="1153217" cy="598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C254DCA-9EA1-C39F-B636-E0BAF2914F95}"/>
              </a:ext>
            </a:extLst>
          </p:cNvPr>
          <p:cNvSpPr/>
          <p:nvPr/>
        </p:nvSpPr>
        <p:spPr bwMode="auto">
          <a:xfrm>
            <a:off x="4613275" y="3468688"/>
            <a:ext cx="1195388" cy="1063625"/>
          </a:xfrm>
          <a:prstGeom prst="rect">
            <a:avLst/>
          </a:prstGeom>
          <a:solidFill>
            <a:schemeClr val="accent3">
              <a:lumMod val="6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a-DK" sz="2215" dirty="0"/>
              <a:t>B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C94ED8B9-39B0-0F1A-FF46-4AFE0992CD7F}"/>
              </a:ext>
            </a:extLst>
          </p:cNvPr>
          <p:cNvSpPr/>
          <p:nvPr/>
        </p:nvSpPr>
        <p:spPr bwMode="auto">
          <a:xfrm rot="5400000">
            <a:off x="2042319" y="4893469"/>
            <a:ext cx="1098550" cy="627062"/>
          </a:xfrm>
          <a:prstGeom prst="rightArrow">
            <a:avLst/>
          </a:prstGeom>
          <a:solidFill>
            <a:schemeClr val="accent3">
              <a:lumMod val="6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5369" name="TextBox 27">
            <a:extLst>
              <a:ext uri="{FF2B5EF4-FFF2-40B4-BE49-F238E27FC236}">
                <a16:creationId xmlns:a16="http://schemas.microsoft.com/office/drawing/2014/main" id="{649E8380-1296-A83B-1742-F35986B74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963" y="5881688"/>
            <a:ext cx="1789112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Lån med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fast rente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(2,00%)</a:t>
            </a: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23EF2B19-92F5-1F37-9E6B-338E0F76E25A}"/>
              </a:ext>
            </a:extLst>
          </p:cNvPr>
          <p:cNvSpPr/>
          <p:nvPr/>
        </p:nvSpPr>
        <p:spPr bwMode="auto">
          <a:xfrm rot="5400000">
            <a:off x="4715669" y="4893469"/>
            <a:ext cx="1098550" cy="627062"/>
          </a:xfrm>
          <a:prstGeom prst="rightArrow">
            <a:avLst/>
          </a:prstGeom>
          <a:solidFill>
            <a:schemeClr val="accent3">
              <a:lumMod val="6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5371" name="TextBox 27">
            <a:extLst>
              <a:ext uri="{FF2B5EF4-FFF2-40B4-BE49-F238E27FC236}">
                <a16:creationId xmlns:a16="http://schemas.microsoft.com/office/drawing/2014/main" id="{66C46630-AB27-F963-6A1B-2CBA239E1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5881688"/>
            <a:ext cx="1789112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Lån med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variabel rente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(CIBOR + 2,00%)</a:t>
            </a:r>
          </a:p>
        </p:txBody>
      </p:sp>
      <p:pic>
        <p:nvPicPr>
          <p:cNvPr id="14348" name="Picture 1">
            <a:extLst>
              <a:ext uri="{FF2B5EF4-FFF2-40B4-BE49-F238E27FC236}">
                <a16:creationId xmlns:a16="http://schemas.microsoft.com/office/drawing/2014/main" id="{3A34EE5A-27A7-F6FD-567E-A138E1CC387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752600"/>
            <a:ext cx="10183813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7CF75DDE-B272-016E-8642-650F8D947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600">
                <a:latin typeface="Trebuchet MS" panose="020B0603020202020204" pitchFamily="34" charset="0"/>
              </a:rPr>
              <a:t>Anvendelse af swaps </a:t>
            </a:r>
            <a:br>
              <a:rPr lang="da-DK" altLang="da-DK" sz="3600">
                <a:latin typeface="Trebuchet MS" panose="020B0603020202020204" pitchFamily="34" charset="0"/>
              </a:rPr>
            </a:br>
            <a:r>
              <a:rPr lang="da-DK" altLang="da-DK" sz="3600">
                <a:latin typeface="Trebuchet MS" panose="020B0603020202020204" pitchFamily="34" charset="0"/>
              </a:rPr>
              <a:t>Spekulation i stigende spreadover</a:t>
            </a:r>
          </a:p>
        </p:txBody>
      </p:sp>
      <p:sp>
        <p:nvSpPr>
          <p:cNvPr id="16387" name="Slide Number Placeholder 2">
            <a:extLst>
              <a:ext uri="{FF2B5EF4-FFF2-40B4-BE49-F238E27FC236}">
                <a16:creationId xmlns:a16="http://schemas.microsoft.com/office/drawing/2014/main" id="{D50083D9-13D3-6150-9340-78EA1A75A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63525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54100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76375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98650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3558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130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2702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7274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052F0F80-1D11-42C6-9483-51CF1E49F1FE}" type="slidenum">
              <a:rPr lang="en-GB" altLang="da-DK" sz="1100">
                <a:solidFill>
                  <a:schemeClr val="tx2"/>
                </a:solidFill>
                <a:latin typeface="TrueFrutiger" pitchFamily="2" charset="0"/>
              </a:rPr>
              <a:pPr/>
              <a:t>12</a:t>
            </a:fld>
            <a:endParaRPr lang="en-GB" altLang="da-DK" sz="900">
              <a:solidFill>
                <a:srgbClr val="5E5E5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1966F2-4828-BA7F-8567-B0BC187C1B48}"/>
              </a:ext>
            </a:extLst>
          </p:cNvPr>
          <p:cNvSpPr/>
          <p:nvPr/>
        </p:nvSpPr>
        <p:spPr bwMode="auto">
          <a:xfrm>
            <a:off x="4151313" y="1976438"/>
            <a:ext cx="1195387" cy="1063625"/>
          </a:xfrm>
          <a:prstGeom prst="rect">
            <a:avLst/>
          </a:prstGeom>
          <a:solidFill>
            <a:schemeClr val="accent3">
              <a:lumMod val="6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a-DK" sz="2215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035B144-FEB3-1A62-920B-4D91A367B287}"/>
              </a:ext>
            </a:extLst>
          </p:cNvPr>
          <p:cNvGraphicFramePr/>
          <p:nvPr/>
        </p:nvGraphicFramePr>
        <p:xfrm>
          <a:off x="5547782" y="1911155"/>
          <a:ext cx="1317150" cy="598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1A175A-F98E-3FCC-2532-6B729F359895}"/>
              </a:ext>
            </a:extLst>
          </p:cNvPr>
          <p:cNvGraphicFramePr/>
          <p:nvPr/>
        </p:nvGraphicFramePr>
        <p:xfrm>
          <a:off x="5481301" y="2452088"/>
          <a:ext cx="1153217" cy="598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A867C579-7EE3-9418-E147-5C0BF54BAB33}"/>
              </a:ext>
            </a:extLst>
          </p:cNvPr>
          <p:cNvGraphicFramePr/>
          <p:nvPr/>
        </p:nvGraphicFramePr>
        <p:xfrm>
          <a:off x="2834285" y="2126860"/>
          <a:ext cx="1317150" cy="598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6392" name="TextBox 1">
            <a:extLst>
              <a:ext uri="{FF2B5EF4-FFF2-40B4-BE49-F238E27FC236}">
                <a16:creationId xmlns:a16="http://schemas.microsoft.com/office/drawing/2014/main" id="{4F622155-6F10-C503-B3AE-41B4781D0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9213" y="2166938"/>
            <a:ext cx="1401762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Køb obligation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(eventuelt repo-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finansieret)</a:t>
            </a:r>
          </a:p>
        </p:txBody>
      </p:sp>
      <p:sp>
        <p:nvSpPr>
          <p:cNvPr id="16393" name="TextBox 14">
            <a:extLst>
              <a:ext uri="{FF2B5EF4-FFF2-40B4-BE49-F238E27FC236}">
                <a16:creationId xmlns:a16="http://schemas.microsoft.com/office/drawing/2014/main" id="{8C2A9E27-70C0-051D-71F1-A7D0BB2B2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7213" y="2178050"/>
            <a:ext cx="14700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Køb en swap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(betal fast rente)</a:t>
            </a:r>
          </a:p>
        </p:txBody>
      </p:sp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AFEFCFA5-A62F-24A3-0776-BDF5C108FDDE}"/>
              </a:ext>
            </a:extLst>
          </p:cNvPr>
          <p:cNvGraphicFramePr/>
          <p:nvPr/>
        </p:nvGraphicFramePr>
        <p:xfrm>
          <a:off x="4030039" y="3346060"/>
          <a:ext cx="1317150" cy="598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52809200-DAB6-B933-2AA2-D83701FCF5D3}"/>
              </a:ext>
            </a:extLst>
          </p:cNvPr>
          <p:cNvGraphicFramePr/>
          <p:nvPr/>
        </p:nvGraphicFramePr>
        <p:xfrm>
          <a:off x="4770580" y="3305528"/>
          <a:ext cx="1153217" cy="598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16396" name="TextBox 17">
            <a:extLst>
              <a:ext uri="{FF2B5EF4-FFF2-40B4-BE49-F238E27FC236}">
                <a16:creationId xmlns:a16="http://schemas.microsoft.com/office/drawing/2014/main" id="{701EC99D-BC9A-D2CB-74FF-9129A1B46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913" y="4314825"/>
            <a:ext cx="297815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Efter at swap-renten er steget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til 4,00% lukkes swappen og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gevinsten kan beregnes som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nutidsværdien af 1% årligt i swappens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292">
                <a:latin typeface="Trebuchet MS" panose="020B0603020202020204" pitchFamily="34" charset="0"/>
              </a:rPr>
              <a:t>løbetid.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D929AA8A-9042-4FCA-44C1-5CFAEEF4D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sz="3600">
                <a:latin typeface="Trebuchet MS" panose="020B0603020202020204" pitchFamily="34" charset="0"/>
              </a:rPr>
              <a:t>Øvrige anvendelsesmuligheder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1EE438E6-57EA-D87E-3B2B-832886500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Spekulation i</a:t>
            </a:r>
          </a:p>
          <a:p>
            <a:pPr lvl="1"/>
            <a:r>
              <a:rPr lang="da-DK" altLang="en-US">
                <a:latin typeface="Trebuchet MS" panose="020B0603020202020204" pitchFamily="34" charset="0"/>
              </a:rPr>
              <a:t>Stigende renter</a:t>
            </a:r>
          </a:p>
          <a:p>
            <a:pPr lvl="1"/>
            <a:r>
              <a:rPr lang="da-DK" altLang="en-US">
                <a:latin typeface="Trebuchet MS" panose="020B0603020202020204" pitchFamily="34" charset="0"/>
              </a:rPr>
              <a:t>Ændring i valutakurser</a:t>
            </a:r>
          </a:p>
          <a:p>
            <a:pPr lvl="1"/>
            <a:endParaRPr lang="da-DK" altLang="en-US">
              <a:latin typeface="Trebuchet MS" panose="020B0603020202020204" pitchFamily="34" charset="0"/>
            </a:endParaRPr>
          </a:p>
          <a:p>
            <a:r>
              <a:rPr lang="da-DK" altLang="en-US">
                <a:latin typeface="Trebuchet MS" panose="020B0603020202020204" pitchFamily="34" charset="0"/>
              </a:rPr>
              <a:t>Skabelse af asset swaps gennem kombination af virksomhedsobligation og swap</a:t>
            </a:r>
          </a:p>
        </p:txBody>
      </p:sp>
      <p:sp>
        <p:nvSpPr>
          <p:cNvPr id="16388" name="Footer Placeholder 3">
            <a:extLst>
              <a:ext uri="{FF2B5EF4-FFF2-40B4-BE49-F238E27FC236}">
                <a16:creationId xmlns:a16="http://schemas.microsoft.com/office/drawing/2014/main" id="{91670580-AC68-DC8E-CAD3-458DD634F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E931C1B6-8984-27F1-246A-58D6CEE2E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Markedsværdi af swap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EFA6B7AE-334B-D151-3D6D-CB8729997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Opstil betalingsstrømme.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Betalinger nettes ud under hensyntagen til kalenderkonventioner. 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Find de relevante diskonteringsrenter. Bemærk CIBOR/EURIBOR/… anses ikke længere for risikofrie renter: brug OIS-renter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Tilbagediskontér betalingerne.</a:t>
            </a:r>
          </a:p>
        </p:txBody>
      </p:sp>
      <p:sp>
        <p:nvSpPr>
          <p:cNvPr id="17412" name="Footer Placeholder 3">
            <a:extLst>
              <a:ext uri="{FF2B5EF4-FFF2-40B4-BE49-F238E27FC236}">
                <a16:creationId xmlns:a16="http://schemas.microsoft.com/office/drawing/2014/main" id="{FAB4F527-238A-0C3E-9A14-B98972FB2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9FDAA9F8-5EAC-635E-6876-DD134B778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338" y="239713"/>
            <a:ext cx="7772400" cy="1143000"/>
          </a:xfrm>
        </p:spPr>
        <p:txBody>
          <a:bodyPr/>
          <a:lstStyle/>
          <a:p>
            <a:r>
              <a:rPr lang="da-DK" altLang="da-DK" sz="3600">
                <a:latin typeface="Trebuchet MS" panose="020B0603020202020204" pitchFamily="34" charset="0"/>
              </a:rPr>
              <a:t>Renterisiko på swap</a:t>
            </a:r>
            <a:br>
              <a:rPr lang="da-DK" altLang="da-DK" sz="3600">
                <a:latin typeface="Trebuchet MS" panose="020B0603020202020204" pitchFamily="34" charset="0"/>
              </a:rPr>
            </a:br>
            <a:r>
              <a:rPr lang="da-DK" altLang="da-DK" sz="3600">
                <a:latin typeface="Trebuchet MS" panose="020B0603020202020204" pitchFamily="34" charset="0"/>
              </a:rPr>
              <a:t>Variable ben har lav rentefølsomhed</a:t>
            </a:r>
          </a:p>
        </p:txBody>
      </p:sp>
      <p:sp>
        <p:nvSpPr>
          <p:cNvPr id="17411" name="Slide Number Placeholder 2">
            <a:extLst>
              <a:ext uri="{FF2B5EF4-FFF2-40B4-BE49-F238E27FC236}">
                <a16:creationId xmlns:a16="http://schemas.microsoft.com/office/drawing/2014/main" id="{B51026A6-57C5-5841-BE82-638AC7077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63525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54100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76375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98650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3558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130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2702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7274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EBB46570-6583-4252-9394-B9003F360FC2}" type="slidenum">
              <a:rPr lang="en-GB" altLang="da-DK" sz="1100">
                <a:solidFill>
                  <a:schemeClr val="tx2"/>
                </a:solidFill>
                <a:latin typeface="TrueFrutiger" pitchFamily="2" charset="0"/>
              </a:rPr>
              <a:pPr/>
              <a:t>15</a:t>
            </a:fld>
            <a:endParaRPr lang="en-GB" altLang="da-DK" sz="900">
              <a:solidFill>
                <a:srgbClr val="5E5E5E"/>
              </a:solidFill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0A62945-7C38-7672-64C6-A95CC674D8E3}"/>
              </a:ext>
            </a:extLst>
          </p:cNvPr>
          <p:cNvCxnSpPr/>
          <p:nvPr/>
        </p:nvCxnSpPr>
        <p:spPr bwMode="auto">
          <a:xfrm flipV="1">
            <a:off x="1803400" y="5094288"/>
            <a:ext cx="1347788" cy="3175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2729C33-DC2C-DBC4-18D5-338CCAA266D4}"/>
              </a:ext>
            </a:extLst>
          </p:cNvPr>
          <p:cNvCxnSpPr/>
          <p:nvPr/>
        </p:nvCxnSpPr>
        <p:spPr bwMode="auto">
          <a:xfrm rot="10800000" flipV="1">
            <a:off x="3127375" y="3798888"/>
            <a:ext cx="0" cy="395287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none"/>
          </a:ln>
          <a:effectLst/>
        </p:spPr>
      </p:cxnSp>
      <p:grpSp>
        <p:nvGrpSpPr>
          <p:cNvPr id="18438" name="Group 94">
            <a:extLst>
              <a:ext uri="{FF2B5EF4-FFF2-40B4-BE49-F238E27FC236}">
                <a16:creationId xmlns:a16="http://schemas.microsoft.com/office/drawing/2014/main" id="{C66AA723-0968-70F3-40E4-01A46077B55F}"/>
              </a:ext>
            </a:extLst>
          </p:cNvPr>
          <p:cNvGrpSpPr>
            <a:grpSpLocks/>
          </p:cNvGrpSpPr>
          <p:nvPr/>
        </p:nvGrpSpPr>
        <p:grpSpPr bwMode="auto">
          <a:xfrm>
            <a:off x="2936875" y="4686300"/>
            <a:ext cx="374650" cy="395288"/>
            <a:chOff x="3729038" y="5010150"/>
            <a:chExt cx="406400" cy="428625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88593C4-700E-0DDB-267A-504DA4F04611}"/>
                </a:ext>
              </a:extLst>
            </p:cNvPr>
            <p:cNvCxnSpPr/>
            <p:nvPr/>
          </p:nvCxnSpPr>
          <p:spPr bwMode="auto">
            <a:xfrm rot="10800000" flipV="1">
              <a:off x="3949458" y="5010150"/>
              <a:ext cx="0" cy="428625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3F63ED99-17F5-D6D7-2BD7-92DB4A4340EB}"/>
                </a:ext>
              </a:extLst>
            </p:cNvPr>
            <p:cNvCxnSpPr/>
            <p:nvPr/>
          </p:nvCxnSpPr>
          <p:spPr bwMode="auto">
            <a:xfrm rot="10800000">
              <a:off x="3732482" y="5020478"/>
              <a:ext cx="406400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17415" name="TextBox 106">
            <a:extLst>
              <a:ext uri="{FF2B5EF4-FFF2-40B4-BE49-F238E27FC236}">
                <a16:creationId xmlns:a16="http://schemas.microsoft.com/office/drawing/2014/main" id="{F0969178-1922-45C8-9F75-2D009DEF3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4160838"/>
            <a:ext cx="112553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Hovedstol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= 100</a:t>
            </a:r>
          </a:p>
        </p:txBody>
      </p:sp>
      <p:sp>
        <p:nvSpPr>
          <p:cNvPr id="17416" name="TextBox 29">
            <a:extLst>
              <a:ext uri="{FF2B5EF4-FFF2-40B4-BE49-F238E27FC236}">
                <a16:creationId xmlns:a16="http://schemas.microsoft.com/office/drawing/2014/main" id="{C63E34A8-2734-1AEC-A709-3D597AAD3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3825" y="5095875"/>
            <a:ext cx="56038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12M</a:t>
            </a:r>
          </a:p>
        </p:txBody>
      </p:sp>
      <p:sp>
        <p:nvSpPr>
          <p:cNvPr id="17417" name="TextBox 106">
            <a:extLst>
              <a:ext uri="{FF2B5EF4-FFF2-40B4-BE49-F238E27FC236}">
                <a16:creationId xmlns:a16="http://schemas.microsoft.com/office/drawing/2014/main" id="{D173EE69-263A-E541-3681-3C3E8BFC4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0" y="3495675"/>
            <a:ext cx="1217613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Rente = 2%</a:t>
            </a:r>
          </a:p>
        </p:txBody>
      </p:sp>
      <p:sp>
        <p:nvSpPr>
          <p:cNvPr id="25" name="Curved Up Arrow 24">
            <a:extLst>
              <a:ext uri="{FF2B5EF4-FFF2-40B4-BE49-F238E27FC236}">
                <a16:creationId xmlns:a16="http://schemas.microsoft.com/office/drawing/2014/main" id="{DCA9C40D-FC11-3618-2A31-0254A2246E8E}"/>
              </a:ext>
            </a:extLst>
          </p:cNvPr>
          <p:cNvSpPr/>
          <p:nvPr/>
        </p:nvSpPr>
        <p:spPr bwMode="auto">
          <a:xfrm rot="10800000">
            <a:off x="1668463" y="3071813"/>
            <a:ext cx="1482725" cy="430212"/>
          </a:xfrm>
          <a:prstGeom prst="curvedUpArrow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26" name="TextBox 106">
            <a:extLst>
              <a:ext uri="{FF2B5EF4-FFF2-40B4-BE49-F238E27FC236}">
                <a16:creationId xmlns:a16="http://schemas.microsoft.com/office/drawing/2014/main" id="{AC4D0A32-C90D-D3DF-0B0E-BD24472980B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59033" y="2667184"/>
            <a:ext cx="2502461" cy="467762"/>
          </a:xfrm>
          <a:prstGeom prst="rect">
            <a:avLst/>
          </a:prstGeom>
          <a:blipFill rotWithShape="0">
            <a:blip r:embed="rId2"/>
            <a:stretch>
              <a:fillRect l="-2022" b="-1205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da-DK" sz="2215">
                <a:noFill/>
              </a:rPr>
              <a:t> </a:t>
            </a:r>
          </a:p>
        </p:txBody>
      </p:sp>
      <p:grpSp>
        <p:nvGrpSpPr>
          <p:cNvPr id="18444" name="Group 94">
            <a:extLst>
              <a:ext uri="{FF2B5EF4-FFF2-40B4-BE49-F238E27FC236}">
                <a16:creationId xmlns:a16="http://schemas.microsoft.com/office/drawing/2014/main" id="{73789F23-C95F-CA35-BC25-9E9C2C03D7C5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1636713" y="5094288"/>
            <a:ext cx="374650" cy="395287"/>
            <a:chOff x="3729038" y="5010150"/>
            <a:chExt cx="406400" cy="428625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5C202BC4-53D2-1EA5-9611-205CDDCFB27E}"/>
                </a:ext>
              </a:extLst>
            </p:cNvPr>
            <p:cNvCxnSpPr/>
            <p:nvPr/>
          </p:nvCxnSpPr>
          <p:spPr bwMode="auto">
            <a:xfrm rot="10800000" flipV="1">
              <a:off x="3949458" y="5010150"/>
              <a:ext cx="0" cy="428625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B286FA2F-E2FC-4D46-9BE7-B98787A5423C}"/>
                </a:ext>
              </a:extLst>
            </p:cNvPr>
            <p:cNvCxnSpPr/>
            <p:nvPr/>
          </p:nvCxnSpPr>
          <p:spPr bwMode="auto">
            <a:xfrm rot="10800000">
              <a:off x="3732482" y="5018756"/>
              <a:ext cx="406400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17421" name="TextBox 106">
            <a:extLst>
              <a:ext uri="{FF2B5EF4-FFF2-40B4-BE49-F238E27FC236}">
                <a16:creationId xmlns:a16="http://schemas.microsoft.com/office/drawing/2014/main" id="{287CD68A-5F52-CB53-210E-59FCA3494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575" y="5530850"/>
            <a:ext cx="520700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100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2C4B81D-E1F0-57DD-30A5-5B64D4C17426}"/>
              </a:ext>
            </a:extLst>
          </p:cNvPr>
          <p:cNvCxnSpPr/>
          <p:nvPr/>
        </p:nvCxnSpPr>
        <p:spPr bwMode="auto">
          <a:xfrm flipV="1">
            <a:off x="4832350" y="5084763"/>
            <a:ext cx="1349375" cy="4762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9518DC4-7717-3AAA-32F6-6F18B0E602B1}"/>
              </a:ext>
            </a:extLst>
          </p:cNvPr>
          <p:cNvCxnSpPr/>
          <p:nvPr/>
        </p:nvCxnSpPr>
        <p:spPr bwMode="auto">
          <a:xfrm rot="10800000" flipV="1">
            <a:off x="6156325" y="3789363"/>
            <a:ext cx="0" cy="395287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none"/>
          </a:ln>
          <a:effectLst/>
        </p:spPr>
      </p:cxnSp>
      <p:grpSp>
        <p:nvGrpSpPr>
          <p:cNvPr id="18448" name="Group 94">
            <a:extLst>
              <a:ext uri="{FF2B5EF4-FFF2-40B4-BE49-F238E27FC236}">
                <a16:creationId xmlns:a16="http://schemas.microsoft.com/office/drawing/2014/main" id="{49A436A1-4D7E-375C-44B8-6107900A230B}"/>
              </a:ext>
            </a:extLst>
          </p:cNvPr>
          <p:cNvGrpSpPr>
            <a:grpSpLocks/>
          </p:cNvGrpSpPr>
          <p:nvPr/>
        </p:nvGrpSpPr>
        <p:grpSpPr bwMode="auto">
          <a:xfrm>
            <a:off x="5965825" y="4676775"/>
            <a:ext cx="374650" cy="396875"/>
            <a:chOff x="3729038" y="5010150"/>
            <a:chExt cx="406400" cy="428625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06C4B1D0-3981-E204-5FDC-A092F18222D4}"/>
                </a:ext>
              </a:extLst>
            </p:cNvPr>
            <p:cNvCxnSpPr/>
            <p:nvPr/>
          </p:nvCxnSpPr>
          <p:spPr bwMode="auto">
            <a:xfrm rot="10800000" flipV="1">
              <a:off x="3949458" y="5010150"/>
              <a:ext cx="0" cy="428625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D745ED74-1F74-DB02-6695-C0E276E50553}"/>
                </a:ext>
              </a:extLst>
            </p:cNvPr>
            <p:cNvCxnSpPr/>
            <p:nvPr/>
          </p:nvCxnSpPr>
          <p:spPr bwMode="auto">
            <a:xfrm rot="10800000">
              <a:off x="3732482" y="5020437"/>
              <a:ext cx="406400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17425" name="TextBox 106">
            <a:extLst>
              <a:ext uri="{FF2B5EF4-FFF2-40B4-BE49-F238E27FC236}">
                <a16:creationId xmlns:a16="http://schemas.microsoft.com/office/drawing/2014/main" id="{2082B800-023A-BAC7-E0D8-C06F13BC6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4363" y="4151313"/>
            <a:ext cx="112553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Hovedstol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= 100</a:t>
            </a:r>
          </a:p>
        </p:txBody>
      </p:sp>
      <p:sp>
        <p:nvSpPr>
          <p:cNvPr id="17426" name="TextBox 29">
            <a:extLst>
              <a:ext uri="{FF2B5EF4-FFF2-40B4-BE49-F238E27FC236}">
                <a16:creationId xmlns:a16="http://schemas.microsoft.com/office/drawing/2014/main" id="{D03AC796-AE03-8D50-07F6-3B53C7E43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775" y="5086350"/>
            <a:ext cx="560388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12M</a:t>
            </a:r>
          </a:p>
        </p:txBody>
      </p:sp>
      <p:sp>
        <p:nvSpPr>
          <p:cNvPr id="17427" name="TextBox 106">
            <a:extLst>
              <a:ext uri="{FF2B5EF4-FFF2-40B4-BE49-F238E27FC236}">
                <a16:creationId xmlns:a16="http://schemas.microsoft.com/office/drawing/2014/main" id="{2D2004E2-9CF3-E40E-BB76-1C6DFBCFC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4038" y="3484563"/>
            <a:ext cx="121602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Rente = 1%</a:t>
            </a:r>
          </a:p>
        </p:txBody>
      </p:sp>
      <p:sp>
        <p:nvSpPr>
          <p:cNvPr id="39" name="Curved Up Arrow 38">
            <a:extLst>
              <a:ext uri="{FF2B5EF4-FFF2-40B4-BE49-F238E27FC236}">
                <a16:creationId xmlns:a16="http://schemas.microsoft.com/office/drawing/2014/main" id="{05D9D619-74BD-F98D-53C3-1F4A5F1326D8}"/>
              </a:ext>
            </a:extLst>
          </p:cNvPr>
          <p:cNvSpPr/>
          <p:nvPr/>
        </p:nvSpPr>
        <p:spPr bwMode="auto">
          <a:xfrm rot="10800000">
            <a:off x="4697413" y="3060700"/>
            <a:ext cx="1484312" cy="431800"/>
          </a:xfrm>
          <a:prstGeom prst="curvedUpArrow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40" name="TextBox 106">
            <a:extLst>
              <a:ext uri="{FF2B5EF4-FFF2-40B4-BE49-F238E27FC236}">
                <a16:creationId xmlns:a16="http://schemas.microsoft.com/office/drawing/2014/main" id="{C7D81F97-7633-2B61-E1F1-7DA62F5BD3C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188276" y="2657805"/>
            <a:ext cx="2560169" cy="467762"/>
          </a:xfrm>
          <a:prstGeom prst="rect">
            <a:avLst/>
          </a:prstGeom>
          <a:blipFill rotWithShape="0">
            <a:blip r:embed="rId3"/>
            <a:stretch>
              <a:fillRect l="-1758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da-DK" sz="2215">
                <a:noFill/>
              </a:rPr>
              <a:t> </a:t>
            </a:r>
          </a:p>
        </p:txBody>
      </p:sp>
      <p:grpSp>
        <p:nvGrpSpPr>
          <p:cNvPr id="18454" name="Group 94">
            <a:extLst>
              <a:ext uri="{FF2B5EF4-FFF2-40B4-BE49-F238E27FC236}">
                <a16:creationId xmlns:a16="http://schemas.microsoft.com/office/drawing/2014/main" id="{09CA19C4-7940-5607-ED3C-99253A59C8A0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4667250" y="5084763"/>
            <a:ext cx="374650" cy="395287"/>
            <a:chOff x="3729038" y="5010150"/>
            <a:chExt cx="406400" cy="428625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D3C14724-F111-E92E-1F5B-A0EEF6ACD752}"/>
                </a:ext>
              </a:extLst>
            </p:cNvPr>
            <p:cNvCxnSpPr/>
            <p:nvPr/>
          </p:nvCxnSpPr>
          <p:spPr bwMode="auto">
            <a:xfrm rot="10800000" flipV="1">
              <a:off x="3964956" y="5010150"/>
              <a:ext cx="0" cy="428625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9FCCD8CC-AB1C-418B-F072-A874EF8E7F2A}"/>
                </a:ext>
              </a:extLst>
            </p:cNvPr>
            <p:cNvCxnSpPr/>
            <p:nvPr/>
          </p:nvCxnSpPr>
          <p:spPr bwMode="auto">
            <a:xfrm rot="10800000">
              <a:off x="3747980" y="5018756"/>
              <a:ext cx="406400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17431" name="TextBox 106">
            <a:extLst>
              <a:ext uri="{FF2B5EF4-FFF2-40B4-BE49-F238E27FC236}">
                <a16:creationId xmlns:a16="http://schemas.microsoft.com/office/drawing/2014/main" id="{F3BD923C-63CE-A744-723F-BC444CDB5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525" y="5519738"/>
            <a:ext cx="5207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100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67D419A-9B3C-255F-E734-A04AE25FB6C7}"/>
              </a:ext>
            </a:extLst>
          </p:cNvPr>
          <p:cNvCxnSpPr/>
          <p:nvPr/>
        </p:nvCxnSpPr>
        <p:spPr bwMode="auto">
          <a:xfrm flipV="1">
            <a:off x="7580313" y="5084763"/>
            <a:ext cx="1347787" cy="4762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F654D36-40C5-0CEB-156B-1D087BE1168F}"/>
              </a:ext>
            </a:extLst>
          </p:cNvPr>
          <p:cNvCxnSpPr/>
          <p:nvPr/>
        </p:nvCxnSpPr>
        <p:spPr bwMode="auto">
          <a:xfrm rot="10800000" flipV="1">
            <a:off x="8904288" y="3789363"/>
            <a:ext cx="0" cy="395287"/>
          </a:xfrm>
          <a:prstGeom prst="straightConnector1">
            <a:avLst/>
          </a:pr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none"/>
          </a:ln>
          <a:effectLst/>
        </p:spPr>
      </p:cxnSp>
      <p:grpSp>
        <p:nvGrpSpPr>
          <p:cNvPr id="18458" name="Group 94">
            <a:extLst>
              <a:ext uri="{FF2B5EF4-FFF2-40B4-BE49-F238E27FC236}">
                <a16:creationId xmlns:a16="http://schemas.microsoft.com/office/drawing/2014/main" id="{6581A91A-AAEC-D3BD-5187-92BCAAE840F7}"/>
              </a:ext>
            </a:extLst>
          </p:cNvPr>
          <p:cNvGrpSpPr>
            <a:grpSpLocks/>
          </p:cNvGrpSpPr>
          <p:nvPr/>
        </p:nvGrpSpPr>
        <p:grpSpPr bwMode="auto">
          <a:xfrm>
            <a:off x="8713788" y="4676775"/>
            <a:ext cx="374650" cy="396875"/>
            <a:chOff x="3729038" y="5010150"/>
            <a:chExt cx="406400" cy="428625"/>
          </a:xfrm>
        </p:grpSpPr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DC2A6FE7-B26D-2C76-DBEF-65D9539358A6}"/>
                </a:ext>
              </a:extLst>
            </p:cNvPr>
            <p:cNvCxnSpPr/>
            <p:nvPr/>
          </p:nvCxnSpPr>
          <p:spPr bwMode="auto">
            <a:xfrm rot="10800000" flipV="1">
              <a:off x="3949458" y="5010150"/>
              <a:ext cx="0" cy="428625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9C3396B4-5547-DB62-B262-A01E52F428D5}"/>
                </a:ext>
              </a:extLst>
            </p:cNvPr>
            <p:cNvCxnSpPr/>
            <p:nvPr/>
          </p:nvCxnSpPr>
          <p:spPr bwMode="auto">
            <a:xfrm rot="10800000">
              <a:off x="3732482" y="5020437"/>
              <a:ext cx="406400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17435" name="TextBox 106">
            <a:extLst>
              <a:ext uri="{FF2B5EF4-FFF2-40B4-BE49-F238E27FC236}">
                <a16:creationId xmlns:a16="http://schemas.microsoft.com/office/drawing/2014/main" id="{2CC03D4C-3D4C-5D6D-CBAC-62A5C5D9E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3913" y="4151313"/>
            <a:ext cx="112553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Hovedstol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= 100</a:t>
            </a:r>
          </a:p>
        </p:txBody>
      </p:sp>
      <p:sp>
        <p:nvSpPr>
          <p:cNvPr id="17436" name="TextBox 29">
            <a:extLst>
              <a:ext uri="{FF2B5EF4-FFF2-40B4-BE49-F238E27FC236}">
                <a16:creationId xmlns:a16="http://schemas.microsoft.com/office/drawing/2014/main" id="{9BA600BF-37F3-EF09-7E36-D62786ED5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0738" y="5086350"/>
            <a:ext cx="560387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12M</a:t>
            </a:r>
          </a:p>
        </p:txBody>
      </p:sp>
      <p:sp>
        <p:nvSpPr>
          <p:cNvPr id="17437" name="TextBox 106">
            <a:extLst>
              <a:ext uri="{FF2B5EF4-FFF2-40B4-BE49-F238E27FC236}">
                <a16:creationId xmlns:a16="http://schemas.microsoft.com/office/drawing/2014/main" id="{E6BB365B-FB3B-D99A-B07C-E697647AE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3484563"/>
            <a:ext cx="121602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Rente = 3%</a:t>
            </a:r>
          </a:p>
        </p:txBody>
      </p:sp>
      <p:sp>
        <p:nvSpPr>
          <p:cNvPr id="53" name="Curved Up Arrow 52">
            <a:extLst>
              <a:ext uri="{FF2B5EF4-FFF2-40B4-BE49-F238E27FC236}">
                <a16:creationId xmlns:a16="http://schemas.microsoft.com/office/drawing/2014/main" id="{2A3BCE01-DFBB-A593-DA0F-2A6BB69EEA40}"/>
              </a:ext>
            </a:extLst>
          </p:cNvPr>
          <p:cNvSpPr/>
          <p:nvPr/>
        </p:nvSpPr>
        <p:spPr bwMode="auto">
          <a:xfrm rot="10800000">
            <a:off x="7446963" y="3060700"/>
            <a:ext cx="1481137" cy="431800"/>
          </a:xfrm>
          <a:prstGeom prst="curvedUpArrow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54" name="TextBox 106">
            <a:extLst>
              <a:ext uri="{FF2B5EF4-FFF2-40B4-BE49-F238E27FC236}">
                <a16:creationId xmlns:a16="http://schemas.microsoft.com/office/drawing/2014/main" id="{C139F986-332A-F84F-F7AA-973F1A1648E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936166" y="2657805"/>
            <a:ext cx="2502461" cy="467762"/>
          </a:xfrm>
          <a:prstGeom prst="rect">
            <a:avLst/>
          </a:prstGeom>
          <a:blipFill rotWithShape="0">
            <a:blip r:embed="rId4"/>
            <a:stretch>
              <a:fillRect l="-2027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da-DK" sz="2215">
                <a:noFill/>
              </a:rPr>
              <a:t> </a:t>
            </a:r>
          </a:p>
        </p:txBody>
      </p:sp>
      <p:grpSp>
        <p:nvGrpSpPr>
          <p:cNvPr id="18464" name="Group 94">
            <a:extLst>
              <a:ext uri="{FF2B5EF4-FFF2-40B4-BE49-F238E27FC236}">
                <a16:creationId xmlns:a16="http://schemas.microsoft.com/office/drawing/2014/main" id="{AE664662-BB75-1446-AD06-7ABB54D100B3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7415213" y="5084763"/>
            <a:ext cx="374650" cy="395287"/>
            <a:chOff x="3729038" y="5010150"/>
            <a:chExt cx="406400" cy="428625"/>
          </a:xfrm>
        </p:grpSpPr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6C1E88A-FD46-A2BB-1E43-38FAC9DABD99}"/>
                </a:ext>
              </a:extLst>
            </p:cNvPr>
            <p:cNvCxnSpPr/>
            <p:nvPr/>
          </p:nvCxnSpPr>
          <p:spPr bwMode="auto">
            <a:xfrm rot="10800000" flipV="1">
              <a:off x="3949458" y="5010150"/>
              <a:ext cx="0" cy="428625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F0DE8986-DB69-4504-6CDB-6817C317EC7D}"/>
                </a:ext>
              </a:extLst>
            </p:cNvPr>
            <p:cNvCxnSpPr/>
            <p:nvPr/>
          </p:nvCxnSpPr>
          <p:spPr bwMode="auto">
            <a:xfrm rot="10800000">
              <a:off x="3732482" y="5018756"/>
              <a:ext cx="406400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17441" name="TextBox 106">
            <a:extLst>
              <a:ext uri="{FF2B5EF4-FFF2-40B4-BE49-F238E27FC236}">
                <a16:creationId xmlns:a16="http://schemas.microsoft.com/office/drawing/2014/main" id="{171CB5BD-B58B-3E8E-33C2-74953BEBE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7900" y="5519738"/>
            <a:ext cx="52228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100</a:t>
            </a:r>
          </a:p>
        </p:txBody>
      </p:sp>
      <p:sp>
        <p:nvSpPr>
          <p:cNvPr id="17442" name="TextBox 106">
            <a:extLst>
              <a:ext uri="{FF2B5EF4-FFF2-40B4-BE49-F238E27FC236}">
                <a16:creationId xmlns:a16="http://schemas.microsoft.com/office/drawing/2014/main" id="{1FBF189B-5C39-FB78-E773-F708F1398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7925" y="1701800"/>
            <a:ext cx="7872413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Scenario 1                                Scenario 2                            Scenario 3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662">
                <a:latin typeface="Trebuchet MS" panose="020B0603020202020204" pitchFamily="34" charset="0"/>
              </a:rPr>
              <a:t>Forventet rente = 2%                Faldende rente = 1%             Stigende rente = 3%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8F83916B-01D5-97BF-6403-F2FA1B996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5263"/>
            <a:ext cx="7772400" cy="1143000"/>
          </a:xfrm>
        </p:spPr>
        <p:txBody>
          <a:bodyPr/>
          <a:lstStyle/>
          <a:p>
            <a:r>
              <a:rPr lang="da-DK" altLang="da-DK"/>
              <a:t>Renterisiko: ”Old School”</a:t>
            </a:r>
          </a:p>
        </p:txBody>
      </p:sp>
      <p:sp>
        <p:nvSpPr>
          <p:cNvPr id="18435" name="Slide Number Placeholder 2">
            <a:extLst>
              <a:ext uri="{FF2B5EF4-FFF2-40B4-BE49-F238E27FC236}">
                <a16:creationId xmlns:a16="http://schemas.microsoft.com/office/drawing/2014/main" id="{C16E4B63-21FE-C7A2-9B79-6DE7AF8DE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63525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54100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76375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98650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3558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130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2702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7274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1808532E-EF0F-4C23-838E-34D157073F10}" type="slidenum">
              <a:rPr lang="en-GB" altLang="da-DK" sz="1100">
                <a:solidFill>
                  <a:schemeClr val="tx2"/>
                </a:solidFill>
                <a:latin typeface="TrueFrutiger" pitchFamily="2" charset="0"/>
              </a:rPr>
              <a:pPr/>
              <a:t>16</a:t>
            </a:fld>
            <a:endParaRPr lang="en-GB" altLang="da-DK" sz="900">
              <a:solidFill>
                <a:srgbClr val="5E5E5E"/>
              </a:solidFill>
            </a:endParaRPr>
          </a:p>
        </p:txBody>
      </p:sp>
      <p:sp>
        <p:nvSpPr>
          <p:cNvPr id="18436" name="TextBox 6">
            <a:extLst>
              <a:ext uri="{FF2B5EF4-FFF2-40B4-BE49-F238E27FC236}">
                <a16:creationId xmlns:a16="http://schemas.microsoft.com/office/drawing/2014/main" id="{E54087C5-D3D3-A05B-8005-9CDA6F2C75D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240338" y="1939925"/>
            <a:ext cx="442277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latin typeface="Trebuchet MS" panose="020B0603020202020204" pitchFamily="34" charset="0"/>
              </a:rPr>
              <a:t>             CIBOR rente</a:t>
            </a:r>
          </a:p>
        </p:txBody>
      </p:sp>
      <p:sp>
        <p:nvSpPr>
          <p:cNvPr id="18437" name="TextBox 8">
            <a:extLst>
              <a:ext uri="{FF2B5EF4-FFF2-40B4-BE49-F238E27FC236}">
                <a16:creationId xmlns:a16="http://schemas.microsoft.com/office/drawing/2014/main" id="{2BC807F0-CF01-EED6-15D1-E8F77643AC2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284913" y="4721225"/>
            <a:ext cx="4833937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latin typeface="Trebuchet MS" panose="020B0603020202020204" pitchFamily="34" charset="0"/>
              </a:rPr>
              <a:t>CIBOR/swap rente</a:t>
            </a:r>
          </a:p>
        </p:txBody>
      </p:sp>
      <p:sp>
        <p:nvSpPr>
          <p:cNvPr id="18438" name="TextBox 10">
            <a:extLst>
              <a:ext uri="{FF2B5EF4-FFF2-40B4-BE49-F238E27FC236}">
                <a16:creationId xmlns:a16="http://schemas.microsoft.com/office/drawing/2014/main" id="{16780117-6C11-D211-04FE-FEAC2C76491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350963" y="4803775"/>
            <a:ext cx="4833937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latin typeface="Trebuchet MS" panose="020B0603020202020204" pitchFamily="34" charset="0"/>
              </a:rPr>
              <a:t>CIBOR/swap rente</a:t>
            </a:r>
          </a:p>
        </p:txBody>
      </p:sp>
      <p:sp>
        <p:nvSpPr>
          <p:cNvPr id="18439" name="TextBox 12">
            <a:extLst>
              <a:ext uri="{FF2B5EF4-FFF2-40B4-BE49-F238E27FC236}">
                <a16:creationId xmlns:a16="http://schemas.microsoft.com/office/drawing/2014/main" id="{EBF5E32B-AEF6-A7CB-54DE-8CFD742BADF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20675" y="1995488"/>
            <a:ext cx="442277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latin typeface="Trebuchet MS" panose="020B0603020202020204" pitchFamily="34" charset="0"/>
              </a:rPr>
              <a:t>Ingen påvirkning ved renteændring</a:t>
            </a:r>
          </a:p>
        </p:txBody>
      </p:sp>
      <p:sp>
        <p:nvSpPr>
          <p:cNvPr id="19464" name="TextBox 13">
            <a:extLst>
              <a:ext uri="{FF2B5EF4-FFF2-40B4-BE49-F238E27FC236}">
                <a16:creationId xmlns:a16="http://schemas.microsoft.com/office/drawing/2014/main" id="{BF8489AD-01BF-07C8-06F0-207FFB92501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-14288" y="1398588"/>
            <a:ext cx="100218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2400">
                <a:solidFill>
                  <a:schemeClr val="tx2"/>
                </a:solidFill>
                <a:latin typeface="Trebuchet MS" panose="020B0603020202020204" pitchFamily="34" charset="0"/>
              </a:rPr>
              <a:t>Markedsværdi af fast ben            Markedsværdi af variabelt ben</a:t>
            </a:r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id="{603B7B81-079B-3DFD-101D-AE156777606D}"/>
              </a:ext>
            </a:extLst>
          </p:cNvPr>
          <p:cNvSpPr/>
          <p:nvPr/>
        </p:nvSpPr>
        <p:spPr bwMode="auto">
          <a:xfrm>
            <a:off x="1778000" y="2401888"/>
            <a:ext cx="530225" cy="67945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6" name="Down Arrow 15">
            <a:extLst>
              <a:ext uri="{FF2B5EF4-FFF2-40B4-BE49-F238E27FC236}">
                <a16:creationId xmlns:a16="http://schemas.microsoft.com/office/drawing/2014/main" id="{0BBEF09D-4DA1-1801-3946-2FF2525B9526}"/>
              </a:ext>
            </a:extLst>
          </p:cNvPr>
          <p:cNvSpPr/>
          <p:nvPr/>
        </p:nvSpPr>
        <p:spPr bwMode="auto">
          <a:xfrm rot="10800000">
            <a:off x="2012950" y="4041775"/>
            <a:ext cx="531813" cy="67945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7" name="Down Arrow 16">
            <a:extLst>
              <a:ext uri="{FF2B5EF4-FFF2-40B4-BE49-F238E27FC236}">
                <a16:creationId xmlns:a16="http://schemas.microsoft.com/office/drawing/2014/main" id="{6F1B522B-F368-71DC-DF67-6056B622DF1B}"/>
              </a:ext>
            </a:extLst>
          </p:cNvPr>
          <p:cNvSpPr/>
          <p:nvPr/>
        </p:nvSpPr>
        <p:spPr bwMode="auto">
          <a:xfrm rot="10800000">
            <a:off x="7089775" y="3995738"/>
            <a:ext cx="531813" cy="681037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20" name="Down Arrow 19">
            <a:extLst>
              <a:ext uri="{FF2B5EF4-FFF2-40B4-BE49-F238E27FC236}">
                <a16:creationId xmlns:a16="http://schemas.microsoft.com/office/drawing/2014/main" id="{25B3E43C-A5A6-E19A-64DC-1239A11E25C2}"/>
              </a:ext>
            </a:extLst>
          </p:cNvPr>
          <p:cNvSpPr/>
          <p:nvPr/>
        </p:nvSpPr>
        <p:spPr bwMode="auto">
          <a:xfrm>
            <a:off x="6616700" y="2373313"/>
            <a:ext cx="530225" cy="681037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0A2E08-67DB-EC79-F9E4-278CF3C37701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82597" y="3135923"/>
            <a:ext cx="8867778" cy="742038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da-DK" sz="2215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543D89DE-E76E-51A9-3B26-E4CF3E633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38" y="193675"/>
            <a:ext cx="7772400" cy="11430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Renterisiko: ”new school”</a:t>
            </a:r>
          </a:p>
        </p:txBody>
      </p:sp>
      <p:sp>
        <p:nvSpPr>
          <p:cNvPr id="19459" name="Slide Number Placeholder 2">
            <a:extLst>
              <a:ext uri="{FF2B5EF4-FFF2-40B4-BE49-F238E27FC236}">
                <a16:creationId xmlns:a16="http://schemas.microsoft.com/office/drawing/2014/main" id="{09C60640-9972-3DCF-1319-D658677D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63525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54100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76375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98650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3558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130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2702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7274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5C479BF5-891E-4EC6-A92E-0316BF86BB34}" type="slidenum">
              <a:rPr lang="en-GB" altLang="da-DK" sz="1100">
                <a:solidFill>
                  <a:schemeClr val="tx2"/>
                </a:solidFill>
                <a:latin typeface="TrueFrutiger" pitchFamily="2" charset="0"/>
              </a:rPr>
              <a:pPr/>
              <a:t>17</a:t>
            </a:fld>
            <a:endParaRPr lang="en-GB" altLang="da-DK" sz="900">
              <a:solidFill>
                <a:srgbClr val="5E5E5E"/>
              </a:solidFill>
            </a:endParaRPr>
          </a:p>
        </p:txBody>
      </p:sp>
      <p:sp>
        <p:nvSpPr>
          <p:cNvPr id="19460" name="TextBox 6">
            <a:extLst>
              <a:ext uri="{FF2B5EF4-FFF2-40B4-BE49-F238E27FC236}">
                <a16:creationId xmlns:a16="http://schemas.microsoft.com/office/drawing/2014/main" id="{FD6361B5-7F88-2246-3E4B-2D3FE7E93AD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264025" y="2036763"/>
            <a:ext cx="442277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latin typeface="Trebuchet MS" panose="020B0603020202020204" pitchFamily="34" charset="0"/>
              </a:rPr>
              <a:t>             OIS-rente    Rente basis-spread</a:t>
            </a:r>
          </a:p>
        </p:txBody>
      </p:sp>
      <p:sp>
        <p:nvSpPr>
          <p:cNvPr id="19461" name="TextBox 8">
            <a:extLst>
              <a:ext uri="{FF2B5EF4-FFF2-40B4-BE49-F238E27FC236}">
                <a16:creationId xmlns:a16="http://schemas.microsoft.com/office/drawing/2014/main" id="{5F83EC2C-5BAD-852B-AF72-18E1A47EDCE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848475" y="4922838"/>
            <a:ext cx="43180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latin typeface="Trebuchet MS" panose="020B0603020202020204" pitchFamily="34" charset="0"/>
              </a:rPr>
              <a:t>OIS-rente</a:t>
            </a:r>
          </a:p>
        </p:txBody>
      </p:sp>
      <p:sp>
        <p:nvSpPr>
          <p:cNvPr id="19462" name="TextBox 10">
            <a:extLst>
              <a:ext uri="{FF2B5EF4-FFF2-40B4-BE49-F238E27FC236}">
                <a16:creationId xmlns:a16="http://schemas.microsoft.com/office/drawing/2014/main" id="{22354012-C3E6-0A81-3322-85CB00B4BC1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251075" y="4870450"/>
            <a:ext cx="43180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latin typeface="Trebuchet MS" panose="020B0603020202020204" pitchFamily="34" charset="0"/>
              </a:rPr>
              <a:t>OIS-rente</a:t>
            </a:r>
          </a:p>
        </p:txBody>
      </p:sp>
      <p:sp>
        <p:nvSpPr>
          <p:cNvPr id="19463" name="TextBox 12">
            <a:extLst>
              <a:ext uri="{FF2B5EF4-FFF2-40B4-BE49-F238E27FC236}">
                <a16:creationId xmlns:a16="http://schemas.microsoft.com/office/drawing/2014/main" id="{DDC47C07-886D-EFD0-9195-6C39E13C7A3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82563" y="2046288"/>
            <a:ext cx="442277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latin typeface="Trebuchet MS" panose="020B0603020202020204" pitchFamily="34" charset="0"/>
              </a:rPr>
              <a:t>Ingen påvirkning ved renteændring</a:t>
            </a:r>
          </a:p>
        </p:txBody>
      </p:sp>
      <p:sp>
        <p:nvSpPr>
          <p:cNvPr id="19464" name="TextBox 13">
            <a:extLst>
              <a:ext uri="{FF2B5EF4-FFF2-40B4-BE49-F238E27FC236}">
                <a16:creationId xmlns:a16="http://schemas.microsoft.com/office/drawing/2014/main" id="{31773DBE-E3F0-717C-63EF-78D8599295D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-14288" y="1454150"/>
            <a:ext cx="895191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2585">
                <a:latin typeface="Trebuchet MS" panose="020B0603020202020204" pitchFamily="34" charset="0"/>
              </a:rPr>
              <a:t>Markedsværdi af fast ben     Markedsværdi af variabelt ben</a:t>
            </a:r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id="{F874B817-8860-EE38-119F-7BF7C409D1CC}"/>
              </a:ext>
            </a:extLst>
          </p:cNvPr>
          <p:cNvSpPr/>
          <p:nvPr/>
        </p:nvSpPr>
        <p:spPr bwMode="auto">
          <a:xfrm>
            <a:off x="1778000" y="2459038"/>
            <a:ext cx="473075" cy="677862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6" name="Down Arrow 15">
            <a:extLst>
              <a:ext uri="{FF2B5EF4-FFF2-40B4-BE49-F238E27FC236}">
                <a16:creationId xmlns:a16="http://schemas.microsoft.com/office/drawing/2014/main" id="{1CFB8AEB-8F44-5DBB-EDE1-C717A5FBDED9}"/>
              </a:ext>
            </a:extLst>
          </p:cNvPr>
          <p:cNvSpPr/>
          <p:nvPr/>
        </p:nvSpPr>
        <p:spPr bwMode="auto">
          <a:xfrm rot="10800000">
            <a:off x="2466975" y="4140200"/>
            <a:ext cx="474663" cy="67945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7" name="Down Arrow 16">
            <a:extLst>
              <a:ext uri="{FF2B5EF4-FFF2-40B4-BE49-F238E27FC236}">
                <a16:creationId xmlns:a16="http://schemas.microsoft.com/office/drawing/2014/main" id="{DD37CBE5-6719-0DAD-82E7-95B247086B50}"/>
              </a:ext>
            </a:extLst>
          </p:cNvPr>
          <p:cNvSpPr/>
          <p:nvPr/>
        </p:nvSpPr>
        <p:spPr bwMode="auto">
          <a:xfrm rot="10800000">
            <a:off x="7107238" y="4140200"/>
            <a:ext cx="474662" cy="67945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8" name="Down Arrow 17">
            <a:extLst>
              <a:ext uri="{FF2B5EF4-FFF2-40B4-BE49-F238E27FC236}">
                <a16:creationId xmlns:a16="http://schemas.microsoft.com/office/drawing/2014/main" id="{1B22ED23-E3E1-080B-E456-12D400D15010}"/>
              </a:ext>
            </a:extLst>
          </p:cNvPr>
          <p:cNvSpPr/>
          <p:nvPr/>
        </p:nvSpPr>
        <p:spPr bwMode="auto">
          <a:xfrm rot="19817427">
            <a:off x="5892800" y="2386013"/>
            <a:ext cx="473075" cy="67945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19" name="Down Arrow 18">
            <a:extLst>
              <a:ext uri="{FF2B5EF4-FFF2-40B4-BE49-F238E27FC236}">
                <a16:creationId xmlns:a16="http://schemas.microsoft.com/office/drawing/2014/main" id="{AAA906FF-372D-7A39-8484-E03AB0C682B6}"/>
              </a:ext>
            </a:extLst>
          </p:cNvPr>
          <p:cNvSpPr/>
          <p:nvPr/>
        </p:nvSpPr>
        <p:spPr bwMode="auto">
          <a:xfrm rot="1784609">
            <a:off x="7107238" y="2403475"/>
            <a:ext cx="474662" cy="67945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da-DK" sz="2215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41FCE36-D3C1-3DB9-37F8-8A99C44E950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5139" y="3097524"/>
            <a:ext cx="8462597" cy="1100775"/>
          </a:xfrm>
          <a:prstGeom prst="rect">
            <a:avLst/>
          </a:prstGeom>
          <a:blipFill rotWithShape="0">
            <a:blip r:embed="rId2"/>
            <a:stretch>
              <a:fillRect r="-1463"/>
            </a:stretch>
          </a:blipFill>
        </p:spPr>
        <p:txBody>
          <a:bodyPr/>
          <a:lstStyle/>
          <a:p>
            <a:pPr>
              <a:defRPr/>
            </a:pPr>
            <a:r>
              <a:rPr lang="da-DK" sz="2215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1BBCCDD9-32F4-3673-FECE-7CAFB4B60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/>
              <a:t>Nøglerentevarighed</a:t>
            </a:r>
          </a:p>
        </p:txBody>
      </p:sp>
      <p:grpSp>
        <p:nvGrpSpPr>
          <p:cNvPr id="21507" name="Group 2">
            <a:extLst>
              <a:ext uri="{FF2B5EF4-FFF2-40B4-BE49-F238E27FC236}">
                <a16:creationId xmlns:a16="http://schemas.microsoft.com/office/drawing/2014/main" id="{341FAB80-ED27-3031-6742-882F5580E79A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2205038"/>
            <a:ext cx="8169275" cy="2740025"/>
            <a:chOff x="1421235" y="1849993"/>
            <a:chExt cx="8314295" cy="2395798"/>
          </a:xfrm>
        </p:grpSpPr>
        <p:sp>
          <p:nvSpPr>
            <p:cNvPr id="17" name="Arc 16">
              <a:extLst>
                <a:ext uri="{FF2B5EF4-FFF2-40B4-BE49-F238E27FC236}">
                  <a16:creationId xmlns:a16="http://schemas.microsoft.com/office/drawing/2014/main" id="{F334BD9D-CEB6-7DAF-63BA-654A19CDC26F}"/>
                </a:ext>
              </a:extLst>
            </p:cNvPr>
            <p:cNvSpPr/>
            <p:nvPr/>
          </p:nvSpPr>
          <p:spPr>
            <a:xfrm rot="10800000" flipV="1">
              <a:off x="1998033" y="2968772"/>
              <a:ext cx="7737497" cy="1092406"/>
            </a:xfrm>
            <a:prstGeom prst="arc">
              <a:avLst>
                <a:gd name="adj1" fmla="val 19390292"/>
                <a:gd name="adj2" fmla="val 0"/>
              </a:avLst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da-DK" sz="1292">
                <a:latin typeface="Trebuchet MS" pitchFamily="34" charset="0"/>
              </a:endParaRPr>
            </a:p>
          </p:txBody>
        </p:sp>
        <p:sp>
          <p:nvSpPr>
            <p:cNvPr id="20486" name="TextBox 32">
              <a:extLst>
                <a:ext uri="{FF2B5EF4-FFF2-40B4-BE49-F238E27FC236}">
                  <a16:creationId xmlns:a16="http://schemas.microsoft.com/office/drawing/2014/main" id="{C0A07DA6-43C4-8FA8-4C35-33ABCC4148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0433" y="3930700"/>
              <a:ext cx="2906610" cy="315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da-DK" altLang="da-DK" sz="1292">
                  <a:latin typeface="Trebuchet MS" panose="020B0603020202020204" pitchFamily="34" charset="0"/>
                </a:rPr>
                <a:t>   1           3         5       10       Tid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D6685D1-10B5-497B-0496-4AE4712C0C96}"/>
                </a:ext>
              </a:extLst>
            </p:cNvPr>
            <p:cNvCxnSpPr/>
            <p:nvPr/>
          </p:nvCxnSpPr>
          <p:spPr>
            <a:xfrm flipV="1">
              <a:off x="1920480" y="2484338"/>
              <a:ext cx="0" cy="1272855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2BE1C7F4-B77B-B9F4-B177-873A11F48CC6}"/>
                </a:ext>
              </a:extLst>
            </p:cNvPr>
            <p:cNvCxnSpPr/>
            <p:nvPr/>
          </p:nvCxnSpPr>
          <p:spPr>
            <a:xfrm>
              <a:off x="1920480" y="3757193"/>
              <a:ext cx="3449480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89" name="TextBox 33">
              <a:extLst>
                <a:ext uri="{FF2B5EF4-FFF2-40B4-BE49-F238E27FC236}">
                  <a16:creationId xmlns:a16="http://schemas.microsoft.com/office/drawing/2014/main" id="{2B928D74-9527-3AE6-B680-74775B426C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1249099" y="2777236"/>
              <a:ext cx="659330" cy="315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da-DK" altLang="da-DK" sz="1292" dirty="0">
                  <a:latin typeface="Trebuchet MS" panose="020B0603020202020204" pitchFamily="34" charset="0"/>
                </a:rPr>
                <a:t>Rente</a:t>
              </a:r>
            </a:p>
          </p:txBody>
        </p:sp>
        <p:sp>
          <p:nvSpPr>
            <p:cNvPr id="20490" name="TextBox 42">
              <a:extLst>
                <a:ext uri="{FF2B5EF4-FFF2-40B4-BE49-F238E27FC236}">
                  <a16:creationId xmlns:a16="http://schemas.microsoft.com/office/drawing/2014/main" id="{CBDB3031-0200-C7CD-1C20-F23C3E3489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6474" y="1849993"/>
              <a:ext cx="3646592" cy="530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da-DK" altLang="da-DK" sz="1292" dirty="0">
                  <a:latin typeface="Trebuchet MS" panose="020B0603020202020204" pitchFamily="34" charset="0"/>
                </a:rPr>
                <a:t>Choks konstrueres så de sammenlagt giver 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da-DK" altLang="da-DK" sz="1292" dirty="0">
                  <a:latin typeface="Trebuchet MS" panose="020B0603020202020204" pitchFamily="34" charset="0"/>
                </a:rPr>
                <a:t>en parallelforskydning af kurven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72D9A560-484B-A791-CE17-B4D1553C36CD}"/>
                </a:ext>
              </a:extLst>
            </p:cNvPr>
            <p:cNvCxnSpPr/>
            <p:nvPr/>
          </p:nvCxnSpPr>
          <p:spPr>
            <a:xfrm rot="21120000" flipV="1">
              <a:off x="3053073" y="2557906"/>
              <a:ext cx="462085" cy="514971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soli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0D75A148-694E-2E7F-28AE-B897A3356A18}"/>
                </a:ext>
              </a:extLst>
            </p:cNvPr>
            <p:cNvCxnSpPr/>
            <p:nvPr/>
          </p:nvCxnSpPr>
          <p:spPr>
            <a:xfrm flipH="1" flipV="1">
              <a:off x="3473150" y="2530144"/>
              <a:ext cx="681817" cy="512195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soli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8AD53BFF-6CF8-A58C-5165-A1F7653AFACA}"/>
                </a:ext>
              </a:extLst>
            </p:cNvPr>
            <p:cNvCxnSpPr/>
            <p:nvPr/>
          </p:nvCxnSpPr>
          <p:spPr>
            <a:xfrm rot="21120000" flipV="1">
              <a:off x="2518282" y="2660622"/>
              <a:ext cx="460470" cy="516360"/>
            </a:xfrm>
            <a:prstGeom prst="straightConnector1">
              <a:avLst/>
            </a:prstGeom>
            <a:ln w="28575">
              <a:solidFill>
                <a:srgbClr val="00B0F0"/>
              </a:solidFill>
              <a:prstDash val="soli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4B956BB8-C6A1-8D9D-2AA2-56D7699F8C66}"/>
                </a:ext>
              </a:extLst>
            </p:cNvPr>
            <p:cNvCxnSpPr/>
            <p:nvPr/>
          </p:nvCxnSpPr>
          <p:spPr>
            <a:xfrm rot="21120000" flipH="1" flipV="1">
              <a:off x="2973904" y="2592607"/>
              <a:ext cx="609112" cy="516360"/>
            </a:xfrm>
            <a:prstGeom prst="straightConnector1">
              <a:avLst/>
            </a:prstGeom>
            <a:ln w="28575">
              <a:solidFill>
                <a:srgbClr val="00B0F0"/>
              </a:solidFill>
              <a:prstDash val="soli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5D876FDF-38CB-56A8-2C18-F236BC1FA70D}"/>
                </a:ext>
              </a:extLst>
            </p:cNvPr>
            <p:cNvCxnSpPr/>
            <p:nvPr/>
          </p:nvCxnSpPr>
          <p:spPr>
            <a:xfrm flipH="1" flipV="1">
              <a:off x="2392259" y="2700876"/>
              <a:ext cx="678586" cy="431688"/>
            </a:xfrm>
            <a:prstGeom prst="straightConnector1">
              <a:avLst/>
            </a:prstGeom>
            <a:ln w="28575">
              <a:solidFill>
                <a:srgbClr val="002060"/>
              </a:solidFill>
              <a:prstDash val="soli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FFBE3E3A-283F-A565-EBB9-BBC0A943BA35}"/>
                </a:ext>
              </a:extLst>
            </p:cNvPr>
            <p:cNvCxnSpPr/>
            <p:nvPr/>
          </p:nvCxnSpPr>
          <p:spPr>
            <a:xfrm flipV="1">
              <a:off x="3636333" y="2541249"/>
              <a:ext cx="434619" cy="502479"/>
            </a:xfrm>
            <a:prstGeom prst="straightConnector1">
              <a:avLst/>
            </a:prstGeom>
            <a:ln w="28575">
              <a:solidFill>
                <a:schemeClr val="accent1"/>
              </a:solidFill>
              <a:prstDash val="soli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27A51DCE-2801-5FE0-5F82-0E71D1289C9B}"/>
                </a:ext>
              </a:extLst>
            </p:cNvPr>
            <p:cNvCxnSpPr/>
            <p:nvPr/>
          </p:nvCxnSpPr>
          <p:spPr>
            <a:xfrm flipH="1">
              <a:off x="4054795" y="2513487"/>
              <a:ext cx="845001" cy="43030"/>
            </a:xfrm>
            <a:prstGeom prst="straightConnector1">
              <a:avLst/>
            </a:prstGeom>
            <a:ln w="28575">
              <a:solidFill>
                <a:schemeClr val="accent1"/>
              </a:solidFill>
              <a:prstDash val="soli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Arc 65">
              <a:extLst>
                <a:ext uri="{FF2B5EF4-FFF2-40B4-BE49-F238E27FC236}">
                  <a16:creationId xmlns:a16="http://schemas.microsoft.com/office/drawing/2014/main" id="{17785019-115F-6A4D-22C6-8AD0382D3AB3}"/>
                </a:ext>
              </a:extLst>
            </p:cNvPr>
            <p:cNvSpPr/>
            <p:nvPr/>
          </p:nvSpPr>
          <p:spPr>
            <a:xfrm rot="10800000" flipV="1">
              <a:off x="1935022" y="2412158"/>
              <a:ext cx="6869876" cy="1091018"/>
            </a:xfrm>
            <a:prstGeom prst="arc">
              <a:avLst>
                <a:gd name="adj1" fmla="val 21271209"/>
                <a:gd name="adj2" fmla="val 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da-DK" sz="1292">
                <a:latin typeface="Trebuchet MS" pitchFamily="34" charset="0"/>
              </a:endParaRP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6EDDC809-23FD-AF75-E616-A875CAB00499}"/>
                </a:ext>
              </a:extLst>
            </p:cNvPr>
            <p:cNvCxnSpPr/>
            <p:nvPr/>
          </p:nvCxnSpPr>
          <p:spPr>
            <a:xfrm flipV="1">
              <a:off x="2403569" y="3261653"/>
              <a:ext cx="0" cy="506644"/>
            </a:xfrm>
            <a:prstGeom prst="straightConnector1">
              <a:avLst/>
            </a:prstGeom>
            <a:ln w="31750">
              <a:solidFill>
                <a:srgbClr val="0070C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87366A5B-7474-C93A-4D16-9FA38137E572}"/>
                </a:ext>
              </a:extLst>
            </p:cNvPr>
            <p:cNvCxnSpPr/>
            <p:nvPr/>
          </p:nvCxnSpPr>
          <p:spPr>
            <a:xfrm flipV="1">
              <a:off x="3015912" y="3145056"/>
              <a:ext cx="0" cy="612137"/>
            </a:xfrm>
            <a:prstGeom prst="straightConnector1">
              <a:avLst/>
            </a:prstGeom>
            <a:ln w="31750">
              <a:solidFill>
                <a:srgbClr val="0070C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D5ACAC83-523C-2761-B8D9-07D26CBA093C}"/>
                </a:ext>
              </a:extLst>
            </p:cNvPr>
            <p:cNvCxnSpPr/>
            <p:nvPr/>
          </p:nvCxnSpPr>
          <p:spPr>
            <a:xfrm flipV="1">
              <a:off x="3594326" y="3145056"/>
              <a:ext cx="0" cy="635733"/>
            </a:xfrm>
            <a:prstGeom prst="straightConnector1">
              <a:avLst/>
            </a:prstGeom>
            <a:ln w="31750">
              <a:solidFill>
                <a:srgbClr val="0070C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A3CE90B7-801F-98FA-60F8-7BCF63886DFA}"/>
                </a:ext>
              </a:extLst>
            </p:cNvPr>
            <p:cNvCxnSpPr/>
            <p:nvPr/>
          </p:nvCxnSpPr>
          <p:spPr>
            <a:xfrm flipV="1">
              <a:off x="4119422" y="3060385"/>
              <a:ext cx="0" cy="637121"/>
            </a:xfrm>
            <a:prstGeom prst="straightConnector1">
              <a:avLst/>
            </a:prstGeom>
            <a:ln w="31750">
              <a:solidFill>
                <a:srgbClr val="0070C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508" name="Picture 3">
            <a:extLst>
              <a:ext uri="{FF2B5EF4-FFF2-40B4-BE49-F238E27FC236}">
                <a16:creationId xmlns:a16="http://schemas.microsoft.com/office/drawing/2014/main" id="{C36F0CA7-03B6-0B49-4739-D5DB04A9AB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975" y="2325688"/>
            <a:ext cx="3865563" cy="226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995AC1BD-5E60-F629-BAB8-0DA2F93A4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Andre swaps</a:t>
            </a:r>
          </a:p>
        </p:txBody>
      </p:sp>
      <p:sp>
        <p:nvSpPr>
          <p:cNvPr id="23555" name="Content Placeholder 1">
            <a:extLst>
              <a:ext uri="{FF2B5EF4-FFF2-40B4-BE49-F238E27FC236}">
                <a16:creationId xmlns:a16="http://schemas.microsoft.com/office/drawing/2014/main" id="{0A24AE2F-3AC1-2DE0-7A4E-9241BDC19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 dirty="0">
                <a:latin typeface="Trebuchet MS" panose="020B0603020202020204" pitchFamily="34" charset="0"/>
              </a:rPr>
              <a:t>OIS-</a:t>
            </a:r>
            <a:r>
              <a:rPr lang="da-DK" altLang="en-US" dirty="0" err="1">
                <a:latin typeface="Trebuchet MS" panose="020B0603020202020204" pitchFamily="34" charset="0"/>
              </a:rPr>
              <a:t>swaps</a:t>
            </a:r>
            <a:endParaRPr lang="da-DK" altLang="en-US" dirty="0">
              <a:latin typeface="Trebuchet MS" panose="020B0603020202020204" pitchFamily="34" charset="0"/>
            </a:endParaRPr>
          </a:p>
          <a:p>
            <a:r>
              <a:rPr lang="da-DK" altLang="en-US" dirty="0">
                <a:latin typeface="Trebuchet MS" panose="020B0603020202020204" pitchFamily="34" charset="0"/>
              </a:rPr>
              <a:t>Forward </a:t>
            </a:r>
            <a:r>
              <a:rPr lang="da-DK" altLang="en-US" dirty="0" err="1">
                <a:latin typeface="Trebuchet MS" panose="020B0603020202020204" pitchFamily="34" charset="0"/>
              </a:rPr>
              <a:t>starting</a:t>
            </a:r>
            <a:r>
              <a:rPr lang="da-DK" altLang="en-US" dirty="0">
                <a:latin typeface="Trebuchet MS" panose="020B0603020202020204" pitchFamily="34" charset="0"/>
              </a:rPr>
              <a:t> swap</a:t>
            </a:r>
          </a:p>
          <a:p>
            <a:r>
              <a:rPr lang="da-DK" altLang="en-US" dirty="0" err="1">
                <a:latin typeface="Trebuchet MS" panose="020B0603020202020204" pitchFamily="34" charset="0"/>
              </a:rPr>
              <a:t>Amortizing</a:t>
            </a:r>
            <a:r>
              <a:rPr lang="da-DK" altLang="en-US" dirty="0">
                <a:latin typeface="Trebuchet MS" panose="020B0603020202020204" pitchFamily="34" charset="0"/>
              </a:rPr>
              <a:t> swap</a:t>
            </a:r>
          </a:p>
          <a:p>
            <a:endParaRPr lang="da-DK" altLang="en-US" dirty="0"/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627AA986-A291-2BDF-E081-1F137F770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63525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54100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76375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98650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3558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130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2702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7274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FB210578-0065-46F6-8652-ABCC5E2597EE}" type="slidenum">
              <a:rPr lang="en-GB" altLang="da-DK" sz="1100">
                <a:solidFill>
                  <a:schemeClr val="tx2"/>
                </a:solidFill>
                <a:latin typeface="TrueFrutiger" pitchFamily="2" charset="0"/>
              </a:rPr>
              <a:pPr/>
              <a:t>19</a:t>
            </a:fld>
            <a:endParaRPr lang="en-GB" altLang="da-DK" sz="900">
              <a:solidFill>
                <a:srgbClr val="5E5E5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F78DE6-3B67-73AA-BA0A-8FA1DD522783}"/>
              </a:ext>
            </a:extLst>
          </p:cNvPr>
          <p:cNvSpPr/>
          <p:nvPr/>
        </p:nvSpPr>
        <p:spPr>
          <a:xfrm>
            <a:off x="1008063" y="4791075"/>
            <a:ext cx="1195387" cy="1065213"/>
          </a:xfrm>
          <a:prstGeom prst="rect">
            <a:avLst/>
          </a:prstGeom>
          <a:solidFill>
            <a:schemeClr val="accent3">
              <a:lumMod val="6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a-DK" sz="2215" dirty="0"/>
              <a:t>A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F195E81-8882-A044-2479-79E7437488F2}"/>
              </a:ext>
            </a:extLst>
          </p:cNvPr>
          <p:cNvGraphicFramePr/>
          <p:nvPr/>
        </p:nvGraphicFramePr>
        <p:xfrm>
          <a:off x="2403704" y="4725144"/>
          <a:ext cx="3912690" cy="598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AD1342A-FC2F-C20E-C91D-9D061479F180}"/>
              </a:ext>
            </a:extLst>
          </p:cNvPr>
          <p:cNvGraphicFramePr/>
          <p:nvPr/>
        </p:nvGraphicFramePr>
        <p:xfrm>
          <a:off x="2337235" y="5266113"/>
          <a:ext cx="3608709" cy="598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F71773DE-84A5-00EC-3E48-CFC50AFCF0A0}"/>
              </a:ext>
            </a:extLst>
          </p:cNvPr>
          <p:cNvSpPr/>
          <p:nvPr/>
        </p:nvSpPr>
        <p:spPr>
          <a:xfrm>
            <a:off x="6315075" y="4791075"/>
            <a:ext cx="1196975" cy="1065213"/>
          </a:xfrm>
          <a:prstGeom prst="rect">
            <a:avLst/>
          </a:prstGeom>
          <a:solidFill>
            <a:schemeClr val="accent3">
              <a:lumMod val="6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a-DK" sz="2215" dirty="0"/>
              <a:t>B</a:t>
            </a:r>
          </a:p>
        </p:txBody>
      </p:sp>
      <p:sp>
        <p:nvSpPr>
          <p:cNvPr id="22536" name="TextBox 7">
            <a:extLst>
              <a:ext uri="{FF2B5EF4-FFF2-40B4-BE49-F238E27FC236}">
                <a16:creationId xmlns:a16="http://schemas.microsoft.com/office/drawing/2014/main" id="{E5A89A16-8E85-0132-14CA-16E3A8785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1727200"/>
            <a:ext cx="274637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latin typeface="Trebuchet MS" panose="020B0603020202020204" pitchFamily="34" charset="0"/>
              </a:rPr>
              <a:t>Overnight Indexed Swap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BE631ABC-9978-B9C8-74B5-A43FC165C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Swaps, definition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AF0C6038-BC37-2A28-CF2B-35659034F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 sz="2800">
                <a:latin typeface="Trebuchet MS" panose="020B0603020202020204" pitchFamily="34" charset="0"/>
              </a:rPr>
              <a:t>En swap-kontrakt er en rentebytteaftale. De to primære typer af swaps er renteswaps (også kaldet Interest Rate Swaps eller IRS) og Cross Currency Swaps (CCS). Ved en renteswap udveksles renter i samme valuta, mens der ved en Cross Currency Swap udveksles renter samt hovedstole i forskellige valutaer. Swap kontrakterne har typisk løbetider på 1 til 30 år, og er OTC-produkter.</a:t>
            </a:r>
            <a:endParaRPr lang="da-DK" altLang="en-US">
              <a:latin typeface="Trebuchet MS" panose="020B0603020202020204" pitchFamily="34" charset="0"/>
            </a:endParaRPr>
          </a:p>
        </p:txBody>
      </p:sp>
      <p:sp>
        <p:nvSpPr>
          <p:cNvPr id="4100" name="Footer Placeholder 3">
            <a:extLst>
              <a:ext uri="{FF2B5EF4-FFF2-40B4-BE49-F238E27FC236}">
                <a16:creationId xmlns:a16="http://schemas.microsoft.com/office/drawing/2014/main" id="{283533CB-8AD3-405B-115A-F9B78C710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E64A8F09-9A5D-92D4-E693-BDC5727DC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altLang="en-US"/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67F5002E-CEA8-976E-B5C3-C1A6261A4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en-US"/>
          </a:p>
        </p:txBody>
      </p:sp>
      <p:sp>
        <p:nvSpPr>
          <p:cNvPr id="24580" name="Footer Placeholder 3">
            <a:extLst>
              <a:ext uri="{FF2B5EF4-FFF2-40B4-BE49-F238E27FC236}">
                <a16:creationId xmlns:a16="http://schemas.microsoft.com/office/drawing/2014/main" id="{799DEE3E-00F2-506F-E9ED-D4445D797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24581" name="Picture 4">
            <a:extLst>
              <a:ext uri="{FF2B5EF4-FFF2-40B4-BE49-F238E27FC236}">
                <a16:creationId xmlns:a16="http://schemas.microsoft.com/office/drawing/2014/main" id="{B7F6D957-A743-22CE-F8B8-D7A2F7EEA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9217025" cy="60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841FD377-4C88-FA5E-856A-CF501B2E1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altLang="da-DK">
                <a:latin typeface="Trebuchet MS" panose="020B0603020202020204" pitchFamily="34" charset="0"/>
              </a:rPr>
              <a:t>Tjekspørgsmål 1</a:t>
            </a:r>
          </a:p>
        </p:txBody>
      </p:sp>
      <p:sp>
        <p:nvSpPr>
          <p:cNvPr id="25603" name="Content Placeholder 3">
            <a:extLst>
              <a:ext uri="{FF2B5EF4-FFF2-40B4-BE49-F238E27FC236}">
                <a16:creationId xmlns:a16="http://schemas.microsoft.com/office/drawing/2014/main" id="{C3F82766-99F1-B26C-B5C6-00F9A2F77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800">
                <a:latin typeface="Trebuchet MS" panose="020B0603020202020204" pitchFamily="34" charset="0"/>
              </a:rPr>
              <a:t>Hvad forstår man ved fast og variabel ben i en swap?</a:t>
            </a:r>
          </a:p>
          <a:p>
            <a:r>
              <a:rPr lang="da-DK" altLang="da-DK" sz="2800">
                <a:latin typeface="Trebuchet MS" panose="020B0603020202020204" pitchFamily="34" charset="0"/>
              </a:rPr>
              <a:t>Er der hovedstolsudveksling på en renteswap? Hvorfor?</a:t>
            </a:r>
          </a:p>
          <a:p>
            <a:r>
              <a:rPr lang="da-DK" altLang="da-DK" sz="2800">
                <a:latin typeface="Trebuchet MS" panose="020B0603020202020204" pitchFamily="34" charset="0"/>
              </a:rPr>
              <a:t>Er der hovedstolsudveksling på en Cross Currency Swap? Hvorfor?</a:t>
            </a:r>
          </a:p>
          <a:p>
            <a:r>
              <a:rPr lang="da-DK" altLang="da-DK" sz="2800">
                <a:latin typeface="Trebuchet MS" panose="020B0603020202020204" pitchFamily="34" charset="0"/>
              </a:rPr>
              <a:t>Hvilke konventioner knytter sig til hhv. faste og variable ben?</a:t>
            </a:r>
            <a:endParaRPr lang="da-DK" altLang="da-DK"/>
          </a:p>
        </p:txBody>
      </p:sp>
      <p:sp>
        <p:nvSpPr>
          <p:cNvPr id="25604" name="Footer Placeholder 2">
            <a:extLst>
              <a:ext uri="{FF2B5EF4-FFF2-40B4-BE49-F238E27FC236}">
                <a16:creationId xmlns:a16="http://schemas.microsoft.com/office/drawing/2014/main" id="{D83008D6-46C6-DB94-1903-5F200D1E1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56E3E370-046C-5A61-AD21-C6B1E698C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altLang="da-DK">
                <a:latin typeface="Trebuchet MS" panose="020B0603020202020204" pitchFamily="34" charset="0"/>
              </a:rPr>
              <a:t>Tjekspørgsmål 2</a:t>
            </a:r>
          </a:p>
        </p:txBody>
      </p:sp>
      <p:sp>
        <p:nvSpPr>
          <p:cNvPr id="26627" name="Content Placeholder 3">
            <a:extLst>
              <a:ext uri="{FF2B5EF4-FFF2-40B4-BE49-F238E27FC236}">
                <a16:creationId xmlns:a16="http://schemas.microsoft.com/office/drawing/2014/main" id="{1473849A-93AE-A197-94F4-4C2713D64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Hvordan kan man anvende en renteswap til:</a:t>
            </a:r>
          </a:p>
          <a:p>
            <a:pPr lvl="1"/>
            <a:r>
              <a:rPr lang="da-DK" altLang="da-DK">
                <a:latin typeface="Trebuchet MS" panose="020B0603020202020204" pitchFamily="34" charset="0"/>
              </a:rPr>
              <a:t>At spekulere i faldende renter</a:t>
            </a:r>
          </a:p>
          <a:p>
            <a:pPr lvl="1"/>
            <a:r>
              <a:rPr lang="da-DK" altLang="da-DK">
                <a:latin typeface="Trebuchet MS" panose="020B0603020202020204" pitchFamily="34" charset="0"/>
              </a:rPr>
              <a:t>At spekulere i stigende spreadover</a:t>
            </a:r>
          </a:p>
          <a:p>
            <a:pPr lvl="1"/>
            <a:r>
              <a:rPr lang="da-DK" altLang="da-DK">
                <a:latin typeface="Trebuchet MS" panose="020B0603020202020204" pitchFamily="34" charset="0"/>
              </a:rPr>
              <a:t>At omlægge et variabelt lån til fast lån</a:t>
            </a:r>
          </a:p>
          <a:p>
            <a:pPr lvl="1"/>
            <a:r>
              <a:rPr lang="da-DK" altLang="da-DK">
                <a:latin typeface="Trebuchet MS" panose="020B0603020202020204" pitchFamily="34" charset="0"/>
              </a:rPr>
              <a:t>At konstruere en asset swap</a:t>
            </a:r>
          </a:p>
          <a:p>
            <a:pPr lvl="1"/>
            <a:r>
              <a:rPr lang="da-DK" altLang="da-DK">
                <a:latin typeface="Trebuchet MS" panose="020B0603020202020204" pitchFamily="34" charset="0"/>
              </a:rPr>
              <a:t>At udnytte komparative fordele</a:t>
            </a:r>
          </a:p>
          <a:p>
            <a:pPr lvl="1"/>
            <a:endParaRPr lang="da-DK" altLang="da-DK">
              <a:latin typeface="Trebuchet MS" panose="020B0603020202020204" pitchFamily="34" charset="0"/>
            </a:endParaRPr>
          </a:p>
        </p:txBody>
      </p:sp>
      <p:sp>
        <p:nvSpPr>
          <p:cNvPr id="26628" name="Footer Placeholder 2">
            <a:extLst>
              <a:ext uri="{FF2B5EF4-FFF2-40B4-BE49-F238E27FC236}">
                <a16:creationId xmlns:a16="http://schemas.microsoft.com/office/drawing/2014/main" id="{003FDACC-99E7-5E7B-75B0-5D9FBCF80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8288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05079F78-8B4C-4838-3016-F6262C2CE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altLang="da-DK">
                <a:latin typeface="Trebuchet MS" panose="020B0603020202020204" pitchFamily="34" charset="0"/>
              </a:rPr>
              <a:t>Tjekspørgsmål 3</a:t>
            </a:r>
          </a:p>
        </p:txBody>
      </p:sp>
      <p:sp>
        <p:nvSpPr>
          <p:cNvPr id="27651" name="Content Placeholder 3">
            <a:extLst>
              <a:ext uri="{FF2B5EF4-FFF2-40B4-BE49-F238E27FC236}">
                <a16:creationId xmlns:a16="http://schemas.microsoft.com/office/drawing/2014/main" id="{812E1056-85F9-542C-8D1D-261DD9479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800" dirty="0">
                <a:latin typeface="Trebuchet MS" panose="020B0603020202020204" pitchFamily="34" charset="0"/>
              </a:rPr>
              <a:t>Hvordan kan man anvende en Cross </a:t>
            </a:r>
            <a:r>
              <a:rPr lang="da-DK" altLang="da-DK" sz="2800" dirty="0" err="1">
                <a:latin typeface="Trebuchet MS" panose="020B0603020202020204" pitchFamily="34" charset="0"/>
              </a:rPr>
              <a:t>Currency</a:t>
            </a:r>
            <a:r>
              <a:rPr lang="da-DK" altLang="da-DK" sz="2800" dirty="0">
                <a:latin typeface="Trebuchet MS" panose="020B0603020202020204" pitchFamily="34" charset="0"/>
              </a:rPr>
              <a:t> Swap til at:</a:t>
            </a:r>
          </a:p>
          <a:p>
            <a:pPr lvl="1"/>
            <a:r>
              <a:rPr lang="da-DK" altLang="da-DK" sz="2400" dirty="0">
                <a:latin typeface="Trebuchet MS" panose="020B0603020202020204" pitchFamily="34" charset="0"/>
              </a:rPr>
              <a:t>Omlægge et USD-lån til DKK-lån</a:t>
            </a:r>
          </a:p>
          <a:p>
            <a:pPr lvl="1"/>
            <a:r>
              <a:rPr lang="da-DK" altLang="da-DK" sz="2400" dirty="0">
                <a:latin typeface="Trebuchet MS" panose="020B0603020202020204" pitchFamily="34" charset="0"/>
              </a:rPr>
              <a:t>Spekulere i stigende USD</a:t>
            </a:r>
          </a:p>
          <a:p>
            <a:pPr lvl="1"/>
            <a:r>
              <a:rPr lang="da-DK" altLang="da-DK" sz="2400" dirty="0">
                <a:latin typeface="Trebuchet MS" panose="020B0603020202020204" pitchFamily="34" charset="0"/>
              </a:rPr>
              <a:t>Konstruere en asset swap</a:t>
            </a:r>
          </a:p>
          <a:p>
            <a:r>
              <a:rPr lang="da-DK" altLang="da-DK" dirty="0">
                <a:latin typeface="Trebuchet MS" panose="020B0603020202020204" pitchFamily="34" charset="0"/>
              </a:rPr>
              <a:t>Forklar følgende </a:t>
            </a:r>
            <a:r>
              <a:rPr lang="da-DK" altLang="da-DK" dirty="0" err="1">
                <a:latin typeface="Trebuchet MS" panose="020B0603020202020204" pitchFamily="34" charset="0"/>
              </a:rPr>
              <a:t>swaps</a:t>
            </a:r>
            <a:r>
              <a:rPr lang="da-DK" altLang="da-DK" dirty="0">
                <a:latin typeface="Trebuchet MS" panose="020B0603020202020204" pitchFamily="34" charset="0"/>
              </a:rPr>
              <a:t> og deres anvendelsesmuligheder:</a:t>
            </a:r>
          </a:p>
          <a:p>
            <a:pPr lvl="1"/>
            <a:r>
              <a:rPr lang="da-DK" altLang="da-DK" dirty="0" err="1">
                <a:latin typeface="Trebuchet MS" panose="020B0603020202020204" pitchFamily="34" charset="0"/>
              </a:rPr>
              <a:t>Amortizing</a:t>
            </a:r>
            <a:r>
              <a:rPr lang="da-DK" altLang="da-DK" dirty="0">
                <a:latin typeface="Trebuchet MS" panose="020B0603020202020204" pitchFamily="34" charset="0"/>
              </a:rPr>
              <a:t> swap, OIS-swap, rentebasisswap, forward </a:t>
            </a:r>
            <a:r>
              <a:rPr lang="da-DK" altLang="da-DK" dirty="0" err="1">
                <a:latin typeface="Trebuchet MS" panose="020B0603020202020204" pitchFamily="34" charset="0"/>
              </a:rPr>
              <a:t>starting</a:t>
            </a:r>
            <a:r>
              <a:rPr lang="da-DK" altLang="da-DK" dirty="0">
                <a:latin typeface="Trebuchet MS" panose="020B0603020202020204" pitchFamily="34" charset="0"/>
              </a:rPr>
              <a:t> swap </a:t>
            </a:r>
          </a:p>
          <a:p>
            <a:endParaRPr lang="da-DK" altLang="da-DK" sz="2800" dirty="0">
              <a:latin typeface="Trebuchet MS" panose="020B0603020202020204" pitchFamily="34" charset="0"/>
            </a:endParaRPr>
          </a:p>
          <a:p>
            <a:endParaRPr lang="da-DK" altLang="da-DK" dirty="0"/>
          </a:p>
        </p:txBody>
      </p:sp>
      <p:sp>
        <p:nvSpPr>
          <p:cNvPr id="27652" name="Footer Placeholder 2">
            <a:extLst>
              <a:ext uri="{FF2B5EF4-FFF2-40B4-BE49-F238E27FC236}">
                <a16:creationId xmlns:a16="http://schemas.microsoft.com/office/drawing/2014/main" id="{CD605D05-7B3F-EF0B-523F-F5AAED3A5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8288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C1BA0203-D19B-F732-50C0-B500C3605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altLang="da-DK">
                <a:latin typeface="Trebuchet MS" panose="020B0603020202020204" pitchFamily="34" charset="0"/>
              </a:rPr>
              <a:t>Tjekspørgsmål 4</a:t>
            </a:r>
          </a:p>
        </p:txBody>
      </p:sp>
      <p:sp>
        <p:nvSpPr>
          <p:cNvPr id="28675" name="Content Placeholder 3">
            <a:extLst>
              <a:ext uri="{FF2B5EF4-FFF2-40B4-BE49-F238E27FC236}">
                <a16:creationId xmlns:a16="http://schemas.microsoft.com/office/drawing/2014/main" id="{7858B86F-E824-3BE0-3F6C-74199D273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800">
                <a:latin typeface="Trebuchet MS" panose="020B0603020202020204" pitchFamily="34" charset="0"/>
              </a:rPr>
              <a:t>Hvorfor er rentefølsomheden på det variable ben lav?</a:t>
            </a:r>
          </a:p>
          <a:p>
            <a:r>
              <a:rPr lang="da-DK" altLang="da-DK" sz="2800">
                <a:latin typeface="Trebuchet MS" panose="020B0603020202020204" pitchFamily="34" charset="0"/>
              </a:rPr>
              <a:t>Hvorfor anvender man ikke længere CIBOR-renten til at diskontere swap-cash flows med?</a:t>
            </a:r>
          </a:p>
          <a:p>
            <a:r>
              <a:rPr lang="da-DK" altLang="da-DK" sz="2800">
                <a:latin typeface="Trebuchet MS" panose="020B0603020202020204" pitchFamily="34" charset="0"/>
              </a:rPr>
              <a:t>Hvorfor er det relevant at anvende nøglerentevarighed?</a:t>
            </a:r>
          </a:p>
          <a:p>
            <a:r>
              <a:rPr lang="da-DK" altLang="da-DK" sz="2800">
                <a:latin typeface="Trebuchet MS" panose="020B0603020202020204" pitchFamily="34" charset="0"/>
              </a:rPr>
              <a:t>Hvad er summen af nøglerentevarighederne?</a:t>
            </a:r>
            <a:endParaRPr lang="da-DK" altLang="da-DK">
              <a:latin typeface="Trebuchet MS" panose="020B0603020202020204" pitchFamily="34" charset="0"/>
            </a:endParaRPr>
          </a:p>
          <a:p>
            <a:endParaRPr lang="da-DK" altLang="da-DK" sz="2800">
              <a:latin typeface="Trebuchet MS" panose="020B0603020202020204" pitchFamily="34" charset="0"/>
            </a:endParaRPr>
          </a:p>
          <a:p>
            <a:endParaRPr lang="da-DK" altLang="da-DK"/>
          </a:p>
        </p:txBody>
      </p:sp>
      <p:sp>
        <p:nvSpPr>
          <p:cNvPr id="28676" name="Footer Placeholder 2">
            <a:extLst>
              <a:ext uri="{FF2B5EF4-FFF2-40B4-BE49-F238E27FC236}">
                <a16:creationId xmlns:a16="http://schemas.microsoft.com/office/drawing/2014/main" id="{850A490E-1CEF-BD02-CEE8-4E87757EA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8288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BAE9CBCB-7F6A-9066-0303-225F7AD2E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/>
              <a:t>OTC-derivatmarkedet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0F824A24-5767-493D-B890-709F92001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en-US"/>
          </a:p>
        </p:txBody>
      </p:sp>
      <p:sp>
        <p:nvSpPr>
          <p:cNvPr id="5124" name="Footer Placeholder 3">
            <a:extLst>
              <a:ext uri="{FF2B5EF4-FFF2-40B4-BE49-F238E27FC236}">
                <a16:creationId xmlns:a16="http://schemas.microsoft.com/office/drawing/2014/main" id="{C10C834F-D63E-F739-8EEF-5324D1B68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C4255D2-FABA-969F-941D-0371DD315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52600"/>
            <a:ext cx="7632848" cy="459264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3E99FF0-B956-142C-D38D-2065FE5CD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altLang="en-US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B0B826CE-2F47-2416-0186-BF87505DF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en-US" dirty="0"/>
          </a:p>
        </p:txBody>
      </p:sp>
      <p:sp>
        <p:nvSpPr>
          <p:cNvPr id="6148" name="Footer Placeholder 3">
            <a:extLst>
              <a:ext uri="{FF2B5EF4-FFF2-40B4-BE49-F238E27FC236}">
                <a16:creationId xmlns:a16="http://schemas.microsoft.com/office/drawing/2014/main" id="{EE98EB28-6FEE-DC9C-6200-108200ED0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48400" y="6220178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 dirty="0"/>
              <a:t>Copyright Jørgen Just Andresen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7158A5-BA09-40C1-2511-2FD907B33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25" y="0"/>
            <a:ext cx="5154351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A2BC29A-B820-EBE3-732B-1DE72998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sz="3600">
                <a:latin typeface="Trebuchet MS" panose="020B0603020202020204" pitchFamily="34" charset="0"/>
              </a:rPr>
              <a:t>Swapterminologi og konventioner</a:t>
            </a:r>
            <a:endParaRPr lang="da-DK" altLang="en-US">
              <a:latin typeface="Trebuchet MS" panose="020B0603020202020204" pitchFamily="34" charset="0"/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4E9AD346-5D43-3C88-6ECD-E62C72FCF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Faste ben på årlig basis: 30/360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Variable ben (tenor) typsik på 3- eller 6-måneders basis: ACT/360</a:t>
            </a:r>
          </a:p>
        </p:txBody>
      </p:sp>
      <p:sp>
        <p:nvSpPr>
          <p:cNvPr id="7172" name="Footer Placeholder 3">
            <a:extLst>
              <a:ext uri="{FF2B5EF4-FFF2-40B4-BE49-F238E27FC236}">
                <a16:creationId xmlns:a16="http://schemas.microsoft.com/office/drawing/2014/main" id="{C562CE58-0052-5206-C19E-158C4C2BB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7173" name="Picture 6">
            <a:extLst>
              <a:ext uri="{FF2B5EF4-FFF2-40B4-BE49-F238E27FC236}">
                <a16:creationId xmlns:a16="http://schemas.microsoft.com/office/drawing/2014/main" id="{863E9EE1-0FEA-99E0-85BB-A2371155A1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357563"/>
            <a:ext cx="10652125" cy="252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9C2BB54-108B-C45A-D4AE-3E1AFA92B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Swap Spreadover</a:t>
            </a:r>
          </a:p>
        </p:txBody>
      </p:sp>
      <p:sp>
        <p:nvSpPr>
          <p:cNvPr id="10243" name="Slide Number Placeholder 2">
            <a:extLst>
              <a:ext uri="{FF2B5EF4-FFF2-40B4-BE49-F238E27FC236}">
                <a16:creationId xmlns:a16="http://schemas.microsoft.com/office/drawing/2014/main" id="{D43A45C8-F0BA-8DFB-F640-2E396615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63525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54100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76375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98650" indent="-2095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3558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130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2702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727450" indent="-209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5CB1B55B-B79D-4796-8520-C62EEA6DBB0E}" type="slidenum">
              <a:rPr lang="en-GB" altLang="da-DK" sz="1100">
                <a:solidFill>
                  <a:schemeClr val="tx2"/>
                </a:solidFill>
                <a:latin typeface="TrueFrutiger" pitchFamily="2" charset="0"/>
              </a:rPr>
              <a:pPr/>
              <a:t>6</a:t>
            </a:fld>
            <a:endParaRPr lang="en-GB" altLang="da-DK" sz="900">
              <a:solidFill>
                <a:srgbClr val="5E5E5E"/>
              </a:solidFill>
            </a:endParaRPr>
          </a:p>
        </p:txBody>
      </p:sp>
      <p:pic>
        <p:nvPicPr>
          <p:cNvPr id="8196" name="Picture 1">
            <a:extLst>
              <a:ext uri="{FF2B5EF4-FFF2-40B4-BE49-F238E27FC236}">
                <a16:creationId xmlns:a16="http://schemas.microsoft.com/office/drawing/2014/main" id="{98597110-586A-9136-8F0F-972656812D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665288"/>
            <a:ext cx="5616575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C1828AA8-A05C-D02C-9598-A59067510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Hvad påvirker spreadover?</a:t>
            </a:r>
          </a:p>
        </p:txBody>
      </p:sp>
      <p:sp>
        <p:nvSpPr>
          <p:cNvPr id="9219" name="Footer Placeholder 2">
            <a:extLst>
              <a:ext uri="{FF2B5EF4-FFF2-40B4-BE49-F238E27FC236}">
                <a16:creationId xmlns:a16="http://schemas.microsoft.com/office/drawing/2014/main" id="{FB18BE80-B922-44DF-01E6-FA4B90A18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9220" name="Picture 3">
            <a:extLst>
              <a:ext uri="{FF2B5EF4-FFF2-40B4-BE49-F238E27FC236}">
                <a16:creationId xmlns:a16="http://schemas.microsoft.com/office/drawing/2014/main" id="{213741F2-1ED0-54DC-3E21-811FD5F39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8640763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A015F8D4-80F5-5798-C371-D130B5FAD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Cross Currency Basis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4E473D91-A5A5-C57D-DDE4-9681F2447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en-US"/>
          </a:p>
        </p:txBody>
      </p:sp>
      <p:sp>
        <p:nvSpPr>
          <p:cNvPr id="11268" name="Footer Placeholder 3">
            <a:extLst>
              <a:ext uri="{FF2B5EF4-FFF2-40B4-BE49-F238E27FC236}">
                <a16:creationId xmlns:a16="http://schemas.microsoft.com/office/drawing/2014/main" id="{476E2D05-5C0A-A87A-6EF9-BD2254939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521D8D0-CACB-9131-D0BD-49A991E83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5019"/>
            <a:ext cx="9144000" cy="462796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FBAA20C8-2088-8750-BA62-BE2311A3E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8" y="44450"/>
            <a:ext cx="7772400" cy="1143000"/>
          </a:xfrm>
        </p:spPr>
        <p:txBody>
          <a:bodyPr/>
          <a:lstStyle/>
          <a:p>
            <a:r>
              <a:rPr lang="da-DK" altLang="da-DK" sz="4000">
                <a:latin typeface="Trebuchet MS" panose="020B0603020202020204" pitchFamily="34" charset="0"/>
              </a:rPr>
              <a:t>Anvendelse af swaps</a:t>
            </a:r>
            <a:br>
              <a:rPr lang="da-DK" altLang="da-DK" sz="4000">
                <a:latin typeface="Trebuchet MS" panose="020B0603020202020204" pitchFamily="34" charset="0"/>
              </a:rPr>
            </a:br>
            <a:r>
              <a:rPr lang="da-DK" altLang="da-DK" sz="4000">
                <a:latin typeface="Trebuchet MS" panose="020B0603020202020204" pitchFamily="34" charset="0"/>
              </a:rPr>
              <a:t>Fra variabelt til fastforrentet lån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A71154-47EB-E1DA-A612-5FA166FA7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210" y="1322642"/>
            <a:ext cx="6625142" cy="53832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2821</TotalTime>
  <Words>656</Words>
  <Application>Microsoft Office PowerPoint</Application>
  <PresentationFormat>Skærmshow (4:3)</PresentationFormat>
  <Paragraphs>146</Paragraphs>
  <Slides>24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24</vt:i4>
      </vt:variant>
    </vt:vector>
  </HeadingPairs>
  <TitlesOfParts>
    <vt:vector size="28" baseType="lpstr">
      <vt:lpstr>Times New Roman</vt:lpstr>
      <vt:lpstr>Trebuchet MS</vt:lpstr>
      <vt:lpstr>TrueFrutiger</vt:lpstr>
      <vt:lpstr>Default Design</vt:lpstr>
      <vt:lpstr>Kapitel 6  Swaps</vt:lpstr>
      <vt:lpstr>Swaps, definition</vt:lpstr>
      <vt:lpstr>OTC-derivatmarkedet</vt:lpstr>
      <vt:lpstr>PowerPoint-præsentation</vt:lpstr>
      <vt:lpstr>Swapterminologi og konventioner</vt:lpstr>
      <vt:lpstr>Swap Spreadover</vt:lpstr>
      <vt:lpstr>Hvad påvirker spreadover?</vt:lpstr>
      <vt:lpstr>Cross Currency Basis</vt:lpstr>
      <vt:lpstr>Anvendelse af swaps Fra variabelt til fastforrentet lån</vt:lpstr>
      <vt:lpstr>Anvendelse af swaps  Fra USD-lån til DKK-lån</vt:lpstr>
      <vt:lpstr>Anvendelse af swap Udnyttelse af komparative fordele</vt:lpstr>
      <vt:lpstr>Anvendelse af swaps  Spekulation i stigende spreadover</vt:lpstr>
      <vt:lpstr>Øvrige anvendelsesmuligheder</vt:lpstr>
      <vt:lpstr>Markedsværdi af swap</vt:lpstr>
      <vt:lpstr>Renterisiko på swap Variable ben har lav rentefølsomhed</vt:lpstr>
      <vt:lpstr>Renterisiko: ”Old School”</vt:lpstr>
      <vt:lpstr>Renterisiko: ”new school”</vt:lpstr>
      <vt:lpstr>Nøglerentevarighed</vt:lpstr>
      <vt:lpstr>Andre swaps</vt:lpstr>
      <vt:lpstr>PowerPoint-præsentation</vt:lpstr>
      <vt:lpstr>Tjekspørgsmål 1</vt:lpstr>
      <vt:lpstr>Tjekspørgsmål 2</vt:lpstr>
      <vt:lpstr>Tjekspørgsmål 3</vt:lpstr>
      <vt:lpstr>Tjekspørgsmål 4</vt:lpstr>
    </vt:vector>
  </TitlesOfParts>
  <Company>Financial Training Partner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Lektion 1</dc:title>
  <dc:creator>Jørgen</dc:creator>
  <cp:lastModifiedBy>Rasmus Peter Ambrosius Løvgreen</cp:lastModifiedBy>
  <cp:revision>97</cp:revision>
  <dcterms:created xsi:type="dcterms:W3CDTF">2011-01-12T08:43:50Z</dcterms:created>
  <dcterms:modified xsi:type="dcterms:W3CDTF">2024-07-09T09:03:50Z</dcterms:modified>
</cp:coreProperties>
</file>