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62" r:id="rId20"/>
    <p:sldId id="363" r:id="rId21"/>
    <p:sldId id="357" r:id="rId22"/>
    <p:sldId id="358" r:id="rId23"/>
    <p:sldId id="359" r:id="rId24"/>
    <p:sldId id="360" r:id="rId25"/>
    <p:sldId id="361" r:id="rId26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18" d="100"/>
          <a:sy n="118" d="100"/>
        </p:scale>
        <p:origin x="10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53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182C981-6496-4FEC-B3B5-1413E65B7C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5D8EBB9-4C12-E92A-7BB9-FB181BDE01A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CCF1990-1D68-676A-3106-A949EE6420A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76A1423-118D-C848-0218-A0699DB45D7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1EFF5009-7E30-1112-0C1C-B2CB7F71D9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DF3F3176-E272-C936-80F3-63D919CE3F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0ACA267-1401-46D8-B2CE-FE3109CBA185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F0F5DB-46E0-518D-B274-38709FC8AF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485663-650D-CCE6-D333-B30758B70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4C621F-8108-70C7-4CF0-C72A31EB0B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07CB95-99E1-496C-B80E-30F2737D2441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956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5F5319-1754-D065-BE5E-D969386C23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98C4EF-AC47-EFDE-6DB3-8A9F600A24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5E4B79-0FB8-97BF-DC6A-9BBE499B48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04456-C08D-4249-8321-6F2FB7489BF3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3927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BC024D-09A3-38D6-B159-8CDCC2600E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A5805B-9996-3D94-B227-4BB8012471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0EDFFF-2434-7D01-A703-18D2C652F6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243B29-A345-4F16-B4A0-0C1AD758EE3A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2037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iagram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da-DK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0245D4-7679-1213-3F87-8759C25D6F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CE6C52-6A35-1920-29C7-7DB603BB4F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FD134A-25FC-2046-D8B0-D4BF9D004B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5670F-FF1D-4C10-B6F7-C06D88651127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902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CD4A91-9DDA-7204-72A0-A674B83ADD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6E7303-A936-2300-C257-D9856D2BA3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2DE24F-2636-AFA8-1E06-0DDB065D3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3E4F7C-1302-4B23-977B-225DAD1066B6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530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F946F1-DC71-8D88-2876-1941120E05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E5B551-0B21-DDAD-17DE-82CEEA36D7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2FA7C7-C7C3-41B4-85E9-519E26207A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A60646-E61F-49DB-9790-131119A325F3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6294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331A4D-6C3F-F204-AB79-F5B6236785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015867-8AC2-7CE4-C960-0AB1D12A99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3659DC-80C8-56DA-222B-4BF5D2DF86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781F09-847A-4391-9F4E-C6F9CE242039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85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1FDEFB-9361-5B0D-9683-C94F0C0E3B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D844F71-D779-5028-F1BC-8DE4728BAC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1DA3873-4F9F-E971-69DB-B61E6C795B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C38EA-44A3-4B23-806B-C7D25DCA1558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271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E228AAE-6F32-7CCC-B010-C2731EEBF5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3B2BEDC-EE91-FAC1-4F19-C490FF2143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DA53CD9-3843-D499-58BB-64AEEDCF4A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416FD9-A736-4CC4-B779-F31E5C6070F1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154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E820504-E3EE-DD8B-62A4-4A2FF78857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6C50D47-F548-D324-3992-CBF6318158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AF6283C-16FF-95CF-2059-A4DD4D0F23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E91E24-CAB6-4101-9CFC-2AC58893C644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5101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3EDC54-8E16-F983-B366-B24CD20363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E907E6-9E2D-64AE-48CD-7B3765F77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55BD5B-33B5-D54A-986D-D62E0B6578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1E3F81-E988-4568-AE3E-797DBCE8A513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673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BACB06-44EC-C0B7-EDFD-B58EBCC2E8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338B82-3E95-1CEF-8775-29D2A220B2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0C88C9-745B-CBCD-01CE-7B5ADDCCE0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E7190-8983-45CF-8964-5D7C014514CA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826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E19AC78-CC8F-C135-21A2-35537AF07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60FEEBA-2602-3041-0669-7817F223D2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Click to edit Master text styles</a:t>
            </a:r>
          </a:p>
          <a:p>
            <a:pPr lvl="1"/>
            <a:r>
              <a:rPr lang="en-GB" altLang="da-DK"/>
              <a:t>Second level</a:t>
            </a:r>
          </a:p>
          <a:p>
            <a:pPr lvl="2"/>
            <a:r>
              <a:rPr lang="en-GB" altLang="da-DK"/>
              <a:t>Third level</a:t>
            </a:r>
          </a:p>
          <a:p>
            <a:pPr lvl="3"/>
            <a:r>
              <a:rPr lang="en-GB" altLang="da-DK"/>
              <a:t>Fourth level</a:t>
            </a:r>
          </a:p>
          <a:p>
            <a:pPr lvl="4"/>
            <a:r>
              <a:rPr lang="en-GB" altLang="da-DK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C924937-F6BB-593C-A2AE-6513701DF01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25A166F-1550-B009-D603-38B1860BB6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9325170-81D2-8A07-66A0-71D442A7EF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C70575F-603F-44A5-87F5-0A1CC04C4099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1F19D7C-30F7-C5FD-1A6A-D430A6386C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da-DK">
                <a:latin typeface="Trebuchet MS" panose="020B0603020202020204" pitchFamily="34" charset="0"/>
              </a:rPr>
              <a:t>Kapitel 7</a:t>
            </a:r>
            <a:br>
              <a:rPr lang="en-GB" altLang="da-DK">
                <a:latin typeface="Trebuchet MS" panose="020B0603020202020204" pitchFamily="34" charset="0"/>
              </a:rPr>
            </a:br>
            <a:br>
              <a:rPr lang="en-GB" altLang="da-DK">
                <a:latin typeface="Trebuchet MS" panose="020B0603020202020204" pitchFamily="34" charset="0"/>
              </a:rPr>
            </a:br>
            <a:r>
              <a:rPr lang="en-GB" altLang="da-DK">
                <a:latin typeface="Trebuchet MS" panose="020B0603020202020204" pitchFamily="34" charset="0"/>
              </a:rPr>
              <a:t>Volatilitet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C38306A-74F1-C71D-A8E8-C91D9A3137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da-DK" altLang="da-DK"/>
          </a:p>
        </p:txBody>
      </p:sp>
      <p:sp>
        <p:nvSpPr>
          <p:cNvPr id="3076" name="Footer Placeholder 1">
            <a:extLst>
              <a:ext uri="{FF2B5EF4-FFF2-40B4-BE49-F238E27FC236}">
                <a16:creationId xmlns:a16="http://schemas.microsoft.com/office/drawing/2014/main" id="{839B8BCA-BEA1-87F7-A98B-C2FAE8935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5981FE0D-F7EF-B4CC-1EA9-0A0CE379E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EWMA - eksempel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2443B-B661-2FEB-20B1-AA3ADDA9977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314" t="-1333"/>
            </a:stretch>
          </a:blipFill>
        </p:spPr>
        <p:txBody>
          <a:bodyPr/>
          <a:lstStyle/>
          <a:p>
            <a:r>
              <a:rPr lang="da-DK">
                <a:noFill/>
              </a:rPr>
              <a:t> </a:t>
            </a:r>
          </a:p>
        </p:txBody>
      </p:sp>
      <p:sp>
        <p:nvSpPr>
          <p:cNvPr id="12292" name="Footer Placeholder 3">
            <a:extLst>
              <a:ext uri="{FF2B5EF4-FFF2-40B4-BE49-F238E27FC236}">
                <a16:creationId xmlns:a16="http://schemas.microsoft.com/office/drawing/2014/main" id="{F473FA03-EE33-53F1-4A0D-E6EEA62B0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12293" name="Slide Number Placeholder 4">
            <a:extLst>
              <a:ext uri="{FF2B5EF4-FFF2-40B4-BE49-F238E27FC236}">
                <a16:creationId xmlns:a16="http://schemas.microsoft.com/office/drawing/2014/main" id="{C40247F6-8452-5D45-E231-FF0DCF497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16390222-20E5-4F9B-8391-2D51E7D28F73}" type="slidenum">
              <a:rPr lang="da-DK" altLang="en-US" sz="1400"/>
              <a:pPr/>
              <a:t>10</a:t>
            </a:fld>
            <a:endParaRPr lang="da-DK" altLang="en-US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85CACA54-CD4C-B158-023D-E10921E50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GARCH</a:t>
            </a:r>
          </a:p>
        </p:txBody>
      </p:sp>
      <p:sp>
        <p:nvSpPr>
          <p:cNvPr id="13315" name="Footer Placeholder 3">
            <a:extLst>
              <a:ext uri="{FF2B5EF4-FFF2-40B4-BE49-F238E27FC236}">
                <a16:creationId xmlns:a16="http://schemas.microsoft.com/office/drawing/2014/main" id="{433E1437-2A6B-0BE2-CC9D-849EF4C46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13316" name="Slide Number Placeholder 4">
            <a:extLst>
              <a:ext uri="{FF2B5EF4-FFF2-40B4-BE49-F238E27FC236}">
                <a16:creationId xmlns:a16="http://schemas.microsoft.com/office/drawing/2014/main" id="{71596348-31D6-BBE8-5C11-A8CAE73FB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C33D30A5-0DA7-47F2-B494-3FC3A10992F0}" type="slidenum">
              <a:rPr lang="da-DK" altLang="en-US" sz="1400"/>
              <a:pPr/>
              <a:t>11</a:t>
            </a:fld>
            <a:endParaRPr lang="da-DK" altLang="en-US" sz="1400"/>
          </a:p>
        </p:txBody>
      </p:sp>
      <p:pic>
        <p:nvPicPr>
          <p:cNvPr id="13317" name="Content Placeholder 5">
            <a:extLst>
              <a:ext uri="{FF2B5EF4-FFF2-40B4-BE49-F238E27FC236}">
                <a16:creationId xmlns:a16="http://schemas.microsoft.com/office/drawing/2014/main" id="{0477325D-B2B1-5CBD-910D-6089C590E20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498600"/>
            <a:ext cx="6985000" cy="489585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8A9A1613-84EA-68AA-BC64-F45D74122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80975"/>
            <a:ext cx="7772400" cy="1143000"/>
          </a:xfrm>
        </p:spPr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GARCH - beregning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F9377-24B6-041A-C880-EA2EA6A98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2492375"/>
            <a:ext cx="7499350" cy="37560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da-DK" dirty="0">
                <a:latin typeface="Trebuchet MS" panose="020B0603020202020204" pitchFamily="34" charset="0"/>
              </a:rPr>
              <a:t>σ</a:t>
            </a:r>
            <a:r>
              <a:rPr lang="da-DK" baseline="-25000" dirty="0">
                <a:latin typeface="Trebuchet MS" panose="020B0603020202020204" pitchFamily="34" charset="0"/>
              </a:rPr>
              <a:t>n</a:t>
            </a:r>
            <a:r>
              <a:rPr lang="da-DK" dirty="0">
                <a:latin typeface="Trebuchet MS" panose="020B0603020202020204" pitchFamily="34" charset="0"/>
              </a:rPr>
              <a:t> = volatilitet til tidspunkt n</a:t>
            </a:r>
          </a:p>
          <a:p>
            <a:pPr>
              <a:defRPr/>
            </a:pPr>
            <a:r>
              <a:rPr lang="da-DK" dirty="0">
                <a:latin typeface="Trebuchet MS" panose="020B0603020202020204" pitchFamily="34" charset="0"/>
              </a:rPr>
              <a:t>γ = gamma</a:t>
            </a:r>
          </a:p>
          <a:p>
            <a:pPr>
              <a:defRPr/>
            </a:pPr>
            <a:r>
              <a:rPr lang="da-DK" dirty="0">
                <a:latin typeface="Trebuchet MS" panose="020B0603020202020204" pitchFamily="34" charset="0"/>
              </a:rPr>
              <a:t>σ</a:t>
            </a:r>
            <a:r>
              <a:rPr lang="da-DK" baseline="-25000" dirty="0">
                <a:latin typeface="Trebuchet MS" panose="020B0603020202020204" pitchFamily="34" charset="0"/>
              </a:rPr>
              <a:t>L</a:t>
            </a:r>
            <a:r>
              <a:rPr lang="da-DK" dirty="0">
                <a:latin typeface="Trebuchet MS" panose="020B0603020202020204" pitchFamily="34" charset="0"/>
              </a:rPr>
              <a:t> = langsigtsvolatilitet</a:t>
            </a:r>
          </a:p>
          <a:p>
            <a:pPr>
              <a:defRPr/>
            </a:pPr>
            <a:r>
              <a:rPr lang="da-DK" dirty="0">
                <a:latin typeface="Trebuchet MS" panose="020B0603020202020204" pitchFamily="34" charset="0"/>
              </a:rPr>
              <a:t>α = vægt</a:t>
            </a:r>
          </a:p>
          <a:p>
            <a:pPr>
              <a:defRPr/>
            </a:pPr>
            <a:r>
              <a:rPr lang="da-DK" dirty="0">
                <a:latin typeface="Trebuchet MS" panose="020B0603020202020204" pitchFamily="34" charset="0"/>
              </a:rPr>
              <a:t>μ</a:t>
            </a:r>
            <a:r>
              <a:rPr lang="da-DK" baseline="-25000" dirty="0">
                <a:latin typeface="Trebuchet MS" panose="020B0603020202020204" pitchFamily="34" charset="0"/>
              </a:rPr>
              <a:t>n </a:t>
            </a:r>
            <a:r>
              <a:rPr lang="da-DK" dirty="0">
                <a:latin typeface="Trebuchet MS" panose="020B0603020202020204" pitchFamily="34" charset="0"/>
              </a:rPr>
              <a:t>= afkast til tidspunkt n</a:t>
            </a:r>
          </a:p>
          <a:p>
            <a:pPr>
              <a:defRPr/>
            </a:pPr>
            <a:r>
              <a:rPr lang="da-DK" dirty="0">
                <a:latin typeface="Trebuchet MS" panose="020B0603020202020204" pitchFamily="34" charset="0"/>
              </a:rPr>
              <a:t>β = beta</a:t>
            </a:r>
          </a:p>
          <a:p>
            <a:pPr>
              <a:defRPr/>
            </a:pPr>
            <a:r>
              <a:rPr lang="da-DK" dirty="0">
                <a:latin typeface="Trebuchet MS" panose="020B0603020202020204" pitchFamily="34" charset="0"/>
              </a:rPr>
              <a:t>ω = omega</a:t>
            </a:r>
          </a:p>
        </p:txBody>
      </p:sp>
      <p:sp>
        <p:nvSpPr>
          <p:cNvPr id="14340" name="Footer Placeholder 3">
            <a:extLst>
              <a:ext uri="{FF2B5EF4-FFF2-40B4-BE49-F238E27FC236}">
                <a16:creationId xmlns:a16="http://schemas.microsoft.com/office/drawing/2014/main" id="{09F3A0A2-2274-7E40-F8B6-BD7CBE74B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14341" name="Slide Number Placeholder 4">
            <a:extLst>
              <a:ext uri="{FF2B5EF4-FFF2-40B4-BE49-F238E27FC236}">
                <a16:creationId xmlns:a16="http://schemas.microsoft.com/office/drawing/2014/main" id="{CB3123F2-DCF6-3700-E8FD-711BC2EDB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C1845FF4-38A9-427D-9114-5759CA658E9E}" type="slidenum">
              <a:rPr lang="da-DK" altLang="en-US" sz="1400"/>
              <a:pPr/>
              <a:t>12</a:t>
            </a:fld>
            <a:endParaRPr lang="da-DK" altLang="en-US" sz="1400"/>
          </a:p>
        </p:txBody>
      </p:sp>
      <p:pic>
        <p:nvPicPr>
          <p:cNvPr id="14342" name="Picture 2">
            <a:extLst>
              <a:ext uri="{FF2B5EF4-FFF2-40B4-BE49-F238E27FC236}">
                <a16:creationId xmlns:a16="http://schemas.microsoft.com/office/drawing/2014/main" id="{08B70F0E-1C3A-DEAA-CAFB-330A6F255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92850" y="1341438"/>
            <a:ext cx="218821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3" name="Picture 3">
            <a:extLst>
              <a:ext uri="{FF2B5EF4-FFF2-40B4-BE49-F238E27FC236}">
                <a16:creationId xmlns:a16="http://schemas.microsoft.com/office/drawing/2014/main" id="{79B19895-60D5-2895-8D1B-A5B47E48D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89713" y="1770063"/>
            <a:ext cx="21963063" cy="72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04FCEB30-6E27-35FD-A371-9BD14E1C0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GARCH - eksempel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15AA6-062A-AF16-5923-9E238E9F666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941" t="-2815" r="-863" b="-296"/>
            </a:stretch>
          </a:blipFill>
        </p:spPr>
        <p:txBody>
          <a:bodyPr/>
          <a:lstStyle/>
          <a:p>
            <a:r>
              <a:rPr lang="da-DK">
                <a:noFill/>
              </a:rPr>
              <a:t> </a:t>
            </a:r>
          </a:p>
        </p:txBody>
      </p:sp>
      <p:sp>
        <p:nvSpPr>
          <p:cNvPr id="15364" name="Footer Placeholder 3">
            <a:extLst>
              <a:ext uri="{FF2B5EF4-FFF2-40B4-BE49-F238E27FC236}">
                <a16:creationId xmlns:a16="http://schemas.microsoft.com/office/drawing/2014/main" id="{553F6412-6322-CDF2-8BCB-2C8283AC3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15365" name="Slide Number Placeholder 4">
            <a:extLst>
              <a:ext uri="{FF2B5EF4-FFF2-40B4-BE49-F238E27FC236}">
                <a16:creationId xmlns:a16="http://schemas.microsoft.com/office/drawing/2014/main" id="{EB7C6DF1-77A9-7C99-8FF4-65ABC98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971F281B-B964-4B47-B350-140C237F4E8F}" type="slidenum">
              <a:rPr lang="da-DK" altLang="en-US" sz="1400"/>
              <a:pPr/>
              <a:t>13</a:t>
            </a:fld>
            <a:endParaRPr lang="da-DK" altLang="en-US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1693CD97-F002-CD11-DE80-AD71EA3BF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Pris- og rentevolatilitet</a:t>
            </a:r>
          </a:p>
        </p:txBody>
      </p:sp>
      <p:grpSp>
        <p:nvGrpSpPr>
          <p:cNvPr id="16387" name="Group 37">
            <a:extLst>
              <a:ext uri="{FF2B5EF4-FFF2-40B4-BE49-F238E27FC236}">
                <a16:creationId xmlns:a16="http://schemas.microsoft.com/office/drawing/2014/main" id="{07AF96B4-BE8F-8917-9F81-AC82F57CBBD1}"/>
              </a:ext>
            </a:extLst>
          </p:cNvPr>
          <p:cNvGrpSpPr>
            <a:grpSpLocks/>
          </p:cNvGrpSpPr>
          <p:nvPr/>
        </p:nvGrpSpPr>
        <p:grpSpPr bwMode="auto">
          <a:xfrm>
            <a:off x="-239713" y="1412875"/>
            <a:ext cx="8412163" cy="3816350"/>
            <a:chOff x="-259957" y="1412776"/>
            <a:chExt cx="10239386" cy="4680520"/>
          </a:xfrm>
        </p:grpSpPr>
        <p:cxnSp>
          <p:nvCxnSpPr>
            <p:cNvPr id="16389" name="Straight Connector 5">
              <a:extLst>
                <a:ext uri="{FF2B5EF4-FFF2-40B4-BE49-F238E27FC236}">
                  <a16:creationId xmlns:a16="http://schemas.microsoft.com/office/drawing/2014/main" id="{CA88FC56-2788-A8B9-F278-CDA2B2BCFEA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343944" y="1844824"/>
              <a:ext cx="0" cy="3752800"/>
            </a:xfrm>
            <a:prstGeom prst="line">
              <a:avLst/>
            </a:prstGeom>
            <a:noFill/>
            <a:ln w="38100" algn="ctr">
              <a:solidFill>
                <a:srgbClr val="3366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390" name="TextBox 7">
              <a:extLst>
                <a:ext uri="{FF2B5EF4-FFF2-40B4-BE49-F238E27FC236}">
                  <a16:creationId xmlns:a16="http://schemas.microsoft.com/office/drawing/2014/main" id="{EB70D1AA-624D-C873-42B9-0CA5F33370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2640" y="1412776"/>
              <a:ext cx="131966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r>
                <a:rPr lang="da-DK" altLang="en-US" sz="1800">
                  <a:latin typeface="Trebuchet MS" panose="020B0603020202020204" pitchFamily="34" charset="0"/>
                </a:rPr>
                <a:t>Volatilitet</a:t>
              </a:r>
            </a:p>
          </p:txBody>
        </p:sp>
        <p:cxnSp>
          <p:nvCxnSpPr>
            <p:cNvPr id="16391" name="Straight Connector 21">
              <a:extLst>
                <a:ext uri="{FF2B5EF4-FFF2-40B4-BE49-F238E27FC236}">
                  <a16:creationId xmlns:a16="http://schemas.microsoft.com/office/drawing/2014/main" id="{93C55409-F823-7E05-82E6-155A6DD8C0C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343944" y="5597624"/>
              <a:ext cx="4769296" cy="8745"/>
            </a:xfrm>
            <a:prstGeom prst="line">
              <a:avLst/>
            </a:prstGeom>
            <a:noFill/>
            <a:ln w="38100" algn="ctr">
              <a:solidFill>
                <a:srgbClr val="3366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Arc 31">
              <a:extLst>
                <a:ext uri="{FF2B5EF4-FFF2-40B4-BE49-F238E27FC236}">
                  <a16:creationId xmlns:a16="http://schemas.microsoft.com/office/drawing/2014/main" id="{9A59D474-504E-ACB7-9B32-BFD6AE06CA8A}"/>
                </a:ext>
              </a:extLst>
            </p:cNvPr>
            <p:cNvSpPr/>
            <p:nvPr/>
          </p:nvSpPr>
          <p:spPr bwMode="auto">
            <a:xfrm rot="11220000">
              <a:off x="2340952" y="2446619"/>
              <a:ext cx="7331238" cy="1296683"/>
            </a:xfrm>
            <a:prstGeom prst="arc">
              <a:avLst>
                <a:gd name="adj1" fmla="val 13042077"/>
                <a:gd name="adj2" fmla="val 0"/>
              </a:avLst>
            </a:prstGeom>
            <a:noFill/>
            <a:ln w="38100" cap="flat" cmpd="sng" algn="ctr">
              <a:solidFill>
                <a:srgbClr val="3366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eaLnBrk="1" hangingPunct="1">
                <a:defRPr/>
              </a:pPr>
              <a:endParaRPr lang="da-DK" sz="3200" b="1">
                <a:solidFill>
                  <a:schemeClr val="tx2"/>
                </a:solidFill>
                <a:latin typeface="TrueFrutiger" pitchFamily="2" charset="0"/>
              </a:endParaRPr>
            </a:p>
          </p:txBody>
        </p:sp>
        <p:sp>
          <p:nvSpPr>
            <p:cNvPr id="16393" name="TextBox 33">
              <a:extLst>
                <a:ext uri="{FF2B5EF4-FFF2-40B4-BE49-F238E27FC236}">
                  <a16:creationId xmlns:a16="http://schemas.microsoft.com/office/drawing/2014/main" id="{DF497057-742D-03A2-9877-6BF5B9D943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35046" y="5723964"/>
              <a:ext cx="10492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r>
                <a:rPr lang="da-DK" altLang="en-US" sz="1800">
                  <a:latin typeface="Trebuchet MS" panose="020B0603020202020204" pitchFamily="34" charset="0"/>
                </a:rPr>
                <a:t>Løbetid</a:t>
              </a:r>
            </a:p>
          </p:txBody>
        </p:sp>
        <p:sp>
          <p:nvSpPr>
            <p:cNvPr id="16394" name="TextBox 34">
              <a:extLst>
                <a:ext uri="{FF2B5EF4-FFF2-40B4-BE49-F238E27FC236}">
                  <a16:creationId xmlns:a16="http://schemas.microsoft.com/office/drawing/2014/main" id="{0B3D6BF8-5924-1568-4AD4-9405ED35E4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35046" y="3894452"/>
              <a:ext cx="19577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r>
                <a:rPr lang="da-DK" altLang="en-US" sz="1800">
                  <a:latin typeface="Trebuchet MS" panose="020B0603020202020204" pitchFamily="34" charset="0"/>
                </a:rPr>
                <a:t>Rentevolatilitet</a:t>
              </a:r>
            </a:p>
          </p:txBody>
        </p:sp>
        <p:sp>
          <p:nvSpPr>
            <p:cNvPr id="36" name="Arc 35">
              <a:extLst>
                <a:ext uri="{FF2B5EF4-FFF2-40B4-BE49-F238E27FC236}">
                  <a16:creationId xmlns:a16="http://schemas.microsoft.com/office/drawing/2014/main" id="{6E1D5EB8-F55A-544D-CD85-E50E1A76C3A2}"/>
                </a:ext>
              </a:extLst>
            </p:cNvPr>
            <p:cNvSpPr/>
            <p:nvPr/>
          </p:nvSpPr>
          <p:spPr bwMode="auto">
            <a:xfrm rot="21000000">
              <a:off x="-259957" y="3431786"/>
              <a:ext cx="10239386" cy="1294736"/>
            </a:xfrm>
            <a:prstGeom prst="arc">
              <a:avLst>
                <a:gd name="adj1" fmla="val 11646976"/>
                <a:gd name="adj2" fmla="val 20695966"/>
              </a:avLst>
            </a:prstGeom>
            <a:noFill/>
            <a:ln w="38100" cap="flat" cmpd="sng" algn="ctr">
              <a:solidFill>
                <a:srgbClr val="3366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eaLnBrk="1" hangingPunct="1">
                <a:defRPr/>
              </a:pPr>
              <a:endParaRPr lang="da-DK" sz="3200" b="1">
                <a:solidFill>
                  <a:schemeClr val="tx2"/>
                </a:solidFill>
                <a:latin typeface="TrueFrutiger" pitchFamily="2" charset="0"/>
              </a:endParaRPr>
            </a:p>
          </p:txBody>
        </p:sp>
        <p:sp>
          <p:nvSpPr>
            <p:cNvPr id="16396" name="TextBox 36">
              <a:extLst>
                <a:ext uri="{FF2B5EF4-FFF2-40B4-BE49-F238E27FC236}">
                  <a16:creationId xmlns:a16="http://schemas.microsoft.com/office/drawing/2014/main" id="{DA40998C-A0A5-22F3-8531-116E280E52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5088" y="2722178"/>
              <a:ext cx="17078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r>
                <a:rPr lang="da-DK" altLang="en-US" sz="1800">
                  <a:latin typeface="Trebuchet MS" panose="020B0603020202020204" pitchFamily="34" charset="0"/>
                </a:rPr>
                <a:t>Prisvolatilitet</a:t>
              </a:r>
            </a:p>
          </p:txBody>
        </p:sp>
      </p:grpSp>
      <p:pic>
        <p:nvPicPr>
          <p:cNvPr id="16388" name="Picture 2">
            <a:extLst>
              <a:ext uri="{FF2B5EF4-FFF2-40B4-BE49-F238E27FC236}">
                <a16:creationId xmlns:a16="http://schemas.microsoft.com/office/drawing/2014/main" id="{2B805033-38AF-2AD4-5FD5-D3BEA13D5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63525" y="5399088"/>
            <a:ext cx="35177413" cy="119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AB0CCF0-8044-B1C6-DFC5-F7F9503BD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3338"/>
            <a:ext cx="7772400" cy="1143000"/>
          </a:xfrm>
        </p:spPr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Porteføljevolatilitet</a:t>
            </a:r>
          </a:p>
        </p:txBody>
      </p:sp>
      <p:sp>
        <p:nvSpPr>
          <p:cNvPr id="17411" name="Footer Placeholder 2">
            <a:extLst>
              <a:ext uri="{FF2B5EF4-FFF2-40B4-BE49-F238E27FC236}">
                <a16:creationId xmlns:a16="http://schemas.microsoft.com/office/drawing/2014/main" id="{5273D0B5-9849-DB51-662E-12EFC0387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FF03CE68-6D79-7918-BF5D-CF4D431A3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1C78BB50-A029-4C29-B37B-8E07FD7BBEFE}" type="slidenum">
              <a:rPr lang="da-DK" altLang="en-US" sz="1400"/>
              <a:pPr/>
              <a:t>15</a:t>
            </a:fld>
            <a:endParaRPr lang="da-DK" altLang="en-US" sz="1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469EF35-7A59-063D-AC2A-BD562C0310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062151"/>
            <a:ext cx="7896931" cy="516139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A8C4126D-2426-209E-9C08-686826CCD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/>
              <a:t>Porteføljevolatilitet - beregning</a:t>
            </a:r>
          </a:p>
        </p:txBody>
      </p:sp>
      <p:sp>
        <p:nvSpPr>
          <p:cNvPr id="18435" name="Content Placeholder 4">
            <a:extLst>
              <a:ext uri="{FF2B5EF4-FFF2-40B4-BE49-F238E27FC236}">
                <a16:creationId xmlns:a16="http://schemas.microsoft.com/office/drawing/2014/main" id="{A47FAFCC-F8B9-0BE4-BFB9-3A12D3DA5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2563" y="3225800"/>
            <a:ext cx="7497762" cy="3022600"/>
          </a:xfrm>
        </p:spPr>
        <p:txBody>
          <a:bodyPr/>
          <a:lstStyle/>
          <a:p>
            <a:r>
              <a:rPr lang="da-DK" altLang="en-US"/>
              <a:t>σ</a:t>
            </a:r>
            <a:r>
              <a:rPr lang="da-DK" altLang="en-US" baseline="-25000"/>
              <a:t>A</a:t>
            </a:r>
            <a:r>
              <a:rPr lang="da-DK" altLang="en-US"/>
              <a:t> = volatilitet for aktiv A</a:t>
            </a:r>
          </a:p>
          <a:p>
            <a:r>
              <a:rPr lang="da-DK" altLang="en-US"/>
              <a:t>σ</a:t>
            </a:r>
            <a:r>
              <a:rPr lang="da-DK" altLang="en-US" baseline="-25000"/>
              <a:t>B</a:t>
            </a:r>
            <a:r>
              <a:rPr lang="da-DK" altLang="en-US"/>
              <a:t> = volatilitet for aktiv B</a:t>
            </a:r>
          </a:p>
          <a:p>
            <a:r>
              <a:rPr lang="da-DK" altLang="en-US"/>
              <a:t>w</a:t>
            </a:r>
            <a:r>
              <a:rPr lang="da-DK" altLang="en-US" baseline="-25000"/>
              <a:t>A</a:t>
            </a:r>
            <a:r>
              <a:rPr lang="da-DK" altLang="en-US"/>
              <a:t> = procentandel investeret i A</a:t>
            </a:r>
          </a:p>
          <a:p>
            <a:r>
              <a:rPr lang="da-DK" altLang="en-US"/>
              <a:t>w</a:t>
            </a:r>
            <a:r>
              <a:rPr lang="da-DK" altLang="en-US" baseline="-25000"/>
              <a:t>B</a:t>
            </a:r>
            <a:r>
              <a:rPr lang="da-DK" altLang="en-US"/>
              <a:t> = procentandel investeret i B</a:t>
            </a:r>
          </a:p>
          <a:p>
            <a:r>
              <a:rPr lang="da-DK" altLang="en-US"/>
              <a:t>korr</a:t>
            </a:r>
            <a:r>
              <a:rPr lang="da-DK" altLang="en-US" baseline="-25000"/>
              <a:t>A,B</a:t>
            </a:r>
            <a:r>
              <a:rPr lang="da-DK" altLang="en-US"/>
              <a:t> = korrelation mellem A og B</a:t>
            </a:r>
          </a:p>
        </p:txBody>
      </p:sp>
      <p:sp>
        <p:nvSpPr>
          <p:cNvPr id="18436" name="Footer Placeholder 2">
            <a:extLst>
              <a:ext uri="{FF2B5EF4-FFF2-40B4-BE49-F238E27FC236}">
                <a16:creationId xmlns:a16="http://schemas.microsoft.com/office/drawing/2014/main" id="{2E63A79F-59D6-97C1-CFB0-61F4F9867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18437" name="Slide Number Placeholder 3">
            <a:extLst>
              <a:ext uri="{FF2B5EF4-FFF2-40B4-BE49-F238E27FC236}">
                <a16:creationId xmlns:a16="http://schemas.microsoft.com/office/drawing/2014/main" id="{F795B7A1-881A-6ABD-B579-DB0270D75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93EDFF70-CF08-4703-8942-FA5248D91D4E}" type="slidenum">
              <a:rPr lang="da-DK" altLang="en-US" sz="1400"/>
              <a:pPr/>
              <a:t>16</a:t>
            </a:fld>
            <a:endParaRPr lang="da-DK" altLang="en-US" sz="1400"/>
          </a:p>
        </p:txBody>
      </p:sp>
      <p:pic>
        <p:nvPicPr>
          <p:cNvPr id="18438" name="Picture 2">
            <a:extLst>
              <a:ext uri="{FF2B5EF4-FFF2-40B4-BE49-F238E27FC236}">
                <a16:creationId xmlns:a16="http://schemas.microsoft.com/office/drawing/2014/main" id="{345DBF62-BBAE-EDCF-5ED2-FB0727DD1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40200" y="1628775"/>
            <a:ext cx="18434050" cy="92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9" name="Picture 5">
            <a:extLst>
              <a:ext uri="{FF2B5EF4-FFF2-40B4-BE49-F238E27FC236}">
                <a16:creationId xmlns:a16="http://schemas.microsoft.com/office/drawing/2014/main" id="{85D95F70-1DE6-E15E-D254-B6D4799CC8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563" y="2557463"/>
            <a:ext cx="7321550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B753A6A5-AA66-0A41-D353-8B0B5E8AB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Volatilitetssmil og ”skew”</a:t>
            </a:r>
          </a:p>
        </p:txBody>
      </p:sp>
      <p:grpSp>
        <p:nvGrpSpPr>
          <p:cNvPr id="19459" name="Group 10">
            <a:extLst>
              <a:ext uri="{FF2B5EF4-FFF2-40B4-BE49-F238E27FC236}">
                <a16:creationId xmlns:a16="http://schemas.microsoft.com/office/drawing/2014/main" id="{BD4D49BC-40D4-36AE-31DC-90A73F596762}"/>
              </a:ext>
            </a:extLst>
          </p:cNvPr>
          <p:cNvGrpSpPr>
            <a:grpSpLocks/>
          </p:cNvGrpSpPr>
          <p:nvPr/>
        </p:nvGrpSpPr>
        <p:grpSpPr bwMode="auto">
          <a:xfrm>
            <a:off x="1552575" y="3033713"/>
            <a:ext cx="7472363" cy="3409950"/>
            <a:chOff x="1681911" y="3033825"/>
            <a:chExt cx="8095625" cy="3410352"/>
          </a:xfrm>
        </p:grpSpPr>
        <p:cxnSp>
          <p:nvCxnSpPr>
            <p:cNvPr id="19460" name="Straight Connector 5">
              <a:extLst>
                <a:ext uri="{FF2B5EF4-FFF2-40B4-BE49-F238E27FC236}">
                  <a16:creationId xmlns:a16="http://schemas.microsoft.com/office/drawing/2014/main" id="{96E93C35-F422-B10A-CFEB-42EFC9A37D0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343944" y="3356992"/>
              <a:ext cx="0" cy="2240632"/>
            </a:xfrm>
            <a:prstGeom prst="line">
              <a:avLst/>
            </a:prstGeom>
            <a:noFill/>
            <a:ln w="38100" algn="ctr">
              <a:solidFill>
                <a:srgbClr val="3366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61" name="TextBox 7">
              <a:extLst>
                <a:ext uri="{FF2B5EF4-FFF2-40B4-BE49-F238E27FC236}">
                  <a16:creationId xmlns:a16="http://schemas.microsoft.com/office/drawing/2014/main" id="{2A4DC6CF-77E8-B1A3-BA67-BBF4162D6F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931434" y="4222108"/>
              <a:ext cx="207576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r>
                <a:rPr lang="da-DK" altLang="en-US" sz="1800">
                  <a:latin typeface="Trebuchet MS" panose="020B0603020202020204" pitchFamily="34" charset="0"/>
                </a:rPr>
                <a:t>Implicit Volatilitet</a:t>
              </a:r>
            </a:p>
          </p:txBody>
        </p:sp>
        <p:cxnSp>
          <p:nvCxnSpPr>
            <p:cNvPr id="19462" name="Straight Connector 21">
              <a:extLst>
                <a:ext uri="{FF2B5EF4-FFF2-40B4-BE49-F238E27FC236}">
                  <a16:creationId xmlns:a16="http://schemas.microsoft.com/office/drawing/2014/main" id="{8C92537E-49A3-2998-7265-5FC3FCE0DFE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343944" y="5597624"/>
              <a:ext cx="3041104" cy="0"/>
            </a:xfrm>
            <a:prstGeom prst="line">
              <a:avLst/>
            </a:prstGeom>
            <a:noFill/>
            <a:ln w="38100" algn="ctr">
              <a:solidFill>
                <a:srgbClr val="3366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63" name="TextBox 36">
              <a:extLst>
                <a:ext uri="{FF2B5EF4-FFF2-40B4-BE49-F238E27FC236}">
                  <a16:creationId xmlns:a16="http://schemas.microsoft.com/office/drawing/2014/main" id="{EFE8DF2D-2E59-C064-580E-18A72E0265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6657" y="3033826"/>
              <a:ext cx="211502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r>
                <a:rPr lang="da-DK" altLang="en-US" sz="1800">
                  <a:latin typeface="Trebuchet MS" panose="020B0603020202020204" pitchFamily="34" charset="0"/>
                </a:rPr>
                <a:t>Volatilitetssmil – </a:t>
              </a:r>
            </a:p>
            <a:p>
              <a:r>
                <a:rPr lang="da-DK" altLang="en-US" sz="1800">
                  <a:latin typeface="Trebuchet MS" panose="020B0603020202020204" pitchFamily="34" charset="0"/>
                </a:rPr>
                <a:t>typisk for valuta</a:t>
              </a:r>
            </a:p>
          </p:txBody>
        </p:sp>
        <p:sp>
          <p:nvSpPr>
            <p:cNvPr id="19464" name="TextBox 15">
              <a:extLst>
                <a:ext uri="{FF2B5EF4-FFF2-40B4-BE49-F238E27FC236}">
                  <a16:creationId xmlns:a16="http://schemas.microsoft.com/office/drawing/2014/main" id="{5920FA25-6CEF-5BBA-AAA9-9225EF33C2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740000">
              <a:off x="3982551" y="6069573"/>
              <a:ext cx="136356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r>
                <a:rPr lang="da-DK" altLang="en-US" sz="1400">
                  <a:latin typeface="Trebuchet MS" panose="020B0603020202020204" pitchFamily="34" charset="0"/>
                </a:rPr>
                <a:t>In-the-money</a:t>
              </a:r>
              <a:endParaRPr lang="da-DK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19465" name="TextBox 16">
              <a:extLst>
                <a:ext uri="{FF2B5EF4-FFF2-40B4-BE49-F238E27FC236}">
                  <a16:creationId xmlns:a16="http://schemas.microsoft.com/office/drawing/2014/main" id="{7B387E55-59E2-9B1F-E89E-02D6BEF5CF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740000">
              <a:off x="2973862" y="5972814"/>
              <a:ext cx="139482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r>
                <a:rPr lang="da-DK" altLang="en-US" sz="1400">
                  <a:latin typeface="Trebuchet MS" panose="020B0603020202020204" pitchFamily="34" charset="0"/>
                </a:rPr>
                <a:t>At-the-money</a:t>
              </a:r>
              <a:endParaRPr lang="da-DK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19466" name="TextBox 17">
              <a:extLst>
                <a:ext uri="{FF2B5EF4-FFF2-40B4-BE49-F238E27FC236}">
                  <a16:creationId xmlns:a16="http://schemas.microsoft.com/office/drawing/2014/main" id="{32BE5B9A-456B-8D5F-A4F1-04457D28A3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740000">
              <a:off x="1681911" y="5972812"/>
              <a:ext cx="176298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r>
                <a:rPr lang="da-DK" altLang="en-US" sz="1400">
                  <a:latin typeface="Trebuchet MS" panose="020B0603020202020204" pitchFamily="34" charset="0"/>
                </a:rPr>
                <a:t>Out-of-the-money</a:t>
              </a:r>
              <a:endParaRPr lang="da-DK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960DDBFB-B7FD-3A08-ECE0-76E03222C1D8}"/>
                </a:ext>
              </a:extLst>
            </p:cNvPr>
            <p:cNvSpPr/>
            <p:nvPr/>
          </p:nvSpPr>
          <p:spPr bwMode="auto">
            <a:xfrm rot="10800000">
              <a:off x="2526388" y="3033825"/>
              <a:ext cx="2762178" cy="1654370"/>
            </a:xfrm>
            <a:prstGeom prst="arc">
              <a:avLst>
                <a:gd name="adj1" fmla="val 10841405"/>
                <a:gd name="adj2" fmla="val 0"/>
              </a:avLst>
            </a:prstGeom>
            <a:noFill/>
            <a:ln w="38100" cap="flat" cmpd="sng" algn="ctr">
              <a:solidFill>
                <a:srgbClr val="3366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eaLnBrk="1" hangingPunct="1">
                <a:defRPr/>
              </a:pPr>
              <a:endParaRPr lang="da-DK" sz="3200" b="1">
                <a:solidFill>
                  <a:schemeClr val="tx2"/>
                </a:solidFill>
                <a:latin typeface="TrueFrutiger" pitchFamily="2" charset="0"/>
              </a:endParaRPr>
            </a:p>
          </p:txBody>
        </p:sp>
        <p:cxnSp>
          <p:nvCxnSpPr>
            <p:cNvPr id="19468" name="Straight Connector 30">
              <a:extLst>
                <a:ext uri="{FF2B5EF4-FFF2-40B4-BE49-F238E27FC236}">
                  <a16:creationId xmlns:a16="http://schemas.microsoft.com/office/drawing/2014/main" id="{DD7A9949-DB84-B44B-4DDD-EB9AB753033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104087" y="3423819"/>
              <a:ext cx="0" cy="2240632"/>
            </a:xfrm>
            <a:prstGeom prst="line">
              <a:avLst/>
            </a:prstGeom>
            <a:noFill/>
            <a:ln w="38100" algn="ctr">
              <a:solidFill>
                <a:srgbClr val="3366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69" name="TextBox 32">
              <a:extLst>
                <a:ext uri="{FF2B5EF4-FFF2-40B4-BE49-F238E27FC236}">
                  <a16:creationId xmlns:a16="http://schemas.microsoft.com/office/drawing/2014/main" id="{B3844A97-360F-DE77-8AD3-DE5A90EA05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4691577" y="4288935"/>
              <a:ext cx="207576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r>
                <a:rPr lang="da-DK" altLang="en-US" sz="1800">
                  <a:latin typeface="Trebuchet MS" panose="020B0603020202020204" pitchFamily="34" charset="0"/>
                </a:rPr>
                <a:t>Implicit Volatilitet</a:t>
              </a:r>
            </a:p>
          </p:txBody>
        </p:sp>
        <p:cxnSp>
          <p:nvCxnSpPr>
            <p:cNvPr id="19470" name="Straight Connector 38">
              <a:extLst>
                <a:ext uri="{FF2B5EF4-FFF2-40B4-BE49-F238E27FC236}">
                  <a16:creationId xmlns:a16="http://schemas.microsoft.com/office/drawing/2014/main" id="{186CF5EE-17CE-448F-A44B-8D4B76B0D36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104087" y="5664451"/>
              <a:ext cx="3041104" cy="0"/>
            </a:xfrm>
            <a:prstGeom prst="line">
              <a:avLst/>
            </a:prstGeom>
            <a:noFill/>
            <a:ln w="38100" algn="ctr">
              <a:solidFill>
                <a:srgbClr val="3366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71" name="TextBox 39">
              <a:extLst>
                <a:ext uri="{FF2B5EF4-FFF2-40B4-BE49-F238E27FC236}">
                  <a16:creationId xmlns:a16="http://schemas.microsoft.com/office/drawing/2014/main" id="{4C01CC3B-4F1A-0349-FE8C-0DECF470A1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26800" y="3100653"/>
              <a:ext cx="228694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r>
                <a:rPr lang="da-DK" altLang="en-US" sz="1800">
                  <a:latin typeface="Trebuchet MS" panose="020B0603020202020204" pitchFamily="34" charset="0"/>
                </a:rPr>
                <a:t>Volatilitets skew – </a:t>
              </a:r>
            </a:p>
            <a:p>
              <a:r>
                <a:rPr lang="da-DK" altLang="en-US" sz="1800">
                  <a:latin typeface="Trebuchet MS" panose="020B0603020202020204" pitchFamily="34" charset="0"/>
                </a:rPr>
                <a:t>typisk for aktier</a:t>
              </a:r>
            </a:p>
          </p:txBody>
        </p:sp>
        <p:sp>
          <p:nvSpPr>
            <p:cNvPr id="19472" name="TextBox 40">
              <a:extLst>
                <a:ext uri="{FF2B5EF4-FFF2-40B4-BE49-F238E27FC236}">
                  <a16:creationId xmlns:a16="http://schemas.microsoft.com/office/drawing/2014/main" id="{21BB9D25-4368-416B-884D-362AB5B450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740000">
              <a:off x="7742694" y="6136400"/>
              <a:ext cx="136356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r>
                <a:rPr lang="da-DK" altLang="en-US" sz="1400">
                  <a:latin typeface="Trebuchet MS" panose="020B0603020202020204" pitchFamily="34" charset="0"/>
                </a:rPr>
                <a:t>In-the-money</a:t>
              </a:r>
              <a:endParaRPr lang="da-DK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19473" name="TextBox 41">
              <a:extLst>
                <a:ext uri="{FF2B5EF4-FFF2-40B4-BE49-F238E27FC236}">
                  <a16:creationId xmlns:a16="http://schemas.microsoft.com/office/drawing/2014/main" id="{2FAAC06D-DA34-6BF4-CB70-CAC87D4047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740000">
              <a:off x="6734005" y="6039641"/>
              <a:ext cx="139482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r>
                <a:rPr lang="da-DK" altLang="en-US" sz="1400">
                  <a:latin typeface="Trebuchet MS" panose="020B0603020202020204" pitchFamily="34" charset="0"/>
                </a:rPr>
                <a:t>At-the-money</a:t>
              </a:r>
              <a:endParaRPr lang="da-DK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19474" name="TextBox 42">
              <a:extLst>
                <a:ext uri="{FF2B5EF4-FFF2-40B4-BE49-F238E27FC236}">
                  <a16:creationId xmlns:a16="http://schemas.microsoft.com/office/drawing/2014/main" id="{2562547B-AFAF-A528-F4EA-C8BCF2B94B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740000">
              <a:off x="5442054" y="6039639"/>
              <a:ext cx="176298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r>
                <a:rPr lang="da-DK" altLang="en-US" sz="1400">
                  <a:latin typeface="Trebuchet MS" panose="020B0603020202020204" pitchFamily="34" charset="0"/>
                </a:rPr>
                <a:t>Out-of-the-money</a:t>
              </a:r>
              <a:endParaRPr lang="da-DK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44" name="Arc 43">
              <a:extLst>
                <a:ext uri="{FF2B5EF4-FFF2-40B4-BE49-F238E27FC236}">
                  <a16:creationId xmlns:a16="http://schemas.microsoft.com/office/drawing/2014/main" id="{EB044E38-EE92-02EC-B19A-C3C368AEF230}"/>
                </a:ext>
              </a:extLst>
            </p:cNvPr>
            <p:cNvSpPr/>
            <p:nvPr/>
          </p:nvSpPr>
          <p:spPr bwMode="auto">
            <a:xfrm rot="10800000">
              <a:off x="6287835" y="3100508"/>
              <a:ext cx="3489701" cy="1654370"/>
            </a:xfrm>
            <a:prstGeom prst="arc">
              <a:avLst>
                <a:gd name="adj1" fmla="val 14977581"/>
                <a:gd name="adj2" fmla="val 0"/>
              </a:avLst>
            </a:prstGeom>
            <a:noFill/>
            <a:ln w="38100" cap="flat" cmpd="sng" algn="ctr">
              <a:solidFill>
                <a:srgbClr val="3366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eaLnBrk="1" hangingPunct="1">
                <a:defRPr/>
              </a:pPr>
              <a:endParaRPr lang="da-DK" sz="3200" b="1">
                <a:solidFill>
                  <a:schemeClr val="tx2"/>
                </a:solidFill>
                <a:latin typeface="TrueFrutiger" pitchFamily="2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9079F-56E3-D945-394E-E5F951018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da-DK" dirty="0">
                <a:latin typeface="Trebuchet MS" pitchFamily="34" charset="0"/>
              </a:rPr>
              <a:t>Volatilitetssmil og ”skew”</a:t>
            </a:r>
            <a:br>
              <a:rPr lang="da-DK" dirty="0">
                <a:latin typeface="Trebuchet MS" pitchFamily="34" charset="0"/>
              </a:rPr>
            </a:br>
            <a:r>
              <a:rPr lang="da-DK" sz="2700" i="1" dirty="0">
                <a:latin typeface="Trebuchet MS" pitchFamily="34" charset="0"/>
              </a:rPr>
              <a:t>Faktiske afkast og normalfordelte afkast USD/DKK 29/6 -2000 til 28. december 2023</a:t>
            </a:r>
            <a:endParaRPr lang="da-DK" i="1" dirty="0"/>
          </a:p>
        </p:txBody>
      </p:sp>
      <p:sp>
        <p:nvSpPr>
          <p:cNvPr id="20483" name="Footer Placeholder 2">
            <a:extLst>
              <a:ext uri="{FF2B5EF4-FFF2-40B4-BE49-F238E27FC236}">
                <a16:creationId xmlns:a16="http://schemas.microsoft.com/office/drawing/2014/main" id="{599A856C-A275-8524-1433-0B97B2AEB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C9D924E1-91E7-B30A-161C-C42EDD9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A004585A-6DEE-4F80-8DA4-2014A93C6E2B}" type="slidenum">
              <a:rPr lang="da-DK" altLang="en-US" sz="1400"/>
              <a:pPr/>
              <a:t>18</a:t>
            </a:fld>
            <a:endParaRPr lang="da-DK" altLang="en-US" sz="14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955DEF-6E6D-CFEE-B593-AD8F9A710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060848"/>
            <a:ext cx="7260807" cy="396044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FACC2E82-B479-763D-CF60-3BC62F47D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Volatility Surface</a:t>
            </a:r>
          </a:p>
        </p:txBody>
      </p:sp>
      <p:sp>
        <p:nvSpPr>
          <p:cNvPr id="21507" name="Footer Placeholder 2">
            <a:extLst>
              <a:ext uri="{FF2B5EF4-FFF2-40B4-BE49-F238E27FC236}">
                <a16:creationId xmlns:a16="http://schemas.microsoft.com/office/drawing/2014/main" id="{606991ED-3390-C68C-0DF9-02E604978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21508" name="Picture 3">
            <a:extLst>
              <a:ext uri="{FF2B5EF4-FFF2-40B4-BE49-F238E27FC236}">
                <a16:creationId xmlns:a16="http://schemas.microsoft.com/office/drawing/2014/main" id="{E1C30A28-169E-D1F9-C14C-F78B68F2F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89138"/>
            <a:ext cx="7558088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BE0BBBF-F7F8-7959-BA72-A7229A323C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atin typeface="Trebuchet MS" panose="020B0603020202020204" pitchFamily="34" charset="0"/>
              </a:rPr>
              <a:t>Hvad er volatilitet?</a:t>
            </a:r>
          </a:p>
        </p:txBody>
      </p:sp>
      <p:sp>
        <p:nvSpPr>
          <p:cNvPr id="4099" name="Text Box 8">
            <a:extLst>
              <a:ext uri="{FF2B5EF4-FFF2-40B4-BE49-F238E27FC236}">
                <a16:creationId xmlns:a16="http://schemas.microsoft.com/office/drawing/2014/main" id="{AF2BA02B-D858-3AE0-22EF-EDDBB9F5A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38" y="4137025"/>
            <a:ext cx="37607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latin typeface="TrueFrutiger" pitchFamily="2" charset="0"/>
            </a:endParaRPr>
          </a:p>
        </p:txBody>
      </p:sp>
      <p:grpSp>
        <p:nvGrpSpPr>
          <p:cNvPr id="4100" name="Group 2">
            <a:extLst>
              <a:ext uri="{FF2B5EF4-FFF2-40B4-BE49-F238E27FC236}">
                <a16:creationId xmlns:a16="http://schemas.microsoft.com/office/drawing/2014/main" id="{F8ACB340-B485-F02E-ECDA-BEFCC3BD9E9C}"/>
              </a:ext>
            </a:extLst>
          </p:cNvPr>
          <p:cNvGrpSpPr>
            <a:grpSpLocks/>
          </p:cNvGrpSpPr>
          <p:nvPr/>
        </p:nvGrpSpPr>
        <p:grpSpPr bwMode="auto">
          <a:xfrm>
            <a:off x="1350963" y="1649413"/>
            <a:ext cx="6610350" cy="3579812"/>
            <a:chOff x="1463674" y="1649415"/>
            <a:chExt cx="7161734" cy="3579785"/>
          </a:xfrm>
        </p:grpSpPr>
        <p:sp>
          <p:nvSpPr>
            <p:cNvPr id="4103" name="Text Box 13">
              <a:extLst>
                <a:ext uri="{FF2B5EF4-FFF2-40B4-BE49-F238E27FC236}">
                  <a16:creationId xmlns:a16="http://schemas.microsoft.com/office/drawing/2014/main" id="{AE062A9D-DDB4-E070-9325-476FCD41D9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1563" y="4381227"/>
              <a:ext cx="2479401" cy="39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latin typeface="Trebuchet MS" panose="020B0603020202020204" pitchFamily="34" charset="0"/>
                </a:rPr>
                <a:t>Forventet afkast</a:t>
              </a:r>
            </a:p>
          </p:txBody>
        </p:sp>
        <p:cxnSp>
          <p:nvCxnSpPr>
            <p:cNvPr id="4104" name="Straight Arrow Connector 2">
              <a:extLst>
                <a:ext uri="{FF2B5EF4-FFF2-40B4-BE49-F238E27FC236}">
                  <a16:creationId xmlns:a16="http://schemas.microsoft.com/office/drawing/2014/main" id="{9788AF2E-3842-7A25-20D3-91A5ABF30EA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3390901" y="4772027"/>
              <a:ext cx="1630363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05" name="Freeform 4">
              <a:extLst>
                <a:ext uri="{FF2B5EF4-FFF2-40B4-BE49-F238E27FC236}">
                  <a16:creationId xmlns:a16="http://schemas.microsoft.com/office/drawing/2014/main" id="{ADA89133-166A-F25E-3E47-9014683CF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2024" y="3155952"/>
              <a:ext cx="1171575" cy="963613"/>
            </a:xfrm>
            <a:custGeom>
              <a:avLst/>
              <a:gdLst>
                <a:gd name="T0" fmla="*/ 0 w 2040"/>
                <a:gd name="T1" fmla="*/ 2147483646 h 1680"/>
                <a:gd name="T2" fmla="*/ 2147483646 w 2040"/>
                <a:gd name="T3" fmla="*/ 2147483646 h 1680"/>
                <a:gd name="T4" fmla="*/ 2147483646 w 2040"/>
                <a:gd name="T5" fmla="*/ 0 h 1680"/>
                <a:gd name="T6" fmla="*/ 2147483646 w 2040"/>
                <a:gd name="T7" fmla="*/ 2147483646 h 1680"/>
                <a:gd name="T8" fmla="*/ 2147483646 w 2040"/>
                <a:gd name="T9" fmla="*/ 2147483646 h 1680"/>
                <a:gd name="T10" fmla="*/ 2147483646 w 2040"/>
                <a:gd name="T11" fmla="*/ 2147483646 h 1680"/>
                <a:gd name="T12" fmla="*/ 2147483646 w 2040"/>
                <a:gd name="T13" fmla="*/ 2147483646 h 1680"/>
                <a:gd name="T14" fmla="*/ 2147483646 w 2040"/>
                <a:gd name="T15" fmla="*/ 2147483646 h 1680"/>
                <a:gd name="T16" fmla="*/ 2147483646 w 2040"/>
                <a:gd name="T17" fmla="*/ 2147483646 h 1680"/>
                <a:gd name="T18" fmla="*/ 0 w 2040"/>
                <a:gd name="T19" fmla="*/ 2147483646 h 16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40"/>
                <a:gd name="T31" fmla="*/ 0 h 1680"/>
                <a:gd name="T32" fmla="*/ 2040 w 2040"/>
                <a:gd name="T33" fmla="*/ 1680 h 16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40" h="1680">
                  <a:moveTo>
                    <a:pt x="0" y="1680"/>
                  </a:moveTo>
                  <a:lnTo>
                    <a:pt x="2040" y="1680"/>
                  </a:lnTo>
                  <a:lnTo>
                    <a:pt x="2040" y="0"/>
                  </a:lnTo>
                  <a:lnTo>
                    <a:pt x="1620" y="560"/>
                  </a:lnTo>
                  <a:lnTo>
                    <a:pt x="1420" y="780"/>
                  </a:lnTo>
                  <a:lnTo>
                    <a:pt x="1140" y="1040"/>
                  </a:lnTo>
                  <a:lnTo>
                    <a:pt x="840" y="1280"/>
                  </a:lnTo>
                  <a:lnTo>
                    <a:pt x="620" y="1420"/>
                  </a:lnTo>
                  <a:lnTo>
                    <a:pt x="280" y="1580"/>
                  </a:lnTo>
                  <a:lnTo>
                    <a:pt x="0" y="168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6" name="Line 5">
              <a:extLst>
                <a:ext uri="{FF2B5EF4-FFF2-40B4-BE49-F238E27FC236}">
                  <a16:creationId xmlns:a16="http://schemas.microsoft.com/office/drawing/2014/main" id="{7C8D0F09-3FB4-138C-966A-D42CB08AFD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4349" y="4129089"/>
              <a:ext cx="649922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7" name="Freeform 6">
              <a:extLst>
                <a:ext uri="{FF2B5EF4-FFF2-40B4-BE49-F238E27FC236}">
                  <a16:creationId xmlns:a16="http://schemas.microsoft.com/office/drawing/2014/main" id="{81D4F4A0-3DC9-9BAC-5E78-AFA3CC1F703E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057775" y="1649415"/>
              <a:ext cx="2813051" cy="2468562"/>
            </a:xfrm>
            <a:custGeom>
              <a:avLst/>
              <a:gdLst>
                <a:gd name="T0" fmla="*/ 0 w 4900"/>
                <a:gd name="T1" fmla="*/ 2147483646 h 1740"/>
                <a:gd name="T2" fmla="*/ 2147483646 w 4900"/>
                <a:gd name="T3" fmla="*/ 2147483646 h 1740"/>
                <a:gd name="T4" fmla="*/ 2147483646 w 4900"/>
                <a:gd name="T5" fmla="*/ 2147483646 h 1740"/>
                <a:gd name="T6" fmla="*/ 2147483646 w 4900"/>
                <a:gd name="T7" fmla="*/ 0 h 17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00"/>
                <a:gd name="T13" fmla="*/ 0 h 1740"/>
                <a:gd name="T14" fmla="*/ 4900 w 4900"/>
                <a:gd name="T15" fmla="*/ 1740 h 17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00" h="1740">
                  <a:moveTo>
                    <a:pt x="0" y="1740"/>
                  </a:moveTo>
                  <a:cubicBezTo>
                    <a:pt x="386" y="1725"/>
                    <a:pt x="773" y="1710"/>
                    <a:pt x="1360" y="1480"/>
                  </a:cubicBezTo>
                  <a:cubicBezTo>
                    <a:pt x="1947" y="1250"/>
                    <a:pt x="2930" y="607"/>
                    <a:pt x="3520" y="360"/>
                  </a:cubicBezTo>
                  <a:cubicBezTo>
                    <a:pt x="4110" y="113"/>
                    <a:pt x="4505" y="56"/>
                    <a:pt x="4900" y="0"/>
                  </a:cubicBezTo>
                </a:path>
              </a:pathLst>
            </a:custGeom>
            <a:noFill/>
            <a:ln w="28575" cap="flat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8" name="Freeform 7">
              <a:extLst>
                <a:ext uri="{FF2B5EF4-FFF2-40B4-BE49-F238E27FC236}">
                  <a16:creationId xmlns:a16="http://schemas.microsoft.com/office/drawing/2014/main" id="{A0451166-0AA1-A164-EDFD-305948FE5103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2244724" y="1649415"/>
              <a:ext cx="2813051" cy="2468562"/>
            </a:xfrm>
            <a:custGeom>
              <a:avLst/>
              <a:gdLst>
                <a:gd name="T0" fmla="*/ 0 w 4900"/>
                <a:gd name="T1" fmla="*/ 2147483646 h 1740"/>
                <a:gd name="T2" fmla="*/ 2147483646 w 4900"/>
                <a:gd name="T3" fmla="*/ 2147483646 h 1740"/>
                <a:gd name="T4" fmla="*/ 2147483646 w 4900"/>
                <a:gd name="T5" fmla="*/ 2147483646 h 1740"/>
                <a:gd name="T6" fmla="*/ 2147483646 w 4900"/>
                <a:gd name="T7" fmla="*/ 0 h 17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00"/>
                <a:gd name="T13" fmla="*/ 0 h 1740"/>
                <a:gd name="T14" fmla="*/ 4900 w 4900"/>
                <a:gd name="T15" fmla="*/ 1740 h 17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00" h="1740">
                  <a:moveTo>
                    <a:pt x="0" y="1740"/>
                  </a:moveTo>
                  <a:cubicBezTo>
                    <a:pt x="386" y="1725"/>
                    <a:pt x="773" y="1710"/>
                    <a:pt x="1360" y="1480"/>
                  </a:cubicBezTo>
                  <a:cubicBezTo>
                    <a:pt x="1947" y="1250"/>
                    <a:pt x="2930" y="607"/>
                    <a:pt x="3520" y="360"/>
                  </a:cubicBezTo>
                  <a:cubicBezTo>
                    <a:pt x="4110" y="113"/>
                    <a:pt x="4505" y="56"/>
                    <a:pt x="4900" y="0"/>
                  </a:cubicBezTo>
                </a:path>
              </a:pathLst>
            </a:custGeom>
            <a:noFill/>
            <a:ln w="28575" cap="flat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9" name="Text Box 9">
              <a:extLst>
                <a:ext uri="{FF2B5EF4-FFF2-40B4-BE49-F238E27FC236}">
                  <a16:creationId xmlns:a16="http://schemas.microsoft.com/office/drawing/2014/main" id="{3146610D-6B10-7308-0DDE-8AF2213D12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3674" y="3705227"/>
              <a:ext cx="814387" cy="39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100">
                <a:latin typeface="Trebuchet MS" panose="020B0603020202020204" pitchFamily="34" charset="0"/>
              </a:endParaRPr>
            </a:p>
          </p:txBody>
        </p:sp>
        <p:sp>
          <p:nvSpPr>
            <p:cNvPr id="4110" name="Line 12">
              <a:extLst>
                <a:ext uri="{FF2B5EF4-FFF2-40B4-BE49-F238E27FC236}">
                  <a16:creationId xmlns:a16="http://schemas.microsoft.com/office/drawing/2014/main" id="{16881461-BF8A-A050-F2C0-EDBC80F328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7775" y="3968752"/>
              <a:ext cx="0" cy="3444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cxnSp>
          <p:nvCxnSpPr>
            <p:cNvPr id="4111" name="Straight Connector 10">
              <a:extLst>
                <a:ext uri="{FF2B5EF4-FFF2-40B4-BE49-F238E27FC236}">
                  <a16:creationId xmlns:a16="http://schemas.microsoft.com/office/drawing/2014/main" id="{1DD475AD-90E3-1D92-1044-BA1918BD07E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17812" y="3810001"/>
              <a:ext cx="0" cy="31908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cxnSp>
        <p:sp>
          <p:nvSpPr>
            <p:cNvPr id="4112" name="Line 12">
              <a:extLst>
                <a:ext uri="{FF2B5EF4-FFF2-40B4-BE49-F238E27FC236}">
                  <a16:creationId xmlns:a16="http://schemas.microsoft.com/office/drawing/2014/main" id="{784E6444-6DC7-BE31-4CE2-B9ABDE93DE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3600" y="3155952"/>
              <a:ext cx="0" cy="9667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3" name="Right Brace 34">
              <a:extLst>
                <a:ext uri="{FF2B5EF4-FFF2-40B4-BE49-F238E27FC236}">
                  <a16:creationId xmlns:a16="http://schemas.microsoft.com/office/drawing/2014/main" id="{4E6507FB-02B1-215E-D4D3-27E3B6E1C697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2280246" y="1760341"/>
              <a:ext cx="306783" cy="1939924"/>
            </a:xfrm>
            <a:prstGeom prst="rightBrace">
              <a:avLst>
                <a:gd name="adj1" fmla="val 8343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endParaRPr lang="da-DK" altLang="en-US"/>
            </a:p>
          </p:txBody>
        </p:sp>
        <p:sp>
          <p:nvSpPr>
            <p:cNvPr id="4114" name="TextBox 37">
              <a:extLst>
                <a:ext uri="{FF2B5EF4-FFF2-40B4-BE49-F238E27FC236}">
                  <a16:creationId xmlns:a16="http://schemas.microsoft.com/office/drawing/2014/main" id="{963759A4-3804-ABBD-974A-B331E4B4E1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0867" y="2810602"/>
              <a:ext cx="24694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en-US" sz="1100" b="1">
                  <a:solidFill>
                    <a:schemeClr val="tx2"/>
                  </a:solidFill>
                  <a:latin typeface="Trebuchet MS" panose="020B0603020202020204" pitchFamily="34" charset="0"/>
                </a:rPr>
                <a:t> </a:t>
              </a:r>
            </a:p>
          </p:txBody>
        </p:sp>
        <p:sp>
          <p:nvSpPr>
            <p:cNvPr id="4115" name="TextBox 38">
              <a:extLst>
                <a:ext uri="{FF2B5EF4-FFF2-40B4-BE49-F238E27FC236}">
                  <a16:creationId xmlns:a16="http://schemas.microsoft.com/office/drawing/2014/main" id="{8B1D5EDE-EFBF-FF66-9892-EDD2BCDD58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2720" y="2220915"/>
              <a:ext cx="48485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en-US" sz="1100" b="1">
                  <a:solidFill>
                    <a:schemeClr val="tx2"/>
                  </a:solidFill>
                  <a:latin typeface="Trebuchet MS" panose="020B0603020202020204" pitchFamily="34" charset="0"/>
                </a:rPr>
                <a:t>16%</a:t>
              </a:r>
            </a:p>
          </p:txBody>
        </p:sp>
        <p:sp>
          <p:nvSpPr>
            <p:cNvPr id="4116" name="Line 12">
              <a:extLst>
                <a:ext uri="{FF2B5EF4-FFF2-40B4-BE49-F238E27FC236}">
                  <a16:creationId xmlns:a16="http://schemas.microsoft.com/office/drawing/2014/main" id="{4A8C38CC-1F3E-70CB-5EB6-BAD04E7583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06592" y="3140968"/>
              <a:ext cx="0" cy="9667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7" name="Right Brace 34">
              <a:extLst>
                <a:ext uri="{FF2B5EF4-FFF2-40B4-BE49-F238E27FC236}">
                  <a16:creationId xmlns:a16="http://schemas.microsoft.com/office/drawing/2014/main" id="{31987B77-DBB9-9EFA-AC74-2F1195D62471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7502054" y="1744290"/>
              <a:ext cx="306783" cy="1939924"/>
            </a:xfrm>
            <a:prstGeom prst="rightBrace">
              <a:avLst>
                <a:gd name="adj1" fmla="val 8343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endParaRPr lang="da-DK" altLang="en-US"/>
            </a:p>
          </p:txBody>
        </p:sp>
        <p:sp>
          <p:nvSpPr>
            <p:cNvPr id="4118" name="TextBox 37">
              <a:extLst>
                <a:ext uri="{FF2B5EF4-FFF2-40B4-BE49-F238E27FC236}">
                  <a16:creationId xmlns:a16="http://schemas.microsoft.com/office/drawing/2014/main" id="{38A1A618-3848-6AE5-B973-0B68338822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2675" y="2794551"/>
              <a:ext cx="24694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en-US" sz="1100" b="1">
                  <a:solidFill>
                    <a:schemeClr val="tx2"/>
                  </a:solidFill>
                  <a:latin typeface="Trebuchet MS" panose="020B0603020202020204" pitchFamily="34" charset="0"/>
                </a:rPr>
                <a:t> </a:t>
              </a:r>
            </a:p>
          </p:txBody>
        </p:sp>
        <p:sp>
          <p:nvSpPr>
            <p:cNvPr id="4119" name="TextBox 38">
              <a:extLst>
                <a:ext uri="{FF2B5EF4-FFF2-40B4-BE49-F238E27FC236}">
                  <a16:creationId xmlns:a16="http://schemas.microsoft.com/office/drawing/2014/main" id="{5359A235-7B70-DED7-779D-3005342A02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74528" y="2204864"/>
              <a:ext cx="48485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a-DK" altLang="en-US" sz="1100" b="1">
                  <a:solidFill>
                    <a:schemeClr val="tx2"/>
                  </a:solidFill>
                  <a:latin typeface="Trebuchet MS" panose="020B0603020202020204" pitchFamily="34" charset="0"/>
                </a:rPr>
                <a:t>16%</a:t>
              </a:r>
            </a:p>
          </p:txBody>
        </p:sp>
        <p:cxnSp>
          <p:nvCxnSpPr>
            <p:cNvPr id="4120" name="Straight Arrow Connector 2">
              <a:extLst>
                <a:ext uri="{FF2B5EF4-FFF2-40B4-BE49-F238E27FC236}">
                  <a16:creationId xmlns:a16="http://schemas.microsoft.com/office/drawing/2014/main" id="{57237B6C-8E4C-C2D2-F159-7BB89FF4A7E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173665" y="4771752"/>
              <a:ext cx="1532927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21" name="Text Box 13">
              <a:extLst>
                <a:ext uri="{FF2B5EF4-FFF2-40B4-BE49-F238E27FC236}">
                  <a16:creationId xmlns:a16="http://schemas.microsoft.com/office/drawing/2014/main" id="{3031E4E3-2C0D-B1FF-EE9F-5A8D60A4FC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3963" y="4533627"/>
              <a:ext cx="2479401" cy="39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100">
                <a:latin typeface="Trebuchet MS" panose="020B0603020202020204" pitchFamily="34" charset="0"/>
              </a:endParaRPr>
            </a:p>
          </p:txBody>
        </p:sp>
        <p:sp>
          <p:nvSpPr>
            <p:cNvPr id="4122" name="Text Box 13">
              <a:extLst>
                <a:ext uri="{FF2B5EF4-FFF2-40B4-BE49-F238E27FC236}">
                  <a16:creationId xmlns:a16="http://schemas.microsoft.com/office/drawing/2014/main" id="{EA50D068-DF03-80F1-27DA-351815EF08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0278" y="4838675"/>
              <a:ext cx="4620345" cy="39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latin typeface="Trebuchet MS" panose="020B0603020202020204" pitchFamily="34" charset="0"/>
                </a:rPr>
                <a:t>- 1 standardafvigelse                 + 1 standardafvigelse</a:t>
              </a:r>
            </a:p>
          </p:txBody>
        </p:sp>
        <p:sp>
          <p:nvSpPr>
            <p:cNvPr id="4123" name="Text Box 13">
              <a:extLst>
                <a:ext uri="{FF2B5EF4-FFF2-40B4-BE49-F238E27FC236}">
                  <a16:creationId xmlns:a16="http://schemas.microsoft.com/office/drawing/2014/main" id="{B7E0F599-9D95-0D6A-FE23-EBFEB6F3FF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2880" y="2852936"/>
              <a:ext cx="2479401" cy="39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latin typeface="Trebuchet MS" panose="020B0603020202020204" pitchFamily="34" charset="0"/>
                </a:rPr>
                <a:t>Sandsynlighed = 68%</a:t>
              </a:r>
            </a:p>
          </p:txBody>
        </p:sp>
      </p:grpSp>
      <p:sp>
        <p:nvSpPr>
          <p:cNvPr id="4101" name="Rectangle 2">
            <a:extLst>
              <a:ext uri="{FF2B5EF4-FFF2-40B4-BE49-F238E27FC236}">
                <a16:creationId xmlns:a16="http://schemas.microsoft.com/office/drawing/2014/main" id="{C6FF101D-CDDA-95B3-BBDB-6C0276980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da-DK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Box 359">
            <a:extLst>
              <a:ext uri="{FF2B5EF4-FFF2-40B4-BE49-F238E27FC236}">
                <a16:creationId xmlns:a16="http://schemas.microsoft.com/office/drawing/2014/main" id="{1B92B5F5-C924-E5DB-0D2D-85B9B7184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5281613"/>
            <a:ext cx="7143750" cy="13874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da-DK" dirty="0">
                <a:latin typeface="Trebuchet MS"/>
                <a:ea typeface="Calibri"/>
                <a:cs typeface="Times New Roman"/>
              </a:rPr>
              <a:t>Volatiliteten angiver udsving (eller standard-afvigelse) på et finansielt instruments eller en porteføljes afkast.</a:t>
            </a: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872F49D9-EE2F-8817-1A8C-335BC8758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/>
              <a:t>VIX-indeks</a:t>
            </a:r>
          </a:p>
        </p:txBody>
      </p:sp>
      <p:sp>
        <p:nvSpPr>
          <p:cNvPr id="22531" name="Footer Placeholder 2">
            <a:extLst>
              <a:ext uri="{FF2B5EF4-FFF2-40B4-BE49-F238E27FC236}">
                <a16:creationId xmlns:a16="http://schemas.microsoft.com/office/drawing/2014/main" id="{7A6CB6BB-76DB-E761-5888-63148B9C0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5C0D453-A1DE-C117-CF69-0F42B5D265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52600"/>
            <a:ext cx="7416824" cy="445798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2DE285A2-C793-FB42-0059-2FA529DA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Tjek spørgsmål –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62158-AD36-1C6B-A039-CD12E1B10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da-DK" dirty="0">
                <a:latin typeface="Trebuchet MS" pitchFamily="34" charset="0"/>
              </a:rPr>
              <a:t>Angiv hvad man kan anvende volatiliteten til?</a:t>
            </a:r>
          </a:p>
          <a:p>
            <a:pPr>
              <a:defRPr/>
            </a:pPr>
            <a:r>
              <a:rPr lang="da-DK" dirty="0">
                <a:latin typeface="Trebuchet MS" pitchFamily="34" charset="0"/>
              </a:rPr>
              <a:t>Forklar hvad en årlig volatilitet på 25% angiver</a:t>
            </a:r>
          </a:p>
          <a:p>
            <a:pPr>
              <a:defRPr/>
            </a:pPr>
            <a:r>
              <a:rPr lang="da-DK" dirty="0">
                <a:latin typeface="Trebuchet MS" pitchFamily="34" charset="0"/>
              </a:rPr>
              <a:t>Omregn en daglig volatilitet på 1% til årlig volatilitet</a:t>
            </a:r>
          </a:p>
          <a:p>
            <a:pPr>
              <a:defRPr/>
            </a:pPr>
            <a:r>
              <a:rPr lang="da-DK" dirty="0">
                <a:latin typeface="Trebuchet MS" pitchFamily="34" charset="0"/>
              </a:rPr>
              <a:t>Hvorfor anvender man ikke 365 dage ved omregning fra daglig til årlig volatilitet?</a:t>
            </a:r>
          </a:p>
        </p:txBody>
      </p:sp>
      <p:sp>
        <p:nvSpPr>
          <p:cNvPr id="23556" name="Footer Placeholder 3">
            <a:extLst>
              <a:ext uri="{FF2B5EF4-FFF2-40B4-BE49-F238E27FC236}">
                <a16:creationId xmlns:a16="http://schemas.microsoft.com/office/drawing/2014/main" id="{0D813786-BAFA-A89D-0F0F-8A394BFCA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23557" name="Slide Number Placeholder 4">
            <a:extLst>
              <a:ext uri="{FF2B5EF4-FFF2-40B4-BE49-F238E27FC236}">
                <a16:creationId xmlns:a16="http://schemas.microsoft.com/office/drawing/2014/main" id="{A006658D-8389-2190-51CE-32EF757B7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AA5C4B3F-EBDA-4D56-A596-00915F15D372}" type="slidenum">
              <a:rPr lang="da-DK" altLang="en-US" sz="1400"/>
              <a:pPr/>
              <a:t>21</a:t>
            </a:fld>
            <a:endParaRPr lang="da-DK" altLang="en-US" sz="1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3449FEF9-EA2A-575E-024E-D9F4BCD2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Tjek spørgsmål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81007-BFB0-DDFB-2540-5DFD71A71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da-DK" dirty="0">
                <a:latin typeface="Trebuchet MS" pitchFamily="34" charset="0"/>
              </a:rPr>
              <a:t>Forklar forskellen mellem den simple metode til estimation af volatiliteten og EWMA-metoden</a:t>
            </a:r>
          </a:p>
          <a:p>
            <a:pPr>
              <a:defRPr/>
            </a:pPr>
            <a:r>
              <a:rPr lang="da-DK" dirty="0">
                <a:latin typeface="Trebuchet MS" pitchFamily="34" charset="0"/>
              </a:rPr>
              <a:t>Hvad er ”spøgelseseffekter?</a:t>
            </a:r>
          </a:p>
          <a:p>
            <a:pPr>
              <a:defRPr/>
            </a:pPr>
            <a:r>
              <a:rPr lang="da-DK" dirty="0">
                <a:latin typeface="Trebuchet MS" pitchFamily="34" charset="0"/>
              </a:rPr>
              <a:t>Beregn EWMA-volatiliteten (</a:t>
            </a:r>
            <a:r>
              <a:rPr lang="da-DK" dirty="0"/>
              <a:t>σ</a:t>
            </a:r>
            <a:r>
              <a:rPr lang="da-DK" baseline="-25000" dirty="0"/>
              <a:t>t</a:t>
            </a:r>
            <a:r>
              <a:rPr lang="da-DK" dirty="0">
                <a:latin typeface="Trebuchet MS" pitchFamily="34" charset="0"/>
              </a:rPr>
              <a:t>)på baggrund af nedenstående parametre:</a:t>
            </a:r>
          </a:p>
          <a:p>
            <a:pPr lvl="1">
              <a:defRPr/>
            </a:pPr>
            <a:r>
              <a:rPr lang="da-DK" dirty="0"/>
              <a:t>σ</a:t>
            </a:r>
            <a:r>
              <a:rPr lang="da-DK" baseline="-25000" dirty="0"/>
              <a:t>t-1</a:t>
            </a:r>
            <a:r>
              <a:rPr lang="da-DK" dirty="0"/>
              <a:t> = 2%</a:t>
            </a:r>
          </a:p>
          <a:p>
            <a:pPr lvl="1">
              <a:defRPr/>
            </a:pPr>
            <a:r>
              <a:rPr lang="da-DK" dirty="0"/>
              <a:t>λ = 0,95</a:t>
            </a:r>
          </a:p>
          <a:p>
            <a:pPr lvl="1">
              <a:defRPr/>
            </a:pPr>
            <a:r>
              <a:rPr lang="da-DK" dirty="0"/>
              <a:t>μ</a:t>
            </a:r>
            <a:r>
              <a:rPr lang="da-DK" baseline="-25000" dirty="0"/>
              <a:t>t-1 </a:t>
            </a:r>
            <a:r>
              <a:rPr lang="da-DK" dirty="0"/>
              <a:t>= 3%</a:t>
            </a:r>
          </a:p>
          <a:p>
            <a:pPr>
              <a:defRPr/>
            </a:pPr>
            <a:endParaRPr lang="da-DK" dirty="0">
              <a:latin typeface="Trebuchet MS" pitchFamily="34" charset="0"/>
            </a:endParaRPr>
          </a:p>
          <a:p>
            <a:pPr>
              <a:defRPr/>
            </a:pPr>
            <a:endParaRPr lang="da-DK" dirty="0">
              <a:latin typeface="Trebuchet MS" pitchFamily="34" charset="0"/>
            </a:endParaRPr>
          </a:p>
        </p:txBody>
      </p:sp>
      <p:sp>
        <p:nvSpPr>
          <p:cNvPr id="24580" name="Footer Placeholder 3">
            <a:extLst>
              <a:ext uri="{FF2B5EF4-FFF2-40B4-BE49-F238E27FC236}">
                <a16:creationId xmlns:a16="http://schemas.microsoft.com/office/drawing/2014/main" id="{4698AE92-352C-99F8-C6BE-243D1E7FD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24581" name="Slide Number Placeholder 4">
            <a:extLst>
              <a:ext uri="{FF2B5EF4-FFF2-40B4-BE49-F238E27FC236}">
                <a16:creationId xmlns:a16="http://schemas.microsoft.com/office/drawing/2014/main" id="{073AB132-3EBE-7DF3-72D9-95EF2D954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2904FBDA-912E-44D3-95EB-82EF81CEA796}" type="slidenum">
              <a:rPr lang="da-DK" altLang="en-US" sz="1400"/>
              <a:pPr/>
              <a:t>22</a:t>
            </a:fld>
            <a:endParaRPr lang="da-DK" altLang="en-US" sz="1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06CBA661-6EE3-06AE-588C-00B93732E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Tjek spørgsmål 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4567C-8EC1-82B8-47FB-21339E6DB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da-DK" dirty="0">
                <a:latin typeface="Trebuchet MS" pitchFamily="34" charset="0"/>
              </a:rPr>
              <a:t>Hvor mange observationer skal vi medtage til estimation af EWMA-volatilitet, hvis vi ønsker 99,5% af vægtene og har en lamda på 0,98?</a:t>
            </a:r>
          </a:p>
          <a:p>
            <a:pPr>
              <a:defRPr/>
            </a:pPr>
            <a:r>
              <a:rPr lang="da-DK" dirty="0">
                <a:latin typeface="Trebuchet MS" pitchFamily="34" charset="0"/>
              </a:rPr>
              <a:t>Beregn GARCH-volatilitet ud fra følgende parametre:</a:t>
            </a:r>
          </a:p>
          <a:p>
            <a:pPr lvl="1">
              <a:defRPr/>
            </a:pPr>
            <a:r>
              <a:rPr lang="da-DK" dirty="0">
                <a:latin typeface="Trebuchet MS" pitchFamily="34" charset="0"/>
              </a:rPr>
              <a:t>σ</a:t>
            </a:r>
            <a:r>
              <a:rPr lang="da-DK" baseline="-25000" dirty="0">
                <a:latin typeface="Trebuchet MS" panose="020B0603020202020204" pitchFamily="34" charset="0"/>
              </a:rPr>
              <a:t>n-1</a:t>
            </a:r>
            <a:r>
              <a:rPr lang="da-DK" dirty="0">
                <a:latin typeface="Trebuchet MS" panose="020B0603020202020204" pitchFamily="34" charset="0"/>
              </a:rPr>
              <a:t> = 1,5%</a:t>
            </a:r>
          </a:p>
          <a:p>
            <a:pPr lvl="1">
              <a:defRPr/>
            </a:pPr>
            <a:r>
              <a:rPr lang="da-DK" dirty="0">
                <a:latin typeface="Trebuchet MS" panose="020B0603020202020204" pitchFamily="34" charset="0"/>
              </a:rPr>
              <a:t>σ</a:t>
            </a:r>
            <a:r>
              <a:rPr lang="da-DK" baseline="-25000" dirty="0">
                <a:latin typeface="Trebuchet MS" panose="020B0603020202020204" pitchFamily="34" charset="0"/>
              </a:rPr>
              <a:t>L</a:t>
            </a:r>
            <a:r>
              <a:rPr lang="da-DK" dirty="0">
                <a:latin typeface="Trebuchet MS" panose="020B0603020202020204" pitchFamily="34" charset="0"/>
              </a:rPr>
              <a:t> = 2%</a:t>
            </a:r>
          </a:p>
          <a:p>
            <a:pPr lvl="1">
              <a:defRPr/>
            </a:pPr>
            <a:r>
              <a:rPr lang="da-DK" dirty="0">
                <a:latin typeface="Trebuchet MS" panose="020B0603020202020204" pitchFamily="34" charset="0"/>
              </a:rPr>
              <a:t>α = 10%</a:t>
            </a:r>
          </a:p>
          <a:p>
            <a:pPr lvl="1">
              <a:defRPr/>
            </a:pPr>
            <a:r>
              <a:rPr lang="da-DK" dirty="0">
                <a:latin typeface="Trebuchet MS" panose="020B0603020202020204" pitchFamily="34" charset="0"/>
              </a:rPr>
              <a:t>μ</a:t>
            </a:r>
            <a:r>
              <a:rPr lang="da-DK" baseline="-25000" dirty="0">
                <a:latin typeface="Trebuchet MS" panose="020B0603020202020204" pitchFamily="34" charset="0"/>
              </a:rPr>
              <a:t>n-1 </a:t>
            </a:r>
            <a:r>
              <a:rPr lang="da-DK" dirty="0">
                <a:latin typeface="Trebuchet MS" panose="020B0603020202020204" pitchFamily="34" charset="0"/>
              </a:rPr>
              <a:t>= 3%</a:t>
            </a:r>
          </a:p>
          <a:p>
            <a:pPr lvl="1">
              <a:defRPr/>
            </a:pPr>
            <a:r>
              <a:rPr lang="da-DK" dirty="0">
                <a:latin typeface="Trebuchet MS" panose="020B0603020202020204" pitchFamily="34" charset="0"/>
              </a:rPr>
              <a:t>β = 80%</a:t>
            </a:r>
          </a:p>
          <a:p>
            <a:pPr>
              <a:defRPr/>
            </a:pPr>
            <a:endParaRPr lang="da-DK" dirty="0">
              <a:latin typeface="Trebuchet MS" panose="020B0603020202020204" pitchFamily="34" charset="0"/>
            </a:endParaRPr>
          </a:p>
          <a:p>
            <a:pPr>
              <a:defRPr/>
            </a:pPr>
            <a:endParaRPr lang="da-DK" dirty="0">
              <a:latin typeface="Trebuchet MS" panose="020B0603020202020204" pitchFamily="34" charset="0"/>
            </a:endParaRPr>
          </a:p>
        </p:txBody>
      </p:sp>
      <p:sp>
        <p:nvSpPr>
          <p:cNvPr id="25604" name="Footer Placeholder 3">
            <a:extLst>
              <a:ext uri="{FF2B5EF4-FFF2-40B4-BE49-F238E27FC236}">
                <a16:creationId xmlns:a16="http://schemas.microsoft.com/office/drawing/2014/main" id="{F7721B29-757C-F0D3-668D-18174A6AC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25605" name="Slide Number Placeholder 4">
            <a:extLst>
              <a:ext uri="{FF2B5EF4-FFF2-40B4-BE49-F238E27FC236}">
                <a16:creationId xmlns:a16="http://schemas.microsoft.com/office/drawing/2014/main" id="{78BEFFE2-0291-CE8C-9802-4278AC07A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62396E9C-2510-4299-8423-94D1AEFA4D04}" type="slidenum">
              <a:rPr lang="da-DK" altLang="en-US" sz="1400"/>
              <a:pPr/>
              <a:t>23</a:t>
            </a:fld>
            <a:endParaRPr lang="da-DK" altLang="en-US" sz="1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C16043BC-5CA7-0036-47CE-9DA4270B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Tjek spørgsmål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9411D-AA26-AA35-0FE3-F9382FB31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da-DK" dirty="0">
                <a:latin typeface="Trebuchet MS" panose="020B0603020202020204" pitchFamily="34" charset="0"/>
              </a:rPr>
              <a:t>Beregn prisvolatiliteten ud fra følgende parametre:</a:t>
            </a:r>
          </a:p>
          <a:p>
            <a:pPr lvl="1">
              <a:defRPr/>
            </a:pPr>
            <a:r>
              <a:rPr lang="da-DK" dirty="0">
                <a:latin typeface="Trebuchet MS" panose="020B0603020202020204" pitchFamily="34" charset="0"/>
              </a:rPr>
              <a:t>σ</a:t>
            </a:r>
            <a:r>
              <a:rPr lang="da-DK" baseline="-25000" dirty="0">
                <a:latin typeface="Trebuchet MS" panose="020B0603020202020204" pitchFamily="34" charset="0"/>
              </a:rPr>
              <a:t>rente</a:t>
            </a:r>
            <a:r>
              <a:rPr lang="da-DK" dirty="0">
                <a:latin typeface="Trebuchet MS" panose="020B0603020202020204" pitchFamily="34" charset="0"/>
              </a:rPr>
              <a:t> = 20%</a:t>
            </a:r>
          </a:p>
          <a:p>
            <a:pPr lvl="1">
              <a:defRPr/>
            </a:pPr>
            <a:r>
              <a:rPr lang="da-DK" dirty="0">
                <a:latin typeface="Trebuchet MS" panose="020B0603020202020204" pitchFamily="34" charset="0"/>
              </a:rPr>
              <a:t>n</a:t>
            </a:r>
            <a:r>
              <a:rPr lang="da-DK" baseline="-25000" dirty="0">
                <a:latin typeface="Trebuchet MS" panose="020B0603020202020204" pitchFamily="34" charset="0"/>
              </a:rPr>
              <a:t>t</a:t>
            </a:r>
            <a:r>
              <a:rPr lang="da-DK" dirty="0">
                <a:latin typeface="Trebuchet MS" panose="020B0603020202020204" pitchFamily="34" charset="0"/>
              </a:rPr>
              <a:t> = 1%</a:t>
            </a:r>
          </a:p>
          <a:p>
            <a:pPr lvl="1">
              <a:defRPr/>
            </a:pPr>
            <a:r>
              <a:rPr lang="da-DK" dirty="0">
                <a:latin typeface="Trebuchet MS" panose="020B0603020202020204" pitchFamily="34" charset="0"/>
              </a:rPr>
              <a:t>MD = 1,5</a:t>
            </a:r>
          </a:p>
          <a:p>
            <a:pPr>
              <a:defRPr/>
            </a:pPr>
            <a:r>
              <a:rPr lang="da-DK" dirty="0">
                <a:latin typeface="Trebuchet MS" panose="020B0603020202020204" pitchFamily="34" charset="0"/>
              </a:rPr>
              <a:t>Beregn porteføljevolatiliteten på en portefølje af to instrumenter på baggrund af følgende parametre:</a:t>
            </a:r>
          </a:p>
          <a:p>
            <a:pPr lvl="1">
              <a:defRPr/>
            </a:pPr>
            <a:r>
              <a:rPr lang="da-DK" dirty="0">
                <a:latin typeface="Trebuchet MS" panose="020B0603020202020204" pitchFamily="34" charset="0"/>
              </a:rPr>
              <a:t>σ</a:t>
            </a:r>
            <a:r>
              <a:rPr lang="da-DK" baseline="-25000" dirty="0">
                <a:latin typeface="Trebuchet MS" panose="020B0603020202020204" pitchFamily="34" charset="0"/>
              </a:rPr>
              <a:t>A</a:t>
            </a:r>
            <a:r>
              <a:rPr lang="da-DK" dirty="0">
                <a:latin typeface="Trebuchet MS" panose="020B0603020202020204" pitchFamily="34" charset="0"/>
              </a:rPr>
              <a:t> = 10%</a:t>
            </a:r>
          </a:p>
          <a:p>
            <a:pPr lvl="1">
              <a:defRPr/>
            </a:pPr>
            <a:r>
              <a:rPr lang="da-DK" dirty="0">
                <a:latin typeface="Trebuchet MS" panose="020B0603020202020204" pitchFamily="34" charset="0"/>
              </a:rPr>
              <a:t>σ</a:t>
            </a:r>
            <a:r>
              <a:rPr lang="da-DK" baseline="-25000" dirty="0">
                <a:latin typeface="Trebuchet MS" panose="020B0603020202020204" pitchFamily="34" charset="0"/>
              </a:rPr>
              <a:t>B</a:t>
            </a:r>
            <a:r>
              <a:rPr lang="da-DK" dirty="0">
                <a:latin typeface="Trebuchet MS" panose="020B0603020202020204" pitchFamily="34" charset="0"/>
              </a:rPr>
              <a:t> = 15%</a:t>
            </a:r>
          </a:p>
          <a:p>
            <a:pPr lvl="1">
              <a:defRPr/>
            </a:pPr>
            <a:r>
              <a:rPr lang="da-DK" dirty="0">
                <a:latin typeface="Trebuchet MS" panose="020B0603020202020204" pitchFamily="34" charset="0"/>
              </a:rPr>
              <a:t>w</a:t>
            </a:r>
            <a:r>
              <a:rPr lang="da-DK" baseline="-25000" dirty="0">
                <a:latin typeface="Trebuchet MS" panose="020B0603020202020204" pitchFamily="34" charset="0"/>
              </a:rPr>
              <a:t>A</a:t>
            </a:r>
            <a:r>
              <a:rPr lang="da-DK" dirty="0">
                <a:latin typeface="Trebuchet MS" panose="020B0603020202020204" pitchFamily="34" charset="0"/>
              </a:rPr>
              <a:t> = 65%</a:t>
            </a:r>
          </a:p>
          <a:p>
            <a:pPr lvl="1">
              <a:defRPr/>
            </a:pPr>
            <a:r>
              <a:rPr lang="da-DK" dirty="0">
                <a:latin typeface="Trebuchet MS" panose="020B0603020202020204" pitchFamily="34" charset="0"/>
              </a:rPr>
              <a:t>w</a:t>
            </a:r>
            <a:r>
              <a:rPr lang="da-DK" baseline="-25000" dirty="0">
                <a:latin typeface="Trebuchet MS" panose="020B0603020202020204" pitchFamily="34" charset="0"/>
              </a:rPr>
              <a:t>B</a:t>
            </a:r>
            <a:r>
              <a:rPr lang="da-DK" dirty="0">
                <a:latin typeface="Trebuchet MS" panose="020B0603020202020204" pitchFamily="34" charset="0"/>
              </a:rPr>
              <a:t> = 35%</a:t>
            </a:r>
          </a:p>
          <a:p>
            <a:pPr lvl="1">
              <a:defRPr/>
            </a:pPr>
            <a:r>
              <a:rPr lang="da-DK" dirty="0">
                <a:latin typeface="Trebuchet MS" panose="020B0603020202020204" pitchFamily="34" charset="0"/>
              </a:rPr>
              <a:t>korr</a:t>
            </a:r>
            <a:r>
              <a:rPr lang="da-DK" baseline="-25000" dirty="0">
                <a:latin typeface="Trebuchet MS" panose="020B0603020202020204" pitchFamily="34" charset="0"/>
              </a:rPr>
              <a:t>A,B</a:t>
            </a:r>
            <a:r>
              <a:rPr lang="da-DK" dirty="0">
                <a:latin typeface="Trebuchet MS" panose="020B0603020202020204" pitchFamily="34" charset="0"/>
              </a:rPr>
              <a:t> = 0,25</a:t>
            </a:r>
          </a:p>
          <a:p>
            <a:pPr>
              <a:defRPr/>
            </a:pPr>
            <a:endParaRPr lang="da-DK" dirty="0">
              <a:latin typeface="Trebuchet MS" panose="020B0603020202020204" pitchFamily="34" charset="0"/>
            </a:endParaRPr>
          </a:p>
          <a:p>
            <a:pPr>
              <a:defRPr/>
            </a:pPr>
            <a:endParaRPr lang="da-DK" dirty="0">
              <a:latin typeface="Trebuchet MS" panose="020B0603020202020204" pitchFamily="34" charset="0"/>
            </a:endParaRPr>
          </a:p>
        </p:txBody>
      </p:sp>
      <p:sp>
        <p:nvSpPr>
          <p:cNvPr id="26628" name="Footer Placeholder 3">
            <a:extLst>
              <a:ext uri="{FF2B5EF4-FFF2-40B4-BE49-F238E27FC236}">
                <a16:creationId xmlns:a16="http://schemas.microsoft.com/office/drawing/2014/main" id="{347EE93D-3F18-44CC-8C97-F37D3AF1E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26629" name="Slide Number Placeholder 4">
            <a:extLst>
              <a:ext uri="{FF2B5EF4-FFF2-40B4-BE49-F238E27FC236}">
                <a16:creationId xmlns:a16="http://schemas.microsoft.com/office/drawing/2014/main" id="{420C6745-A80A-1253-E4B7-62251583C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EE717BCF-6E24-4949-9EDB-141A1284731D}" type="slidenum">
              <a:rPr lang="da-DK" altLang="en-US" sz="1400"/>
              <a:pPr/>
              <a:t>24</a:t>
            </a:fld>
            <a:endParaRPr lang="da-DK" altLang="en-US" sz="1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141D06A2-7FD9-B6F2-7F1C-A1BFB9399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Tjek spørgsmål 5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EBF10020-4257-F4E7-FD11-E849E9E3E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Forklar volatilitetssmilet og volatilitets skew. Hvad skyldes de?</a:t>
            </a:r>
          </a:p>
        </p:txBody>
      </p:sp>
      <p:sp>
        <p:nvSpPr>
          <p:cNvPr id="27652" name="Footer Placeholder 3">
            <a:extLst>
              <a:ext uri="{FF2B5EF4-FFF2-40B4-BE49-F238E27FC236}">
                <a16:creationId xmlns:a16="http://schemas.microsoft.com/office/drawing/2014/main" id="{EC3F6AAA-FA6D-7C79-034D-C474AE718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27653" name="Slide Number Placeholder 4">
            <a:extLst>
              <a:ext uri="{FF2B5EF4-FFF2-40B4-BE49-F238E27FC236}">
                <a16:creationId xmlns:a16="http://schemas.microsoft.com/office/drawing/2014/main" id="{5390270C-BD17-73D8-ECE6-723228968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D7EBF338-11BC-4104-B2B2-3E022A8B9B13}" type="slidenum">
              <a:rPr lang="da-DK" altLang="en-US" sz="1400"/>
              <a:pPr/>
              <a:t>25</a:t>
            </a:fld>
            <a:endParaRPr lang="da-DK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23E1E-15B1-3C95-9DA1-9FE3272C2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da-DK" dirty="0">
                <a:latin typeface="Trebuchet MS" pitchFamily="34" charset="0"/>
              </a:rPr>
              <a:t>Hvad kan volatilitet bruges til?</a:t>
            </a:r>
          </a:p>
        </p:txBody>
      </p:sp>
      <p:sp>
        <p:nvSpPr>
          <p:cNvPr id="5123" name="Content Placeholder 4">
            <a:extLst>
              <a:ext uri="{FF2B5EF4-FFF2-40B4-BE49-F238E27FC236}">
                <a16:creationId xmlns:a16="http://schemas.microsoft.com/office/drawing/2014/main" id="{686ABDC3-8844-B753-00ED-39AE0D430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da-DK" altLang="en-US" dirty="0">
                <a:latin typeface="Trebuchet MS" panose="020B0603020202020204" pitchFamily="34" charset="0"/>
              </a:rPr>
              <a:t>Udtryk for risikoen</a:t>
            </a:r>
          </a:p>
          <a:p>
            <a:r>
              <a:rPr lang="da-DK" altLang="en-US" dirty="0">
                <a:latin typeface="Trebuchet MS" panose="020B0603020202020204" pitchFamily="34" charset="0"/>
              </a:rPr>
              <a:t>Mulighed for at sammenligne risikoen på tværs af investeringsalternativer</a:t>
            </a:r>
          </a:p>
          <a:p>
            <a:r>
              <a:rPr lang="da-DK" altLang="en-US" dirty="0">
                <a:latin typeface="Trebuchet MS" panose="020B0603020202020204" pitchFamily="34" charset="0"/>
              </a:rPr>
              <a:t>Udtryk for ”prisen” på en option</a:t>
            </a:r>
          </a:p>
          <a:p>
            <a:r>
              <a:rPr lang="da-DK" altLang="en-US" dirty="0">
                <a:latin typeface="Trebuchet MS" panose="020B0603020202020204" pitchFamily="34" charset="0"/>
              </a:rPr>
              <a:t>Udtryk for generelle usikkerhed på markedet</a:t>
            </a:r>
          </a:p>
          <a:p>
            <a:r>
              <a:rPr lang="da-DK" altLang="en-US" dirty="0">
                <a:latin typeface="Trebuchet MS" panose="020B0603020202020204" pitchFamily="34" charset="0"/>
              </a:rPr>
              <a:t>Som input til andre risikonøgletal</a:t>
            </a:r>
          </a:p>
          <a:p>
            <a:pPr lvl="1"/>
            <a:r>
              <a:rPr lang="da-DK" altLang="en-US" dirty="0">
                <a:latin typeface="Trebuchet MS" panose="020B0603020202020204" pitchFamily="34" charset="0"/>
              </a:rPr>
              <a:t>Eksempelvis </a:t>
            </a:r>
            <a:r>
              <a:rPr lang="da-DK" altLang="en-US" dirty="0" err="1">
                <a:latin typeface="Trebuchet MS" panose="020B0603020202020204" pitchFamily="34" charset="0"/>
              </a:rPr>
              <a:t>VaR</a:t>
            </a:r>
            <a:r>
              <a:rPr lang="da-DK" altLang="en-US" dirty="0">
                <a:latin typeface="Trebuchet MS" panose="020B0603020202020204" pitchFamily="34" charset="0"/>
              </a:rPr>
              <a:t>, Tracking </a:t>
            </a:r>
            <a:r>
              <a:rPr lang="da-DK" altLang="en-US" dirty="0" err="1">
                <a:latin typeface="Trebuchet MS" panose="020B0603020202020204" pitchFamily="34" charset="0"/>
              </a:rPr>
              <a:t>Error</a:t>
            </a:r>
            <a:r>
              <a:rPr lang="da-DK" altLang="en-US" dirty="0">
                <a:latin typeface="Trebuchet MS" panose="020B0603020202020204" pitchFamily="34" charset="0"/>
              </a:rPr>
              <a:t>, Beta-værdi</a:t>
            </a:r>
          </a:p>
        </p:txBody>
      </p:sp>
      <p:sp>
        <p:nvSpPr>
          <p:cNvPr id="5124" name="Footer Placeholder 2">
            <a:extLst>
              <a:ext uri="{FF2B5EF4-FFF2-40B4-BE49-F238E27FC236}">
                <a16:creationId xmlns:a16="http://schemas.microsoft.com/office/drawing/2014/main" id="{DEFE6E97-B87B-BFF7-5F08-606DED29E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5125" name="Slide Number Placeholder 3">
            <a:extLst>
              <a:ext uri="{FF2B5EF4-FFF2-40B4-BE49-F238E27FC236}">
                <a16:creationId xmlns:a16="http://schemas.microsoft.com/office/drawing/2014/main" id="{CBB5063C-ED83-AAEA-259D-DC7A9BBA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BD2511C5-E863-40B5-A862-33E627CD6A04}" type="slidenum">
              <a:rPr lang="da-DK" altLang="en-US" sz="1400"/>
              <a:pPr/>
              <a:t>3</a:t>
            </a:fld>
            <a:endParaRPr lang="da-DK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22311C2-DF76-2EC4-E83C-9DD9E7DE6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73" y="178095"/>
            <a:ext cx="7772400" cy="1143000"/>
          </a:xfrm>
        </p:spPr>
        <p:txBody>
          <a:bodyPr/>
          <a:lstStyle/>
          <a:p>
            <a:r>
              <a:rPr lang="da-DK" altLang="en-US" sz="3600">
                <a:latin typeface="Trebuchet MS" panose="020B0603020202020204" pitchFamily="34" charset="0"/>
              </a:rPr>
              <a:t>Beregning af volatilitet - intuition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0249BE7-6D05-EE47-3FCF-9C356B62F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20" y="1131634"/>
            <a:ext cx="8086707" cy="49554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FB42D1A4-947B-90BF-4545-04F1BAB6E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Beregning af volatilitet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86160-5EFB-F4EE-A421-0F9D41B81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2924175"/>
            <a:ext cx="7499350" cy="33242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endParaRPr lang="da-DK" dirty="0"/>
          </a:p>
          <a:p>
            <a:pPr>
              <a:defRPr/>
            </a:pPr>
            <a:endParaRPr lang="da-DK" dirty="0"/>
          </a:p>
          <a:p>
            <a:pPr>
              <a:defRPr/>
            </a:pPr>
            <a:r>
              <a:rPr lang="da-DK" dirty="0"/>
              <a:t>μ</a:t>
            </a:r>
            <a:r>
              <a:rPr lang="da-DK" baseline="-25000" dirty="0"/>
              <a:t>i</a:t>
            </a:r>
            <a:r>
              <a:rPr lang="da-DK" dirty="0"/>
              <a:t> = afkast til tidspunkt i</a:t>
            </a:r>
          </a:p>
          <a:p>
            <a:pPr>
              <a:defRPr/>
            </a:pPr>
            <a:r>
              <a:rPr lang="da-DK" dirty="0"/>
              <a:t>    = gennemsnitligt afkast</a:t>
            </a:r>
          </a:p>
          <a:p>
            <a:pPr>
              <a:defRPr/>
            </a:pPr>
            <a:r>
              <a:rPr lang="da-DK" dirty="0"/>
              <a:t>n= antal afkastsobservationer</a:t>
            </a:r>
          </a:p>
          <a:p>
            <a:pPr>
              <a:defRPr/>
            </a:pPr>
            <a:r>
              <a:rPr lang="da-DK" dirty="0"/>
              <a:t>σ = volatilitet</a:t>
            </a:r>
          </a:p>
        </p:txBody>
      </p:sp>
      <p:sp>
        <p:nvSpPr>
          <p:cNvPr id="7172" name="Footer Placeholder 3">
            <a:extLst>
              <a:ext uri="{FF2B5EF4-FFF2-40B4-BE49-F238E27FC236}">
                <a16:creationId xmlns:a16="http://schemas.microsoft.com/office/drawing/2014/main" id="{167ECFFC-8718-536D-86D1-D1D49CD04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7173" name="Slide Number Placeholder 4">
            <a:extLst>
              <a:ext uri="{FF2B5EF4-FFF2-40B4-BE49-F238E27FC236}">
                <a16:creationId xmlns:a16="http://schemas.microsoft.com/office/drawing/2014/main" id="{12EC18D8-1572-6DA9-4640-262C4AC36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043B2E3A-F6A1-4234-BDF4-DAE086611BFA}" type="slidenum">
              <a:rPr lang="da-DK" altLang="en-US" sz="1400"/>
              <a:pPr/>
              <a:t>5</a:t>
            </a:fld>
            <a:endParaRPr lang="da-DK" altLang="en-US" sz="1400"/>
          </a:p>
        </p:txBody>
      </p:sp>
      <p:pic>
        <p:nvPicPr>
          <p:cNvPr id="7174" name="Picture 12">
            <a:extLst>
              <a:ext uri="{FF2B5EF4-FFF2-40B4-BE49-F238E27FC236}">
                <a16:creationId xmlns:a16="http://schemas.microsoft.com/office/drawing/2014/main" id="{DE15397F-C920-5EFD-0EAD-05C4011E2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508500"/>
            <a:ext cx="288925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175" name="Object 5">
            <a:extLst>
              <a:ext uri="{FF2B5EF4-FFF2-40B4-BE49-F238E27FC236}">
                <a16:creationId xmlns:a16="http://schemas.microsoft.com/office/drawing/2014/main" id="{CDF7DBD9-C84D-5AB6-7B93-CAEC374DBE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4225" y="1557338"/>
          <a:ext cx="3884613" cy="216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80588" imgH="660113" progId="Equation.3">
                  <p:embed/>
                </p:oleObj>
              </mc:Choice>
              <mc:Fallback>
                <p:oleObj name="Equation" r:id="rId3" imgW="1180588" imgH="6601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225" y="1557338"/>
                        <a:ext cx="3884613" cy="216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DB9B3107-9389-9CD3-C689-F9A3AB87C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-242888"/>
            <a:ext cx="7499350" cy="1143001"/>
          </a:xfrm>
        </p:spPr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Beregning af volatilitet</a:t>
            </a:r>
          </a:p>
        </p:txBody>
      </p:sp>
      <p:sp>
        <p:nvSpPr>
          <p:cNvPr id="8195" name="Footer Placeholder 3">
            <a:extLst>
              <a:ext uri="{FF2B5EF4-FFF2-40B4-BE49-F238E27FC236}">
                <a16:creationId xmlns:a16="http://schemas.microsoft.com/office/drawing/2014/main" id="{585DB914-AF25-BB89-AA51-02483F9CB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3867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 dirty="0"/>
              <a:t>Copyright Jørgen Just Andresen</a:t>
            </a:r>
          </a:p>
        </p:txBody>
      </p:sp>
      <p:sp>
        <p:nvSpPr>
          <p:cNvPr id="8196" name="Slide Number Placeholder 4">
            <a:extLst>
              <a:ext uri="{FF2B5EF4-FFF2-40B4-BE49-F238E27FC236}">
                <a16:creationId xmlns:a16="http://schemas.microsoft.com/office/drawing/2014/main" id="{B526866C-9F7B-2FDB-816E-6468A3E58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B58DE1A1-BDA7-4ACF-97B5-B49B999A066C}" type="slidenum">
              <a:rPr lang="da-DK" altLang="en-US" sz="1400"/>
              <a:pPr/>
              <a:t>6</a:t>
            </a:fld>
            <a:endParaRPr lang="da-DK" altLang="en-US" sz="1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E2925BA-28F8-5DC9-A5EE-255E00583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906383"/>
            <a:ext cx="3724275" cy="40767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2986127-0A5D-0089-8CD0-42921D32DB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4518662"/>
            <a:ext cx="5907225" cy="237834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446AFC83-D772-A264-240D-DFB66BB87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EWMA – hvorfor?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88FF3F02-0E01-9882-3160-BDBF4F5A9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en-US"/>
          </a:p>
        </p:txBody>
      </p:sp>
      <p:sp>
        <p:nvSpPr>
          <p:cNvPr id="9220" name="Footer Placeholder 3">
            <a:extLst>
              <a:ext uri="{FF2B5EF4-FFF2-40B4-BE49-F238E27FC236}">
                <a16:creationId xmlns:a16="http://schemas.microsoft.com/office/drawing/2014/main" id="{73312DDD-8182-C049-BEE2-11E514FAD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9221" name="Slide Number Placeholder 4">
            <a:extLst>
              <a:ext uri="{FF2B5EF4-FFF2-40B4-BE49-F238E27FC236}">
                <a16:creationId xmlns:a16="http://schemas.microsoft.com/office/drawing/2014/main" id="{4613C21C-23DB-36E7-08E2-99636EAC7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7EFA2E30-4507-4F99-8E26-5E54364FB3A1}" type="slidenum">
              <a:rPr lang="da-DK" altLang="en-US" sz="1400"/>
              <a:pPr/>
              <a:t>7</a:t>
            </a:fld>
            <a:endParaRPr lang="da-DK" altLang="en-US" sz="1400"/>
          </a:p>
        </p:txBody>
      </p:sp>
      <p:pic>
        <p:nvPicPr>
          <p:cNvPr id="9222" name="Picture 2">
            <a:extLst>
              <a:ext uri="{FF2B5EF4-FFF2-40B4-BE49-F238E27FC236}">
                <a16:creationId xmlns:a16="http://schemas.microsoft.com/office/drawing/2014/main" id="{BC6F7D7D-A757-5C0C-8199-CE7B9DA4CC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475" y="1517650"/>
            <a:ext cx="7234238" cy="471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127853DE-5137-E30B-612F-A2E381313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EWMA - beregning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4186B-2841-4D31-6945-3C6E5173D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4076700"/>
            <a:ext cx="7499350" cy="21717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da-DK" dirty="0"/>
              <a:t>α</a:t>
            </a:r>
            <a:r>
              <a:rPr lang="da-DK" baseline="-25000" dirty="0"/>
              <a:t>i</a:t>
            </a:r>
            <a:r>
              <a:rPr lang="da-DK" dirty="0"/>
              <a:t> = den i’te observations vægt</a:t>
            </a:r>
          </a:p>
          <a:p>
            <a:pPr>
              <a:defRPr/>
            </a:pPr>
            <a:r>
              <a:rPr lang="da-DK" dirty="0"/>
              <a:t>σ</a:t>
            </a:r>
            <a:r>
              <a:rPr lang="da-DK" baseline="-25000" dirty="0"/>
              <a:t>t</a:t>
            </a:r>
            <a:r>
              <a:rPr lang="da-DK" dirty="0"/>
              <a:t> = volatilitet til tidspunkt t</a:t>
            </a:r>
          </a:p>
          <a:p>
            <a:pPr>
              <a:defRPr/>
            </a:pPr>
            <a:r>
              <a:rPr lang="da-DK" dirty="0"/>
              <a:t>λ = </a:t>
            </a:r>
            <a:r>
              <a:rPr lang="da-DK" dirty="0" err="1"/>
              <a:t>lambda</a:t>
            </a:r>
            <a:endParaRPr lang="da-DK" dirty="0"/>
          </a:p>
          <a:p>
            <a:pPr>
              <a:defRPr/>
            </a:pPr>
            <a:r>
              <a:rPr lang="da-DK" dirty="0"/>
              <a:t>μ</a:t>
            </a:r>
            <a:r>
              <a:rPr lang="da-DK" baseline="-25000" dirty="0"/>
              <a:t>t </a:t>
            </a:r>
            <a:r>
              <a:rPr lang="da-DK" dirty="0"/>
              <a:t>= afkast til tidspunkt t</a:t>
            </a:r>
          </a:p>
        </p:txBody>
      </p:sp>
      <p:sp>
        <p:nvSpPr>
          <p:cNvPr id="10244" name="Footer Placeholder 3">
            <a:extLst>
              <a:ext uri="{FF2B5EF4-FFF2-40B4-BE49-F238E27FC236}">
                <a16:creationId xmlns:a16="http://schemas.microsoft.com/office/drawing/2014/main" id="{F23FA829-6A1C-0D4F-503E-2DF4990EA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10245" name="Slide Number Placeholder 4">
            <a:extLst>
              <a:ext uri="{FF2B5EF4-FFF2-40B4-BE49-F238E27FC236}">
                <a16:creationId xmlns:a16="http://schemas.microsoft.com/office/drawing/2014/main" id="{4929910B-1411-0FD0-4DB4-7AC9A6F94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C7F00F0B-F210-44E0-9479-78DB1DF77823}" type="slidenum">
              <a:rPr lang="da-DK" altLang="en-US" sz="1400"/>
              <a:pPr/>
              <a:t>8</a:t>
            </a:fld>
            <a:endParaRPr lang="da-DK" altLang="en-US" sz="1400"/>
          </a:p>
        </p:txBody>
      </p:sp>
      <p:pic>
        <p:nvPicPr>
          <p:cNvPr id="10246" name="Picture 2">
            <a:extLst>
              <a:ext uri="{FF2B5EF4-FFF2-40B4-BE49-F238E27FC236}">
                <a16:creationId xmlns:a16="http://schemas.microsoft.com/office/drawing/2014/main" id="{FFF52187-A40C-396E-48A7-147FB1DC6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438" y="1484313"/>
            <a:ext cx="13995401" cy="93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3">
            <a:extLst>
              <a:ext uri="{FF2B5EF4-FFF2-40B4-BE49-F238E27FC236}">
                <a16:creationId xmlns:a16="http://schemas.microsoft.com/office/drawing/2014/main" id="{EF19FE2B-9162-A98D-3DE1-387A2E15C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45925" y="2708275"/>
            <a:ext cx="30337125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E1023BA-C510-0D99-F835-EF5093343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8113"/>
            <a:ext cx="7772400" cy="1143000"/>
          </a:xfrm>
        </p:spPr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Tolerance-tærskel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8AF15-0F18-D723-7352-FEBDC0412B9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85800" y="1484784"/>
            <a:ext cx="7772400" cy="4114800"/>
          </a:xfr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da-DK">
                <a:noFill/>
              </a:rPr>
              <a:t> </a:t>
            </a:r>
          </a:p>
        </p:txBody>
      </p:sp>
      <p:sp>
        <p:nvSpPr>
          <p:cNvPr id="11268" name="Footer Placeholder 3">
            <a:extLst>
              <a:ext uri="{FF2B5EF4-FFF2-40B4-BE49-F238E27FC236}">
                <a16:creationId xmlns:a16="http://schemas.microsoft.com/office/drawing/2014/main" id="{66447589-A313-3388-7C4B-B35639129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da-DK" altLang="en-US" sz="1400"/>
              <a:t>Copyright Jørgen Just Andresen</a:t>
            </a:r>
          </a:p>
        </p:txBody>
      </p:sp>
      <p:sp>
        <p:nvSpPr>
          <p:cNvPr id="11269" name="Slide Number Placeholder 4">
            <a:extLst>
              <a:ext uri="{FF2B5EF4-FFF2-40B4-BE49-F238E27FC236}">
                <a16:creationId xmlns:a16="http://schemas.microsoft.com/office/drawing/2014/main" id="{C6DBAA9F-1C75-59E4-C232-6954AC733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8A514C88-705B-4FE4-9EAA-21064513A59A}" type="slidenum">
              <a:rPr lang="da-DK" altLang="en-US" sz="1400"/>
              <a:pPr/>
              <a:t>9</a:t>
            </a:fld>
            <a:endParaRPr lang="da-DK" altLang="en-US" sz="1400"/>
          </a:p>
        </p:txBody>
      </p:sp>
      <p:pic>
        <p:nvPicPr>
          <p:cNvPr id="11270" name="Picture 6">
            <a:extLst>
              <a:ext uri="{FF2B5EF4-FFF2-40B4-BE49-F238E27FC236}">
                <a16:creationId xmlns:a16="http://schemas.microsoft.com/office/drawing/2014/main" id="{E2D71E5A-405E-2F8C-034E-8E97B4E84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76475"/>
            <a:ext cx="6872288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4039</TotalTime>
  <Words>593</Words>
  <Application>Microsoft Office PowerPoint</Application>
  <PresentationFormat>Skærmshow (4:3)</PresentationFormat>
  <Paragraphs>147</Paragraphs>
  <Slides>25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25</vt:i4>
      </vt:variant>
    </vt:vector>
  </HeadingPairs>
  <TitlesOfParts>
    <vt:vector size="31" baseType="lpstr">
      <vt:lpstr>Arial</vt:lpstr>
      <vt:lpstr>Times New Roman</vt:lpstr>
      <vt:lpstr>Trebuchet MS</vt:lpstr>
      <vt:lpstr>TrueFrutiger</vt:lpstr>
      <vt:lpstr>Default Design</vt:lpstr>
      <vt:lpstr>Equation</vt:lpstr>
      <vt:lpstr>Kapitel 7  Volatilitet</vt:lpstr>
      <vt:lpstr>Hvad er volatilitet?</vt:lpstr>
      <vt:lpstr>Hvad kan volatilitet bruges til?</vt:lpstr>
      <vt:lpstr>Beregning af volatilitet - intuition</vt:lpstr>
      <vt:lpstr>Beregning af volatilitet</vt:lpstr>
      <vt:lpstr>Beregning af volatilitet</vt:lpstr>
      <vt:lpstr>EWMA – hvorfor?</vt:lpstr>
      <vt:lpstr>EWMA - beregning</vt:lpstr>
      <vt:lpstr>Tolerance-tærskel</vt:lpstr>
      <vt:lpstr>EWMA - eksempel</vt:lpstr>
      <vt:lpstr>GARCH</vt:lpstr>
      <vt:lpstr>GARCH - beregning</vt:lpstr>
      <vt:lpstr>GARCH - eksempel</vt:lpstr>
      <vt:lpstr>Pris- og rentevolatilitet</vt:lpstr>
      <vt:lpstr>Porteføljevolatilitet</vt:lpstr>
      <vt:lpstr>Porteføljevolatilitet - beregning</vt:lpstr>
      <vt:lpstr>Volatilitetssmil og ”skew”</vt:lpstr>
      <vt:lpstr>Volatilitetssmil og ”skew” Faktiske afkast og normalfordelte afkast USD/DKK 29/6 -2000 til 28. december 2023</vt:lpstr>
      <vt:lpstr>Volatility Surface</vt:lpstr>
      <vt:lpstr>VIX-indeks</vt:lpstr>
      <vt:lpstr>Tjek spørgsmål – 1</vt:lpstr>
      <vt:lpstr>Tjek spørgsmål - 2</vt:lpstr>
      <vt:lpstr>Tjek spørgsmål 3 </vt:lpstr>
      <vt:lpstr>Tjek spørgsmål 4</vt:lpstr>
      <vt:lpstr>Tjek spørgsmål 5</vt:lpstr>
    </vt:vector>
  </TitlesOfParts>
  <Company>Financial Training Partner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Lektion 1</dc:title>
  <dc:creator>Jørgen</dc:creator>
  <cp:lastModifiedBy>Rasmus Peter Ambrosius Løvgreen</cp:lastModifiedBy>
  <cp:revision>103</cp:revision>
  <dcterms:created xsi:type="dcterms:W3CDTF">2011-01-12T08:43:50Z</dcterms:created>
  <dcterms:modified xsi:type="dcterms:W3CDTF">2024-07-09T09:03:54Z</dcterms:modified>
</cp:coreProperties>
</file>