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7" r:id="rId4"/>
    <p:sldId id="468"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89" r:id="rId26"/>
    <p:sldId id="490" r:id="rId27"/>
    <p:sldId id="491" r:id="rId28"/>
    <p:sldId id="492" r:id="rId29"/>
    <p:sldId id="461" r:id="rId30"/>
    <p:sldId id="493" r:id="rId31"/>
    <p:sldId id="494" r:id="rId32"/>
    <p:sldId id="466" r:id="rId33"/>
    <p:sldId id="460" r:id="rId3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tovejs.dk/2019/01/08/metodevalg/" TargetMode="External"/><Relationship Id="rId3" Type="http://schemas.openxmlformats.org/officeDocument/2006/relationships/image" Target="../media/image3.png"/><Relationship Id="rId7" Type="http://schemas.openxmlformats.org/officeDocument/2006/relationships/hyperlink" Target="https://tovejs.dk/2020/12/18/fokusgrupper-vs-interview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en.wikipedia.org/wiki/Business_simulation" TargetMode="External"/><Relationship Id="rId5" Type="http://schemas.openxmlformats.org/officeDocument/2006/relationships/hyperlink" Target="https://en.wikipedia.org/wiki/World_caf%C3%A9_(conversation)" TargetMode="External"/><Relationship Id="rId4" Type="http://schemas.openxmlformats.org/officeDocument/2006/relationships/hyperlink" Target="https://airbornleadership.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8.4</a:t>
            </a:r>
          </a:p>
          <a:p>
            <a:r>
              <a:rPr lang="da-DK" sz="4000" dirty="0">
                <a:solidFill>
                  <a:srgbClr val="6B9C77"/>
                </a:solidFill>
                <a:latin typeface="HelveticaNeueLT Std Lt Cn" panose="020B0406020202030204" pitchFamily="34" charset="0"/>
                <a:cs typeface="Arial Narrow" panose="020B0604020202020204" pitchFamily="34" charset="0"/>
              </a:rPr>
              <a:t>WORKSHOP OG INVOLVERING</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1" dirty="0">
                <a:effectLst/>
                <a:latin typeface="+mn-lt"/>
                <a:ea typeface="Times New Roman" panose="02020603050405020304" pitchFamily="18" charset="0"/>
                <a:cs typeface="Calibri" panose="020F0502020204030204" pitchFamily="34" charset="0"/>
              </a:rPr>
              <a:t>Analyseworkshop</a:t>
            </a:r>
            <a:endParaRPr lang="da-DK" sz="1200" b="1" dirty="0">
              <a:latin typeface="+mn-lt"/>
              <a:ea typeface="Times New Roman" panose="02020603050405020304" pitchFamily="18" charset="0"/>
              <a:cs typeface="Calibri" panose="020F0502020204030204" pitchFamily="34" charset="0"/>
            </a:endParaRPr>
          </a:p>
          <a:p>
            <a:pPr eaLnBrk="1" hangingPunct="1">
              <a:spcBef>
                <a:spcPct val="50000"/>
              </a:spcBef>
            </a:pPr>
            <a:r>
              <a:rPr lang="da-DK" sz="1200" dirty="0">
                <a:effectLst/>
                <a:latin typeface="+mn-lt"/>
                <a:ea typeface="Times New Roman" panose="02020603050405020304" pitchFamily="18" charset="0"/>
                <a:cs typeface="Calibri" panose="020F0502020204030204" pitchFamily="34" charset="0"/>
              </a:rPr>
              <a:t>Her belyses en problemstilling og samtidig giver den deltagerne en fælles indsigt i problemet og en mulig løsning. </a:t>
            </a:r>
            <a:endParaRPr lang="da-DK" altLang="da-DK" sz="1200" b="1" dirty="0">
              <a:latin typeface="+mn-lt"/>
            </a:endParaRPr>
          </a:p>
          <a:p>
            <a:pPr eaLnBrk="1" hangingPunct="1">
              <a:spcBef>
                <a:spcPct val="50000"/>
              </a:spcBef>
            </a:pPr>
            <a:endParaRPr lang="da-DK" altLang="da-DK" sz="1200" b="1" dirty="0"/>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At tilvejebringe viden om et emne, som kræver tværfaglig viden eller indsigt fra flere forskellige vinkler.</a:t>
              </a:r>
            </a:p>
            <a:p>
              <a:pPr eaLnBrk="1" hangingPunct="1">
                <a:spcBef>
                  <a:spcPct val="50000"/>
                </a:spcBef>
              </a:pPr>
              <a:r>
                <a:rPr lang="da-DK" altLang="da-DK" sz="1200" dirty="0">
                  <a:latin typeface="+mn-lt"/>
                </a:rPr>
                <a:t>At skabe et fælles billede af en kompliceret problemstilling.</a:t>
              </a:r>
            </a:p>
            <a:p>
              <a:pPr eaLnBrk="1" hangingPunct="1">
                <a:spcBef>
                  <a:spcPct val="50000"/>
                </a:spcBef>
              </a:pPr>
              <a:r>
                <a:rPr lang="da-DK" altLang="da-DK" sz="1200" dirty="0">
                  <a:latin typeface="+mn-lt"/>
                </a:rPr>
                <a:t>At afdække hvilke faglige og interessemæssige problemstillinger, der bør undersøges nærmere.</a:t>
              </a:r>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Deltagere med den nødvendige faglige indsigt og viden.</a:t>
              </a:r>
            </a:p>
            <a:p>
              <a:pPr eaLnBrk="1" hangingPunct="1">
                <a:spcBef>
                  <a:spcPct val="50000"/>
                </a:spcBef>
              </a:pPr>
              <a:r>
                <a:rPr lang="da-DK" altLang="da-DK" sz="1200" dirty="0">
                  <a:latin typeface="+mn-lt"/>
                </a:rPr>
                <a:t>Specialister der kan løfte debatten med et bredere perspektiv.</a:t>
              </a:r>
            </a:p>
            <a:p>
              <a:pPr eaLnBrk="1" hangingPunct="1">
                <a:spcBef>
                  <a:spcPct val="50000"/>
                </a:spcBef>
              </a:pPr>
              <a:r>
                <a:rPr lang="da-DK" altLang="da-DK" sz="1200" dirty="0">
                  <a:latin typeface="+mn-lt"/>
                </a:rPr>
                <a:t>Deltagere der er involveret i emnet med forskellige interesser.</a:t>
              </a:r>
            </a:p>
            <a:p>
              <a:pPr eaLnBrk="1" hangingPunct="1">
                <a:spcBef>
                  <a:spcPct val="50000"/>
                </a:spcBef>
              </a:pPr>
              <a:r>
                <a:rPr lang="da-DK" altLang="da-DK" sz="1200" dirty="0">
                  <a:latin typeface="+mn-lt"/>
                </a:rPr>
                <a:t>Deltagerne skal ikke kun udvælges ud fra et fagligt, teoretisk synspunkt, men også ud fra et interessemæssigt synspunkt.</a:t>
              </a:r>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Tidligt i projektets livscyklus kan metoden anvendes til at definere baggrund og formål med projektet.</a:t>
              </a:r>
            </a:p>
            <a:p>
              <a:pPr eaLnBrk="1" hangingPunct="1">
                <a:spcBef>
                  <a:spcPct val="50000"/>
                </a:spcBef>
              </a:pPr>
              <a:r>
                <a:rPr lang="da-DK" altLang="da-DK" sz="1200" dirty="0">
                  <a:latin typeface="+mn-lt"/>
                </a:rPr>
                <a:t>Senere anvendes metoden til konkrete analyser, som kræver differentierede input.</a:t>
              </a:r>
            </a:p>
            <a:p>
              <a:pPr eaLnBrk="1" hangingPunct="1">
                <a:spcBef>
                  <a:spcPct val="50000"/>
                </a:spcBef>
              </a:pPr>
              <a:r>
                <a:rPr lang="da-DK" altLang="da-DK" sz="1200" dirty="0">
                  <a:latin typeface="+mn-lt"/>
                </a:rPr>
                <a:t>Processen giver ikke kun et analyseresultat, men skaber også en fælles opfattelse blandt deltagerne. </a:t>
              </a:r>
            </a:p>
            <a:p>
              <a:pPr eaLnBrk="1" hangingPunct="1">
                <a:spcBef>
                  <a:spcPct val="50000"/>
                </a:spcBef>
              </a:pPr>
              <a:r>
                <a:rPr lang="da-DK" sz="1200" dirty="0">
                  <a:effectLst/>
                  <a:latin typeface="+mn-lt"/>
                  <a:ea typeface="Times New Roman" panose="02020603050405020304" pitchFamily="18" charset="0"/>
                  <a:cs typeface="Calibri" panose="020F0502020204030204" pitchFamily="34" charset="0"/>
                </a:rPr>
                <a:t>Her belyses problemstillingen, og samtidig giver den deltagerne indsigt i problemet og en mulig løsning. For eksempel analyse af arbejdsgang ved at sætte de involverede sammen i et lokale. Medarbejderne optegner arbejdsgange og flow på væggen med papkort.</a:t>
              </a:r>
              <a:endParaRPr lang="da-DK" altLang="da-DK" sz="1200" dirty="0">
                <a:latin typeface="+mn-lt"/>
              </a:endParaRPr>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pic>
        <p:nvPicPr>
          <p:cNvPr id="3" name="Billede 2">
            <a:extLst>
              <a:ext uri="{FF2B5EF4-FFF2-40B4-BE49-F238E27FC236}">
                <a16:creationId xmlns:a16="http://schemas.microsoft.com/office/drawing/2014/main" id="{3954D020-6557-E3CA-5ACF-585B7631568C}"/>
              </a:ext>
            </a:extLst>
          </p:cNvPr>
          <p:cNvPicPr>
            <a:picLocks noChangeAspect="1"/>
          </p:cNvPicPr>
          <p:nvPr/>
        </p:nvPicPr>
        <p:blipFill rotWithShape="1">
          <a:blip r:embed="rId4"/>
          <a:srcRect l="24334" t="-25243" r="155" b="26881"/>
          <a:stretch/>
        </p:blipFill>
        <p:spPr>
          <a:xfrm>
            <a:off x="1437884" y="2295951"/>
            <a:ext cx="4639335" cy="3630332"/>
          </a:xfrm>
          <a:prstGeom prst="rect">
            <a:avLst/>
          </a:prstGeom>
        </p:spPr>
      </p:pic>
    </p:spTree>
    <p:extLst>
      <p:ext uri="{BB962C8B-B14F-4D97-AF65-F5344CB8AC3E}">
        <p14:creationId xmlns:p14="http://schemas.microsoft.com/office/powerpoint/2010/main" val="642256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1" dirty="0">
                <a:effectLst/>
                <a:latin typeface="+mn-lt"/>
                <a:ea typeface="Times New Roman" panose="02020603050405020304" pitchFamily="18" charset="0"/>
                <a:cs typeface="Calibri" panose="020F0502020204030204" pitchFamily="34" charset="0"/>
              </a:rPr>
              <a:t>Mindsettingworkshop med superbrugere: </a:t>
            </a:r>
            <a:r>
              <a:rPr lang="da-DK" sz="1200" dirty="0">
                <a:effectLst/>
                <a:latin typeface="+mn-lt"/>
                <a:ea typeface="Times New Roman" panose="02020603050405020304" pitchFamily="18" charset="0"/>
                <a:cs typeface="Calibri" panose="020F0502020204030204" pitchFamily="34" charset="0"/>
              </a:rPr>
              <a:t>Her etableres en fælles opbakning til projektets specifikke mål for effekt, adfærdsændringer og nye kompetencer. Du skaber en alliance bag projektet og sikrer, at disse vigtige ambassadører kommunikerer den fælles vision.</a:t>
            </a:r>
            <a:endParaRPr lang="da-DK" sz="1200" dirty="0">
              <a:effectLst/>
              <a:latin typeface="+mn-lt"/>
              <a:ea typeface="Calibri" panose="020F0502020204030204" pitchFamily="34" charset="0"/>
              <a:cs typeface="Calibri" panose="020F0502020204030204" pitchFamily="34" charset="0"/>
            </a:endParaRPr>
          </a:p>
          <a:p>
            <a:pPr eaLnBrk="1" hangingPunct="1">
              <a:spcBef>
                <a:spcPct val="50000"/>
              </a:spcBef>
            </a:pPr>
            <a:endParaRPr lang="da-DK" altLang="da-DK" sz="1200" b="1" dirty="0"/>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0" dirty="0">
                  <a:effectLst/>
                  <a:latin typeface="+mn-lt"/>
                  <a:ea typeface="Times New Roman" panose="02020603050405020304" pitchFamily="18" charset="0"/>
                </a:rPr>
                <a:t>Formålet er at etablere et fælles mindset hos projektets vigtigste ambassadører, superbrugerne. Superbrugerne er projektets frontlinje over for medarbejderne, og det er ikke nok, at de rent fagligt kan hjælpe deres kollegaer med de nye arbejdsgange eller de nye IT-systemer. Superbrugerne er også valgt, fordi de er opinionsdannere og personer, som kollegaerne har tillid til. Derfor er det vigtigt, at de deler projektvisionens mindset.</a:t>
              </a:r>
              <a:endParaRPr lang="da-DK" sz="1200" b="1" dirty="0">
                <a:effectLst/>
                <a:latin typeface="+mn-lt"/>
                <a:ea typeface="Times New Roman" panose="02020603050405020304" pitchFamily="18" charset="0"/>
              </a:endParaRPr>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Fagligt dygtige medarbejdere som nyder stor tillid hos kollegaerne. Deltagerne skal kunne løfte opgaven at uddanne kollegaerne og skal derfor også interessere sig for kollegaerne. Deltagerne skal have gode kommunikationsevner og empati.</a:t>
              </a:r>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Superbrugerne bør involveres så tidligt i projektet som muligt, så de kan opsamle bekymringer fra kollegaerne. Det er vigtigt, at de uddannes både i det faglige emne de skal rådgive og vejlede om, men det er lige så vigtigt, at de klædes på pædagogisk. Mindsettingworkshoppen skal sikre, at superbrugerne deler projektvisionens mindset. Den er derfor en oplagt start på superbrugeruddannelsen</a:t>
              </a:r>
              <a:r>
                <a:rPr lang="da-DK" altLang="da-DK" sz="1200" dirty="0"/>
                <a:t>.</a:t>
              </a:r>
            </a:p>
            <a:p>
              <a:pPr eaLnBrk="1" hangingPunct="1">
                <a:spcBef>
                  <a:spcPct val="50000"/>
                </a:spcBef>
              </a:pPr>
              <a:endParaRPr lang="da-DK" altLang="da-DK" sz="1200" dirty="0">
                <a:latin typeface="+mn-lt"/>
              </a:endParaRPr>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Tree>
    <p:extLst>
      <p:ext uri="{BB962C8B-B14F-4D97-AF65-F5344CB8AC3E}">
        <p14:creationId xmlns:p14="http://schemas.microsoft.com/office/powerpoint/2010/main" val="9910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1" dirty="0">
                <a:effectLst/>
                <a:latin typeface="+mn-lt"/>
                <a:ea typeface="Times New Roman" panose="02020603050405020304" pitchFamily="18" charset="0"/>
                <a:cs typeface="Calibri" panose="020F0502020204030204" pitchFamily="34" charset="0"/>
              </a:rPr>
              <a:t>Planlægningsworkshop:</a:t>
            </a:r>
            <a:endParaRPr lang="da-DK" altLang="da-DK" sz="1200" b="1" dirty="0">
              <a:latin typeface="+mn-lt"/>
            </a:endParaRPr>
          </a:p>
          <a:p>
            <a:pPr eaLnBrk="1" hangingPunct="1">
              <a:spcBef>
                <a:spcPct val="50000"/>
              </a:spcBef>
            </a:pPr>
            <a:endParaRPr lang="da-DK" sz="1200" dirty="0">
              <a:effectLst/>
              <a:latin typeface="+mn-lt"/>
              <a:ea typeface="Calibri" panose="020F0502020204030204" pitchFamily="34" charset="0"/>
              <a:cs typeface="Calibri" panose="020F0502020204030204" pitchFamily="34" charset="0"/>
            </a:endParaRPr>
          </a:p>
          <a:p>
            <a:pPr eaLnBrk="1" hangingPunct="1">
              <a:spcBef>
                <a:spcPct val="50000"/>
              </a:spcBef>
            </a:pPr>
            <a:endParaRPr lang="da-DK" altLang="da-DK" sz="1200" b="1" dirty="0"/>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dirty="0">
                  <a:effectLst/>
                  <a:latin typeface="+mn-lt"/>
                  <a:ea typeface="Times New Roman" panose="02020603050405020304" pitchFamily="18" charset="0"/>
                  <a:cs typeface="Calibri" panose="020F0502020204030204" pitchFamily="34" charset="0"/>
                </a:rPr>
                <a:t>Formålet er at udvikle en plan, der bygger på indsigt fra mange og dermed øger kvaliteten. Workshoppen skal sikre accept af planen i projektgruppen. Den fælles planlægning giver også den enkelte projektdeltager overblik over projektet og egen rolle.</a:t>
              </a:r>
            </a:p>
            <a:p>
              <a:pPr eaLnBrk="1" hangingPunct="1">
                <a:spcBef>
                  <a:spcPct val="50000"/>
                </a:spcBef>
              </a:pPr>
              <a:endParaRPr lang="da-DK" sz="1200" b="1" dirty="0">
                <a:effectLst/>
                <a:latin typeface="+mn-lt"/>
                <a:ea typeface="Times New Roman" panose="02020603050405020304" pitchFamily="18" charset="0"/>
              </a:endParaRPr>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Projektets deltagere og eventuelle specialister som kan udfordre planen og øge kvaliteten.</a:t>
              </a:r>
            </a:p>
            <a:p>
              <a:pPr eaLnBrk="1" hangingPunct="1">
                <a:spcBef>
                  <a:spcPct val="50000"/>
                </a:spcBef>
              </a:pPr>
              <a:r>
                <a:rPr lang="da-DK" altLang="da-DK" sz="1200" dirty="0">
                  <a:latin typeface="+mn-lt"/>
                </a:rPr>
                <a:t>Projektejer kan igangsætte workshoppen for at gøre projektet og målsætningen vigtig. Vedkommende kan også møde op ved afslutningen af workshoppen for at kvittere for arbejdet.</a:t>
              </a:r>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Workshoppen kan gennemføres, når målsætningen ligger klar.</a:t>
              </a:r>
            </a:p>
            <a:p>
              <a:pPr eaLnBrk="1" hangingPunct="1">
                <a:spcBef>
                  <a:spcPct val="50000"/>
                </a:spcBef>
              </a:pPr>
              <a:r>
                <a:rPr lang="da-DK" altLang="da-DK" sz="1200" dirty="0">
                  <a:latin typeface="+mn-lt"/>
                </a:rPr>
                <a:t>Processen består typisk i følgende trin:</a:t>
              </a:r>
            </a:p>
            <a:p>
              <a:pPr eaLnBrk="1" hangingPunct="1">
                <a:spcBef>
                  <a:spcPct val="50000"/>
                </a:spcBef>
              </a:pPr>
              <a:r>
                <a:rPr lang="da-DK" altLang="da-DK" sz="1200" dirty="0">
                  <a:latin typeface="+mn-lt"/>
                </a:rPr>
                <a:t>Opdeling af projektet i indsatsområder ud fra leverancer.</a:t>
              </a:r>
            </a:p>
            <a:p>
              <a:pPr eaLnBrk="1" hangingPunct="1">
                <a:spcBef>
                  <a:spcPct val="50000"/>
                </a:spcBef>
              </a:pPr>
              <a:r>
                <a:rPr lang="da-DK" altLang="da-DK" sz="1200" dirty="0">
                  <a:latin typeface="+mn-lt"/>
                </a:rPr>
                <a:t>Definition af milepæle i indsatsområderne.</a:t>
              </a:r>
            </a:p>
            <a:p>
              <a:pPr eaLnBrk="1" hangingPunct="1">
                <a:spcBef>
                  <a:spcPct val="50000"/>
                </a:spcBef>
              </a:pPr>
              <a:r>
                <a:rPr lang="da-DK" altLang="da-DK" sz="1200" dirty="0">
                  <a:latin typeface="+mn-lt"/>
                </a:rPr>
                <a:t>Definition af afhængigheder på tværs af indsatsområder.</a:t>
              </a:r>
            </a:p>
            <a:p>
              <a:pPr eaLnBrk="1" hangingPunct="1">
                <a:spcBef>
                  <a:spcPct val="50000"/>
                </a:spcBef>
              </a:pPr>
              <a:r>
                <a:rPr lang="da-DK" altLang="da-DK" sz="1200" dirty="0">
                  <a:latin typeface="+mn-lt"/>
                </a:rPr>
                <a:t>Risikoanalyse og planlægning af forebyggende og afbødende handlinger.</a:t>
              </a:r>
            </a:p>
            <a:p>
              <a:pPr eaLnBrk="1" hangingPunct="1">
                <a:spcBef>
                  <a:spcPct val="50000"/>
                </a:spcBef>
              </a:pPr>
              <a:r>
                <a:rPr lang="da-DK" altLang="da-DK" sz="1200" dirty="0">
                  <a:latin typeface="+mn-lt"/>
                </a:rPr>
                <a:t>Estimering af tidsforbrug og budget.</a:t>
              </a:r>
            </a:p>
            <a:p>
              <a:pPr eaLnBrk="1" hangingPunct="1">
                <a:spcBef>
                  <a:spcPct val="50000"/>
                </a:spcBef>
              </a:pPr>
              <a:endParaRPr lang="da-DK" altLang="da-DK" sz="1200" dirty="0">
                <a:latin typeface="+mn-lt"/>
              </a:endParaRPr>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pic>
        <p:nvPicPr>
          <p:cNvPr id="5" name="Picture 2" descr="E:\DCIM\105_PANA\P1050885.JPG">
            <a:extLst>
              <a:ext uri="{FF2B5EF4-FFF2-40B4-BE49-F238E27FC236}">
                <a16:creationId xmlns:a16="http://schemas.microsoft.com/office/drawing/2014/main" id="{BD157F50-075F-801F-E0D0-17F2A8E31AA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310"/>
          <a:stretch/>
        </p:blipFill>
        <p:spPr bwMode="auto">
          <a:xfrm>
            <a:off x="1446997" y="3138248"/>
            <a:ext cx="4621596" cy="276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31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1" dirty="0">
                <a:effectLst/>
                <a:latin typeface="+mn-lt"/>
                <a:ea typeface="Times New Roman" panose="02020603050405020304" pitchFamily="18" charset="0"/>
                <a:cs typeface="Arial" panose="020B0604020202020204" pitchFamily="34" charset="0"/>
              </a:rPr>
              <a:t>Idégenereringsworkshop: </a:t>
            </a:r>
            <a:r>
              <a:rPr lang="da-DK" sz="1200" dirty="0">
                <a:latin typeface="+mn-lt"/>
                <a:ea typeface="Times New Roman" panose="02020603050405020304" pitchFamily="18" charset="0"/>
                <a:cs typeface="Arial" panose="020B0604020202020204" pitchFamily="34" charset="0"/>
              </a:rPr>
              <a:t>Samling af forskellige deltagere for at f</a:t>
            </a:r>
            <a:r>
              <a:rPr lang="da-DK" sz="1200" dirty="0">
                <a:effectLst/>
                <a:latin typeface="+mn-lt"/>
                <a:ea typeface="Times New Roman" panose="02020603050405020304" pitchFamily="18" charset="0"/>
                <a:cs typeface="Arial" panose="020B0604020202020204" pitchFamily="34" charset="0"/>
              </a:rPr>
              <a:t>rembringe mange idéer </a:t>
            </a:r>
            <a:r>
              <a:rPr lang="da-DK" sz="1200" dirty="0">
                <a:latin typeface="+mn-lt"/>
                <a:ea typeface="Times New Roman" panose="02020603050405020304" pitchFamily="18" charset="0"/>
                <a:cs typeface="Arial" panose="020B0604020202020204" pitchFamily="34" charset="0"/>
              </a:rPr>
              <a:t>til løsning af et bestemt problem.</a:t>
            </a:r>
            <a:endParaRPr lang="da-DK" sz="1200" dirty="0">
              <a:effectLst/>
              <a:latin typeface="+mn-lt"/>
              <a:ea typeface="Calibri" panose="020F0502020204030204" pitchFamily="34" charset="0"/>
              <a:cs typeface="Arial" panose="020B0604020202020204" pitchFamily="34" charset="0"/>
            </a:endParaRPr>
          </a:p>
          <a:p>
            <a:pPr eaLnBrk="1" hangingPunct="1">
              <a:spcBef>
                <a:spcPct val="50000"/>
              </a:spcBef>
            </a:pPr>
            <a:endParaRPr lang="da-DK" sz="1200" dirty="0">
              <a:effectLst/>
              <a:latin typeface="+mn-lt"/>
              <a:ea typeface="Calibri" panose="020F0502020204030204" pitchFamily="34" charset="0"/>
              <a:cs typeface="Calibri" panose="020F0502020204030204" pitchFamily="34" charset="0"/>
            </a:endParaRPr>
          </a:p>
          <a:p>
            <a:pPr eaLnBrk="1" hangingPunct="1">
              <a:spcBef>
                <a:spcPct val="50000"/>
              </a:spcBef>
            </a:pPr>
            <a:endParaRPr lang="da-DK" altLang="da-DK" sz="1200" b="1" dirty="0"/>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da-DK" sz="1200" b="0" i="0" u="none" strike="noStrike" baseline="0" dirty="0">
                  <a:latin typeface="+mn-lt"/>
                  <a:cs typeface="Arial" panose="020B0604020202020204" pitchFamily="34" charset="0"/>
                </a:rPr>
                <a:t>At skabe så mange idéer som muligt for at løse et bestemt problem.</a:t>
              </a:r>
            </a:p>
            <a:p>
              <a:pPr algn="l"/>
              <a:endParaRPr lang="da-DK" sz="1200" dirty="0">
                <a:latin typeface="+mn-lt"/>
                <a:cs typeface="Arial" panose="020B0604020202020204" pitchFamily="34" charset="0"/>
              </a:endParaRPr>
            </a:p>
            <a:p>
              <a:pPr algn="l"/>
              <a:r>
                <a:rPr lang="da-DK" sz="1200" b="0" i="0" u="none" strike="noStrike" baseline="0" dirty="0">
                  <a:latin typeface="+mn-lt"/>
                  <a:cs typeface="Arial" panose="020B0604020202020204" pitchFamily="34" charset="0"/>
                </a:rPr>
                <a:t>At samle den viden</a:t>
              </a:r>
              <a:r>
                <a:rPr lang="da-DK" sz="1200" dirty="0">
                  <a:latin typeface="+mn-lt"/>
                  <a:cs typeface="Arial" panose="020B0604020202020204" pitchFamily="34" charset="0"/>
                </a:rPr>
                <a:t> </a:t>
              </a:r>
              <a:r>
                <a:rPr lang="da-DK" sz="1200" b="0" i="0" u="none" strike="noStrike" baseline="0" dirty="0">
                  <a:latin typeface="+mn-lt"/>
                  <a:cs typeface="Arial" panose="020B0604020202020204" pitchFamily="34" charset="0"/>
                </a:rPr>
                <a:t>der skal til for at løse det pågældende problem.</a:t>
              </a:r>
              <a:endParaRPr lang="da-DK" sz="1200" dirty="0">
                <a:latin typeface="+mn-lt"/>
                <a:cs typeface="Arial" panose="020B0604020202020204" pitchFamily="34" charset="0"/>
              </a:endParaRPr>
            </a:p>
            <a:p>
              <a:pPr algn="l"/>
              <a:endParaRPr lang="da-DK" sz="1200" b="0" i="0" u="none" strike="noStrike" baseline="0" dirty="0">
                <a:latin typeface="+mn-lt"/>
                <a:cs typeface="Arial" panose="020B0604020202020204" pitchFamily="34" charset="0"/>
              </a:endParaRPr>
            </a:p>
            <a:p>
              <a:pPr algn="l"/>
              <a:r>
                <a:rPr lang="da-DK" sz="1200" dirty="0">
                  <a:latin typeface="+mn-lt"/>
                  <a:cs typeface="Arial" panose="020B0604020202020204" pitchFamily="34" charset="0"/>
                </a:rPr>
                <a:t>At sortere idéerne i forskellige kategorier med det formål, senere at foretage en udvikling og konkretisering af løsningerne.</a:t>
              </a:r>
              <a:endParaRPr lang="da-DK" sz="1200" b="0" i="0" u="none" strike="noStrike" baseline="0" dirty="0">
                <a:latin typeface="+mn-lt"/>
                <a:cs typeface="Arial" panose="020B0604020202020204" pitchFamily="34" charset="0"/>
              </a:endParaRPr>
            </a:p>
            <a:p>
              <a:pPr eaLnBrk="1" hangingPunct="1">
                <a:spcBef>
                  <a:spcPct val="50000"/>
                </a:spcBef>
              </a:pPr>
              <a:endParaRPr lang="da-DK" sz="1200" b="1" dirty="0">
                <a:effectLst/>
                <a:latin typeface="+mn-lt"/>
                <a:ea typeface="Times New Roman" panose="02020603050405020304" pitchFamily="18" charset="0"/>
              </a:endParaRPr>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Deltagerne skal på en eller anden måde have viden, der kan anvendes i jagten på idéer.</a:t>
              </a:r>
            </a:p>
            <a:p>
              <a:pPr eaLnBrk="1" hangingPunct="1">
                <a:spcBef>
                  <a:spcPct val="50000"/>
                </a:spcBef>
              </a:pPr>
              <a:r>
                <a:rPr lang="da-DK" altLang="da-DK" sz="1200" dirty="0">
                  <a:latin typeface="+mn-lt"/>
                </a:rPr>
                <a:t>Sammensæt gruppen så den rummer forskellig viden og indsigt. Tilstræb også, at gruppen har forskellige interesser og indfaldsvinkler til problemstillingen.</a:t>
              </a:r>
            </a:p>
            <a:p>
              <a:pPr eaLnBrk="1" hangingPunct="1">
                <a:spcBef>
                  <a:spcPct val="50000"/>
                </a:spcBef>
              </a:pPr>
              <a:r>
                <a:rPr lang="da-DK" altLang="da-DK" sz="1200" dirty="0">
                  <a:latin typeface="+mn-lt"/>
                </a:rPr>
                <a:t>Det er også en fordel, at gruppen repræsenterer forskellige præferencer.</a:t>
              </a:r>
            </a:p>
            <a:p>
              <a:pPr eaLnBrk="1" hangingPunct="1">
                <a:spcBef>
                  <a:spcPct val="50000"/>
                </a:spcBef>
              </a:pPr>
              <a:r>
                <a:rPr lang="da-DK" altLang="da-DK" sz="1200" dirty="0">
                  <a:latin typeface="+mn-lt"/>
                </a:rPr>
                <a:t>Gør deltagerne trygge ved at fremsige deres idéer. Der findes ingen dårlige idéer.</a:t>
              </a:r>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da-DK" sz="1200" b="0" i="0" u="none" strike="noStrike" baseline="0" dirty="0">
                  <a:latin typeface="+mn-lt"/>
                  <a:cs typeface="Arial" panose="020B0604020202020204" pitchFamily="34" charset="0"/>
                </a:rPr>
                <a:t>Workshoppen bygger på de fire brainstorming regler.</a:t>
              </a:r>
            </a:p>
            <a:p>
              <a:pPr algn="l"/>
              <a:endParaRPr lang="da-DK" sz="1200" dirty="0">
                <a:latin typeface="+mn-lt"/>
                <a:cs typeface="Arial" panose="020B0604020202020204" pitchFamily="34" charset="0"/>
              </a:endParaRPr>
            </a:p>
            <a:p>
              <a:pPr algn="l"/>
              <a:r>
                <a:rPr lang="da-DK" sz="1200" i="0" u="none" strike="noStrike" baseline="0" dirty="0">
                  <a:latin typeface="+mn-lt"/>
                  <a:cs typeface="Arial" panose="020B0604020202020204" pitchFamily="34" charset="0"/>
                </a:rPr>
                <a:t>Kritik og vurdering er absolut forbudt</a:t>
              </a:r>
              <a:r>
                <a:rPr lang="da-DK" sz="1200" dirty="0">
                  <a:latin typeface="+mn-lt"/>
                  <a:cs typeface="Arial" panose="020B0604020202020204" pitchFamily="34" charset="0"/>
                </a:rPr>
                <a:t>. </a:t>
              </a:r>
              <a:r>
                <a:rPr lang="da-DK" sz="1200" i="0" u="none" strike="noStrike" baseline="0" dirty="0">
                  <a:latin typeface="+mn-lt"/>
                  <a:cs typeface="Arial" panose="020B0604020202020204" pitchFamily="34" charset="0"/>
                </a:rPr>
                <a:t>En adskillelse af de skabende og vurderende processer er kernen i alt kreativt arbejde.</a:t>
              </a:r>
            </a:p>
            <a:p>
              <a:pPr algn="l"/>
              <a:endParaRPr lang="da-DK" altLang="da-DK" sz="1200" dirty="0">
                <a:latin typeface="+mn-lt"/>
                <a:cs typeface="Arial" panose="020B0604020202020204" pitchFamily="34" charset="0"/>
              </a:endParaRPr>
            </a:p>
            <a:p>
              <a:pPr algn="l"/>
              <a:r>
                <a:rPr lang="da-DK" sz="1200" i="0" u="none" strike="noStrike" baseline="0" dirty="0">
                  <a:latin typeface="+mn-lt"/>
                  <a:cs typeface="Arial" panose="020B0604020202020204" pitchFamily="34" charset="0"/>
                </a:rPr>
                <a:t>Det tilstræbes at få</a:t>
              </a:r>
            </a:p>
            <a:p>
              <a:pPr algn="l"/>
              <a:r>
                <a:rPr lang="da-DK" sz="1200" i="0" u="none" strike="noStrike" baseline="0" dirty="0">
                  <a:latin typeface="+mn-lt"/>
                  <a:cs typeface="Arial" panose="020B0604020202020204" pitchFamily="34" charset="0"/>
                </a:rPr>
                <a:t>mange idéer. Jo flere idéer, jo flere muligheder for gode idéer. </a:t>
              </a:r>
            </a:p>
            <a:p>
              <a:pPr algn="l"/>
              <a:endParaRPr lang="da-DK" altLang="da-DK" sz="1200" dirty="0">
                <a:latin typeface="+mn-lt"/>
                <a:cs typeface="Arial" panose="020B0604020202020204" pitchFamily="34" charset="0"/>
              </a:endParaRPr>
            </a:p>
            <a:p>
              <a:pPr algn="l"/>
              <a:r>
                <a:rPr lang="da-DK" sz="1200" i="0" u="none" strike="noStrike" baseline="0" dirty="0">
                  <a:latin typeface="+mn-lt"/>
                  <a:cs typeface="Arial" panose="020B0604020202020204" pitchFamily="34" charset="0"/>
                </a:rPr>
                <a:t>Vilde og usædvanlige idéer er særdeles nyttige. De kan dels</a:t>
              </a:r>
            </a:p>
            <a:p>
              <a:pPr algn="l"/>
              <a:r>
                <a:rPr lang="da-DK" sz="1200" i="0" u="none" strike="noStrike" baseline="0" dirty="0">
                  <a:latin typeface="+mn-lt"/>
                  <a:cs typeface="Arial" panose="020B0604020202020204" pitchFamily="34" charset="0"/>
                </a:rPr>
                <a:t>ved modifikation og ændring senere vise sig at være anvendelige, og de kan i situationen virke frigørende og stimulerende på idéproduktionen.</a:t>
              </a:r>
            </a:p>
            <a:p>
              <a:pPr algn="l"/>
              <a:endParaRPr lang="da-DK" altLang="da-DK" sz="1200" dirty="0">
                <a:latin typeface="+mn-lt"/>
                <a:cs typeface="Arial" panose="020B0604020202020204" pitchFamily="34" charset="0"/>
              </a:endParaRPr>
            </a:p>
            <a:p>
              <a:pPr algn="l"/>
              <a:r>
                <a:rPr lang="da-DK" sz="1200" i="0" u="none" strike="noStrike" baseline="0" dirty="0">
                  <a:latin typeface="+mn-lt"/>
                  <a:cs typeface="Arial" panose="020B0604020202020204" pitchFamily="34" charset="0"/>
                </a:rPr>
                <a:t>Kombinér og kompletter de</a:t>
              </a:r>
            </a:p>
            <a:p>
              <a:pPr algn="l"/>
              <a:r>
                <a:rPr lang="da-DK" sz="1200" i="0" u="none" strike="noStrike" baseline="0" dirty="0">
                  <a:latin typeface="+mn-lt"/>
                  <a:cs typeface="Arial" panose="020B0604020202020204" pitchFamily="34" charset="0"/>
                </a:rPr>
                <a:t>fremkomne idéer. Kombinationer skaber flere idéer.</a:t>
              </a:r>
              <a:endParaRPr lang="da-DK" altLang="da-DK" sz="1200" dirty="0">
                <a:latin typeface="+mn-lt"/>
                <a:cs typeface="Arial" panose="020B0604020202020204" pitchFamily="34" charset="0"/>
              </a:endParaRPr>
            </a:p>
            <a:p>
              <a:pPr eaLnBrk="1" hangingPunct="1">
                <a:spcBef>
                  <a:spcPct val="50000"/>
                </a:spcBef>
              </a:pPr>
              <a:endParaRPr lang="da-DK" altLang="da-DK" sz="1200" dirty="0">
                <a:latin typeface="+mn-lt"/>
              </a:endParaRPr>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pic>
        <p:nvPicPr>
          <p:cNvPr id="14" name="Picture 2" descr="Brainstormen: tips, tools en best practices - QuestionPro">
            <a:extLst>
              <a:ext uri="{FF2B5EF4-FFF2-40B4-BE49-F238E27FC236}">
                <a16:creationId xmlns:a16="http://schemas.microsoft.com/office/drawing/2014/main" id="{B5C2BD0D-E542-D5AE-2B31-605F1E823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427" y="3810104"/>
            <a:ext cx="4106174" cy="220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36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err="1">
                <a:latin typeface="+mn-lt"/>
              </a:rPr>
              <a:t>Innovationscamp</a:t>
            </a:r>
            <a:r>
              <a:rPr lang="da-DK" altLang="da-DK" sz="1200" b="1" dirty="0">
                <a:latin typeface="+mn-lt"/>
              </a:rPr>
              <a:t>: </a:t>
            </a:r>
            <a:r>
              <a:rPr lang="da-DK" altLang="da-DK" sz="1200" dirty="0">
                <a:latin typeface="+mn-lt"/>
              </a:rPr>
              <a:t>er en procesform der er centreret om at arbejde innovativt med en specifik opgave. </a:t>
            </a:r>
            <a:endParaRPr lang="da-DK" altLang="da-DK" sz="1200" b="1" dirty="0">
              <a:latin typeface="+mn-lt"/>
            </a:endParaRPr>
          </a:p>
          <a:p>
            <a:pPr eaLnBrk="1" hangingPunct="1">
              <a:spcBef>
                <a:spcPct val="50000"/>
              </a:spcBef>
            </a:pPr>
            <a:endParaRPr lang="da-DK" sz="1200" dirty="0">
              <a:effectLst/>
              <a:latin typeface="+mn-lt"/>
              <a:ea typeface="Calibri" panose="020F0502020204030204" pitchFamily="34" charset="0"/>
              <a:cs typeface="Calibri" panose="020F0502020204030204" pitchFamily="34" charset="0"/>
            </a:endParaRPr>
          </a:p>
          <a:p>
            <a:pPr eaLnBrk="1" hangingPunct="1">
              <a:spcBef>
                <a:spcPct val="50000"/>
              </a:spcBef>
            </a:pPr>
            <a:endParaRPr lang="da-DK" altLang="da-DK" sz="1200" b="1" dirty="0"/>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At gennemføre en accelereret innovativ proces på nogle dage.</a:t>
              </a:r>
            </a:p>
            <a:p>
              <a:pPr eaLnBrk="1" hangingPunct="1">
                <a:spcBef>
                  <a:spcPct val="50000"/>
                </a:spcBef>
              </a:pPr>
              <a:r>
                <a:rPr lang="da-DK" altLang="da-DK" sz="1200" dirty="0">
                  <a:latin typeface="+mn-lt"/>
                </a:rPr>
                <a:t>At finde nye løsninger med en vis innovationshøjde på en problemstilling.</a:t>
              </a:r>
            </a:p>
            <a:p>
              <a:pPr eaLnBrk="1" hangingPunct="1">
                <a:spcBef>
                  <a:spcPct val="50000"/>
                </a:spcBef>
              </a:pPr>
              <a:endParaRPr lang="da-DK" sz="1200" b="1" dirty="0">
                <a:effectLst/>
                <a:latin typeface="+mn-lt"/>
                <a:ea typeface="Times New Roman" panose="02020603050405020304" pitchFamily="18" charset="0"/>
              </a:endParaRPr>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Grupperne sættes sammen på tværs af faglighed og professionel baggrund, alder, køn, præference etc. </a:t>
              </a:r>
            </a:p>
            <a:p>
              <a:pPr eaLnBrk="1" hangingPunct="1">
                <a:spcBef>
                  <a:spcPct val="50000"/>
                </a:spcBef>
              </a:pPr>
              <a:r>
                <a:rPr lang="da-DK" altLang="da-DK" sz="1200" dirty="0">
                  <a:latin typeface="+mn-lt"/>
                </a:rPr>
                <a:t>Grupperne kan få hjælp af eksperter undervejs eller gennem eksterne forstyrrelser i form af film, oplæg, præsentationer eller sansemæssige input.</a:t>
              </a:r>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Det er et intenst og tidskrævende arbejde og foregår tit isoleret over to til tre dage med overnatning.</a:t>
              </a:r>
            </a:p>
            <a:p>
              <a:pPr eaLnBrk="1" hangingPunct="1">
                <a:spcBef>
                  <a:spcPct val="50000"/>
                </a:spcBef>
              </a:pPr>
              <a:r>
                <a:rPr lang="da-DK" altLang="da-DK" sz="1200" dirty="0">
                  <a:latin typeface="+mn-lt"/>
                </a:rPr>
                <a:t>Det er gruppens opgave at udvikle innovative ideer til den konkrete problemstilling.</a:t>
              </a:r>
            </a:p>
            <a:p>
              <a:pPr eaLnBrk="1" hangingPunct="1">
                <a:spcBef>
                  <a:spcPct val="50000"/>
                </a:spcBef>
              </a:pPr>
              <a:r>
                <a:rPr lang="da-DK" altLang="da-DK" sz="1200" dirty="0">
                  <a:latin typeface="+mn-lt"/>
                </a:rPr>
                <a:t>I processen anvendes forskellige kreative metoder som også kendes fra </a:t>
              </a:r>
              <a:r>
                <a:rPr lang="da-DK" altLang="da-DK" sz="1200" i="1" dirty="0" err="1">
                  <a:latin typeface="+mn-lt"/>
                </a:rPr>
                <a:t>world</a:t>
              </a:r>
              <a:r>
                <a:rPr lang="da-DK" altLang="da-DK" sz="1200" i="1" dirty="0">
                  <a:latin typeface="+mn-lt"/>
                </a:rPr>
                <a:t> café, future </a:t>
              </a:r>
              <a:r>
                <a:rPr lang="da-DK" altLang="da-DK" sz="1200" i="1" dirty="0" err="1">
                  <a:latin typeface="+mn-lt"/>
                </a:rPr>
                <a:t>search</a:t>
              </a:r>
              <a:r>
                <a:rPr lang="da-DK" altLang="da-DK" sz="1200" i="1" dirty="0">
                  <a:latin typeface="+mn-lt"/>
                </a:rPr>
                <a:t> </a:t>
              </a:r>
              <a:r>
                <a:rPr lang="da-DK" altLang="da-DK" sz="1200" dirty="0">
                  <a:latin typeface="+mn-lt"/>
                </a:rPr>
                <a:t>eller en </a:t>
              </a:r>
              <a:r>
                <a:rPr lang="da-DK" altLang="da-DK" sz="1200" i="1" dirty="0">
                  <a:latin typeface="+mn-lt"/>
                  <a:cs typeface="Arial" panose="020B0604020202020204" pitchFamily="34" charset="0"/>
                </a:rPr>
                <a:t>i</a:t>
              </a:r>
              <a:r>
                <a:rPr lang="da-DK" sz="1200" i="1" dirty="0">
                  <a:effectLst/>
                  <a:latin typeface="+mn-lt"/>
                  <a:ea typeface="Times New Roman" panose="02020603050405020304" pitchFamily="18" charset="0"/>
                  <a:cs typeface="Arial" panose="020B0604020202020204" pitchFamily="34" charset="0"/>
                </a:rPr>
                <a:t>dégenereringsworkshop.</a:t>
              </a:r>
              <a:r>
                <a:rPr lang="da-DK" altLang="da-DK" sz="1200" i="1" dirty="0">
                  <a:latin typeface="+mn-lt"/>
                </a:rPr>
                <a:t> </a:t>
              </a:r>
            </a:p>
            <a:p>
              <a:pPr eaLnBrk="1" hangingPunct="1">
                <a:spcBef>
                  <a:spcPct val="50000"/>
                </a:spcBef>
              </a:pPr>
              <a:r>
                <a:rPr lang="da-DK" altLang="da-DK" sz="1200" dirty="0">
                  <a:latin typeface="+mn-lt"/>
                </a:rPr>
                <a:t>Princippet er her, at deltagerne er sammen dag og nat og skal finde en løsning, inden de tager hjem.</a:t>
              </a:r>
            </a:p>
            <a:p>
              <a:pPr eaLnBrk="1" hangingPunct="1">
                <a:spcBef>
                  <a:spcPct val="50000"/>
                </a:spcBef>
              </a:pPr>
              <a:r>
                <a:rPr lang="da-DK" altLang="da-DK" sz="1200" dirty="0">
                  <a:latin typeface="+mn-lt"/>
                </a:rPr>
                <a:t>Den intense arbejdsform skaber tætte relationer og tryghed blandt deltagerne og giver specielle muligheder for at være innovativ.</a:t>
              </a:r>
            </a:p>
            <a:p>
              <a:pPr eaLnBrk="1" hangingPunct="1">
                <a:spcBef>
                  <a:spcPct val="50000"/>
                </a:spcBef>
              </a:pPr>
              <a:endParaRPr lang="da-DK" altLang="da-DK" sz="1200" dirty="0">
                <a:latin typeface="+mn-lt"/>
              </a:endParaRPr>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Tree>
    <p:extLst>
      <p:ext uri="{BB962C8B-B14F-4D97-AF65-F5344CB8AC3E}">
        <p14:creationId xmlns:p14="http://schemas.microsoft.com/office/powerpoint/2010/main" val="140915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a:latin typeface="+mn-lt"/>
              </a:rPr>
              <a:t>Future Search Fremtidsværksted: </a:t>
            </a:r>
            <a:r>
              <a:rPr lang="da-DK" sz="1200" dirty="0">
                <a:effectLst/>
                <a:latin typeface="+mn-lt"/>
                <a:ea typeface="Times New Roman" panose="02020603050405020304" pitchFamily="18" charset="0"/>
                <a:cs typeface="Calibri" panose="020F0502020204030204" pitchFamily="34" charset="0"/>
              </a:rPr>
              <a:t>Kreativ proces </a:t>
            </a:r>
            <a:r>
              <a:rPr lang="da-DK" sz="1200" dirty="0">
                <a:latin typeface="+mn-lt"/>
                <a:ea typeface="Times New Roman" panose="02020603050405020304" pitchFamily="18" charset="0"/>
                <a:cs typeface="Calibri" panose="020F0502020204030204" pitchFamily="34" charset="0"/>
              </a:rPr>
              <a:t>til </a:t>
            </a:r>
            <a:r>
              <a:rPr lang="da-DK" sz="1200" dirty="0">
                <a:effectLst/>
                <a:latin typeface="+mn-lt"/>
                <a:ea typeface="Times New Roman" panose="02020603050405020304" pitchFamily="18" charset="0"/>
                <a:cs typeface="Calibri" panose="020F0502020204030204" pitchFamily="34" charset="0"/>
              </a:rPr>
              <a:t>udvikling af idéer og planlægning af gennemførelsen.</a:t>
            </a:r>
            <a:r>
              <a:rPr lang="da-DK" sz="1200" b="1" dirty="0">
                <a:effectLst/>
                <a:latin typeface="+mn-lt"/>
                <a:ea typeface="Times New Roman" panose="02020603050405020304" pitchFamily="18" charset="0"/>
                <a:cs typeface="Calibri" panose="020F0502020204030204" pitchFamily="34" charset="0"/>
              </a:rPr>
              <a:t> </a:t>
            </a:r>
            <a:r>
              <a:rPr lang="da-DK" sz="1200" dirty="0">
                <a:effectLst/>
                <a:latin typeface="+mn-lt"/>
                <a:ea typeface="Times New Roman" panose="02020603050405020304" pitchFamily="18" charset="0"/>
                <a:cs typeface="Calibri" panose="020F0502020204030204" pitchFamily="34" charset="0"/>
              </a:rPr>
              <a:t>Fremtidsværkstedet sikrer, at kritik og idéudvikling holdes adskilt. </a:t>
            </a:r>
            <a:endParaRPr lang="da-DK" sz="1200" dirty="0">
              <a:effectLst/>
              <a:latin typeface="+mn-lt"/>
              <a:ea typeface="Calibri" panose="020F0502020204030204" pitchFamily="34" charset="0"/>
              <a:cs typeface="Calibri" panose="020F0502020204030204" pitchFamily="34" charset="0"/>
            </a:endParaRPr>
          </a:p>
          <a:p>
            <a:pPr eaLnBrk="1" hangingPunct="1">
              <a:spcBef>
                <a:spcPct val="50000"/>
              </a:spcBef>
            </a:pPr>
            <a:endParaRPr lang="da-DK" sz="1200" dirty="0">
              <a:effectLst/>
              <a:latin typeface="+mn-lt"/>
              <a:ea typeface="Calibri" panose="020F0502020204030204" pitchFamily="34" charset="0"/>
              <a:cs typeface="Calibri" panose="020F0502020204030204" pitchFamily="34" charset="0"/>
            </a:endParaRPr>
          </a:p>
          <a:p>
            <a:pPr eaLnBrk="1" hangingPunct="1">
              <a:spcBef>
                <a:spcPct val="50000"/>
              </a:spcBef>
            </a:pPr>
            <a:endParaRPr lang="da-DK" altLang="da-DK" sz="1200" b="1" dirty="0"/>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50000"/>
                </a:spcBef>
              </a:pPr>
              <a:r>
                <a:rPr lang="da-DK" altLang="da-DK" sz="1200" dirty="0">
                  <a:latin typeface="+mn-lt"/>
                </a:rPr>
                <a:t>At skabe et fælles billede af fortiden og problemstillingen.</a:t>
              </a:r>
            </a:p>
            <a:p>
              <a:pPr marL="0" indent="0" eaLnBrk="1" hangingPunct="1">
                <a:spcBef>
                  <a:spcPct val="50000"/>
                </a:spcBef>
              </a:pPr>
              <a:r>
                <a:rPr lang="da-DK" altLang="da-DK" sz="1200" dirty="0">
                  <a:latin typeface="+mn-lt"/>
                </a:rPr>
                <a:t>At udvikle idéer til en fælles løsning.</a:t>
              </a:r>
            </a:p>
            <a:p>
              <a:pPr marL="0" indent="0" eaLnBrk="1" hangingPunct="1">
                <a:spcBef>
                  <a:spcPct val="50000"/>
                </a:spcBef>
              </a:pPr>
              <a:r>
                <a:rPr lang="da-DK" altLang="da-DK" sz="1200" dirty="0">
                  <a:latin typeface="+mn-lt"/>
                </a:rPr>
                <a:t>At udarbejde en fælles plan på højt niveau.</a:t>
              </a:r>
            </a:p>
            <a:p>
              <a:pPr eaLnBrk="1" hangingPunct="1">
                <a:spcBef>
                  <a:spcPct val="50000"/>
                </a:spcBef>
              </a:pPr>
              <a:endParaRPr lang="da-DK" sz="1200" b="1" dirty="0">
                <a:effectLst/>
                <a:latin typeface="+mn-lt"/>
                <a:ea typeface="Times New Roman" panose="02020603050405020304" pitchFamily="18" charset="0"/>
              </a:endParaRPr>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Deltagerne skal på en eller anden måde have viden, der kan anvendes i jagten efter idéer.</a:t>
              </a:r>
            </a:p>
            <a:p>
              <a:pPr eaLnBrk="1" hangingPunct="1">
                <a:spcBef>
                  <a:spcPct val="50000"/>
                </a:spcBef>
              </a:pPr>
              <a:r>
                <a:rPr lang="da-DK" altLang="da-DK" sz="1200" dirty="0">
                  <a:latin typeface="+mn-lt"/>
                </a:rPr>
                <a:t>Sammensæt gruppen så den rummer forskellig viden og indsigt. Tilstræb også, at gruppen har forskellige interesser og indfaldsvinkler til problemstillingen.</a:t>
              </a:r>
            </a:p>
            <a:p>
              <a:pPr eaLnBrk="1" hangingPunct="1">
                <a:spcBef>
                  <a:spcPct val="50000"/>
                </a:spcBef>
              </a:pPr>
              <a:r>
                <a:rPr lang="da-DK" altLang="da-DK" sz="1200" dirty="0">
                  <a:latin typeface="+mn-lt"/>
                </a:rPr>
                <a:t>Det er også en fordel, at gruppen repræsenterer forskellige præferencer.</a:t>
              </a:r>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Fremtidsværkstedet afholdes i tre adskilte faser. Tænk i forskellige iscenesættelser af de forskellige faser.</a:t>
              </a:r>
            </a:p>
            <a:p>
              <a:pPr eaLnBrk="1" hangingPunct="1">
                <a:spcBef>
                  <a:spcPct val="50000"/>
                </a:spcBef>
              </a:pPr>
              <a:r>
                <a:rPr lang="da-DK" altLang="da-DK" sz="1200" b="1" dirty="0">
                  <a:latin typeface="+mn-lt"/>
                </a:rPr>
                <a:t>Kritikfasen:</a:t>
              </a:r>
            </a:p>
            <a:p>
              <a:pPr eaLnBrk="1" hangingPunct="1">
                <a:spcBef>
                  <a:spcPct val="50000"/>
                </a:spcBef>
              </a:pPr>
              <a:r>
                <a:rPr lang="da-DK" altLang="da-DK" sz="1200" dirty="0">
                  <a:latin typeface="+mn-lt"/>
                </a:rPr>
                <a:t>Brug </a:t>
              </a:r>
              <a:r>
                <a:rPr lang="da-DK" altLang="da-DK" sz="1200" i="1" dirty="0" err="1">
                  <a:latin typeface="+mn-lt"/>
                </a:rPr>
                <a:t>Timelining</a:t>
              </a:r>
              <a:r>
                <a:rPr lang="da-DK" altLang="da-DK" sz="1200" dirty="0">
                  <a:latin typeface="+mn-lt"/>
                </a:rPr>
                <a:t> eller </a:t>
              </a:r>
              <a:r>
                <a:rPr lang="da-DK" altLang="da-DK" sz="1200" i="1" dirty="0">
                  <a:latin typeface="+mn-lt"/>
                </a:rPr>
                <a:t>World Café </a:t>
              </a:r>
              <a:r>
                <a:rPr lang="da-DK" altLang="da-DK" sz="1200" dirty="0">
                  <a:latin typeface="+mn-lt"/>
                </a:rPr>
                <a:t>til at beskrive situationen. Lad alle få afløb for frustrationer og kritik. </a:t>
              </a:r>
            </a:p>
            <a:p>
              <a:pPr eaLnBrk="1" hangingPunct="1">
                <a:spcBef>
                  <a:spcPct val="50000"/>
                </a:spcBef>
              </a:pPr>
              <a:r>
                <a:rPr lang="da-DK" altLang="da-DK" sz="1200" b="1" dirty="0">
                  <a:latin typeface="+mn-lt"/>
                </a:rPr>
                <a:t>Visionsfasen:                       </a:t>
              </a:r>
            </a:p>
            <a:p>
              <a:pPr eaLnBrk="1" hangingPunct="1">
                <a:spcBef>
                  <a:spcPct val="50000"/>
                </a:spcBef>
              </a:pPr>
              <a:r>
                <a:rPr lang="da-DK" altLang="da-DK" sz="1200" dirty="0">
                  <a:latin typeface="+mn-lt"/>
                </a:rPr>
                <a:t>Alle får mulighed for at drømme og fantasere om fremtiden. Lad forskellige grupper beskrive deres drømmescenarie for fremtiden. Definér hvilke temaer, der er fælles ønsker for fremtiden. </a:t>
              </a:r>
            </a:p>
            <a:p>
              <a:pPr eaLnBrk="1" hangingPunct="1">
                <a:spcBef>
                  <a:spcPct val="50000"/>
                </a:spcBef>
              </a:pPr>
              <a:r>
                <a:rPr lang="da-DK" altLang="da-DK" sz="1200" b="1" dirty="0">
                  <a:latin typeface="+mn-lt"/>
                </a:rPr>
                <a:t>Realitetsfasen:                  </a:t>
              </a:r>
            </a:p>
            <a:p>
              <a:pPr eaLnBrk="1" hangingPunct="1">
                <a:spcBef>
                  <a:spcPct val="50000"/>
                </a:spcBef>
              </a:pPr>
              <a:r>
                <a:rPr lang="da-DK" altLang="da-DK" sz="1200" dirty="0">
                  <a:latin typeface="+mn-lt"/>
                </a:rPr>
                <a:t>Dialog om fælles vision. Beskriv hvem gør hvad, hvornår.</a:t>
              </a:r>
            </a:p>
            <a:p>
              <a:pPr eaLnBrk="1" hangingPunct="1">
                <a:spcBef>
                  <a:spcPct val="50000"/>
                </a:spcBef>
              </a:pPr>
              <a:endParaRPr lang="da-DK" altLang="da-DK" sz="1200" dirty="0">
                <a:latin typeface="+mn-lt"/>
              </a:endParaRPr>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Tree>
    <p:extLst>
      <p:ext uri="{BB962C8B-B14F-4D97-AF65-F5344CB8AC3E}">
        <p14:creationId xmlns:p14="http://schemas.microsoft.com/office/powerpoint/2010/main" val="387503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grpSp>
        <p:nvGrpSpPr>
          <p:cNvPr id="11" name="Group 13">
            <a:extLst>
              <a:ext uri="{FF2B5EF4-FFF2-40B4-BE49-F238E27FC236}">
                <a16:creationId xmlns:a16="http://schemas.microsoft.com/office/drawing/2014/main" id="{D281F911-9553-B1BC-805B-46B21F2259F2}"/>
              </a:ext>
            </a:extLst>
          </p:cNvPr>
          <p:cNvGrpSpPr>
            <a:grpSpLocks/>
          </p:cNvGrpSpPr>
          <p:nvPr/>
        </p:nvGrpSpPr>
        <p:grpSpPr bwMode="auto">
          <a:xfrm>
            <a:off x="1427642" y="2578605"/>
            <a:ext cx="9331325" cy="3446463"/>
            <a:chOff x="163" y="826"/>
            <a:chExt cx="5878" cy="773"/>
          </a:xfrm>
        </p:grpSpPr>
        <p:sp>
          <p:nvSpPr>
            <p:cNvPr id="13" name="Rectangle 14">
              <a:extLst>
                <a:ext uri="{FF2B5EF4-FFF2-40B4-BE49-F238E27FC236}">
                  <a16:creationId xmlns:a16="http://schemas.microsoft.com/office/drawing/2014/main" id="{62A8CEA4-9D17-055C-70A3-4B25855EA3DD}"/>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a:latin typeface="+mn-lt"/>
                </a:rPr>
                <a:t>The World Café: </a:t>
              </a:r>
              <a:r>
                <a:rPr lang="da-DK" altLang="da-DK" sz="1200" dirty="0">
                  <a:latin typeface="+mn-lt"/>
                </a:rPr>
                <a:t>er en dialogproces med det formål at udveksle meninger og på baggrund af dette udvikle nye ideer, der kvalificerer projektet. </a:t>
              </a:r>
              <a:endParaRPr lang="da-DK" altLang="da-DK" sz="1200" b="1" dirty="0">
                <a:latin typeface="+mn-lt"/>
              </a:endParaRPr>
            </a:p>
          </p:txBody>
        </p:sp>
        <p:sp>
          <p:nvSpPr>
            <p:cNvPr id="14" name="Rectangle 15">
              <a:extLst>
                <a:ext uri="{FF2B5EF4-FFF2-40B4-BE49-F238E27FC236}">
                  <a16:creationId xmlns:a16="http://schemas.microsoft.com/office/drawing/2014/main" id="{D6460E78-829D-AF32-E45C-01EED4416C6E}"/>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At udvikle idéer gennem dialog.</a:t>
              </a:r>
            </a:p>
            <a:p>
              <a:pPr eaLnBrk="1" hangingPunct="1">
                <a:spcBef>
                  <a:spcPct val="50000"/>
                </a:spcBef>
              </a:pPr>
              <a:r>
                <a:rPr lang="da-DK" altLang="da-DK" sz="1200" dirty="0">
                  <a:latin typeface="+mn-lt"/>
                </a:rPr>
                <a:t>At skabe fælles indsigt gennem udveksling af meninger.</a:t>
              </a:r>
            </a:p>
            <a:p>
              <a:pPr eaLnBrk="1" hangingPunct="1">
                <a:spcBef>
                  <a:spcPct val="50000"/>
                </a:spcBef>
              </a:pPr>
              <a:r>
                <a:rPr lang="da-DK" altLang="da-DK" sz="1200" dirty="0">
                  <a:latin typeface="+mn-lt"/>
                </a:rPr>
                <a:t>Som proces kan TWC fremelske og udvikle en ”kollektiv intelligens”, der således øger gruppens performance i bestræbelsen efter det fælles mål. </a:t>
              </a:r>
            </a:p>
            <a:p>
              <a:pPr eaLnBrk="1" hangingPunct="1">
                <a:spcBef>
                  <a:spcPct val="50000"/>
                </a:spcBef>
              </a:pPr>
              <a:endParaRPr lang="da-DK" altLang="da-DK" sz="1200" dirty="0"/>
            </a:p>
          </p:txBody>
        </p:sp>
        <p:sp>
          <p:nvSpPr>
            <p:cNvPr id="23" name="Rectangle 16">
              <a:extLst>
                <a:ext uri="{FF2B5EF4-FFF2-40B4-BE49-F238E27FC236}">
                  <a16:creationId xmlns:a16="http://schemas.microsoft.com/office/drawing/2014/main" id="{409BB152-A0C6-9E26-B5C1-08E016CE5049}"/>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Deltagere med en fælles interesse i at løse en bestemt problemstilling, men med forskellige indgangsvinkler og viden.</a:t>
              </a:r>
            </a:p>
            <a:p>
              <a:pPr eaLnBrk="1" hangingPunct="1">
                <a:spcBef>
                  <a:spcPct val="50000"/>
                </a:spcBef>
              </a:pPr>
              <a:r>
                <a:rPr lang="da-DK" altLang="da-DK" sz="1200" dirty="0">
                  <a:latin typeface="+mn-lt"/>
                </a:rPr>
                <a:t>Kan anvendes i et større projekt med mange deltagere i de forskellige indsatsområder (</a:t>
              </a:r>
              <a:r>
                <a:rPr lang="da-DK" altLang="da-DK" sz="1200" dirty="0" err="1">
                  <a:latin typeface="+mn-lt"/>
                </a:rPr>
                <a:t>work</a:t>
              </a:r>
              <a:r>
                <a:rPr lang="da-DK" altLang="da-DK" sz="1200" dirty="0">
                  <a:latin typeface="+mn-lt"/>
                </a:rPr>
                <a:t> </a:t>
              </a:r>
              <a:r>
                <a:rPr lang="da-DK" altLang="da-DK" sz="1200" dirty="0" err="1">
                  <a:latin typeface="+mn-lt"/>
                </a:rPr>
                <a:t>streams</a:t>
              </a:r>
              <a:r>
                <a:rPr lang="da-DK" altLang="da-DK" sz="1200" dirty="0">
                  <a:latin typeface="+mn-lt"/>
                </a:rPr>
                <a:t>).</a:t>
              </a:r>
            </a:p>
            <a:p>
              <a:pPr eaLnBrk="1" hangingPunct="1">
                <a:spcBef>
                  <a:spcPct val="50000"/>
                </a:spcBef>
              </a:pPr>
              <a:r>
                <a:rPr lang="da-DK" altLang="da-DK" sz="1200" dirty="0">
                  <a:latin typeface="+mn-lt"/>
                </a:rPr>
                <a:t>Kan anvendes sammen med projektets interessenter.</a:t>
              </a:r>
            </a:p>
          </p:txBody>
        </p:sp>
        <p:sp>
          <p:nvSpPr>
            <p:cNvPr id="24" name="Rectangle 17">
              <a:extLst>
                <a:ext uri="{FF2B5EF4-FFF2-40B4-BE49-F238E27FC236}">
                  <a16:creationId xmlns:a16="http://schemas.microsoft.com/office/drawing/2014/main" id="{19087310-8F77-992A-3477-6015FDB7D191}"/>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Gruppen deles op i minimum tre hold, og hvert hold sætter sig ved et bord. Ved hvert bord er der en, der faciliterer processen. </a:t>
              </a:r>
            </a:p>
            <a:p>
              <a:pPr eaLnBrk="1" hangingPunct="1">
                <a:spcBef>
                  <a:spcPct val="50000"/>
                </a:spcBef>
              </a:pPr>
              <a:r>
                <a:rPr lang="da-DK" altLang="da-DK" sz="1200" dirty="0">
                  <a:latin typeface="+mn-lt"/>
                </a:rPr>
                <a:t>Ved hvert bord er der et tema, som man </a:t>
              </a:r>
              <a:r>
                <a:rPr lang="en-US" altLang="da-DK" sz="1200" dirty="0">
                  <a:latin typeface="+mn-lt"/>
                </a:rPr>
                <a:t>brain</a:t>
              </a:r>
              <a:r>
                <a:rPr lang="da-DK" altLang="da-DK" sz="1200" dirty="0">
                  <a:latin typeface="+mn-lt"/>
                </a:rPr>
                <a:t>stormer over. Når man er færdig ved det ene bord, cirkulerer man videre til det næste. Bordværten samler input fra alle hold og formidler dem i plenum.</a:t>
              </a:r>
            </a:p>
            <a:p>
              <a:pPr eaLnBrk="1" hangingPunct="1">
                <a:spcBef>
                  <a:spcPct val="50000"/>
                </a:spcBef>
              </a:pPr>
              <a:r>
                <a:rPr lang="da-DK" altLang="da-DK" sz="1200" dirty="0">
                  <a:latin typeface="+mn-lt"/>
                </a:rPr>
                <a:t>Timingen er vigtig, sådan at bordene følges ad. Det er et problem, hvis et bord ikke bliver færdig til tiden.</a:t>
              </a:r>
            </a:p>
          </p:txBody>
        </p:sp>
      </p:grpSp>
      <p:grpSp>
        <p:nvGrpSpPr>
          <p:cNvPr id="25" name="Group 29">
            <a:extLst>
              <a:ext uri="{FF2B5EF4-FFF2-40B4-BE49-F238E27FC236}">
                <a16:creationId xmlns:a16="http://schemas.microsoft.com/office/drawing/2014/main" id="{6B8E5675-CA55-277D-DA07-5A2133CE1CC9}"/>
              </a:ext>
            </a:extLst>
          </p:cNvPr>
          <p:cNvGrpSpPr>
            <a:grpSpLocks/>
          </p:cNvGrpSpPr>
          <p:nvPr/>
        </p:nvGrpSpPr>
        <p:grpSpPr bwMode="auto">
          <a:xfrm>
            <a:off x="1427642" y="902204"/>
            <a:ext cx="9331325" cy="1606550"/>
            <a:chOff x="163" y="826"/>
            <a:chExt cx="5878" cy="773"/>
          </a:xfrm>
        </p:grpSpPr>
        <p:sp>
          <p:nvSpPr>
            <p:cNvPr id="26" name="Rectangle 9">
              <a:extLst>
                <a:ext uri="{FF2B5EF4-FFF2-40B4-BE49-F238E27FC236}">
                  <a16:creationId xmlns:a16="http://schemas.microsoft.com/office/drawing/2014/main" id="{53C9F300-DAFC-051E-7B84-7DF010A4F6AD}"/>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a:latin typeface="+mn-lt"/>
                </a:rPr>
                <a:t>Åbent forum: </a:t>
              </a:r>
              <a:r>
                <a:rPr lang="da-DK" altLang="da-DK" sz="1200" dirty="0">
                  <a:latin typeface="+mn-lt"/>
                </a:rPr>
                <a:t>bruges i situationer, hvor man ønsker at indhente viden og erfaring, og at gruppen skal udtrykke så mange forskellige synspunkter som overhovedet muligt.</a:t>
              </a:r>
            </a:p>
            <a:p>
              <a:pPr eaLnBrk="1" hangingPunct="1">
                <a:spcBef>
                  <a:spcPct val="50000"/>
                </a:spcBef>
              </a:pPr>
              <a:endParaRPr lang="da-DK" altLang="da-DK" sz="1200" b="1" dirty="0"/>
            </a:p>
          </p:txBody>
        </p:sp>
        <p:sp>
          <p:nvSpPr>
            <p:cNvPr id="27" name="Rectangle 10">
              <a:extLst>
                <a:ext uri="{FF2B5EF4-FFF2-40B4-BE49-F238E27FC236}">
                  <a16:creationId xmlns:a16="http://schemas.microsoft.com/office/drawing/2014/main" id="{8FD9B258-E869-7B91-A895-FADA4E966C7E}"/>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Formålet er at skabe en bred og åben dialog, hvor alle input er tilladt og respekteret. Alle er velkomne, og der er ingen begrænsninger med hensyn til målgruppe.</a:t>
              </a:r>
              <a:endParaRPr lang="da-DK" altLang="da-DK" sz="1600" dirty="0">
                <a:latin typeface="+mn-lt"/>
              </a:endParaRPr>
            </a:p>
            <a:p>
              <a:pPr eaLnBrk="1" hangingPunct="1">
                <a:spcBef>
                  <a:spcPct val="50000"/>
                </a:spcBef>
              </a:pPr>
              <a:endParaRPr lang="da-DK" altLang="da-DK" sz="1200" dirty="0"/>
            </a:p>
          </p:txBody>
        </p:sp>
        <p:sp>
          <p:nvSpPr>
            <p:cNvPr id="28" name="Rectangle 11">
              <a:extLst>
                <a:ext uri="{FF2B5EF4-FFF2-40B4-BE49-F238E27FC236}">
                  <a16:creationId xmlns:a16="http://schemas.microsoft.com/office/drawing/2014/main" id="{B4ACFF2D-FC4F-5943-EC97-C5A9B4B3B0D2}"/>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Der er ingen begrænsninger på målgruppen.</a:t>
              </a:r>
            </a:p>
            <a:p>
              <a:pPr eaLnBrk="1" hangingPunct="1">
                <a:spcBef>
                  <a:spcPct val="50000"/>
                </a:spcBef>
              </a:pPr>
              <a:r>
                <a:rPr lang="da-DK" altLang="da-DK" sz="1200" dirty="0">
                  <a:latin typeface="+mn-lt"/>
                </a:rPr>
                <a:t>Alle kan melde sig.</a:t>
              </a:r>
            </a:p>
            <a:p>
              <a:pPr eaLnBrk="1" hangingPunct="1">
                <a:spcBef>
                  <a:spcPct val="50000"/>
                </a:spcBef>
              </a:pPr>
              <a:r>
                <a:rPr lang="da-DK" altLang="da-DK" sz="1200" dirty="0">
                  <a:latin typeface="+mn-lt"/>
                </a:rPr>
                <a:t>Wikipedia er et digitalt </a:t>
              </a:r>
              <a:r>
                <a:rPr lang="da-DK" altLang="da-DK" sz="1200" i="1" dirty="0">
                  <a:latin typeface="+mn-lt"/>
                </a:rPr>
                <a:t>Åben forum.</a:t>
              </a:r>
              <a:endParaRPr lang="da-DK" altLang="da-DK" sz="1600" i="1" dirty="0">
                <a:latin typeface="+mn-lt"/>
              </a:endParaRPr>
            </a:p>
            <a:p>
              <a:pPr eaLnBrk="1" hangingPunct="1">
                <a:spcBef>
                  <a:spcPct val="50000"/>
                </a:spcBef>
              </a:pPr>
              <a:endParaRPr lang="da-DK" altLang="da-DK" sz="1200" dirty="0"/>
            </a:p>
          </p:txBody>
        </p:sp>
        <p:sp>
          <p:nvSpPr>
            <p:cNvPr id="29" name="Rectangle 12">
              <a:extLst>
                <a:ext uri="{FF2B5EF4-FFF2-40B4-BE49-F238E27FC236}">
                  <a16:creationId xmlns:a16="http://schemas.microsoft.com/office/drawing/2014/main" id="{DEC9A47A-30FB-EE68-DE55-A7CAE7A46811}"/>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Projektet indbyder til dette </a:t>
              </a:r>
              <a:r>
                <a:rPr lang="da-DK" altLang="da-DK" sz="1200" i="1" dirty="0">
                  <a:latin typeface="+mn-lt"/>
                </a:rPr>
                <a:t>åbne forum </a:t>
              </a:r>
              <a:r>
                <a:rPr lang="da-DK" altLang="da-DK" sz="1200" dirty="0">
                  <a:latin typeface="+mn-lt"/>
                </a:rPr>
                <a:t>og interesserede melder sig. Man kan også under projektforløbet have et digitalt åbent forum - en slags chat. </a:t>
              </a:r>
            </a:p>
            <a:p>
              <a:pPr eaLnBrk="1" hangingPunct="1">
                <a:spcBef>
                  <a:spcPct val="50000"/>
                </a:spcBef>
              </a:pPr>
              <a:r>
                <a:rPr lang="da-DK" altLang="da-DK" sz="1200" dirty="0">
                  <a:latin typeface="+mn-lt"/>
                </a:rPr>
                <a:t>Tænk i kreative metoder.</a:t>
              </a:r>
            </a:p>
          </p:txBody>
        </p:sp>
      </p:grpSp>
    </p:spTree>
    <p:extLst>
      <p:ext uri="{BB962C8B-B14F-4D97-AF65-F5344CB8AC3E}">
        <p14:creationId xmlns:p14="http://schemas.microsoft.com/office/powerpoint/2010/main" val="68907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err="1">
                <a:latin typeface="+mn-lt"/>
              </a:rPr>
              <a:t>Timelining</a:t>
            </a:r>
            <a:r>
              <a:rPr lang="da-DK" altLang="da-DK" sz="1200" b="1" dirty="0">
                <a:latin typeface="+mn-lt"/>
              </a:rPr>
              <a:t>: </a:t>
            </a:r>
            <a:r>
              <a:rPr lang="da-DK" altLang="da-DK" sz="1200" dirty="0">
                <a:latin typeface="+mn-lt"/>
              </a:rPr>
              <a:t>er en procesform, der giver et overblik over de konkrete forandringer, der har været i organisationen eller indenfor et bestemt tema.</a:t>
            </a:r>
            <a:endParaRPr lang="da-DK" altLang="da-DK" sz="1200" b="1" dirty="0">
              <a:latin typeface="+mn-lt"/>
            </a:endParaRPr>
          </a:p>
          <a:p>
            <a:pPr eaLnBrk="1" hangingPunct="1">
              <a:spcBef>
                <a:spcPct val="50000"/>
              </a:spcBef>
            </a:pPr>
            <a:endParaRPr lang="da-DK" sz="1200" dirty="0">
              <a:effectLst/>
              <a:latin typeface="+mn-lt"/>
              <a:ea typeface="Calibri" panose="020F0502020204030204" pitchFamily="34" charset="0"/>
              <a:cs typeface="Calibri" panose="020F0502020204030204" pitchFamily="34" charset="0"/>
            </a:endParaRPr>
          </a:p>
          <a:p>
            <a:pPr eaLnBrk="1" hangingPunct="1">
              <a:spcBef>
                <a:spcPct val="50000"/>
              </a:spcBef>
            </a:pPr>
            <a:endParaRPr lang="da-DK" altLang="da-DK" sz="1200" b="1" dirty="0"/>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Formålet er at skabe et overblik over tidligere initiativer og resultater.</a:t>
              </a:r>
            </a:p>
            <a:p>
              <a:pPr eaLnBrk="1" hangingPunct="1">
                <a:spcBef>
                  <a:spcPct val="50000"/>
                </a:spcBef>
              </a:pPr>
              <a:r>
                <a:rPr lang="da-DK" altLang="da-DK" sz="1200" dirty="0">
                  <a:latin typeface="+mn-lt"/>
                </a:rPr>
                <a:t>At der i gruppen skabes en fælles bevidsthed om de fortællinger, der er i organisationen eller omgivelserne</a:t>
              </a:r>
            </a:p>
            <a:p>
              <a:pPr eaLnBrk="1" hangingPunct="1">
                <a:spcBef>
                  <a:spcPct val="50000"/>
                </a:spcBef>
              </a:pPr>
              <a:r>
                <a:rPr lang="da-DK" altLang="da-DK" sz="1200" dirty="0">
                  <a:latin typeface="+mn-lt"/>
                </a:rPr>
                <a:t>At vise hvilke ressourcer og tiltag, der tidligere har skabt resultaterne.</a:t>
              </a:r>
            </a:p>
            <a:p>
              <a:pPr eaLnBrk="1" hangingPunct="1">
                <a:spcBef>
                  <a:spcPct val="50000"/>
                </a:spcBef>
              </a:pPr>
              <a:endParaRPr lang="da-DK" sz="1200" b="1" dirty="0">
                <a:effectLst/>
                <a:latin typeface="+mn-lt"/>
                <a:ea typeface="Times New Roman" panose="02020603050405020304" pitchFamily="18" charset="0"/>
              </a:endParaRPr>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 personer som skal have et fælles billede af fortiden eller udviklingen i en bestemt situation.</a:t>
              </a:r>
            </a:p>
            <a:p>
              <a:pPr eaLnBrk="1" hangingPunct="1">
                <a:spcBef>
                  <a:spcPct val="50000"/>
                </a:spcBef>
              </a:pPr>
              <a:r>
                <a:rPr lang="da-DK" altLang="da-DK" sz="1200" dirty="0">
                  <a:latin typeface="+mn-lt"/>
                </a:rPr>
                <a:t>Deltagere som kan komme med væsentlige input om fortiden.</a:t>
              </a:r>
            </a:p>
            <a:p>
              <a:pPr eaLnBrk="1" hangingPunct="1">
                <a:spcBef>
                  <a:spcPct val="50000"/>
                </a:spcBef>
              </a:pPr>
              <a:r>
                <a:rPr lang="da-DK" altLang="da-DK" sz="1200" dirty="0">
                  <a:latin typeface="+mn-lt"/>
                </a:rPr>
                <a:t>Deltagere med forskelligt syn på fortiden og situationen.</a:t>
              </a:r>
            </a:p>
            <a:p>
              <a:pPr eaLnBrk="1" hangingPunct="1">
                <a:spcBef>
                  <a:spcPct val="50000"/>
                </a:spcBef>
              </a:pPr>
              <a:r>
                <a:rPr lang="da-DK" altLang="da-DK" sz="1200" dirty="0">
                  <a:latin typeface="+mn-lt"/>
                </a:rPr>
                <a:t>Kan være de samme personer, som deltager i workshoppen </a:t>
              </a:r>
              <a:r>
                <a:rPr lang="da-DK" altLang="da-DK" sz="1200" i="1" dirty="0">
                  <a:latin typeface="+mn-lt"/>
                </a:rPr>
                <a:t>b</a:t>
              </a:r>
              <a:r>
                <a:rPr lang="da-DK" sz="1200" i="1" dirty="0">
                  <a:effectLst/>
                  <a:latin typeface="+mn-lt"/>
                  <a:ea typeface="Times New Roman" panose="02020603050405020304" pitchFamily="18" charset="0"/>
                </a:rPr>
                <a:t>aggrund og situation.</a:t>
              </a:r>
              <a:endParaRPr lang="da-DK" altLang="da-DK" sz="1200" i="1" dirty="0">
                <a:latin typeface="+mn-lt"/>
              </a:endParaRPr>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Tegn en lang tidslinje med årstal på </a:t>
              </a:r>
              <a:r>
                <a:rPr lang="da-DK" altLang="da-DK" sz="1200" dirty="0" err="1">
                  <a:latin typeface="+mn-lt"/>
                </a:rPr>
                <a:t>brown</a:t>
              </a:r>
              <a:r>
                <a:rPr lang="da-DK" altLang="da-DK" sz="1200" dirty="0">
                  <a:latin typeface="+mn-lt"/>
                </a:rPr>
                <a:t> </a:t>
              </a:r>
              <a:r>
                <a:rPr lang="da-DK" altLang="da-DK" sz="1200" dirty="0" err="1">
                  <a:latin typeface="+mn-lt"/>
                </a:rPr>
                <a:t>paper</a:t>
              </a:r>
              <a:r>
                <a:rPr lang="da-DK" altLang="da-DK" sz="1200" dirty="0">
                  <a:latin typeface="+mn-lt"/>
                </a:rPr>
                <a:t>. </a:t>
              </a:r>
            </a:p>
            <a:p>
              <a:pPr eaLnBrk="1" hangingPunct="1">
                <a:spcBef>
                  <a:spcPct val="50000"/>
                </a:spcBef>
              </a:pPr>
              <a:r>
                <a:rPr lang="da-DK" altLang="da-DK" sz="1200" dirty="0">
                  <a:latin typeface="+mn-lt"/>
                </a:rPr>
                <a:t>Hver deltager sætter et papkort der, hvor vedkommende har oplevet, at der er sket en særlig begivenhed. </a:t>
              </a:r>
            </a:p>
            <a:p>
              <a:pPr eaLnBrk="1" hangingPunct="1">
                <a:spcBef>
                  <a:spcPct val="50000"/>
                </a:spcBef>
              </a:pPr>
              <a:r>
                <a:rPr lang="da-DK" altLang="da-DK" sz="1200" dirty="0">
                  <a:latin typeface="+mn-lt"/>
                </a:rPr>
                <a:t>Begivenheden noteres på papkortet. </a:t>
              </a:r>
            </a:p>
            <a:p>
              <a:pPr eaLnBrk="1" hangingPunct="1">
                <a:spcBef>
                  <a:spcPct val="50000"/>
                </a:spcBef>
              </a:pPr>
              <a:r>
                <a:rPr lang="da-DK" altLang="da-DK" sz="1200" dirty="0">
                  <a:latin typeface="+mn-lt"/>
                </a:rPr>
                <a:t>Deltagerne får mulighed for at kommentere punkterne.</a:t>
              </a:r>
            </a:p>
            <a:p>
              <a:pPr eaLnBrk="1" hangingPunct="1">
                <a:spcBef>
                  <a:spcPct val="50000"/>
                </a:spcBef>
              </a:pPr>
              <a:r>
                <a:rPr lang="da-DK" altLang="da-DK" sz="1200" dirty="0">
                  <a:latin typeface="+mn-lt"/>
                </a:rPr>
                <a:t>Tidslinjen kan opdeles i temaer, så deltagerne guides til at beskrive begivenheder inden for disse temaer, f.eks. organisation, metoder, kollegaer, produkter, kunder osv.</a:t>
              </a:r>
            </a:p>
            <a:p>
              <a:pPr eaLnBrk="1" hangingPunct="1">
                <a:spcBef>
                  <a:spcPct val="50000"/>
                </a:spcBef>
              </a:pPr>
              <a:r>
                <a:rPr lang="da-DK" altLang="da-DK" sz="1200" dirty="0">
                  <a:latin typeface="+mn-lt"/>
                </a:rPr>
                <a:t>Tidslinjen kan også bruges til at fortælle deltagernes historie og finde fælles holdepunkter f.eks. ved projektstart.</a:t>
              </a:r>
            </a:p>
            <a:p>
              <a:pPr eaLnBrk="1" hangingPunct="1">
                <a:spcBef>
                  <a:spcPct val="50000"/>
                </a:spcBef>
              </a:pPr>
              <a:r>
                <a:rPr lang="da-DK" altLang="da-DK" sz="1200" dirty="0">
                  <a:latin typeface="+mn-lt"/>
                </a:rPr>
                <a:t>Materialer: Stor væg til </a:t>
              </a:r>
              <a:r>
                <a:rPr lang="en-US" altLang="da-DK" sz="1200" dirty="0">
                  <a:latin typeface="+mn-lt"/>
                </a:rPr>
                <a:t>brown paper</a:t>
              </a:r>
              <a:r>
                <a:rPr lang="da-DK" altLang="da-DK" sz="1200" dirty="0">
                  <a:latin typeface="+mn-lt"/>
                </a:rPr>
                <a:t> og papkort. </a:t>
              </a:r>
            </a:p>
            <a:p>
              <a:pPr eaLnBrk="1" hangingPunct="1">
                <a:spcBef>
                  <a:spcPct val="50000"/>
                </a:spcBef>
              </a:pPr>
              <a:endParaRPr lang="da-DK" altLang="da-DK" sz="1200" dirty="0">
                <a:latin typeface="+mn-lt"/>
              </a:endParaRPr>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Tree>
    <p:extLst>
      <p:ext uri="{BB962C8B-B14F-4D97-AF65-F5344CB8AC3E}">
        <p14:creationId xmlns:p14="http://schemas.microsoft.com/office/powerpoint/2010/main" val="376532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1" dirty="0">
                <a:effectLst/>
                <a:latin typeface="+mn-lt"/>
                <a:ea typeface="Times New Roman" panose="02020603050405020304" pitchFamily="18" charset="0"/>
                <a:cs typeface="Calibri" panose="020F0502020204030204" pitchFamily="34" charset="0"/>
              </a:rPr>
              <a:t>Open Space Technology</a:t>
            </a:r>
            <a:endParaRPr lang="da-DK" sz="1200" dirty="0">
              <a:effectLst/>
              <a:latin typeface="+mn-lt"/>
              <a:ea typeface="Calibri" panose="020F0502020204030204" pitchFamily="34" charset="0"/>
              <a:cs typeface="Calibri" panose="020F0502020204030204" pitchFamily="34" charset="0"/>
            </a:endParaRPr>
          </a:p>
          <a:p>
            <a:pPr eaLnBrk="1" hangingPunct="1">
              <a:spcBef>
                <a:spcPct val="50000"/>
              </a:spcBef>
            </a:pPr>
            <a:endParaRPr lang="da-DK" altLang="da-DK" sz="1200" b="1" dirty="0"/>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Formålet er at mobilisere viden og erfaring hos deltagerne, og dermed give store grupper mulighed for at løse komplekse problemer på </a:t>
              </a:r>
              <a:r>
                <a:rPr lang="da-DK" altLang="da-DK" sz="1200" dirty="0" err="1">
                  <a:latin typeface="+mn-lt"/>
                </a:rPr>
                <a:t>en-tre</a:t>
              </a:r>
              <a:r>
                <a:rPr lang="da-DK" altLang="da-DK" sz="1200" dirty="0">
                  <a:latin typeface="+mn-lt"/>
                </a:rPr>
                <a:t> dage. </a:t>
              </a:r>
            </a:p>
            <a:p>
              <a:pPr eaLnBrk="1" hangingPunct="1">
                <a:spcBef>
                  <a:spcPct val="50000"/>
                </a:spcBef>
              </a:pPr>
              <a:endParaRPr lang="da-DK" sz="1200" b="1" dirty="0">
                <a:effectLst/>
                <a:latin typeface="+mn-lt"/>
                <a:ea typeface="Times New Roman" panose="02020603050405020304" pitchFamily="18" charset="0"/>
              </a:endParaRPr>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100" dirty="0">
                  <a:latin typeface="+mn-lt"/>
                </a:rPr>
                <a:t>Folk inviteres til at deltage, men der er ingen styring af, hvem der møder op. Uanset hvem der kommer, så er det de rigtige mennesker. </a:t>
              </a:r>
            </a:p>
            <a:p>
              <a:pPr eaLnBrk="1" hangingPunct="1">
                <a:spcBef>
                  <a:spcPct val="50000"/>
                </a:spcBef>
              </a:pPr>
              <a:r>
                <a:rPr lang="da-DK" altLang="da-DK" sz="1100" dirty="0">
                  <a:latin typeface="+mn-lt"/>
                </a:rPr>
                <a:t>Hvis en person i processen oplever, at hun ikke lærer noget eller bidrager, så må hun gå et andet sted hen.</a:t>
              </a:r>
            </a:p>
            <a:p>
              <a:pPr eaLnBrk="1" hangingPunct="1">
                <a:spcBef>
                  <a:spcPct val="50000"/>
                </a:spcBef>
              </a:pPr>
              <a:r>
                <a:rPr lang="da-DK" altLang="da-DK" sz="1100" dirty="0">
                  <a:latin typeface="+mn-lt"/>
                </a:rPr>
                <a:t>Deltagerne definerer, hvad der er vigtigt og relevant for dem.  Alle vælger det spørgsmål eller emne, som de har interesse i.</a:t>
              </a:r>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100" dirty="0">
                  <a:latin typeface="+mn-lt"/>
                </a:rPr>
                <a:t>Der arbejdes dynamisk med diskussioner og samarbejde, og hver eneste deltager medvirker aktivt med sin egen kompetence og kreativitet og har dermed direkte indflydelse på slutresultatet.</a:t>
              </a:r>
            </a:p>
            <a:p>
              <a:pPr eaLnBrk="1" hangingPunct="1">
                <a:spcBef>
                  <a:spcPct val="50000"/>
                </a:spcBef>
              </a:pPr>
              <a:r>
                <a:rPr lang="da-DK" altLang="da-DK" sz="1100" dirty="0">
                  <a:latin typeface="+mn-lt"/>
                </a:rPr>
                <a:t>Alle deltagere har ansvar for egen motivation og engagement.</a:t>
              </a:r>
            </a:p>
            <a:p>
              <a:pPr eaLnBrk="1" hangingPunct="1">
                <a:spcBef>
                  <a:spcPct val="50000"/>
                </a:spcBef>
              </a:pPr>
              <a:r>
                <a:rPr lang="da-DK" altLang="da-DK" sz="1100" dirty="0">
                  <a:latin typeface="+mn-lt"/>
                </a:rPr>
                <a:t>Der arbejdes ud fra fire principper:</a:t>
              </a:r>
            </a:p>
            <a:p>
              <a:pPr eaLnBrk="1" hangingPunct="1">
                <a:spcBef>
                  <a:spcPct val="50000"/>
                </a:spcBef>
              </a:pPr>
              <a:r>
                <a:rPr lang="da-DK" altLang="da-DK" sz="1100" dirty="0">
                  <a:latin typeface="+mn-lt"/>
                </a:rPr>
                <a:t>Uanset hvem der deltager, så er det de rigtige mennesker.</a:t>
              </a:r>
            </a:p>
            <a:p>
              <a:pPr eaLnBrk="1" hangingPunct="1">
                <a:spcBef>
                  <a:spcPct val="50000"/>
                </a:spcBef>
              </a:pPr>
              <a:r>
                <a:rPr lang="da-DK" altLang="da-DK" sz="1100" dirty="0">
                  <a:latin typeface="+mn-lt"/>
                </a:rPr>
                <a:t>Uanset hvad der tales om, så er det det rigtige at tale om.</a:t>
              </a:r>
            </a:p>
            <a:p>
              <a:pPr eaLnBrk="1" hangingPunct="1">
                <a:spcBef>
                  <a:spcPct val="50000"/>
                </a:spcBef>
              </a:pPr>
              <a:r>
                <a:rPr lang="da-DK" altLang="da-DK" sz="1100" dirty="0">
                  <a:latin typeface="+mn-lt"/>
                </a:rPr>
                <a:t>Uanset hvornår det starter, er det det rigtige tidspunkt.</a:t>
              </a:r>
            </a:p>
            <a:p>
              <a:pPr eaLnBrk="1" hangingPunct="1">
                <a:spcBef>
                  <a:spcPct val="50000"/>
                </a:spcBef>
              </a:pPr>
              <a:r>
                <a:rPr lang="da-DK" altLang="da-DK" sz="1100" dirty="0">
                  <a:latin typeface="+mn-lt"/>
                </a:rPr>
                <a:t>Når der ikke er mere at snakke om, er det forbi.</a:t>
              </a:r>
            </a:p>
            <a:p>
              <a:pPr eaLnBrk="1" hangingPunct="1">
                <a:spcBef>
                  <a:spcPct val="50000"/>
                </a:spcBef>
              </a:pPr>
              <a:r>
                <a:rPr lang="da-DK" altLang="da-DK" sz="1100" dirty="0">
                  <a:latin typeface="+mn-lt"/>
                </a:rPr>
                <a:t>De vigtigste pointer skal skrives ned undervejs. Hver gruppe deler deres arbejde med de andre grupper. </a:t>
              </a:r>
            </a:p>
            <a:p>
              <a:pPr eaLnBrk="1" hangingPunct="1">
                <a:spcBef>
                  <a:spcPct val="50000"/>
                </a:spcBef>
              </a:pPr>
              <a:endParaRPr lang="da-DK" altLang="da-DK" sz="1200" dirty="0">
                <a:latin typeface="+mn-lt"/>
              </a:endParaRPr>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Tree>
    <p:extLst>
      <p:ext uri="{BB962C8B-B14F-4D97-AF65-F5344CB8AC3E}">
        <p14:creationId xmlns:p14="http://schemas.microsoft.com/office/powerpoint/2010/main" val="3486876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err="1">
                <a:latin typeface="+mn-lt"/>
              </a:rPr>
              <a:t>Accelerated</a:t>
            </a:r>
            <a:r>
              <a:rPr lang="da-DK" altLang="da-DK" sz="1200" b="1" dirty="0">
                <a:latin typeface="+mn-lt"/>
              </a:rPr>
              <a:t> Change Proces: </a:t>
            </a:r>
            <a:r>
              <a:rPr lang="da-DK" altLang="da-DK" sz="1200" dirty="0">
                <a:latin typeface="+mn-lt"/>
              </a:rPr>
              <a:t>a</a:t>
            </a:r>
            <a:r>
              <a:rPr lang="da-DK" sz="1200" dirty="0">
                <a:effectLst/>
                <a:latin typeface="+mn-lt"/>
                <a:ea typeface="Times New Roman" panose="02020603050405020304" pitchFamily="18" charset="0"/>
                <a:cs typeface="Calibri" panose="020F0502020204030204" pitchFamily="34" charset="0"/>
              </a:rPr>
              <a:t>nvendelig i forbindelse med komplekse forandrings-projekter, der kræver omfattende involvering under tidspres. </a:t>
            </a:r>
            <a:endParaRPr lang="da-DK" sz="1200" dirty="0">
              <a:effectLst/>
              <a:latin typeface="+mn-lt"/>
              <a:ea typeface="Calibri" panose="020F0502020204030204" pitchFamily="34" charset="0"/>
              <a:cs typeface="Calibri" panose="020F0502020204030204" pitchFamily="34" charset="0"/>
            </a:endParaRPr>
          </a:p>
          <a:p>
            <a:pPr eaLnBrk="1" hangingPunct="1">
              <a:spcBef>
                <a:spcPct val="50000"/>
              </a:spcBef>
            </a:pPr>
            <a:endParaRPr lang="da-DK" altLang="da-DK" sz="1200" b="1" dirty="0">
              <a:latin typeface="+mn-lt"/>
            </a:endParaRPr>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800"/>
                </a:spcAft>
              </a:pPr>
              <a:r>
                <a:rPr lang="da-DK" altLang="da-DK" sz="1200" dirty="0">
                  <a:latin typeface="+mn-lt"/>
                </a:rPr>
                <a:t>Formålet er at skabe handling og udføre forandringen i stedet for ”bare” at tale om den. </a:t>
              </a:r>
            </a:p>
            <a:p>
              <a:pPr>
                <a:lnSpc>
                  <a:spcPct val="107000"/>
                </a:lnSpc>
                <a:spcAft>
                  <a:spcPts val="800"/>
                </a:spcAft>
              </a:pPr>
              <a:r>
                <a:rPr lang="da-DK" sz="1200" dirty="0">
                  <a:latin typeface="+mn-lt"/>
                  <a:ea typeface="Calibri" panose="020F0502020204030204" pitchFamily="34" charset="0"/>
                  <a:cs typeface="Arial" panose="020B0604020202020204" pitchFamily="34" charset="0"/>
                </a:rPr>
                <a:t>At</a:t>
              </a:r>
              <a:r>
                <a:rPr lang="da-DK" sz="1200" dirty="0">
                  <a:effectLst/>
                  <a:latin typeface="+mn-lt"/>
                  <a:ea typeface="Calibri" panose="020F0502020204030204" pitchFamily="34" charset="0"/>
                  <a:cs typeface="Arial" panose="020B0604020202020204" pitchFamily="34" charset="0"/>
                </a:rPr>
                <a:t> skabe et fælles behov for forandringen</a:t>
              </a:r>
            </a:p>
            <a:p>
              <a:pPr>
                <a:lnSpc>
                  <a:spcPct val="107000"/>
                </a:lnSpc>
                <a:spcAft>
                  <a:spcPts val="800"/>
                </a:spcAft>
              </a:pPr>
              <a:r>
                <a:rPr lang="da-DK" sz="1200" dirty="0">
                  <a:latin typeface="+mn-lt"/>
                  <a:ea typeface="Calibri" panose="020F0502020204030204" pitchFamily="34" charset="0"/>
                  <a:cs typeface="Arial" panose="020B0604020202020204" pitchFamily="34" charset="0"/>
                </a:rPr>
                <a:t>At</a:t>
              </a:r>
              <a:r>
                <a:rPr lang="da-DK" sz="1200" dirty="0">
                  <a:effectLst/>
                  <a:latin typeface="+mn-lt"/>
                  <a:ea typeface="Calibri" panose="020F0502020204030204" pitchFamily="34" charset="0"/>
                  <a:cs typeface="Arial" panose="020B0604020202020204" pitchFamily="34" charset="0"/>
                </a:rPr>
                <a:t> forstå og håndtere modstand fra de vigtigste interessenter</a:t>
              </a:r>
            </a:p>
            <a:p>
              <a:pPr>
                <a:lnSpc>
                  <a:spcPct val="107000"/>
                </a:lnSpc>
                <a:spcAft>
                  <a:spcPts val="800"/>
                </a:spcAft>
              </a:pPr>
              <a:r>
                <a:rPr lang="da-DK" sz="1200" dirty="0">
                  <a:latin typeface="+mn-lt"/>
                  <a:ea typeface="Calibri" panose="020F0502020204030204" pitchFamily="34" charset="0"/>
                  <a:cs typeface="Arial" panose="020B0604020202020204" pitchFamily="34" charset="0"/>
                </a:rPr>
                <a:t>At </a:t>
              </a:r>
              <a:r>
                <a:rPr lang="da-DK" sz="1200" dirty="0">
                  <a:effectLst/>
                  <a:latin typeface="+mn-lt"/>
                  <a:ea typeface="Calibri" panose="020F0502020204030204" pitchFamily="34" charset="0"/>
                  <a:cs typeface="Arial" panose="020B0604020202020204" pitchFamily="34" charset="0"/>
                </a:rPr>
                <a:t>opbygge en effektiv påvirkningsstrategi og kommunikationsplan for forandringen.</a:t>
              </a:r>
            </a:p>
            <a:p>
              <a:pPr eaLnBrk="1" hangingPunct="1">
                <a:spcBef>
                  <a:spcPct val="50000"/>
                </a:spcBef>
              </a:pPr>
              <a:endParaRPr lang="da-DK" sz="1200" b="1" dirty="0">
                <a:effectLst/>
                <a:latin typeface="+mn-lt"/>
                <a:ea typeface="Times New Roman" panose="02020603050405020304" pitchFamily="18" charset="0"/>
              </a:endParaRPr>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Der arbejdes med en specifik deltagergruppe, der flyttes fra deres ”hverdag” med det formål, at de kun beskæftiger sig med en konkret problemstilling og implementeringen af denne. </a:t>
              </a:r>
            </a:p>
            <a:p>
              <a:pPr eaLnBrk="1" hangingPunct="1">
                <a:spcBef>
                  <a:spcPct val="50000"/>
                </a:spcBef>
              </a:pPr>
              <a:r>
                <a:rPr lang="da-DK" altLang="da-DK" sz="1200" dirty="0">
                  <a:latin typeface="+mn-lt"/>
                </a:rPr>
                <a:t>Deltagergruppen udvælges ud fra problemstillingens indhold.</a:t>
              </a:r>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Anvendelig i forbindelse med komplekse forandrings-projekter, der kræver meget involvering under tidspres. </a:t>
              </a:r>
            </a:p>
            <a:p>
              <a:pPr eaLnBrk="1" hangingPunct="1">
                <a:spcBef>
                  <a:spcPct val="50000"/>
                </a:spcBef>
              </a:pPr>
              <a:r>
                <a:rPr lang="da-DK" altLang="da-DK" sz="1200" dirty="0">
                  <a:latin typeface="+mn-lt"/>
                  <a:cs typeface="Arial" panose="020B0604020202020204" pitchFamily="34" charset="0"/>
                </a:rPr>
                <a:t>Det er en hård og relativt krævende proces, der kan vare fra 1-5 dage.</a:t>
              </a:r>
            </a:p>
            <a:p>
              <a:pPr eaLnBrk="1" hangingPunct="1">
                <a:spcBef>
                  <a:spcPct val="50000"/>
                </a:spcBef>
              </a:pPr>
              <a:r>
                <a:rPr lang="da-DK" altLang="da-DK" sz="1200" dirty="0">
                  <a:latin typeface="+mn-lt"/>
                  <a:cs typeface="Arial" panose="020B0604020202020204" pitchFamily="34" charset="0"/>
                </a:rPr>
                <a:t>Der arbejdes efter følgende principper:</a:t>
              </a:r>
            </a:p>
            <a:p>
              <a:pPr eaLnBrk="1" hangingPunct="1">
                <a:spcBef>
                  <a:spcPct val="50000"/>
                </a:spcBef>
              </a:pPr>
              <a:r>
                <a:rPr lang="da-DK" sz="1200" dirty="0">
                  <a:latin typeface="+mn-lt"/>
                  <a:ea typeface="Calibri" panose="020F0502020204030204" pitchFamily="34" charset="0"/>
                  <a:cs typeface="Arial" panose="020B0604020202020204" pitchFamily="34" charset="0"/>
                </a:rPr>
                <a:t>L</a:t>
              </a:r>
              <a:r>
                <a:rPr lang="da-DK" sz="1200" dirty="0">
                  <a:effectLst/>
                  <a:latin typeface="+mn-lt"/>
                  <a:ea typeface="Calibri" panose="020F0502020204030204" pitchFamily="34" charset="0"/>
                  <a:cs typeface="Arial" panose="020B0604020202020204" pitchFamily="34" charset="0"/>
                </a:rPr>
                <a:t>ederen demonstrerer et stærkt engagement i forandringen.</a:t>
              </a:r>
            </a:p>
            <a:p>
              <a:pPr eaLnBrk="1" hangingPunct="1">
                <a:spcBef>
                  <a:spcPct val="50000"/>
                </a:spcBef>
              </a:pPr>
              <a:r>
                <a:rPr lang="da-DK" sz="1200" dirty="0">
                  <a:latin typeface="+mn-lt"/>
                  <a:ea typeface="Calibri" panose="020F0502020204030204" pitchFamily="34" charset="0"/>
                  <a:cs typeface="Arial" panose="020B0604020202020204" pitchFamily="34" charset="0"/>
                </a:rPr>
                <a:t>S</a:t>
              </a:r>
              <a:r>
                <a:rPr lang="da-DK" sz="1200" dirty="0">
                  <a:effectLst/>
                  <a:latin typeface="+mn-lt"/>
                  <a:ea typeface="Calibri" panose="020F0502020204030204" pitchFamily="34" charset="0"/>
                  <a:cs typeface="Arial" panose="020B0604020202020204" pitchFamily="34" charset="0"/>
                </a:rPr>
                <a:t>kabe et fælles behov for forandringen.</a:t>
              </a:r>
            </a:p>
            <a:p>
              <a:pPr eaLnBrk="1" hangingPunct="1">
                <a:spcBef>
                  <a:spcPct val="50000"/>
                </a:spcBef>
              </a:pPr>
              <a:r>
                <a:rPr lang="da-DK" sz="1200" dirty="0">
                  <a:effectLst/>
                  <a:latin typeface="+mn-lt"/>
                  <a:ea typeface="Calibri" panose="020F0502020204030204" pitchFamily="34" charset="0"/>
                  <a:cs typeface="Arial" panose="020B0604020202020204" pitchFamily="34" charset="0"/>
                </a:rPr>
                <a:t>Visionen er et klart udsagn om hvad, hvorfor, hvem og hvornår.</a:t>
              </a:r>
            </a:p>
            <a:p>
              <a:pPr eaLnBrk="1" hangingPunct="1">
                <a:spcBef>
                  <a:spcPct val="50000"/>
                </a:spcBef>
              </a:pPr>
              <a:r>
                <a:rPr lang="da-DK" sz="1200" dirty="0">
                  <a:effectLst/>
                  <a:latin typeface="+mn-lt"/>
                  <a:ea typeface="Calibri" panose="020F0502020204030204" pitchFamily="34" charset="0"/>
                  <a:cs typeface="Arial" panose="020B0604020202020204" pitchFamily="34" charset="0"/>
                </a:rPr>
                <a:t>Mobilisering og der investeres i engagement.</a:t>
              </a:r>
            </a:p>
            <a:p>
              <a:pPr eaLnBrk="1" hangingPunct="1">
                <a:spcBef>
                  <a:spcPct val="50000"/>
                </a:spcBef>
              </a:pPr>
              <a:r>
                <a:rPr lang="da-DK" sz="1200" dirty="0">
                  <a:effectLst/>
                  <a:latin typeface="+mn-lt"/>
                  <a:ea typeface="Calibri" panose="020F0502020204030204" pitchFamily="34" charset="0"/>
                  <a:cs typeface="Arial" panose="020B0604020202020204" pitchFamily="34" charset="0"/>
                </a:rPr>
                <a:t>Når først forandringen er startet, er nøglen at opretholde forandringen.</a:t>
              </a:r>
              <a:endParaRPr lang="da-DK" altLang="da-DK" sz="1200" dirty="0">
                <a:latin typeface="+mn-lt"/>
                <a:cs typeface="Arial" panose="020B0604020202020204" pitchFamily="34" charset="0"/>
              </a:endParaRPr>
            </a:p>
            <a:p>
              <a:pPr eaLnBrk="1" hangingPunct="1">
                <a:spcBef>
                  <a:spcPct val="50000"/>
                </a:spcBef>
              </a:pPr>
              <a:endParaRPr lang="da-DK" altLang="da-DK" sz="1200" dirty="0">
                <a:latin typeface="+mn-lt"/>
              </a:endParaRPr>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Tree>
    <p:extLst>
      <p:ext uri="{BB962C8B-B14F-4D97-AF65-F5344CB8AC3E}">
        <p14:creationId xmlns:p14="http://schemas.microsoft.com/office/powerpoint/2010/main" val="58039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Workshop og involvering</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Tekstfelt 4">
            <a:extLst>
              <a:ext uri="{FF2B5EF4-FFF2-40B4-BE49-F238E27FC236}">
                <a16:creationId xmlns:a16="http://schemas.microsoft.com/office/drawing/2014/main" id="{FCEA5A7B-05AA-0164-64C7-607B20E33A47}"/>
              </a:ext>
            </a:extLst>
          </p:cNvPr>
          <p:cNvSpPr txBox="1"/>
          <p:nvPr/>
        </p:nvSpPr>
        <p:spPr>
          <a:xfrm>
            <a:off x="1384965" y="1022131"/>
            <a:ext cx="9441961" cy="5524589"/>
          </a:xfrm>
          <a:prstGeom prst="rect">
            <a:avLst/>
          </a:prstGeom>
          <a:noFill/>
        </p:spPr>
        <p:txBody>
          <a:bodyPr wrap="square">
            <a:spAutoFit/>
          </a:bodyPr>
          <a:lstStyle/>
          <a:p>
            <a:r>
              <a:rPr lang="da-DK" sz="1100" b="1" dirty="0">
                <a:ea typeface="SimSun" panose="02010600030101010101" pitchFamily="2" charset="-122"/>
                <a:cs typeface="Arial" panose="020B0604020202020204" pitchFamily="34" charset="0"/>
              </a:rPr>
              <a:t>Formål</a:t>
            </a:r>
          </a:p>
          <a:p>
            <a:r>
              <a:rPr lang="da-DK" sz="1100" dirty="0">
                <a:ea typeface="SimSun" panose="02010600030101010101" pitchFamily="2" charset="-122"/>
                <a:cs typeface="Arial" panose="020B0604020202020204" pitchFamily="34" charset="0"/>
              </a:rPr>
              <a:t>En stor del af projektlederens arbejde er at facilitere forskellige møder og workshops. Det er </a:t>
            </a:r>
            <a:r>
              <a:rPr lang="da-DK" sz="1100" i="0" dirty="0">
                <a:effectLst/>
                <a:cs typeface="Arial" panose="020B0604020202020204" pitchFamily="34" charset="0"/>
              </a:rPr>
              <a:t>typisk styregruppemøder, sprintmøder, idégenereringsmøder, planlægningsworkshops, teambuilding-aktiviteter, workshops med interessenter og projektgruppemøder</a:t>
            </a:r>
            <a:r>
              <a:rPr lang="da-DK" sz="1100" dirty="0">
                <a:cs typeface="Arial" panose="020B0604020202020204" pitchFamily="34" charset="0"/>
              </a:rPr>
              <a:t>. </a:t>
            </a:r>
            <a:r>
              <a:rPr lang="da-DK" sz="1100" i="0" dirty="0">
                <a:effectLst/>
                <a:cs typeface="Arial" panose="020B0604020202020204" pitchFamily="34" charset="0"/>
              </a:rPr>
              <a:t>Din opgave som facilitator er at skabe motivation, engagement og læring hos mødedeltagerne</a:t>
            </a:r>
            <a:r>
              <a:rPr lang="da-DK" sz="1100" dirty="0">
                <a:cs typeface="Arial" panose="020B0604020202020204" pitchFamily="34" charset="0"/>
              </a:rPr>
              <a:t>. Dette værktøj har til formål at hjælpe dig med det.</a:t>
            </a:r>
            <a:endParaRPr lang="da-DK" sz="1100" i="0" dirty="0">
              <a:effectLst/>
              <a:cs typeface="Arial" panose="020B0604020202020204" pitchFamily="34" charset="0"/>
            </a:endParaRPr>
          </a:p>
          <a:p>
            <a:endParaRPr lang="da-DK" sz="1100" b="1" dirty="0">
              <a:ea typeface="SimSun" panose="02010600030101010101" pitchFamily="2" charset="-122"/>
              <a:cs typeface="Arial" panose="020B0604020202020204" pitchFamily="34" charset="0"/>
            </a:endParaRPr>
          </a:p>
          <a:p>
            <a:r>
              <a:rPr lang="da-DK" sz="1100" b="1" dirty="0">
                <a:cs typeface="Arial" panose="020B0604020202020204" pitchFamily="34" charset="0"/>
              </a:rPr>
              <a:t>De fem elementer</a:t>
            </a:r>
          </a:p>
          <a:p>
            <a:r>
              <a:rPr lang="da-DK" sz="1100" dirty="0">
                <a:cs typeface="Arial" panose="020B0604020202020204" pitchFamily="34" charset="0"/>
              </a:rPr>
              <a:t>Gennemførelsen af disse møder og workshops omfatter fem dimensioner, som du skal forholde dig til, når en workshop eller lignende skal planlægges. Målet med arrangementet, menneskene der deltager, miljøet hvor det foregår, procesforløbet og de praktiske metoder, du vil anvende under processen. Det er kombinationen af disse fem elementer, som skal designes på den mest hensigtsmæssige måde. </a:t>
            </a:r>
          </a:p>
          <a:p>
            <a:endParaRPr lang="da-DK" altLang="da-DK" sz="1100" dirty="0">
              <a:ea typeface="SimSun" panose="02010600030101010101" pitchFamily="2" charset="-122"/>
              <a:cs typeface="Arial" panose="020B0604020202020204" pitchFamily="34" charset="0"/>
            </a:endParaRPr>
          </a:p>
          <a:p>
            <a:r>
              <a:rPr lang="da-DK" altLang="da-DK" sz="1100" b="1" dirty="0">
                <a:ea typeface="SimSun" panose="02010600030101010101" pitchFamily="2" charset="-122"/>
                <a:cs typeface="Arial" panose="020B0604020202020204" pitchFamily="34" charset="0"/>
              </a:rPr>
              <a:t>Formålet med mødet</a:t>
            </a:r>
          </a:p>
          <a:p>
            <a:r>
              <a:rPr lang="da-DK" altLang="da-DK" sz="1100" dirty="0">
                <a:ea typeface="SimSun" panose="02010600030101010101" pitchFamily="2" charset="-122"/>
                <a:cs typeface="Arial" panose="020B0604020202020204" pitchFamily="34" charset="0"/>
              </a:rPr>
              <a:t>Der skal være et klart formål med workshoppen, som deltagerne kender. Det skal være meget tydeligt, hvad der skal komme ud af mødet.</a:t>
            </a:r>
          </a:p>
          <a:p>
            <a:endParaRPr lang="da-DK" altLang="da-DK" sz="1100" dirty="0">
              <a:ea typeface="SimSun" panose="02010600030101010101" pitchFamily="2" charset="-122"/>
              <a:cs typeface="Arial" panose="020B0604020202020204" pitchFamily="34" charset="0"/>
            </a:endParaRPr>
          </a:p>
          <a:p>
            <a:r>
              <a:rPr lang="da-DK" altLang="da-DK" sz="1100" b="1" dirty="0">
                <a:ea typeface="SimSun" panose="02010600030101010101" pitchFamily="2" charset="-122"/>
                <a:cs typeface="Arial" panose="020B0604020202020204" pitchFamily="34" charset="0"/>
              </a:rPr>
              <a:t>Deltagerne</a:t>
            </a:r>
          </a:p>
          <a:p>
            <a:r>
              <a:rPr lang="da-DK" altLang="da-DK" sz="1100" dirty="0">
                <a:ea typeface="SimSun" panose="02010600030101010101" pitchFamily="2" charset="-122"/>
                <a:cs typeface="Arial" panose="020B0604020202020204" pitchFamily="34" charset="0"/>
              </a:rPr>
              <a:t>Hvem skal deltage, så mødets formål kan opfyldes? Skal der tages beslutninger, skal gruppen bestå af personer, der kan træffe denne type beslutninger. Skal der løses et bestemt problem, består gruppen så af de mennesker, der kan løse dette problem? Skal der skabes accept og forståelse for et specifikt emne, skal den rette målgruppe være inviteret.</a:t>
            </a:r>
          </a:p>
          <a:p>
            <a:endParaRPr lang="da-DK" altLang="da-DK" sz="1100" dirty="0">
              <a:ea typeface="SimSun" panose="02010600030101010101" pitchFamily="2" charset="-122"/>
              <a:cs typeface="Arial" panose="020B0604020202020204" pitchFamily="34" charset="0"/>
            </a:endParaRPr>
          </a:p>
          <a:p>
            <a:r>
              <a:rPr lang="da-DK" altLang="da-DK" sz="1100" b="1" dirty="0">
                <a:ea typeface="SimSun" panose="02010600030101010101" pitchFamily="2" charset="-122"/>
                <a:cs typeface="Arial" panose="020B0604020202020204" pitchFamily="34" charset="0"/>
              </a:rPr>
              <a:t>Processen</a:t>
            </a:r>
          </a:p>
          <a:p>
            <a:r>
              <a:rPr lang="da-DK" altLang="da-DK" sz="1100" dirty="0">
                <a:ea typeface="SimSun" panose="02010600030101010101" pitchFamily="2" charset="-122"/>
                <a:cs typeface="Arial" panose="020B0604020202020204" pitchFamily="34" charset="0"/>
              </a:rPr>
              <a:t>Processen er køreplanen for mødet eller workshoppen med tidsintervaller og stop undervejs. </a:t>
            </a:r>
            <a:r>
              <a:rPr kumimoji="0" lang="da-DK" altLang="da-DK" sz="1100" b="0" i="0" u="none" strike="noStrike" cap="none" normalizeH="0" baseline="0" dirty="0">
                <a:ln>
                  <a:noFill/>
                </a:ln>
                <a:effectLst/>
                <a:ea typeface="SimSun" panose="02010600030101010101" pitchFamily="2" charset="-122"/>
                <a:cs typeface="Arial" panose="020B0604020202020204" pitchFamily="34" charset="0"/>
              </a:rPr>
              <a:t>Uanset hvilke processer du gennemfører, så er en vigtig forudsætning, at processerne involverer alle deltagerne hele vejen. </a:t>
            </a:r>
          </a:p>
          <a:p>
            <a:endParaRPr lang="da-DK" altLang="da-DK" sz="1100" b="1" dirty="0">
              <a:ea typeface="SimSun" panose="02010600030101010101" pitchFamily="2" charset="-122"/>
              <a:cs typeface="Arial" panose="020B0604020202020204" pitchFamily="34" charset="0"/>
            </a:endParaRPr>
          </a:p>
          <a:p>
            <a:r>
              <a:rPr kumimoji="0" lang="da-DK" altLang="da-DK" sz="1100" b="1" i="0" u="none" strike="noStrike" cap="none" normalizeH="0" baseline="0" dirty="0">
                <a:ln>
                  <a:noFill/>
                </a:ln>
                <a:effectLst/>
                <a:ea typeface="SimSun" panose="02010600030101010101" pitchFamily="2" charset="-122"/>
                <a:cs typeface="Arial" panose="020B0604020202020204" pitchFamily="34" charset="0"/>
              </a:rPr>
              <a:t>Metoder</a:t>
            </a:r>
          </a:p>
          <a:p>
            <a:r>
              <a:rPr kumimoji="0" lang="da-DK" altLang="da-DK" sz="1100" b="0" i="0" u="none" strike="noStrike" cap="none" normalizeH="0" baseline="0" dirty="0">
                <a:ln>
                  <a:noFill/>
                </a:ln>
                <a:effectLst/>
                <a:ea typeface="SimSun" panose="02010600030101010101" pitchFamily="2" charset="-122"/>
                <a:cs typeface="Arial" panose="020B0604020202020204" pitchFamily="34" charset="0"/>
              </a:rPr>
              <a:t>Det er derfor afgørende, at du anvender metoder, som sikrer denne involvering. </a:t>
            </a:r>
            <a:r>
              <a:rPr lang="da-DK" altLang="da-DK" sz="1100" dirty="0">
                <a:ea typeface="SimSun" panose="02010600030101010101" pitchFamily="2" charset="-122"/>
                <a:cs typeface="Arial" panose="020B0604020202020204" pitchFamily="34" charset="0"/>
              </a:rPr>
              <a:t>Brug v</a:t>
            </a:r>
            <a:r>
              <a:rPr kumimoji="0" lang="da-DK" altLang="da-DK" sz="1100" b="0" i="0" u="none" strike="noStrike" cap="none" normalizeH="0" baseline="0" dirty="0">
                <a:ln>
                  <a:noFill/>
                </a:ln>
                <a:effectLst/>
                <a:ea typeface="SimSun" panose="02010600030101010101" pitchFamily="2" charset="-122"/>
                <a:cs typeface="Arial" panose="020B0604020202020204" pitchFamily="34" charset="0"/>
              </a:rPr>
              <a:t>isuelle metoder som post-it lapper, papkort, plancher, flipover, storskærm, kreativitetsteknikker, billeder osv.</a:t>
            </a:r>
            <a:endParaRPr kumimoji="0" lang="da-DK" altLang="da-DK" sz="1100" b="0" i="0" u="none" strike="noStrike" cap="none" normalizeH="0" baseline="0" dirty="0">
              <a:ln>
                <a:noFill/>
              </a:ln>
              <a:effectLst/>
              <a:cs typeface="Arial" panose="020B0604020202020204" pitchFamily="34" charset="0"/>
            </a:endParaRPr>
          </a:p>
          <a:p>
            <a:endParaRPr lang="da-DK" altLang="da-DK" sz="1100" dirty="0">
              <a:ea typeface="SimSun" panose="02010600030101010101" pitchFamily="2" charset="-122"/>
              <a:cs typeface="Arial" panose="020B0604020202020204" pitchFamily="34" charset="0"/>
            </a:endParaRPr>
          </a:p>
          <a:p>
            <a:r>
              <a:rPr lang="da-DK" altLang="da-DK" sz="1100" b="1" dirty="0">
                <a:ea typeface="SimSun" panose="02010600030101010101" pitchFamily="2" charset="-122"/>
                <a:cs typeface="Arial" panose="020B0604020202020204" pitchFamily="34" charset="0"/>
              </a:rPr>
              <a:t>Miljøet på workshoppen</a:t>
            </a:r>
          </a:p>
          <a:p>
            <a:r>
              <a:rPr lang="da-DK" altLang="da-DK" sz="1100" dirty="0">
                <a:ea typeface="SimSun" panose="02010600030101010101" pitchFamily="2" charset="-122"/>
                <a:cs typeface="Arial" panose="020B0604020202020204" pitchFamily="34" charset="0"/>
              </a:rPr>
              <a:t>Kan alle se? Er der små borde til gruppedrøftelser? Er der gulvplads og lys nok? Indretningen kan skabe en ønsket stemning, og rummet må gerne skabe nysgerrighed og forstyrre på en passende måde. Tænk i farver, lys, visualisering og musik.</a:t>
            </a:r>
          </a:p>
          <a:p>
            <a:endParaRPr lang="da-DK" altLang="da-DK" sz="1100" b="1" dirty="0">
              <a:latin typeface="Arial" panose="020B0604020202020204" pitchFamily="34" charset="0"/>
              <a:ea typeface="SimSun" panose="02010600030101010101" pitchFamily="2" charset="-122"/>
              <a:cs typeface="Arial" panose="020B0604020202020204" pitchFamily="34" charset="0"/>
            </a:endParaRPr>
          </a:p>
          <a:p>
            <a:endParaRPr lang="da-DK" altLang="da-DK" sz="1100" b="1" dirty="0">
              <a:latin typeface="Arial" panose="020B0604020202020204" pitchFamily="34" charset="0"/>
              <a:ea typeface="SimSun" panose="02010600030101010101" pitchFamily="2" charset="-122"/>
              <a:cs typeface="Arial" panose="020B0604020202020204" pitchFamily="34" charset="0"/>
            </a:endParaRPr>
          </a:p>
          <a:p>
            <a:endParaRPr lang="da-DK" altLang="da-DK" sz="1200"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79521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1" dirty="0">
                <a:effectLst/>
                <a:latin typeface="+mn-lt"/>
                <a:ea typeface="Times New Roman" panose="02020603050405020304" pitchFamily="18" charset="0"/>
                <a:cs typeface="Calibri" panose="020F0502020204030204" pitchFamily="34" charset="0"/>
              </a:rPr>
              <a:t>Information/dialogmøde</a:t>
            </a:r>
          </a:p>
          <a:p>
            <a:pPr eaLnBrk="1" hangingPunct="1">
              <a:spcBef>
                <a:spcPct val="50000"/>
              </a:spcBef>
            </a:pPr>
            <a:r>
              <a:rPr lang="da-DK" altLang="da-DK" sz="1200" dirty="0">
                <a:latin typeface="+mn-lt"/>
                <a:cs typeface="Calibri" panose="020F0502020204030204" pitchFamily="34" charset="0"/>
              </a:rPr>
              <a:t>Dette kan være inspirationsmøder, hvor projektet hører forskellige interessenters input, bekymringer og idéer.</a:t>
            </a:r>
          </a:p>
          <a:p>
            <a:pPr eaLnBrk="1" hangingPunct="1">
              <a:spcBef>
                <a:spcPct val="50000"/>
              </a:spcBef>
            </a:pPr>
            <a:r>
              <a:rPr lang="da-DK" altLang="da-DK" sz="1200" dirty="0">
                <a:latin typeface="+mn-lt"/>
                <a:cs typeface="Calibri" panose="020F0502020204030204" pitchFamily="34" charset="0"/>
              </a:rPr>
              <a:t>Det kan også være høringer, hvor projektet får feedback på løsninger eller informationsmøder, hvor projektet informerer en bestemt målgruppe om bestemte forhold i projektet.</a:t>
            </a:r>
            <a:endParaRPr lang="da-DK" altLang="da-DK" sz="1200" b="1" dirty="0">
              <a:latin typeface="+mn-lt"/>
            </a:endParaRPr>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dirty="0">
                  <a:effectLst/>
                  <a:latin typeface="+mn-lt"/>
                  <a:ea typeface="Times New Roman" panose="02020603050405020304" pitchFamily="18" charset="0"/>
                  <a:cs typeface="Arial" panose="020B0604020202020204" pitchFamily="34" charset="0"/>
                </a:rPr>
                <a:t>Formålet er at involvere interessenterne. </a:t>
              </a:r>
              <a:r>
                <a:rPr lang="da-DK" sz="1200" dirty="0">
                  <a:latin typeface="+mn-lt"/>
                  <a:ea typeface="Times New Roman" panose="02020603050405020304" pitchFamily="18" charset="0"/>
                  <a:cs typeface="Arial" panose="020B0604020202020204" pitchFamily="34" charset="0"/>
                </a:rPr>
                <a:t>A</a:t>
              </a:r>
              <a:r>
                <a:rPr lang="da-DK" sz="1200" dirty="0">
                  <a:effectLst/>
                  <a:latin typeface="+mn-lt"/>
                  <a:ea typeface="Times New Roman" panose="02020603050405020304" pitchFamily="18" charset="0"/>
                  <a:cs typeface="Arial" panose="020B0604020202020204" pitchFamily="34" charset="0"/>
                </a:rPr>
                <a:t>t informere og høre reaktioner og indsamle bekymringer og idéer.</a:t>
              </a:r>
            </a:p>
            <a:p>
              <a:pPr eaLnBrk="1" hangingPunct="1">
                <a:spcBef>
                  <a:spcPct val="50000"/>
                </a:spcBef>
              </a:pPr>
              <a:r>
                <a:rPr lang="da-DK" sz="1200" dirty="0">
                  <a:latin typeface="+mn-lt"/>
                  <a:ea typeface="Calibri" panose="020F0502020204030204" pitchFamily="34" charset="0"/>
                  <a:cs typeface="Arial" panose="020B0604020202020204" pitchFamily="34" charset="0"/>
                </a:rPr>
                <a:t>Interessenterne har stor viden som projektet har behov for og de er vigtige ambassadører overfor andre grupperinger.</a:t>
              </a:r>
            </a:p>
            <a:p>
              <a:pPr eaLnBrk="1" hangingPunct="1">
                <a:spcBef>
                  <a:spcPct val="50000"/>
                </a:spcBef>
              </a:pPr>
              <a:r>
                <a:rPr lang="da-DK" sz="1200" dirty="0">
                  <a:effectLst/>
                  <a:latin typeface="+mn-lt"/>
                  <a:ea typeface="Calibri" panose="020F0502020204030204" pitchFamily="34" charset="0"/>
                  <a:cs typeface="Arial" panose="020B0604020202020204" pitchFamily="34" charset="0"/>
                </a:rPr>
                <a:t>Flere interessentgrupper skal ændre adfærd, derfor er det vigtigt at høre deres bekymringer og skabe opbakning.</a:t>
              </a:r>
            </a:p>
            <a:p>
              <a:pPr eaLnBrk="1" hangingPunct="1">
                <a:spcBef>
                  <a:spcPct val="50000"/>
                </a:spcBef>
              </a:pPr>
              <a:endParaRPr lang="da-DK" sz="1200" b="1" dirty="0">
                <a:effectLst/>
                <a:latin typeface="+mn-lt"/>
                <a:ea typeface="Times New Roman" panose="02020603050405020304" pitchFamily="18" charset="0"/>
              </a:endParaRPr>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Alle interessenter, der er vigtige for at få belyst det pågældende emne.</a:t>
              </a:r>
            </a:p>
            <a:p>
              <a:pPr eaLnBrk="1" hangingPunct="1">
                <a:spcBef>
                  <a:spcPct val="50000"/>
                </a:spcBef>
              </a:pPr>
              <a:r>
                <a:rPr lang="da-DK" altLang="da-DK" sz="1200" dirty="0">
                  <a:latin typeface="+mn-lt"/>
                </a:rPr>
                <a:t>Alle interessenter som bliver berørt af projektets gennemførelse eller resultat, også bivirkningerne.</a:t>
              </a:r>
            </a:p>
            <a:p>
              <a:pPr eaLnBrk="1" hangingPunct="1">
                <a:spcBef>
                  <a:spcPct val="50000"/>
                </a:spcBef>
              </a:pPr>
              <a:r>
                <a:rPr lang="da-DK" altLang="da-DK" sz="1200" dirty="0">
                  <a:latin typeface="+mn-lt"/>
                </a:rPr>
                <a:t>Alle interessenter der skal ændre adfærd, eller på anden måde medvirke til projektets gennemførelse og effekt.</a:t>
              </a:r>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Det er vigtigt at involvere interessenterne så tidligt, at deres input reelt kan komme projektet til gavn. </a:t>
              </a:r>
            </a:p>
            <a:p>
              <a:pPr eaLnBrk="1" hangingPunct="1">
                <a:spcBef>
                  <a:spcPct val="50000"/>
                </a:spcBef>
              </a:pPr>
              <a:r>
                <a:rPr lang="da-DK" altLang="da-DK" sz="1200" dirty="0">
                  <a:latin typeface="+mn-lt"/>
                </a:rPr>
                <a:t>Pas på med kun at gennemføre orientering og information om det, projektet allerede har vedtaget.</a:t>
              </a:r>
            </a:p>
            <a:p>
              <a:pPr eaLnBrk="1" hangingPunct="1">
                <a:spcBef>
                  <a:spcPct val="50000"/>
                </a:spcBef>
              </a:pPr>
              <a:r>
                <a:rPr lang="da-DK" altLang="da-DK" sz="1200" dirty="0">
                  <a:latin typeface="+mn-lt"/>
                </a:rPr>
                <a:t>Overvej, om deltagerne skal være en homogen gruppe, tværfaglig, eller interessenter med forskellige interesser.</a:t>
              </a:r>
            </a:p>
            <a:p>
              <a:pPr eaLnBrk="1" hangingPunct="1">
                <a:spcBef>
                  <a:spcPct val="50000"/>
                </a:spcBef>
              </a:pPr>
              <a:r>
                <a:rPr lang="da-DK" altLang="da-DK" sz="1200" dirty="0">
                  <a:latin typeface="+mn-lt"/>
                </a:rPr>
                <a:t>I de indledende faser i projektet er det gavnligt med forskelligartede input. Når leverancer og ny adfærd skal kommunikeres, er det hensigtsmæssigt med homogene målgrupper.</a:t>
              </a:r>
            </a:p>
            <a:p>
              <a:pPr eaLnBrk="1" hangingPunct="1">
                <a:spcBef>
                  <a:spcPct val="50000"/>
                </a:spcBef>
              </a:pPr>
              <a:endParaRPr lang="da-DK" altLang="da-DK" sz="1200" dirty="0">
                <a:latin typeface="+mn-lt"/>
              </a:endParaRPr>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Tree>
    <p:extLst>
      <p:ext uri="{BB962C8B-B14F-4D97-AF65-F5344CB8AC3E}">
        <p14:creationId xmlns:p14="http://schemas.microsoft.com/office/powerpoint/2010/main" val="2222237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
        <p:nvSpPr>
          <p:cNvPr id="3" name="Rectangle 10">
            <a:extLst>
              <a:ext uri="{FF2B5EF4-FFF2-40B4-BE49-F238E27FC236}">
                <a16:creationId xmlns:a16="http://schemas.microsoft.com/office/drawing/2014/main" id="{75C641B6-9598-8439-6E65-AC43944ECB1D}"/>
              </a:ext>
            </a:extLst>
          </p:cNvPr>
          <p:cNvSpPr>
            <a:spLocks noChangeArrowheads="1"/>
          </p:cNvSpPr>
          <p:nvPr/>
        </p:nvSpPr>
        <p:spPr bwMode="auto">
          <a:xfrm>
            <a:off x="1436268" y="900659"/>
            <a:ext cx="2282825" cy="282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1" dirty="0">
                <a:effectLst/>
                <a:latin typeface="+mn-lt"/>
                <a:ea typeface="Times New Roman" panose="02020603050405020304" pitchFamily="18" charset="0"/>
                <a:cs typeface="Calibri" panose="020F0502020204030204" pitchFamily="34" charset="0"/>
              </a:rPr>
              <a:t>Test: </a:t>
            </a:r>
            <a:r>
              <a:rPr lang="da-DK" sz="1200" dirty="0">
                <a:effectLst/>
                <a:latin typeface="+mn-lt"/>
                <a:ea typeface="Times New Roman" panose="02020603050405020304" pitchFamily="18" charset="0"/>
                <a:cs typeface="Calibri" panose="020F0502020204030204" pitchFamily="34" charset="0"/>
              </a:rPr>
              <a:t>Skab bred involvering i test af systemer, arbejdsgange og produktkoncepter. Det er ikke kun den tekniske funktionalitet der er vigtig, men også samtlige interessenters fælles billede af situationen.</a:t>
            </a:r>
            <a:endParaRPr lang="da-DK" sz="1200" dirty="0">
              <a:effectLst/>
              <a:latin typeface="+mn-lt"/>
              <a:ea typeface="Calibri" panose="020F0502020204030204" pitchFamily="34" charset="0"/>
              <a:cs typeface="Calibri" panose="020F0502020204030204" pitchFamily="34" charset="0"/>
            </a:endParaRPr>
          </a:p>
          <a:p>
            <a:pPr eaLnBrk="1" hangingPunct="1">
              <a:spcBef>
                <a:spcPct val="50000"/>
              </a:spcBef>
            </a:pPr>
            <a:endParaRPr lang="da-DK" altLang="da-DK" sz="1200" b="1" dirty="0"/>
          </a:p>
        </p:txBody>
      </p:sp>
      <p:sp>
        <p:nvSpPr>
          <p:cNvPr id="5" name="Rectangle 11">
            <a:extLst>
              <a:ext uri="{FF2B5EF4-FFF2-40B4-BE49-F238E27FC236}">
                <a16:creationId xmlns:a16="http://schemas.microsoft.com/office/drawing/2014/main" id="{CD73A228-11B7-7F8C-94A1-550F40410DEC}"/>
              </a:ext>
            </a:extLst>
          </p:cNvPr>
          <p:cNvSpPr>
            <a:spLocks noChangeArrowheads="1"/>
          </p:cNvSpPr>
          <p:nvPr/>
        </p:nvSpPr>
        <p:spPr bwMode="auto">
          <a:xfrm>
            <a:off x="3785768" y="900659"/>
            <a:ext cx="2282825" cy="282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At få testet det pågældende system, arbejdsgange, proces eller produkt.</a:t>
            </a:r>
          </a:p>
          <a:p>
            <a:pPr eaLnBrk="1" hangingPunct="1">
              <a:spcBef>
                <a:spcPct val="50000"/>
              </a:spcBef>
            </a:pPr>
            <a:r>
              <a:rPr lang="da-DK" altLang="da-DK" sz="1200" dirty="0">
                <a:latin typeface="+mn-lt"/>
              </a:rPr>
              <a:t>At involvere alle i værdikæden for at detektere problemer og samtidig skabe forståelse for sammenhængen hos samtlige målgrupper.</a:t>
            </a:r>
          </a:p>
          <a:p>
            <a:pPr eaLnBrk="1" hangingPunct="1">
              <a:spcBef>
                <a:spcPct val="50000"/>
              </a:spcBef>
            </a:pPr>
            <a:r>
              <a:rPr lang="da-DK" altLang="da-DK" sz="1200" dirty="0">
                <a:latin typeface="+mn-lt"/>
              </a:rPr>
              <a:t>At sikre mangeartede input til løsninger af mulige uhensigtsmæssigheder.</a:t>
            </a:r>
          </a:p>
        </p:txBody>
      </p:sp>
      <p:sp>
        <p:nvSpPr>
          <p:cNvPr id="11" name="Rectangle 12">
            <a:extLst>
              <a:ext uri="{FF2B5EF4-FFF2-40B4-BE49-F238E27FC236}">
                <a16:creationId xmlns:a16="http://schemas.microsoft.com/office/drawing/2014/main" id="{61F7E64C-3486-5AF7-A207-63327E36F5B9}"/>
              </a:ext>
            </a:extLst>
          </p:cNvPr>
          <p:cNvSpPr>
            <a:spLocks noChangeArrowheads="1"/>
          </p:cNvSpPr>
          <p:nvPr/>
        </p:nvSpPr>
        <p:spPr bwMode="auto">
          <a:xfrm>
            <a:off x="6135268" y="900659"/>
            <a:ext cx="2282825" cy="282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Alle relevante personer i værdikæden for en arbejdsgang eller proces.</a:t>
            </a:r>
          </a:p>
          <a:p>
            <a:pPr eaLnBrk="1" hangingPunct="1">
              <a:spcBef>
                <a:spcPct val="50000"/>
              </a:spcBef>
            </a:pPr>
            <a:r>
              <a:rPr lang="da-DK" altLang="da-DK" sz="1200" dirty="0">
                <a:latin typeface="+mn-lt"/>
              </a:rPr>
              <a:t>Alle relevante interessenter omkring et produkt f.eks. udvikling, produktion, salg, service, kunder, brugere osv</a:t>
            </a:r>
            <a:r>
              <a:rPr lang="da-DK" altLang="da-DK" sz="1200" dirty="0"/>
              <a:t>.</a:t>
            </a:r>
          </a:p>
        </p:txBody>
      </p:sp>
      <p:sp>
        <p:nvSpPr>
          <p:cNvPr id="13" name="Rectangle 13">
            <a:extLst>
              <a:ext uri="{FF2B5EF4-FFF2-40B4-BE49-F238E27FC236}">
                <a16:creationId xmlns:a16="http://schemas.microsoft.com/office/drawing/2014/main" id="{EFB8187A-8E70-5B51-B53E-9BEEA4FEE277}"/>
              </a:ext>
            </a:extLst>
          </p:cNvPr>
          <p:cNvSpPr>
            <a:spLocks noChangeArrowheads="1"/>
          </p:cNvSpPr>
          <p:nvPr/>
        </p:nvSpPr>
        <p:spPr bwMode="auto">
          <a:xfrm>
            <a:off x="8484768" y="900659"/>
            <a:ext cx="2282825" cy="2820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Test så tidligt som muligt, så du er i kontakt med virkeligheden hele tiden.</a:t>
            </a:r>
          </a:p>
          <a:p>
            <a:pPr eaLnBrk="1" hangingPunct="1">
              <a:spcBef>
                <a:spcPct val="50000"/>
              </a:spcBef>
            </a:pPr>
            <a:r>
              <a:rPr lang="da-DK" altLang="da-DK" sz="1200" dirty="0">
                <a:latin typeface="+mn-lt"/>
              </a:rPr>
              <a:t>Test opfattelsen af problemstillingen. Test idéer, konceptet, medarbejdernes og kundernes ønsker. </a:t>
            </a:r>
          </a:p>
          <a:p>
            <a:pPr eaLnBrk="1" hangingPunct="1">
              <a:spcBef>
                <a:spcPct val="50000"/>
              </a:spcBef>
            </a:pPr>
            <a:r>
              <a:rPr lang="da-DK" altLang="da-DK" sz="1200" dirty="0">
                <a:latin typeface="+mn-lt"/>
              </a:rPr>
              <a:t>Test enkelte komponenter, delsystemer og det samlede produkt.</a:t>
            </a:r>
          </a:p>
          <a:p>
            <a:pPr eaLnBrk="1" hangingPunct="1">
              <a:spcBef>
                <a:spcPct val="50000"/>
              </a:spcBef>
            </a:pPr>
            <a:r>
              <a:rPr lang="da-DK" altLang="da-DK" sz="1200" dirty="0">
                <a:latin typeface="+mn-lt"/>
              </a:rPr>
              <a:t>Test produktet, systemet eller arbejdsgangene med brugerne.</a:t>
            </a:r>
          </a:p>
        </p:txBody>
      </p:sp>
      <p:pic>
        <p:nvPicPr>
          <p:cNvPr id="14" name="Billede 13">
            <a:extLst>
              <a:ext uri="{FF2B5EF4-FFF2-40B4-BE49-F238E27FC236}">
                <a16:creationId xmlns:a16="http://schemas.microsoft.com/office/drawing/2014/main" id="{B4568573-6739-794C-8A2D-504580900CF1}"/>
              </a:ext>
            </a:extLst>
          </p:cNvPr>
          <p:cNvPicPr>
            <a:picLocks noChangeAspect="1"/>
          </p:cNvPicPr>
          <p:nvPr/>
        </p:nvPicPr>
        <p:blipFill>
          <a:blip r:embed="rId4"/>
          <a:stretch>
            <a:fillRect/>
          </a:stretch>
        </p:blipFill>
        <p:spPr>
          <a:xfrm>
            <a:off x="1436268" y="3796260"/>
            <a:ext cx="3214926" cy="2198521"/>
          </a:xfrm>
          <a:prstGeom prst="rect">
            <a:avLst/>
          </a:prstGeom>
        </p:spPr>
      </p:pic>
      <p:pic>
        <p:nvPicPr>
          <p:cNvPr id="23" name="Billede 22">
            <a:extLst>
              <a:ext uri="{FF2B5EF4-FFF2-40B4-BE49-F238E27FC236}">
                <a16:creationId xmlns:a16="http://schemas.microsoft.com/office/drawing/2014/main" id="{85984864-BA15-F9B6-EDBE-2715BF57114D}"/>
              </a:ext>
            </a:extLst>
          </p:cNvPr>
          <p:cNvPicPr>
            <a:picLocks noChangeAspect="1"/>
          </p:cNvPicPr>
          <p:nvPr/>
        </p:nvPicPr>
        <p:blipFill>
          <a:blip r:embed="rId5"/>
          <a:stretch>
            <a:fillRect/>
          </a:stretch>
        </p:blipFill>
        <p:spPr>
          <a:xfrm>
            <a:off x="4959408" y="3793774"/>
            <a:ext cx="2549868" cy="2232025"/>
          </a:xfrm>
          <a:prstGeom prst="rect">
            <a:avLst/>
          </a:prstGeom>
        </p:spPr>
      </p:pic>
      <p:pic>
        <p:nvPicPr>
          <p:cNvPr id="24" name="Billede 23">
            <a:extLst>
              <a:ext uri="{FF2B5EF4-FFF2-40B4-BE49-F238E27FC236}">
                <a16:creationId xmlns:a16="http://schemas.microsoft.com/office/drawing/2014/main" id="{50BE33F0-4B2B-23C3-7AAA-5ADB5769C3CA}"/>
              </a:ext>
            </a:extLst>
          </p:cNvPr>
          <p:cNvPicPr>
            <a:picLocks noChangeAspect="1"/>
          </p:cNvPicPr>
          <p:nvPr/>
        </p:nvPicPr>
        <p:blipFill>
          <a:blip r:embed="rId6"/>
          <a:stretch>
            <a:fillRect/>
          </a:stretch>
        </p:blipFill>
        <p:spPr>
          <a:xfrm>
            <a:off x="7784946" y="3811489"/>
            <a:ext cx="2992894" cy="2205683"/>
          </a:xfrm>
          <a:prstGeom prst="rect">
            <a:avLst/>
          </a:prstGeom>
        </p:spPr>
      </p:pic>
    </p:spTree>
    <p:extLst>
      <p:ext uri="{BB962C8B-B14F-4D97-AF65-F5344CB8AC3E}">
        <p14:creationId xmlns:p14="http://schemas.microsoft.com/office/powerpoint/2010/main" val="1733532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
        <p:nvSpPr>
          <p:cNvPr id="17" name="Rectangle 10">
            <a:extLst>
              <a:ext uri="{FF2B5EF4-FFF2-40B4-BE49-F238E27FC236}">
                <a16:creationId xmlns:a16="http://schemas.microsoft.com/office/drawing/2014/main" id="{1E5E889A-9325-51A6-0922-E8769B6F8730}"/>
              </a:ext>
            </a:extLst>
          </p:cNvPr>
          <p:cNvSpPr>
            <a:spLocks noChangeArrowheads="1"/>
          </p:cNvSpPr>
          <p:nvPr/>
        </p:nvSpPr>
        <p:spPr bwMode="auto">
          <a:xfrm>
            <a:off x="1444894" y="890498"/>
            <a:ext cx="2282825" cy="5116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1" dirty="0">
                <a:effectLst/>
                <a:latin typeface="+mn-lt"/>
                <a:ea typeface="Times New Roman" panose="02020603050405020304" pitchFamily="18" charset="0"/>
                <a:cs typeface="Calibri" panose="020F0502020204030204" pitchFamily="34" charset="0"/>
              </a:rPr>
              <a:t>Simuleringer: </a:t>
            </a:r>
            <a:r>
              <a:rPr lang="da-DK" sz="1200" dirty="0">
                <a:effectLst/>
                <a:latin typeface="+mn-lt"/>
                <a:ea typeface="Times New Roman" panose="02020603050405020304" pitchFamily="18" charset="0"/>
                <a:cs typeface="Calibri" panose="020F0502020204030204" pitchFamily="34" charset="0"/>
              </a:rPr>
              <a:t>Simulér, hvordan den fremtidige løsning fungerer, og hvordan organisationen skal reagere, når det ikke fungerer som forventet. </a:t>
            </a:r>
          </a:p>
          <a:p>
            <a:pPr eaLnBrk="1" hangingPunct="1">
              <a:spcBef>
                <a:spcPct val="50000"/>
              </a:spcBef>
            </a:pPr>
            <a:endParaRPr lang="da-DK" altLang="da-DK" sz="1200" b="1" dirty="0"/>
          </a:p>
        </p:txBody>
      </p:sp>
      <p:sp>
        <p:nvSpPr>
          <p:cNvPr id="18" name="Rectangle 10">
            <a:extLst>
              <a:ext uri="{FF2B5EF4-FFF2-40B4-BE49-F238E27FC236}">
                <a16:creationId xmlns:a16="http://schemas.microsoft.com/office/drawing/2014/main" id="{4F7F9722-5120-33D8-DF2C-8AAD2A4E0B25}"/>
              </a:ext>
            </a:extLst>
          </p:cNvPr>
          <p:cNvSpPr>
            <a:spLocks noChangeArrowheads="1"/>
          </p:cNvSpPr>
          <p:nvPr/>
        </p:nvSpPr>
        <p:spPr bwMode="auto">
          <a:xfrm>
            <a:off x="1444894" y="890498"/>
            <a:ext cx="2282825" cy="5116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19" name="Rectangle 11">
            <a:extLst>
              <a:ext uri="{FF2B5EF4-FFF2-40B4-BE49-F238E27FC236}">
                <a16:creationId xmlns:a16="http://schemas.microsoft.com/office/drawing/2014/main" id="{451D92D0-C9AC-7ACE-837B-1E333B984B84}"/>
              </a:ext>
            </a:extLst>
          </p:cNvPr>
          <p:cNvSpPr>
            <a:spLocks noChangeArrowheads="1"/>
          </p:cNvSpPr>
          <p:nvPr/>
        </p:nvSpPr>
        <p:spPr bwMode="auto">
          <a:xfrm>
            <a:off x="3794394" y="890498"/>
            <a:ext cx="2282825" cy="5116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At demonstrere effekten af den fremtidige løsning over for forskellige interessentgrupper.</a:t>
            </a:r>
          </a:p>
          <a:p>
            <a:pPr eaLnBrk="1" hangingPunct="1">
              <a:spcBef>
                <a:spcPct val="50000"/>
              </a:spcBef>
            </a:pPr>
            <a:r>
              <a:rPr lang="da-DK" altLang="da-DK" sz="1200" dirty="0">
                <a:latin typeface="+mn-lt"/>
              </a:rPr>
              <a:t>At demonstrere effekten af den fremtidige løsning for forretningen, miljøet, samfundet, brugerne, medarbejderne osv.</a:t>
            </a:r>
          </a:p>
          <a:p>
            <a:pPr eaLnBrk="1" hangingPunct="1">
              <a:spcBef>
                <a:spcPct val="50000"/>
              </a:spcBef>
            </a:pPr>
            <a:r>
              <a:rPr lang="da-DK" altLang="da-DK" sz="1200" dirty="0">
                <a:latin typeface="+mn-lt"/>
              </a:rPr>
              <a:t>At give målgruppen indsigt i effekten af den fremtidige løsning ved at lade dem deltage i simuleringen.</a:t>
            </a:r>
          </a:p>
        </p:txBody>
      </p:sp>
      <p:sp>
        <p:nvSpPr>
          <p:cNvPr id="20" name="Rectangle 12">
            <a:extLst>
              <a:ext uri="{FF2B5EF4-FFF2-40B4-BE49-F238E27FC236}">
                <a16:creationId xmlns:a16="http://schemas.microsoft.com/office/drawing/2014/main" id="{198E6F37-4587-FF56-CA76-B5D606B4D8B4}"/>
              </a:ext>
            </a:extLst>
          </p:cNvPr>
          <p:cNvSpPr>
            <a:spLocks noChangeArrowheads="1"/>
          </p:cNvSpPr>
          <p:nvPr/>
        </p:nvSpPr>
        <p:spPr bwMode="auto">
          <a:xfrm>
            <a:off x="6143894" y="890498"/>
            <a:ext cx="2282825" cy="5116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 relevante målgrupper.</a:t>
            </a:r>
          </a:p>
          <a:p>
            <a:pPr eaLnBrk="1" hangingPunct="1">
              <a:spcBef>
                <a:spcPct val="50000"/>
              </a:spcBef>
            </a:pPr>
            <a:r>
              <a:rPr lang="da-DK" altLang="da-DK" sz="1200" dirty="0">
                <a:latin typeface="+mn-lt"/>
              </a:rPr>
              <a:t>Homogen målgruppe giver mulighed for at give indsigt i meget detaljerede effekter f.eks. brug af kommende produkt, software eller bestemt arbejdsgang.</a:t>
            </a:r>
          </a:p>
          <a:p>
            <a:pPr eaLnBrk="1" hangingPunct="1">
              <a:spcBef>
                <a:spcPct val="50000"/>
              </a:spcBef>
            </a:pPr>
            <a:r>
              <a:rPr lang="da-DK" altLang="da-DK" sz="1200" dirty="0">
                <a:latin typeface="+mn-lt"/>
              </a:rPr>
              <a:t>Valg af tværfaglig målgruppe giver mulighed for at </a:t>
            </a:r>
            <a:r>
              <a:rPr lang="da-DK" altLang="da-DK" sz="1200" dirty="0">
                <a:latin typeface="+mn-lt"/>
                <a:cs typeface="Calibri" panose="020F0502020204030204" pitchFamily="34" charset="0"/>
              </a:rPr>
              <a:t>demonstrere effekten af det nye </a:t>
            </a:r>
            <a:r>
              <a:rPr lang="da-DK" altLang="da-DK" sz="1200" dirty="0" err="1">
                <a:latin typeface="+mn-lt"/>
                <a:cs typeface="Calibri" panose="020F0502020204030204" pitchFamily="34" charset="0"/>
              </a:rPr>
              <a:t>opgaveflow</a:t>
            </a:r>
            <a:r>
              <a:rPr lang="da-DK" altLang="da-DK" sz="1200" dirty="0">
                <a:latin typeface="+mn-lt"/>
                <a:cs typeface="Calibri" panose="020F0502020204030204" pitchFamily="34" charset="0"/>
              </a:rPr>
              <a:t> i en </a:t>
            </a:r>
            <a:r>
              <a:rPr lang="da-DK" sz="1200" dirty="0">
                <a:effectLst/>
                <a:latin typeface="+mn-lt"/>
                <a:ea typeface="Times New Roman" panose="02020603050405020304" pitchFamily="18" charset="0"/>
                <a:cs typeface="Calibri" panose="020F0502020204030204" pitchFamily="34" charset="0"/>
              </a:rPr>
              <a:t>ERP- eller SAP-implementering</a:t>
            </a:r>
            <a:r>
              <a:rPr lang="da-DK" sz="1200" dirty="0">
                <a:effectLst/>
                <a:ea typeface="Times New Roman" panose="02020603050405020304" pitchFamily="18" charset="0"/>
                <a:cs typeface="Calibri" panose="020F0502020204030204" pitchFamily="34" charset="0"/>
              </a:rPr>
              <a:t>.</a:t>
            </a:r>
            <a:endParaRPr lang="da-DK" sz="1200" dirty="0">
              <a:effectLst/>
              <a:latin typeface="Calibri" panose="020F0502020204030204" pitchFamily="34" charset="0"/>
              <a:ea typeface="Calibri" panose="020F0502020204030204" pitchFamily="34" charset="0"/>
              <a:cs typeface="Calibri" panose="020F0502020204030204" pitchFamily="34" charset="0"/>
            </a:endParaRPr>
          </a:p>
          <a:p>
            <a:pPr eaLnBrk="1" hangingPunct="1">
              <a:spcBef>
                <a:spcPct val="50000"/>
              </a:spcBef>
            </a:pPr>
            <a:endParaRPr lang="da-DK" altLang="da-DK" sz="1200" dirty="0"/>
          </a:p>
          <a:p>
            <a:pPr eaLnBrk="1" hangingPunct="1">
              <a:spcBef>
                <a:spcPct val="50000"/>
              </a:spcBef>
            </a:pPr>
            <a:endParaRPr lang="da-DK" altLang="da-DK" sz="1200" dirty="0"/>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E50A8C38-215E-A92F-0922-319D7844623A}"/>
              </a:ext>
            </a:extLst>
          </p:cNvPr>
          <p:cNvSpPr>
            <a:spLocks noChangeArrowheads="1"/>
          </p:cNvSpPr>
          <p:nvPr/>
        </p:nvSpPr>
        <p:spPr bwMode="auto">
          <a:xfrm>
            <a:off x="8493394" y="890498"/>
            <a:ext cx="2282825" cy="5116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Simulér den fremtidige løsning og få hurtig feedback fra relevante målgrupper.</a:t>
            </a:r>
          </a:p>
          <a:p>
            <a:pPr eaLnBrk="1" hangingPunct="1">
              <a:spcBef>
                <a:spcPct val="50000"/>
              </a:spcBef>
            </a:pPr>
            <a:r>
              <a:rPr lang="da-DK" altLang="da-DK" sz="1200" dirty="0">
                <a:latin typeface="+mn-lt"/>
              </a:rPr>
              <a:t>Simulér funktionen af enkelte komponenter i løsningen.</a:t>
            </a:r>
          </a:p>
          <a:p>
            <a:pPr eaLnBrk="1" hangingPunct="1">
              <a:spcBef>
                <a:spcPct val="50000"/>
              </a:spcBef>
            </a:pPr>
            <a:r>
              <a:rPr lang="da-DK" altLang="da-DK" sz="1200" dirty="0">
                <a:latin typeface="+mn-lt"/>
              </a:rPr>
              <a:t>Simulér enkelte produkters funktion i relation til forskellige parametre f.eks. økonomi, brugervenlighed og miljø.</a:t>
            </a:r>
          </a:p>
          <a:p>
            <a:pPr eaLnBrk="1" hangingPunct="1">
              <a:spcBef>
                <a:spcPct val="50000"/>
              </a:spcBef>
            </a:pPr>
            <a:r>
              <a:rPr lang="da-DK" altLang="da-DK" sz="1200" dirty="0">
                <a:latin typeface="+mn-lt"/>
              </a:rPr>
              <a:t>Simulér den samlede løsning med deltagelse af medarbejdere, kunder, brugere og andre interessenter.</a:t>
            </a:r>
          </a:p>
          <a:p>
            <a:pPr eaLnBrk="1" hangingPunct="1">
              <a:spcBef>
                <a:spcPct val="50000"/>
              </a:spcBef>
            </a:pPr>
            <a:r>
              <a:rPr lang="da-DK" altLang="da-DK" sz="1200" dirty="0">
                <a:latin typeface="+mn-lt"/>
              </a:rPr>
              <a:t>Simuleringer skal ikke kun vise, hvordan effekten er, når produktet eller systemet fungerer efter hensigten, men også vise, hvad der sker ved uhensigtsmæssig anvendelse. </a:t>
            </a:r>
          </a:p>
          <a:p>
            <a:pPr eaLnBrk="1" hangingPunct="1">
              <a:spcBef>
                <a:spcPct val="50000"/>
              </a:spcBef>
            </a:pPr>
            <a:r>
              <a:rPr lang="da-DK" altLang="da-DK" sz="1200" dirty="0">
                <a:latin typeface="+mn-lt"/>
              </a:rPr>
              <a:t>Det er ligesom en flysimulator, hvor man kan introducere forskellige kritiske situationer.</a:t>
            </a:r>
          </a:p>
        </p:txBody>
      </p:sp>
    </p:spTree>
    <p:extLst>
      <p:ext uri="{BB962C8B-B14F-4D97-AF65-F5344CB8AC3E}">
        <p14:creationId xmlns:p14="http://schemas.microsoft.com/office/powerpoint/2010/main" val="249958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
        <p:nvSpPr>
          <p:cNvPr id="17" name="Rectangle 10">
            <a:extLst>
              <a:ext uri="{FF2B5EF4-FFF2-40B4-BE49-F238E27FC236}">
                <a16:creationId xmlns:a16="http://schemas.microsoft.com/office/drawing/2014/main" id="{1E5E889A-9325-51A6-0922-E8769B6F8730}"/>
              </a:ext>
            </a:extLst>
          </p:cNvPr>
          <p:cNvSpPr>
            <a:spLocks noChangeArrowheads="1"/>
          </p:cNvSpPr>
          <p:nvPr/>
        </p:nvSpPr>
        <p:spPr bwMode="auto">
          <a:xfrm>
            <a:off x="1444894" y="890498"/>
            <a:ext cx="2282825" cy="5116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1" dirty="0">
                <a:effectLst/>
                <a:latin typeface="+mn-lt"/>
                <a:ea typeface="Times New Roman" panose="02020603050405020304" pitchFamily="18" charset="0"/>
                <a:cs typeface="Calibri" panose="020F0502020204030204" pitchFamily="34" charset="0"/>
              </a:rPr>
              <a:t>Fokusgrupper: </a:t>
            </a:r>
            <a:r>
              <a:rPr lang="da-DK" sz="1200" b="0" i="0" u="none" strike="noStrike" baseline="0" dirty="0">
                <a:latin typeface="+mn-lt"/>
                <a:cs typeface="Arial" panose="020B0604020202020204" pitchFamily="34" charset="0"/>
              </a:rPr>
              <a:t>Fokusgrupper er et ”gruppeinterview” med fem til syv personer, der udnytter brainstormingsteknikken. Det betyder, at interview-personerne inspirerer hinanden, og der kan derfor udvikles mange forslag.</a:t>
            </a:r>
            <a:endParaRPr lang="da-DK" altLang="da-DK" sz="1200" b="1" dirty="0">
              <a:latin typeface="+mn-lt"/>
            </a:endParaRPr>
          </a:p>
        </p:txBody>
      </p:sp>
      <p:sp>
        <p:nvSpPr>
          <p:cNvPr id="18" name="Rectangle 10">
            <a:extLst>
              <a:ext uri="{FF2B5EF4-FFF2-40B4-BE49-F238E27FC236}">
                <a16:creationId xmlns:a16="http://schemas.microsoft.com/office/drawing/2014/main" id="{4F7F9722-5120-33D8-DF2C-8AAD2A4E0B25}"/>
              </a:ext>
            </a:extLst>
          </p:cNvPr>
          <p:cNvSpPr>
            <a:spLocks noChangeArrowheads="1"/>
          </p:cNvSpPr>
          <p:nvPr/>
        </p:nvSpPr>
        <p:spPr bwMode="auto">
          <a:xfrm>
            <a:off x="1444894" y="890498"/>
            <a:ext cx="2282825" cy="5116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19" name="Rectangle 11">
            <a:extLst>
              <a:ext uri="{FF2B5EF4-FFF2-40B4-BE49-F238E27FC236}">
                <a16:creationId xmlns:a16="http://schemas.microsoft.com/office/drawing/2014/main" id="{451D92D0-C9AC-7ACE-837B-1E333B984B84}"/>
              </a:ext>
            </a:extLst>
          </p:cNvPr>
          <p:cNvSpPr>
            <a:spLocks noChangeArrowheads="1"/>
          </p:cNvSpPr>
          <p:nvPr/>
        </p:nvSpPr>
        <p:spPr bwMode="auto">
          <a:xfrm>
            <a:off x="3794394" y="890498"/>
            <a:ext cx="2282825" cy="5116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dirty="0">
                <a:latin typeface="+mn-lt"/>
                <a:ea typeface="Times New Roman" panose="02020603050405020304" pitchFamily="18" charset="0"/>
                <a:cs typeface="Arial" panose="020B0604020202020204" pitchFamily="34" charset="0"/>
              </a:rPr>
              <a:t>At a</a:t>
            </a:r>
            <a:r>
              <a:rPr lang="da-DK" sz="1200" dirty="0">
                <a:effectLst/>
                <a:latin typeface="+mn-lt"/>
                <a:ea typeface="Times New Roman" panose="02020603050405020304" pitchFamily="18" charset="0"/>
                <a:cs typeface="Arial" panose="020B0604020202020204" pitchFamily="34" charset="0"/>
              </a:rPr>
              <a:t>fdække målgruppens behov og præferencer.</a:t>
            </a:r>
          </a:p>
          <a:p>
            <a:pPr eaLnBrk="1" hangingPunct="1">
              <a:spcBef>
                <a:spcPct val="50000"/>
              </a:spcBef>
            </a:pPr>
            <a:r>
              <a:rPr lang="da-DK" sz="1200" dirty="0">
                <a:latin typeface="+mn-lt"/>
                <a:cs typeface="Arial" panose="020B0604020202020204" pitchFamily="34" charset="0"/>
              </a:rPr>
              <a:t>At </a:t>
            </a:r>
            <a:r>
              <a:rPr lang="da-DK" sz="1200" b="0" i="0" dirty="0">
                <a:effectLst/>
                <a:latin typeface="+mn-lt"/>
                <a:cs typeface="Arial" panose="020B0604020202020204" pitchFamily="34" charset="0"/>
              </a:rPr>
              <a:t>udforske emner, du </a:t>
            </a:r>
            <a:r>
              <a:rPr lang="da-DK" sz="1200" dirty="0">
                <a:latin typeface="+mn-lt"/>
                <a:cs typeface="Arial" panose="020B0604020202020204" pitchFamily="34" charset="0"/>
              </a:rPr>
              <a:t>og </a:t>
            </a:r>
            <a:r>
              <a:rPr lang="da-DK" sz="1200" b="0" i="0" dirty="0">
                <a:effectLst/>
                <a:latin typeface="+mn-lt"/>
                <a:cs typeface="Arial" panose="020B0604020202020204" pitchFamily="34" charset="0"/>
              </a:rPr>
              <a:t>andre endnu ikke ved så meget om.</a:t>
            </a:r>
            <a:endParaRPr lang="da-DK" sz="1200" dirty="0">
              <a:latin typeface="+mn-lt"/>
              <a:cs typeface="Arial" panose="020B0604020202020204" pitchFamily="34" charset="0"/>
            </a:endParaRPr>
          </a:p>
          <a:p>
            <a:pPr eaLnBrk="1" hangingPunct="1">
              <a:spcBef>
                <a:spcPct val="50000"/>
              </a:spcBef>
            </a:pPr>
            <a:r>
              <a:rPr lang="da-DK" sz="1200" b="0" i="0" dirty="0">
                <a:effectLst/>
                <a:latin typeface="+mn-lt"/>
                <a:cs typeface="Arial" panose="020B0604020202020204" pitchFamily="34" charset="0"/>
              </a:rPr>
              <a:t>At få indblik i den sociale interaktion mellem deltagerne. Hvor er de enige og uenige? Hvordan reagerer de på hinandens udsagn osv.?</a:t>
            </a:r>
            <a:endParaRPr lang="da-DK" sz="1200" dirty="0">
              <a:effectLst/>
              <a:latin typeface="+mn-lt"/>
              <a:ea typeface="Calibri" panose="020F0502020204030204" pitchFamily="34" charset="0"/>
              <a:cs typeface="Arial" panose="020B0604020202020204" pitchFamily="34" charset="0"/>
            </a:endParaRPr>
          </a:p>
        </p:txBody>
      </p:sp>
      <p:sp>
        <p:nvSpPr>
          <p:cNvPr id="20" name="Rectangle 12">
            <a:extLst>
              <a:ext uri="{FF2B5EF4-FFF2-40B4-BE49-F238E27FC236}">
                <a16:creationId xmlns:a16="http://schemas.microsoft.com/office/drawing/2014/main" id="{198E6F37-4587-FF56-CA76-B5D606B4D8B4}"/>
              </a:ext>
            </a:extLst>
          </p:cNvPr>
          <p:cNvSpPr>
            <a:spLocks noChangeArrowheads="1"/>
          </p:cNvSpPr>
          <p:nvPr/>
        </p:nvSpPr>
        <p:spPr bwMode="auto">
          <a:xfrm>
            <a:off x="6143894" y="890498"/>
            <a:ext cx="2282825" cy="5116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da-DK" sz="1200" b="0" i="0" u="none" strike="noStrike" baseline="0" dirty="0">
                <a:latin typeface="+mn-lt"/>
                <a:cs typeface="Arial" panose="020B0604020202020204" pitchFamily="34" charset="0"/>
              </a:rPr>
              <a:t>Sammensæt fokusgruppen af deltagere fra samme målgruppe, således at den er rimelig homogen med hensyn</a:t>
            </a:r>
          </a:p>
          <a:p>
            <a:pPr algn="l"/>
            <a:r>
              <a:rPr lang="da-DK" sz="1200" b="0" i="0" u="none" strike="noStrike" baseline="0" dirty="0">
                <a:latin typeface="+mn-lt"/>
                <a:cs typeface="Arial" panose="020B0604020202020204" pitchFamily="34" charset="0"/>
              </a:rPr>
              <a:t>til behov og adfærd</a:t>
            </a:r>
          </a:p>
          <a:p>
            <a:pPr algn="l"/>
            <a:endParaRPr lang="da-DK" sz="1200" dirty="0">
              <a:latin typeface="+mn-lt"/>
              <a:cs typeface="Arial" panose="020B0604020202020204" pitchFamily="34" charset="0"/>
            </a:endParaRPr>
          </a:p>
          <a:p>
            <a:pPr algn="l"/>
            <a:r>
              <a:rPr lang="da-DK" sz="1200" b="0" i="0" dirty="0">
                <a:effectLst/>
                <a:latin typeface="+mn-lt"/>
                <a:cs typeface="Arial" panose="020B0604020202020204" pitchFamily="34" charset="0"/>
              </a:rPr>
              <a:t>En fokusgruppe involverer en gruppe af deltagere, der diskuterer deres forståelser og erfaringer med hinanden. De udspørger hinanden og forklarer sig over for hinanden.</a:t>
            </a:r>
          </a:p>
          <a:p>
            <a:pPr algn="l"/>
            <a:endParaRPr lang="da-DK" sz="1200" u="none" strike="noStrike" baseline="0" dirty="0">
              <a:latin typeface="+mn-lt"/>
              <a:cs typeface="Arial" panose="020B0604020202020204" pitchFamily="34" charset="0"/>
            </a:endParaRPr>
          </a:p>
          <a:p>
            <a:pPr algn="l"/>
            <a:r>
              <a:rPr lang="da-DK" sz="1200" b="0" i="0" dirty="0">
                <a:effectLst/>
                <a:latin typeface="+mn-lt"/>
                <a:cs typeface="Arial" panose="020B0604020202020204" pitchFamily="34" charset="0"/>
              </a:rPr>
              <a:t>Deltagerne kender måske ikke hinanden, men de tilhører samme </a:t>
            </a:r>
            <a:r>
              <a:rPr lang="da-DK" sz="1200" dirty="0">
                <a:latin typeface="+mn-lt"/>
                <a:cs typeface="Arial" panose="020B0604020202020204" pitchFamily="34" charset="0"/>
              </a:rPr>
              <a:t>mål</a:t>
            </a:r>
            <a:r>
              <a:rPr lang="da-DK" sz="1200" b="0" i="0" dirty="0">
                <a:effectLst/>
                <a:latin typeface="+mn-lt"/>
                <a:cs typeface="Arial" panose="020B0604020202020204" pitchFamily="34" charset="0"/>
              </a:rPr>
              <a:t>gruppe, og de har en fælles referenceramme, som du som moderator måske ikke deler. Den får du indblik i gennem fokusgruppen.</a:t>
            </a:r>
            <a:endParaRPr lang="da-DK" sz="1200" b="0" i="0" u="none" strike="noStrike" baseline="0" dirty="0">
              <a:latin typeface="+mn-lt"/>
              <a:cs typeface="Arial" panose="020B0604020202020204" pitchFamily="34" charset="0"/>
            </a:endParaRPr>
          </a:p>
          <a:p>
            <a:pPr eaLnBrk="1" hangingPunct="1">
              <a:spcBef>
                <a:spcPct val="50000"/>
              </a:spcBef>
            </a:pPr>
            <a:endParaRPr lang="da-DK" altLang="da-DK" sz="1200" dirty="0"/>
          </a:p>
          <a:p>
            <a:pPr eaLnBrk="1" hangingPunct="1">
              <a:spcBef>
                <a:spcPct val="50000"/>
              </a:spcBef>
            </a:pPr>
            <a:endParaRPr lang="da-DK" altLang="da-DK" sz="1200" dirty="0"/>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E50A8C38-215E-A92F-0922-319D7844623A}"/>
              </a:ext>
            </a:extLst>
          </p:cNvPr>
          <p:cNvSpPr>
            <a:spLocks noChangeArrowheads="1"/>
          </p:cNvSpPr>
          <p:nvPr/>
        </p:nvSpPr>
        <p:spPr bwMode="auto">
          <a:xfrm>
            <a:off x="8493394" y="890498"/>
            <a:ext cx="2282825" cy="51165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da-DK" sz="1200" b="0" i="0" u="none" strike="noStrike" baseline="0" dirty="0">
                <a:latin typeface="+mn-lt"/>
                <a:cs typeface="Arial" panose="020B0604020202020204" pitchFamily="34" charset="0"/>
              </a:rPr>
              <a:t>Fokusgruppeinterviewet er opbygget som en tragt, hvor der i starten spørges meget bredt og åbent uden at påvirke deltagerne i nogen retning. </a:t>
            </a:r>
          </a:p>
          <a:p>
            <a:pPr algn="l"/>
            <a:endParaRPr lang="da-DK" sz="1200" dirty="0">
              <a:latin typeface="+mn-lt"/>
              <a:cs typeface="Arial" panose="020B0604020202020204" pitchFamily="34" charset="0"/>
            </a:endParaRPr>
          </a:p>
          <a:p>
            <a:pPr algn="l"/>
            <a:r>
              <a:rPr lang="da-DK" sz="1200" b="0" i="0" u="none" strike="noStrike" baseline="0" dirty="0">
                <a:latin typeface="+mn-lt"/>
                <a:cs typeface="Arial" panose="020B0604020202020204" pitchFamily="34" charset="0"/>
              </a:rPr>
              <a:t>Spørgsmålene bliver mere og mere specifikke og kan til sidst ende med en test af konkrete forslag.</a:t>
            </a:r>
          </a:p>
          <a:p>
            <a:pPr algn="l"/>
            <a:endParaRPr lang="da-DK" sz="1200" b="0" i="0" dirty="0">
              <a:effectLst/>
              <a:latin typeface="+mn-lt"/>
              <a:cs typeface="Arial" panose="020B0604020202020204" pitchFamily="34" charset="0"/>
            </a:endParaRPr>
          </a:p>
          <a:p>
            <a:pPr algn="l"/>
            <a:r>
              <a:rPr lang="da-DK" sz="1200" b="0" i="0" dirty="0">
                <a:effectLst/>
                <a:latin typeface="+mn-lt"/>
                <a:cs typeface="Arial" panose="020B0604020202020204" pitchFamily="34" charset="0"/>
              </a:rPr>
              <a:t>Gruppeaspektet betyder, at deltagerne kan hjælpe hinanden med at tænke og formulere holdninger.</a:t>
            </a:r>
          </a:p>
          <a:p>
            <a:pPr algn="l" fontAlgn="base"/>
            <a:endParaRPr lang="da-DK" sz="1200" b="0" i="0" dirty="0">
              <a:effectLst/>
              <a:latin typeface="+mn-lt"/>
              <a:cs typeface="Arial" panose="020B0604020202020204" pitchFamily="34" charset="0"/>
            </a:endParaRPr>
          </a:p>
          <a:p>
            <a:pPr algn="l" fontAlgn="base"/>
            <a:r>
              <a:rPr lang="da-DK" sz="1200" dirty="0">
                <a:latin typeface="+mn-lt"/>
                <a:cs typeface="Arial" panose="020B0604020202020204" pitchFamily="34" charset="0"/>
              </a:rPr>
              <a:t>D</a:t>
            </a:r>
            <a:r>
              <a:rPr lang="da-DK" sz="1200" b="0" i="0" dirty="0">
                <a:effectLst/>
                <a:latin typeface="+mn-lt"/>
                <a:cs typeface="Arial" panose="020B0604020202020204" pitchFamily="34" charset="0"/>
              </a:rPr>
              <a:t>ynamikken har dog også en bagside, da nogle deltagere kan tage monopol på taletiden eller undertrykke andres holdninger. Deltagerne kan påvirke hinanden, så deltagere</a:t>
            </a:r>
            <a:r>
              <a:rPr lang="da-DK" sz="1200" dirty="0">
                <a:latin typeface="+mn-lt"/>
                <a:cs typeface="Arial" panose="020B0604020202020204" pitchFamily="34" charset="0"/>
              </a:rPr>
              <a:t> </a:t>
            </a:r>
            <a:r>
              <a:rPr lang="da-DK" sz="1200" b="0" i="0" dirty="0">
                <a:effectLst/>
                <a:latin typeface="+mn-lt"/>
                <a:cs typeface="Arial" panose="020B0604020202020204" pitchFamily="34" charset="0"/>
              </a:rPr>
              <a:t>hvis holdninger stikker ud, tilpasser sig til flertallet.</a:t>
            </a:r>
          </a:p>
        </p:txBody>
      </p:sp>
    </p:spTree>
    <p:extLst>
      <p:ext uri="{BB962C8B-B14F-4D97-AF65-F5344CB8AC3E}">
        <p14:creationId xmlns:p14="http://schemas.microsoft.com/office/powerpoint/2010/main" val="2734838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4E900C32-3FC5-EA5C-D527-B4282D0A141D}"/>
              </a:ext>
            </a:extLst>
          </p:cNvPr>
          <p:cNvSpPr/>
          <p:nvPr/>
        </p:nvSpPr>
        <p:spPr>
          <a:xfrm>
            <a:off x="1337497" y="439710"/>
            <a:ext cx="9441962" cy="865173"/>
          </a:xfrm>
          <a:prstGeom prst="rect">
            <a:avLst/>
          </a:prstGeom>
          <a:ln>
            <a:noFill/>
          </a:ln>
        </p:spPr>
        <p:txBody>
          <a:bodyPr wrap="square">
            <a:spAutoFit/>
          </a:bodyPr>
          <a:lstStyle/>
          <a:p>
            <a:pPr>
              <a:lnSpc>
                <a:spcPct val="107000"/>
              </a:lnSpc>
            </a:pPr>
            <a:r>
              <a:rPr lang="da-DK" sz="2400" b="1" dirty="0">
                <a:latin typeface="Arial" panose="020B0604020202020204" pitchFamily="34" charset="0"/>
                <a:ea typeface="SimSun" panose="02010600030101010101" pitchFamily="2" charset="-122"/>
                <a:cs typeface="Arial" panose="020B0604020202020204" pitchFamily="34" charset="0"/>
              </a:rPr>
              <a:t>Valg af metoder til processen på workshoppen</a:t>
            </a:r>
            <a:endParaRPr lang="da-DK" sz="2400" b="1" dirty="0"/>
          </a:p>
          <a:p>
            <a:pPr>
              <a:lnSpc>
                <a:spcPct val="107000"/>
              </a:lnSpc>
            </a:pPr>
            <a:endParaRPr lang="da-DK" sz="2400" b="1" dirty="0"/>
          </a:p>
        </p:txBody>
      </p:sp>
      <p:pic>
        <p:nvPicPr>
          <p:cNvPr id="13" name="Billede 12">
            <a:extLst>
              <a:ext uri="{FF2B5EF4-FFF2-40B4-BE49-F238E27FC236}">
                <a16:creationId xmlns:a16="http://schemas.microsoft.com/office/drawing/2014/main" id="{6BC88672-3BEC-BAD7-E5A8-EC1B18486EE3}"/>
              </a:ext>
            </a:extLst>
          </p:cNvPr>
          <p:cNvPicPr>
            <a:picLocks noChangeAspect="1"/>
          </p:cNvPicPr>
          <p:nvPr/>
        </p:nvPicPr>
        <p:blipFill rotWithShape="1">
          <a:blip r:embed="rId4"/>
          <a:srcRect l="30822" t="27004" r="26709" b="26832"/>
          <a:stretch/>
        </p:blipFill>
        <p:spPr>
          <a:xfrm>
            <a:off x="1366913" y="1214449"/>
            <a:ext cx="7902410" cy="4831775"/>
          </a:xfrm>
          <a:prstGeom prst="rect">
            <a:avLst/>
          </a:prstGeom>
        </p:spPr>
      </p:pic>
      <p:cxnSp>
        <p:nvCxnSpPr>
          <p:cNvPr id="14" name="Lige forbindelse 13">
            <a:extLst>
              <a:ext uri="{FF2B5EF4-FFF2-40B4-BE49-F238E27FC236}">
                <a16:creationId xmlns:a16="http://schemas.microsoft.com/office/drawing/2014/main" id="{70901580-BBF8-08A6-B9D8-5B0ADEB99215}"/>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540985B4-77BA-F628-91A8-42AB872684AA}"/>
              </a:ext>
            </a:extLst>
          </p:cNvPr>
          <p:cNvSpPr/>
          <p:nvPr/>
        </p:nvSpPr>
        <p:spPr>
          <a:xfrm>
            <a:off x="6602165" y="2691445"/>
            <a:ext cx="3042168" cy="2130724"/>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277652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4E900C32-3FC5-EA5C-D527-B4282D0A141D}"/>
              </a:ext>
            </a:extLst>
          </p:cNvPr>
          <p:cNvSpPr/>
          <p:nvPr/>
        </p:nvSpPr>
        <p:spPr>
          <a:xfrm>
            <a:off x="1337497" y="439710"/>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Etablering af miljøet under workshoppen</a:t>
            </a:r>
            <a:endParaRPr lang="da-DK" sz="2400" b="1" dirty="0"/>
          </a:p>
          <a:p>
            <a:pPr>
              <a:lnSpc>
                <a:spcPct val="107000"/>
              </a:lnSpc>
            </a:pPr>
            <a:endParaRPr lang="da-DK" sz="2400" b="1" dirty="0"/>
          </a:p>
        </p:txBody>
      </p:sp>
      <p:cxnSp>
        <p:nvCxnSpPr>
          <p:cNvPr id="14" name="Lige forbindelse 13">
            <a:extLst>
              <a:ext uri="{FF2B5EF4-FFF2-40B4-BE49-F238E27FC236}">
                <a16:creationId xmlns:a16="http://schemas.microsoft.com/office/drawing/2014/main" id="{70901580-BBF8-08A6-B9D8-5B0ADEB99215}"/>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41C4A074-0668-642B-5334-2EDFE22D6E9F}"/>
              </a:ext>
            </a:extLst>
          </p:cNvPr>
          <p:cNvSpPr/>
          <p:nvPr/>
        </p:nvSpPr>
        <p:spPr>
          <a:xfrm>
            <a:off x="1334263" y="1094727"/>
            <a:ext cx="9445430" cy="984885"/>
          </a:xfrm>
          <a:prstGeom prst="rect">
            <a:avLst/>
          </a:prstGeom>
        </p:spPr>
        <p:txBody>
          <a:bodyPr wrap="square">
            <a:spAutoFit/>
          </a:bodyPr>
          <a:lstStyle/>
          <a:p>
            <a:r>
              <a:rPr lang="da-DK" sz="2400" b="1" dirty="0">
                <a:ea typeface="SimSun" panose="02010600030101010101" pitchFamily="2" charset="-122"/>
                <a:cs typeface="Arial" panose="020B0604020202020204" pitchFamily="34" charset="0"/>
              </a:rPr>
              <a:t>Det rigtige miljø skal give en passende forstyrrelse</a:t>
            </a:r>
            <a:endParaRPr lang="da-DK" sz="2400" b="1" dirty="0"/>
          </a:p>
          <a:p>
            <a:endParaRPr lang="da-DK" b="1" dirty="0"/>
          </a:p>
          <a:p>
            <a:endParaRPr lang="da-DK" sz="1600" dirty="0"/>
          </a:p>
        </p:txBody>
      </p:sp>
      <p:sp>
        <p:nvSpPr>
          <p:cNvPr id="3" name="Rectangle 1">
            <a:extLst>
              <a:ext uri="{FF2B5EF4-FFF2-40B4-BE49-F238E27FC236}">
                <a16:creationId xmlns:a16="http://schemas.microsoft.com/office/drawing/2014/main" id="{37201B5F-2D7E-D64D-FB59-4EEED01EF48E}"/>
              </a:ext>
            </a:extLst>
          </p:cNvPr>
          <p:cNvSpPr>
            <a:spLocks noChangeArrowheads="1"/>
          </p:cNvSpPr>
          <p:nvPr/>
        </p:nvSpPr>
        <p:spPr bwMode="auto">
          <a:xfrm>
            <a:off x="1335017" y="1831835"/>
            <a:ext cx="4589533" cy="398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da-DK" altLang="da-DK" sz="1100" dirty="0">
                <a:latin typeface="+mn-lt"/>
                <a:ea typeface="SimSun" panose="02010600030101010101" pitchFamily="2" charset="-122"/>
                <a:cs typeface="Arial" panose="020B0604020202020204" pitchFamily="34" charset="0"/>
              </a:rPr>
              <a:t>En stor del af de seminarer og workshops, der gennemføres i projekter, handler om, at deltagerne skal opnå fælles erkendelser, sammen skabe og lære nye arbejdsformer. Dunn &amp; Dunn har beskrevet forskellige læringsstile, som beskriver forskellige elementer, der har betydning for det enkelte menneskes læring. Dette er samtidig væsentlige parametre, der bør indgå i vores iscenesættelse for at imødekomme de forskellige behov, der sikrer en effektiv læring: </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b="1" dirty="0">
                <a:latin typeface="+mn-lt"/>
                <a:ea typeface="SimSun" panose="02010600030101010101" pitchFamily="2" charset="-122"/>
                <a:cs typeface="Arial" panose="020B0604020202020204" pitchFamily="34" charset="0"/>
              </a:rPr>
              <a:t>Fysiske elementer</a:t>
            </a:r>
            <a:r>
              <a:rPr lang="da-DK" altLang="da-DK" sz="1100" dirty="0">
                <a:latin typeface="+mn-lt"/>
                <a:ea typeface="SimSun" panose="02010600030101010101" pitchFamily="2" charset="-122"/>
                <a:cs typeface="Arial" panose="020B0604020202020204" pitchFamily="34" charset="0"/>
              </a:rPr>
              <a:t>: Lyd, lys, temperatur og indretning.</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b="1" dirty="0">
                <a:latin typeface="+mn-lt"/>
                <a:ea typeface="SimSun" panose="02010600030101010101" pitchFamily="2" charset="-122"/>
                <a:cs typeface="Arial" panose="020B0604020202020204" pitchFamily="34" charset="0"/>
              </a:rPr>
              <a:t>Emotionelle elementer:</a:t>
            </a:r>
            <a:r>
              <a:rPr lang="da-DK" altLang="da-DK" sz="1100" dirty="0">
                <a:latin typeface="+mn-lt"/>
                <a:ea typeface="SimSun" panose="02010600030101010101" pitchFamily="2" charset="-122"/>
                <a:cs typeface="Arial" panose="020B0604020202020204" pitchFamily="34" charset="0"/>
              </a:rPr>
              <a:t> Motivation, tilpasning, vedholdenhed og struktur.</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b="1" dirty="0">
                <a:latin typeface="+mn-lt"/>
                <a:ea typeface="SimSun" panose="02010600030101010101" pitchFamily="2" charset="-122"/>
                <a:cs typeface="Arial" panose="020B0604020202020204" pitchFamily="34" charset="0"/>
              </a:rPr>
              <a:t>Sociologiske elementer:</a:t>
            </a:r>
            <a:r>
              <a:rPr lang="da-DK" altLang="da-DK" sz="1100" dirty="0">
                <a:latin typeface="+mn-lt"/>
                <a:ea typeface="SimSun" panose="02010600030101010101" pitchFamily="2" charset="-122"/>
                <a:cs typeface="Arial" panose="020B0604020202020204" pitchFamily="34" charset="0"/>
              </a:rPr>
              <a:t> Alene, par, gruppe, team, autoritet og variation.</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b="1" dirty="0">
                <a:latin typeface="+mn-lt"/>
                <a:ea typeface="SimSun" panose="02010600030101010101" pitchFamily="2" charset="-122"/>
                <a:cs typeface="Arial" panose="020B0604020202020204" pitchFamily="34" charset="0"/>
              </a:rPr>
              <a:t>Fysiologiske elementer:</a:t>
            </a:r>
            <a:r>
              <a:rPr lang="da-DK" altLang="da-DK" sz="1100" dirty="0">
                <a:latin typeface="+mn-lt"/>
                <a:ea typeface="SimSun" panose="02010600030101010101" pitchFamily="2" charset="-122"/>
                <a:cs typeface="Arial" panose="020B0604020202020204" pitchFamily="34" charset="0"/>
              </a:rPr>
              <a:t> Perception, energiindtag, behov for bevægelse, tidspunkt på dagen.</a:t>
            </a:r>
          </a:p>
          <a:p>
            <a:pPr lvl="0">
              <a:buFontTx/>
              <a:buChar char="•"/>
            </a:pPr>
            <a:endParaRPr lang="da-DK" altLang="da-DK" sz="1100" dirty="0">
              <a:latin typeface="+mn-lt"/>
              <a:cs typeface="Arial" panose="020B0604020202020204" pitchFamily="34" charset="0"/>
            </a:endParaRPr>
          </a:p>
          <a:p>
            <a:pPr lvl="0"/>
            <a:r>
              <a:rPr lang="da-DK" altLang="da-DK" sz="1100" dirty="0">
                <a:latin typeface="+mn-lt"/>
                <a:ea typeface="SimSun" panose="02010600030101010101" pitchFamily="2" charset="-122"/>
                <a:cs typeface="Arial" panose="020B0604020202020204" pitchFamily="34" charset="0"/>
              </a:rPr>
              <a:t>Som iscenesætter eller facilitator er det uacceptabelt at komme i sidste øjeblik og ikke have miljøet forberedt. Hvis mødet starter med, at du må hente nogle ekstra stole, lige skal rengøre whiteboard-tavlen og ikke kan finde papir til flipoverstativet, så har du på bedste pædagogiske vis kommunikeret til samtlige deltagere: ”Dette er ikke noget vigtigt møde, det er ikke et vigtigt projekt og I behøver ikke gøre jeres bedste. Jeg spilder jeres tid. I ville udnytte tiden bedre ved at være et andet sted”.</a:t>
            </a:r>
          </a:p>
          <a:p>
            <a:pPr lvl="0"/>
            <a:r>
              <a:rPr lang="da-DK" altLang="da-DK" sz="1100" dirty="0">
                <a:latin typeface="+mn-lt"/>
                <a:ea typeface="SimSun" panose="02010600030101010101" pitchFamily="2" charset="-122"/>
                <a:cs typeface="Arial" panose="020B0604020202020204" pitchFamily="34" charset="0"/>
              </a:rPr>
              <a:t>Miljøet dækker det fysiske rum og alt, hvad dertil hører. Det skal få deltagerne til af føle sig velkomne, og så skal det fungere i alle de situationer, processen kræver.</a:t>
            </a:r>
          </a:p>
        </p:txBody>
      </p:sp>
      <p:sp>
        <p:nvSpPr>
          <p:cNvPr id="5" name="Rectangle 1">
            <a:extLst>
              <a:ext uri="{FF2B5EF4-FFF2-40B4-BE49-F238E27FC236}">
                <a16:creationId xmlns:a16="http://schemas.microsoft.com/office/drawing/2014/main" id="{3A97A7DD-6222-E45E-DBE4-90441BCC903D}"/>
              </a:ext>
            </a:extLst>
          </p:cNvPr>
          <p:cNvSpPr>
            <a:spLocks noChangeArrowheads="1"/>
          </p:cNvSpPr>
          <p:nvPr/>
        </p:nvSpPr>
        <p:spPr bwMode="auto">
          <a:xfrm>
            <a:off x="6116567" y="1747731"/>
            <a:ext cx="466312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da-DK" altLang="da-DK" sz="1100" dirty="0">
                <a:latin typeface="+mn-lt"/>
                <a:ea typeface="SimSun" panose="02010600030101010101" pitchFamily="2" charset="-122"/>
                <a:cs typeface="Arial" panose="020B0604020202020204" pitchFamily="34" charset="0"/>
              </a:rPr>
              <a:t>Kan alle se? Er der små borde til gruppedrøftelser? Er der gulvplads og lys nok? Indretningen kan skabe en ønsket stemning, og rummet må gerne skabe nysgerrighed og forstyrre på en passende måde. Tænk i farver, lys, visualisering og musik. Det er godt, at tænke i følgende når rummet vælges og udformes:</a:t>
            </a:r>
          </a:p>
          <a:p>
            <a:pPr lvl="0"/>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De generelle omgivelser ude og inde.</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Selve rummet. Størrelse, gulvplads, vægplads, vinduer, akustik og belysning.</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Muligheder for indretning: Teknik, møblement og faciliteter. Forskellige bordopstillinger.</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Materialer: Uddeling, logbøger, vægtavler, posters, stickers, papkort, navneskilte, ens T-shirts.</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Hvad skal vi spise og drikke, til frokost og i pauser? Hvad er der på bordene under mødet?</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Hvordan er lyd og mikrofoner? Skal der spilles musik og hvilken?</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Hvordan er indeklimaet – også ud på eftermiddagen når solen står på. Kan vinduernes åbnes, og kan vi gå ud i parken? Er temperaturen orden?</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Hvilke lyskilder vil du gøre brug af. Det faste lys, små lamper på cafébordene eller levende lys?</a:t>
            </a:r>
            <a:endParaRPr lang="da-DK" altLang="da-DK" sz="1100" dirty="0">
              <a:latin typeface="+mn-lt"/>
              <a:cs typeface="Arial" panose="020B0604020202020204" pitchFamily="34" charset="0"/>
            </a:endParaRPr>
          </a:p>
          <a:p>
            <a:pPr lvl="0"/>
            <a:endParaRPr lang="da-DK" altLang="da-DK" sz="1100" dirty="0">
              <a:latin typeface="+mn-lt"/>
              <a:ea typeface="SimSun" panose="02010600030101010101" pitchFamily="2" charset="-122"/>
              <a:cs typeface="Arial" panose="020B0604020202020204" pitchFamily="34" charset="0"/>
            </a:endParaRPr>
          </a:p>
          <a:p>
            <a:pPr lvl="0"/>
            <a:r>
              <a:rPr lang="da-DK" altLang="da-DK" sz="1100" dirty="0">
                <a:latin typeface="+mn-lt"/>
                <a:ea typeface="SimSun" panose="02010600030101010101" pitchFamily="2" charset="-122"/>
                <a:cs typeface="Arial" panose="020B0604020202020204" pitchFamily="34" charset="0"/>
              </a:rPr>
              <a:t>Nogle gange skal rummet skabe nysgerrighed, andre gange underbygge intimitet og tryghed. I nogle situationer skal der være fart på, så rummet skal bare være effektivt. Tænk i, hvordan deltagernes sanser bliver påvirket af farver, lys, lugte og f.eks. musik.</a:t>
            </a:r>
            <a:endParaRPr lang="da-DK" altLang="da-DK" sz="1100" dirty="0">
              <a:latin typeface="+mn-lt"/>
              <a:cs typeface="Arial" panose="020B0604020202020204" pitchFamily="34" charset="0"/>
            </a:endParaRPr>
          </a:p>
        </p:txBody>
      </p:sp>
    </p:spTree>
    <p:extLst>
      <p:ext uri="{BB962C8B-B14F-4D97-AF65-F5344CB8AC3E}">
        <p14:creationId xmlns:p14="http://schemas.microsoft.com/office/powerpoint/2010/main" val="1668341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4E900C32-3FC5-EA5C-D527-B4282D0A141D}"/>
              </a:ext>
            </a:extLst>
          </p:cNvPr>
          <p:cNvSpPr/>
          <p:nvPr/>
        </p:nvSpPr>
        <p:spPr>
          <a:xfrm>
            <a:off x="1337497" y="439710"/>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Eksempler på etablering af miljøet</a:t>
            </a:r>
            <a:endParaRPr lang="da-DK" sz="2400" b="1" dirty="0"/>
          </a:p>
          <a:p>
            <a:pPr>
              <a:lnSpc>
                <a:spcPct val="107000"/>
              </a:lnSpc>
            </a:pPr>
            <a:endParaRPr lang="da-DK" sz="2400" b="1" dirty="0"/>
          </a:p>
        </p:txBody>
      </p:sp>
      <p:cxnSp>
        <p:nvCxnSpPr>
          <p:cNvPr id="14" name="Lige forbindelse 13">
            <a:extLst>
              <a:ext uri="{FF2B5EF4-FFF2-40B4-BE49-F238E27FC236}">
                <a16:creationId xmlns:a16="http://schemas.microsoft.com/office/drawing/2014/main" id="{70901580-BBF8-08A6-B9D8-5B0ADEB99215}"/>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28">
            <a:extLst>
              <a:ext uri="{FF2B5EF4-FFF2-40B4-BE49-F238E27FC236}">
                <a16:creationId xmlns:a16="http://schemas.microsoft.com/office/drawing/2014/main" id="{BCF220F8-D7FC-0360-1FB6-B2DDA6D07DAD}"/>
              </a:ext>
            </a:extLst>
          </p:cNvPr>
          <p:cNvSpPr>
            <a:spLocks noChangeArrowheads="1"/>
          </p:cNvSpPr>
          <p:nvPr/>
        </p:nvSpPr>
        <p:spPr bwMode="auto">
          <a:xfrm>
            <a:off x="1430963"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Designelement</a:t>
            </a:r>
            <a:endParaRPr lang="da-DK" altLang="da-DK" sz="1000">
              <a:solidFill>
                <a:schemeClr val="bg1"/>
              </a:solidFill>
            </a:endParaRPr>
          </a:p>
        </p:txBody>
      </p:sp>
      <p:sp>
        <p:nvSpPr>
          <p:cNvPr id="7" name="Rectangle 33">
            <a:extLst>
              <a:ext uri="{FF2B5EF4-FFF2-40B4-BE49-F238E27FC236}">
                <a16:creationId xmlns:a16="http://schemas.microsoft.com/office/drawing/2014/main" id="{33F314DE-337D-5F67-000F-5BDED8006D01}"/>
              </a:ext>
            </a:extLst>
          </p:cNvPr>
          <p:cNvSpPr>
            <a:spLocks noChangeArrowheads="1"/>
          </p:cNvSpPr>
          <p:nvPr/>
        </p:nvSpPr>
        <p:spPr bwMode="auto">
          <a:xfrm>
            <a:off x="1427838" y="1828616"/>
            <a:ext cx="2246642" cy="939930"/>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100" b="1">
                <a:solidFill>
                  <a:srgbClr val="363D48"/>
                </a:solidFill>
                <a:cs typeface="Arial" panose="020B0604020202020204" pitchFamily="34" charset="0"/>
              </a:rPr>
              <a:t>Firkantet/aflangt bord</a:t>
            </a:r>
          </a:p>
        </p:txBody>
      </p:sp>
      <p:grpSp>
        <p:nvGrpSpPr>
          <p:cNvPr id="18" name="Group 69">
            <a:extLst>
              <a:ext uri="{FF2B5EF4-FFF2-40B4-BE49-F238E27FC236}">
                <a16:creationId xmlns:a16="http://schemas.microsoft.com/office/drawing/2014/main" id="{32E2EB34-8467-5F61-7382-E606CC98F285}"/>
              </a:ext>
            </a:extLst>
          </p:cNvPr>
          <p:cNvGrpSpPr>
            <a:grpSpLocks/>
          </p:cNvGrpSpPr>
          <p:nvPr/>
        </p:nvGrpSpPr>
        <p:grpSpPr bwMode="auto">
          <a:xfrm>
            <a:off x="3177308" y="2139503"/>
            <a:ext cx="186266" cy="513582"/>
            <a:chOff x="1332" y="1031"/>
            <a:chExt cx="146" cy="510"/>
          </a:xfrm>
        </p:grpSpPr>
        <p:sp>
          <p:nvSpPr>
            <p:cNvPr id="19" name="Oval 63">
              <a:extLst>
                <a:ext uri="{FF2B5EF4-FFF2-40B4-BE49-F238E27FC236}">
                  <a16:creationId xmlns:a16="http://schemas.microsoft.com/office/drawing/2014/main" id="{79194FA6-83CF-27E5-46B7-D6EF1073AF77}"/>
                </a:ext>
              </a:extLst>
            </p:cNvPr>
            <p:cNvSpPr>
              <a:spLocks noChangeArrowheads="1"/>
            </p:cNvSpPr>
            <p:nvPr/>
          </p:nvSpPr>
          <p:spPr bwMode="auto">
            <a:xfrm>
              <a:off x="1333" y="1031"/>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20" name="Oval 64">
              <a:extLst>
                <a:ext uri="{FF2B5EF4-FFF2-40B4-BE49-F238E27FC236}">
                  <a16:creationId xmlns:a16="http://schemas.microsoft.com/office/drawing/2014/main" id="{6A83C88D-B379-8AFE-144B-2F1C181E9831}"/>
                </a:ext>
              </a:extLst>
            </p:cNvPr>
            <p:cNvSpPr>
              <a:spLocks noChangeArrowheads="1"/>
            </p:cNvSpPr>
            <p:nvPr/>
          </p:nvSpPr>
          <p:spPr bwMode="auto">
            <a:xfrm>
              <a:off x="1332" y="121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21" name="Oval 65">
              <a:extLst>
                <a:ext uri="{FF2B5EF4-FFF2-40B4-BE49-F238E27FC236}">
                  <a16:creationId xmlns:a16="http://schemas.microsoft.com/office/drawing/2014/main" id="{78A00C50-D264-F832-3AD8-10FBCFA4366C}"/>
                </a:ext>
              </a:extLst>
            </p:cNvPr>
            <p:cNvSpPr>
              <a:spLocks noChangeArrowheads="1"/>
            </p:cNvSpPr>
            <p:nvPr/>
          </p:nvSpPr>
          <p:spPr bwMode="auto">
            <a:xfrm>
              <a:off x="1333" y="1396"/>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grpSp>
      <p:grpSp>
        <p:nvGrpSpPr>
          <p:cNvPr id="13" name="Group 70">
            <a:extLst>
              <a:ext uri="{FF2B5EF4-FFF2-40B4-BE49-F238E27FC236}">
                <a16:creationId xmlns:a16="http://schemas.microsoft.com/office/drawing/2014/main" id="{1BF6DEC5-FCDF-A78A-0C02-04E107BE28BA}"/>
              </a:ext>
            </a:extLst>
          </p:cNvPr>
          <p:cNvGrpSpPr>
            <a:grpSpLocks/>
          </p:cNvGrpSpPr>
          <p:nvPr/>
        </p:nvGrpSpPr>
        <p:grpSpPr bwMode="auto">
          <a:xfrm>
            <a:off x="2779260" y="2139503"/>
            <a:ext cx="186266" cy="513582"/>
            <a:chOff x="1332" y="1031"/>
            <a:chExt cx="146" cy="510"/>
          </a:xfrm>
        </p:grpSpPr>
        <p:sp>
          <p:nvSpPr>
            <p:cNvPr id="15" name="Oval 71">
              <a:extLst>
                <a:ext uri="{FF2B5EF4-FFF2-40B4-BE49-F238E27FC236}">
                  <a16:creationId xmlns:a16="http://schemas.microsoft.com/office/drawing/2014/main" id="{BBB82CE9-FC23-BFB8-1A13-FD13DBFFB36B}"/>
                </a:ext>
              </a:extLst>
            </p:cNvPr>
            <p:cNvSpPr>
              <a:spLocks noChangeArrowheads="1"/>
            </p:cNvSpPr>
            <p:nvPr/>
          </p:nvSpPr>
          <p:spPr bwMode="auto">
            <a:xfrm>
              <a:off x="1333" y="1031"/>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16" name="Oval 72">
              <a:extLst>
                <a:ext uri="{FF2B5EF4-FFF2-40B4-BE49-F238E27FC236}">
                  <a16:creationId xmlns:a16="http://schemas.microsoft.com/office/drawing/2014/main" id="{C40E660D-0853-78CE-FFA3-F5F73B4E1BE3}"/>
                </a:ext>
              </a:extLst>
            </p:cNvPr>
            <p:cNvSpPr>
              <a:spLocks noChangeArrowheads="1"/>
            </p:cNvSpPr>
            <p:nvPr/>
          </p:nvSpPr>
          <p:spPr bwMode="auto">
            <a:xfrm>
              <a:off x="1332" y="121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17" name="Oval 73">
              <a:extLst>
                <a:ext uri="{FF2B5EF4-FFF2-40B4-BE49-F238E27FC236}">
                  <a16:creationId xmlns:a16="http://schemas.microsoft.com/office/drawing/2014/main" id="{7AF29F1A-3ECA-39FD-C10F-6BF5801FD4E1}"/>
                </a:ext>
              </a:extLst>
            </p:cNvPr>
            <p:cNvSpPr>
              <a:spLocks noChangeArrowheads="1"/>
            </p:cNvSpPr>
            <p:nvPr/>
          </p:nvSpPr>
          <p:spPr bwMode="auto">
            <a:xfrm>
              <a:off x="1333" y="1396"/>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grpSp>
      <p:sp>
        <p:nvSpPr>
          <p:cNvPr id="10" name="Rectangle 61">
            <a:extLst>
              <a:ext uri="{FF2B5EF4-FFF2-40B4-BE49-F238E27FC236}">
                <a16:creationId xmlns:a16="http://schemas.microsoft.com/office/drawing/2014/main" id="{B2EE2789-2C52-6DD7-41CF-74CE19EC8008}"/>
              </a:ext>
            </a:extLst>
          </p:cNvPr>
          <p:cNvSpPr>
            <a:spLocks noChangeArrowheads="1"/>
          </p:cNvSpPr>
          <p:nvPr/>
        </p:nvSpPr>
        <p:spPr bwMode="auto">
          <a:xfrm>
            <a:off x="2866014" y="2108285"/>
            <a:ext cx="418461" cy="586088"/>
          </a:xfrm>
          <a:prstGeom prst="rect">
            <a:avLst/>
          </a:prstGeom>
          <a:solidFill>
            <a:srgbClr val="BBE0E3"/>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22" name="Rectangle 38">
            <a:extLst>
              <a:ext uri="{FF2B5EF4-FFF2-40B4-BE49-F238E27FC236}">
                <a16:creationId xmlns:a16="http://schemas.microsoft.com/office/drawing/2014/main" id="{1B7F08FA-76EF-5077-52D0-DD590A782EC6}"/>
              </a:ext>
            </a:extLst>
          </p:cNvPr>
          <p:cNvSpPr>
            <a:spLocks noChangeArrowheads="1"/>
          </p:cNvSpPr>
          <p:nvPr/>
        </p:nvSpPr>
        <p:spPr bwMode="auto">
          <a:xfrm>
            <a:off x="1427838" y="2820832"/>
            <a:ext cx="2246642" cy="939930"/>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100" b="1">
                <a:solidFill>
                  <a:srgbClr val="363D48"/>
                </a:solidFill>
                <a:cs typeface="Arial" panose="020B0604020202020204" pitchFamily="34" charset="0"/>
              </a:rPr>
              <a:t>Rundt bord</a:t>
            </a:r>
          </a:p>
        </p:txBody>
      </p:sp>
      <p:sp>
        <p:nvSpPr>
          <p:cNvPr id="31" name="Oval 54">
            <a:extLst>
              <a:ext uri="{FF2B5EF4-FFF2-40B4-BE49-F238E27FC236}">
                <a16:creationId xmlns:a16="http://schemas.microsoft.com/office/drawing/2014/main" id="{BD9C2F19-FDFE-F4E1-4034-DB50E5F6EC48}"/>
              </a:ext>
            </a:extLst>
          </p:cNvPr>
          <p:cNvSpPr>
            <a:spLocks noChangeArrowheads="1"/>
          </p:cNvSpPr>
          <p:nvPr/>
        </p:nvSpPr>
        <p:spPr bwMode="auto">
          <a:xfrm>
            <a:off x="3158358" y="3151824"/>
            <a:ext cx="212119" cy="162384"/>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dirty="0">
              <a:cs typeface="Arial" panose="020B0604020202020204" pitchFamily="34" charset="0"/>
            </a:endParaRPr>
          </a:p>
        </p:txBody>
      </p:sp>
      <p:sp>
        <p:nvSpPr>
          <p:cNvPr id="24" name="Oval 58">
            <a:extLst>
              <a:ext uri="{FF2B5EF4-FFF2-40B4-BE49-F238E27FC236}">
                <a16:creationId xmlns:a16="http://schemas.microsoft.com/office/drawing/2014/main" id="{2AD6AEA7-9354-C4FE-D036-705D28A47BA3}"/>
              </a:ext>
            </a:extLst>
          </p:cNvPr>
          <p:cNvSpPr>
            <a:spLocks noChangeArrowheads="1"/>
          </p:cNvSpPr>
          <p:nvPr/>
        </p:nvSpPr>
        <p:spPr bwMode="auto">
          <a:xfrm>
            <a:off x="3213947" y="3347804"/>
            <a:ext cx="212119" cy="162384"/>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26" name="Oval 59">
            <a:extLst>
              <a:ext uri="{FF2B5EF4-FFF2-40B4-BE49-F238E27FC236}">
                <a16:creationId xmlns:a16="http://schemas.microsoft.com/office/drawing/2014/main" id="{3BE3BE2E-387A-F544-051F-584BD09DD274}"/>
              </a:ext>
            </a:extLst>
          </p:cNvPr>
          <p:cNvSpPr>
            <a:spLocks noChangeArrowheads="1"/>
          </p:cNvSpPr>
          <p:nvPr/>
        </p:nvSpPr>
        <p:spPr bwMode="auto">
          <a:xfrm>
            <a:off x="3031086" y="3474352"/>
            <a:ext cx="212119" cy="162384"/>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dirty="0">
              <a:cs typeface="Arial" panose="020B0604020202020204" pitchFamily="34" charset="0"/>
            </a:endParaRPr>
          </a:p>
        </p:txBody>
      </p:sp>
      <p:sp>
        <p:nvSpPr>
          <p:cNvPr id="28" name="Oval 57">
            <a:extLst>
              <a:ext uri="{FF2B5EF4-FFF2-40B4-BE49-F238E27FC236}">
                <a16:creationId xmlns:a16="http://schemas.microsoft.com/office/drawing/2014/main" id="{1937D152-742E-841D-668C-CDFBADB5DAEB}"/>
              </a:ext>
            </a:extLst>
          </p:cNvPr>
          <p:cNvSpPr>
            <a:spLocks noChangeArrowheads="1"/>
          </p:cNvSpPr>
          <p:nvPr/>
        </p:nvSpPr>
        <p:spPr bwMode="auto">
          <a:xfrm>
            <a:off x="2776544" y="3436276"/>
            <a:ext cx="212119" cy="162384"/>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dirty="0">
              <a:cs typeface="Arial" panose="020B0604020202020204" pitchFamily="34" charset="0"/>
            </a:endParaRPr>
          </a:p>
        </p:txBody>
      </p:sp>
      <p:sp>
        <p:nvSpPr>
          <p:cNvPr id="29" name="Oval 56">
            <a:extLst>
              <a:ext uri="{FF2B5EF4-FFF2-40B4-BE49-F238E27FC236}">
                <a16:creationId xmlns:a16="http://schemas.microsoft.com/office/drawing/2014/main" id="{569706A6-CF48-C563-D8CC-ACC00C6ADC1B}"/>
              </a:ext>
            </a:extLst>
          </p:cNvPr>
          <p:cNvSpPr>
            <a:spLocks noChangeArrowheads="1"/>
          </p:cNvSpPr>
          <p:nvPr/>
        </p:nvSpPr>
        <p:spPr bwMode="auto">
          <a:xfrm>
            <a:off x="2713640" y="3233576"/>
            <a:ext cx="212119" cy="162384"/>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30" name="Oval 55">
            <a:extLst>
              <a:ext uri="{FF2B5EF4-FFF2-40B4-BE49-F238E27FC236}">
                <a16:creationId xmlns:a16="http://schemas.microsoft.com/office/drawing/2014/main" id="{AB1BE8EF-E698-3807-9656-5521C0DB23BA}"/>
              </a:ext>
            </a:extLst>
          </p:cNvPr>
          <p:cNvSpPr>
            <a:spLocks noChangeArrowheads="1"/>
          </p:cNvSpPr>
          <p:nvPr/>
        </p:nvSpPr>
        <p:spPr bwMode="auto">
          <a:xfrm>
            <a:off x="2906741" y="3098069"/>
            <a:ext cx="212119" cy="162384"/>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23" name="Oval 53">
            <a:extLst>
              <a:ext uri="{FF2B5EF4-FFF2-40B4-BE49-F238E27FC236}">
                <a16:creationId xmlns:a16="http://schemas.microsoft.com/office/drawing/2014/main" id="{4A2C989C-1C2E-2A6A-079B-F1A3D5290703}"/>
              </a:ext>
            </a:extLst>
          </p:cNvPr>
          <p:cNvSpPr>
            <a:spLocks noChangeArrowheads="1"/>
          </p:cNvSpPr>
          <p:nvPr/>
        </p:nvSpPr>
        <p:spPr bwMode="auto">
          <a:xfrm>
            <a:off x="2807265" y="3170862"/>
            <a:ext cx="526639" cy="403160"/>
          </a:xfrm>
          <a:prstGeom prst="ellipse">
            <a:avLst/>
          </a:prstGeom>
          <a:solidFill>
            <a:srgbClr val="BBE0E3"/>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dirty="0">
              <a:cs typeface="Arial" panose="020B0604020202020204" pitchFamily="34" charset="0"/>
            </a:endParaRPr>
          </a:p>
        </p:txBody>
      </p:sp>
      <p:sp>
        <p:nvSpPr>
          <p:cNvPr id="32" name="Rectangle 43">
            <a:extLst>
              <a:ext uri="{FF2B5EF4-FFF2-40B4-BE49-F238E27FC236}">
                <a16:creationId xmlns:a16="http://schemas.microsoft.com/office/drawing/2014/main" id="{ACE976AB-5B70-BE70-724C-2F183A146800}"/>
              </a:ext>
            </a:extLst>
          </p:cNvPr>
          <p:cNvSpPr>
            <a:spLocks noChangeArrowheads="1"/>
          </p:cNvSpPr>
          <p:nvPr/>
        </p:nvSpPr>
        <p:spPr bwMode="auto">
          <a:xfrm>
            <a:off x="1427838" y="3813048"/>
            <a:ext cx="2246642" cy="939930"/>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100" b="1">
                <a:solidFill>
                  <a:srgbClr val="363D48"/>
                </a:solidFill>
                <a:cs typeface="Arial" panose="020B0604020202020204" pitchFamily="34" charset="0"/>
              </a:rPr>
              <a:t>Hestesko</a:t>
            </a:r>
          </a:p>
        </p:txBody>
      </p:sp>
      <p:grpSp>
        <p:nvGrpSpPr>
          <p:cNvPr id="37" name="Group 96">
            <a:extLst>
              <a:ext uri="{FF2B5EF4-FFF2-40B4-BE49-F238E27FC236}">
                <a16:creationId xmlns:a16="http://schemas.microsoft.com/office/drawing/2014/main" id="{2EF2F073-C302-C885-F7F3-3E7B6D93196D}"/>
              </a:ext>
            </a:extLst>
          </p:cNvPr>
          <p:cNvGrpSpPr>
            <a:grpSpLocks/>
          </p:cNvGrpSpPr>
          <p:nvPr/>
        </p:nvGrpSpPr>
        <p:grpSpPr bwMode="auto">
          <a:xfrm rot="16200000">
            <a:off x="2287258" y="3859971"/>
            <a:ext cx="121595" cy="596813"/>
            <a:chOff x="1332" y="1031"/>
            <a:chExt cx="146" cy="510"/>
          </a:xfrm>
        </p:grpSpPr>
        <p:sp>
          <p:nvSpPr>
            <p:cNvPr id="38" name="Oval 97">
              <a:extLst>
                <a:ext uri="{FF2B5EF4-FFF2-40B4-BE49-F238E27FC236}">
                  <a16:creationId xmlns:a16="http://schemas.microsoft.com/office/drawing/2014/main" id="{EB04BE6F-C399-728E-3162-3E3671AA96BC}"/>
                </a:ext>
              </a:extLst>
            </p:cNvPr>
            <p:cNvSpPr>
              <a:spLocks noChangeArrowheads="1"/>
            </p:cNvSpPr>
            <p:nvPr/>
          </p:nvSpPr>
          <p:spPr bwMode="auto">
            <a:xfrm>
              <a:off x="1333" y="1031"/>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39" name="Oval 98">
              <a:extLst>
                <a:ext uri="{FF2B5EF4-FFF2-40B4-BE49-F238E27FC236}">
                  <a16:creationId xmlns:a16="http://schemas.microsoft.com/office/drawing/2014/main" id="{5AC5C530-2F12-72EC-D658-923FBBA6A085}"/>
                </a:ext>
              </a:extLst>
            </p:cNvPr>
            <p:cNvSpPr>
              <a:spLocks noChangeArrowheads="1"/>
            </p:cNvSpPr>
            <p:nvPr/>
          </p:nvSpPr>
          <p:spPr bwMode="auto">
            <a:xfrm>
              <a:off x="1332" y="121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40" name="Oval 99">
              <a:extLst>
                <a:ext uri="{FF2B5EF4-FFF2-40B4-BE49-F238E27FC236}">
                  <a16:creationId xmlns:a16="http://schemas.microsoft.com/office/drawing/2014/main" id="{C3A1BF58-FCA8-E244-2705-F320CE2ADEEE}"/>
                </a:ext>
              </a:extLst>
            </p:cNvPr>
            <p:cNvSpPr>
              <a:spLocks noChangeArrowheads="1"/>
            </p:cNvSpPr>
            <p:nvPr/>
          </p:nvSpPr>
          <p:spPr bwMode="auto">
            <a:xfrm>
              <a:off x="1333" y="1396"/>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grpSp>
      <p:grpSp>
        <p:nvGrpSpPr>
          <p:cNvPr id="41" name="Group 105">
            <a:extLst>
              <a:ext uri="{FF2B5EF4-FFF2-40B4-BE49-F238E27FC236}">
                <a16:creationId xmlns:a16="http://schemas.microsoft.com/office/drawing/2014/main" id="{EDDCCF1E-0C4A-6C0E-6301-D8C4A5CD0B5B}"/>
              </a:ext>
            </a:extLst>
          </p:cNvPr>
          <p:cNvGrpSpPr>
            <a:grpSpLocks/>
          </p:cNvGrpSpPr>
          <p:nvPr/>
        </p:nvGrpSpPr>
        <p:grpSpPr bwMode="auto">
          <a:xfrm rot="16200000">
            <a:off x="2924692" y="3859971"/>
            <a:ext cx="121595" cy="596813"/>
            <a:chOff x="1332" y="1031"/>
            <a:chExt cx="146" cy="510"/>
          </a:xfrm>
        </p:grpSpPr>
        <p:sp>
          <p:nvSpPr>
            <p:cNvPr id="42" name="Oval 106">
              <a:extLst>
                <a:ext uri="{FF2B5EF4-FFF2-40B4-BE49-F238E27FC236}">
                  <a16:creationId xmlns:a16="http://schemas.microsoft.com/office/drawing/2014/main" id="{486903E8-ABC6-DC10-DFBE-A109C99A2FC6}"/>
                </a:ext>
              </a:extLst>
            </p:cNvPr>
            <p:cNvSpPr>
              <a:spLocks noChangeArrowheads="1"/>
            </p:cNvSpPr>
            <p:nvPr/>
          </p:nvSpPr>
          <p:spPr bwMode="auto">
            <a:xfrm>
              <a:off x="1333" y="1031"/>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43" name="Oval 107">
              <a:extLst>
                <a:ext uri="{FF2B5EF4-FFF2-40B4-BE49-F238E27FC236}">
                  <a16:creationId xmlns:a16="http://schemas.microsoft.com/office/drawing/2014/main" id="{3F4AA716-53EB-6F26-7D96-A6F75F71EAAB}"/>
                </a:ext>
              </a:extLst>
            </p:cNvPr>
            <p:cNvSpPr>
              <a:spLocks noChangeArrowheads="1"/>
            </p:cNvSpPr>
            <p:nvPr/>
          </p:nvSpPr>
          <p:spPr bwMode="auto">
            <a:xfrm>
              <a:off x="1332" y="121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44" name="Oval 108">
              <a:extLst>
                <a:ext uri="{FF2B5EF4-FFF2-40B4-BE49-F238E27FC236}">
                  <a16:creationId xmlns:a16="http://schemas.microsoft.com/office/drawing/2014/main" id="{E449651E-E520-4DA3-A1BA-8D31F401B766}"/>
                </a:ext>
              </a:extLst>
            </p:cNvPr>
            <p:cNvSpPr>
              <a:spLocks noChangeArrowheads="1"/>
            </p:cNvSpPr>
            <p:nvPr/>
          </p:nvSpPr>
          <p:spPr bwMode="auto">
            <a:xfrm>
              <a:off x="1333" y="1396"/>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grpSp>
      <p:grpSp>
        <p:nvGrpSpPr>
          <p:cNvPr id="49" name="Group 86">
            <a:extLst>
              <a:ext uri="{FF2B5EF4-FFF2-40B4-BE49-F238E27FC236}">
                <a16:creationId xmlns:a16="http://schemas.microsoft.com/office/drawing/2014/main" id="{2D36CE54-3F2B-8268-70A6-BB7C3774DC0F}"/>
              </a:ext>
            </a:extLst>
          </p:cNvPr>
          <p:cNvGrpSpPr>
            <a:grpSpLocks/>
          </p:cNvGrpSpPr>
          <p:nvPr/>
        </p:nvGrpSpPr>
        <p:grpSpPr bwMode="auto">
          <a:xfrm>
            <a:off x="3258898" y="4175401"/>
            <a:ext cx="156234" cy="464494"/>
            <a:chOff x="1332" y="1031"/>
            <a:chExt cx="146" cy="510"/>
          </a:xfrm>
        </p:grpSpPr>
        <p:sp>
          <p:nvSpPr>
            <p:cNvPr id="50" name="Oval 87">
              <a:extLst>
                <a:ext uri="{FF2B5EF4-FFF2-40B4-BE49-F238E27FC236}">
                  <a16:creationId xmlns:a16="http://schemas.microsoft.com/office/drawing/2014/main" id="{6F4EB160-6DBE-EA59-E632-6B62870C8BA1}"/>
                </a:ext>
              </a:extLst>
            </p:cNvPr>
            <p:cNvSpPr>
              <a:spLocks noChangeArrowheads="1"/>
            </p:cNvSpPr>
            <p:nvPr/>
          </p:nvSpPr>
          <p:spPr bwMode="auto">
            <a:xfrm>
              <a:off x="1333" y="1031"/>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51" name="Oval 88">
              <a:extLst>
                <a:ext uri="{FF2B5EF4-FFF2-40B4-BE49-F238E27FC236}">
                  <a16:creationId xmlns:a16="http://schemas.microsoft.com/office/drawing/2014/main" id="{C51A4D40-E6E5-72FB-3C3E-907088D5CE5B}"/>
                </a:ext>
              </a:extLst>
            </p:cNvPr>
            <p:cNvSpPr>
              <a:spLocks noChangeArrowheads="1"/>
            </p:cNvSpPr>
            <p:nvPr/>
          </p:nvSpPr>
          <p:spPr bwMode="auto">
            <a:xfrm>
              <a:off x="1332" y="121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52" name="Oval 89">
              <a:extLst>
                <a:ext uri="{FF2B5EF4-FFF2-40B4-BE49-F238E27FC236}">
                  <a16:creationId xmlns:a16="http://schemas.microsoft.com/office/drawing/2014/main" id="{2E694683-A667-6EBE-2024-39EE110A17C6}"/>
                </a:ext>
              </a:extLst>
            </p:cNvPr>
            <p:cNvSpPr>
              <a:spLocks noChangeArrowheads="1"/>
            </p:cNvSpPr>
            <p:nvPr/>
          </p:nvSpPr>
          <p:spPr bwMode="auto">
            <a:xfrm>
              <a:off x="1333" y="1396"/>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grpSp>
      <p:grpSp>
        <p:nvGrpSpPr>
          <p:cNvPr id="57" name="Group 80">
            <a:extLst>
              <a:ext uri="{FF2B5EF4-FFF2-40B4-BE49-F238E27FC236}">
                <a16:creationId xmlns:a16="http://schemas.microsoft.com/office/drawing/2014/main" id="{6541DB16-DD58-443E-045E-F6C20FF966AB}"/>
              </a:ext>
            </a:extLst>
          </p:cNvPr>
          <p:cNvGrpSpPr>
            <a:grpSpLocks/>
          </p:cNvGrpSpPr>
          <p:nvPr/>
        </p:nvGrpSpPr>
        <p:grpSpPr bwMode="auto">
          <a:xfrm>
            <a:off x="1912163" y="4168105"/>
            <a:ext cx="156234" cy="464494"/>
            <a:chOff x="1332" y="1031"/>
            <a:chExt cx="146" cy="510"/>
          </a:xfrm>
        </p:grpSpPr>
        <p:sp>
          <p:nvSpPr>
            <p:cNvPr id="58" name="Oval 81">
              <a:extLst>
                <a:ext uri="{FF2B5EF4-FFF2-40B4-BE49-F238E27FC236}">
                  <a16:creationId xmlns:a16="http://schemas.microsoft.com/office/drawing/2014/main" id="{D1D553B7-7334-1B6C-8F28-0C4B11D17F2C}"/>
                </a:ext>
              </a:extLst>
            </p:cNvPr>
            <p:cNvSpPr>
              <a:spLocks noChangeArrowheads="1"/>
            </p:cNvSpPr>
            <p:nvPr/>
          </p:nvSpPr>
          <p:spPr bwMode="auto">
            <a:xfrm>
              <a:off x="1333" y="1031"/>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59" name="Oval 82">
              <a:extLst>
                <a:ext uri="{FF2B5EF4-FFF2-40B4-BE49-F238E27FC236}">
                  <a16:creationId xmlns:a16="http://schemas.microsoft.com/office/drawing/2014/main" id="{7E4052A1-72CD-AB9F-D498-80D7F21A814C}"/>
                </a:ext>
              </a:extLst>
            </p:cNvPr>
            <p:cNvSpPr>
              <a:spLocks noChangeArrowheads="1"/>
            </p:cNvSpPr>
            <p:nvPr/>
          </p:nvSpPr>
          <p:spPr bwMode="auto">
            <a:xfrm>
              <a:off x="1332" y="121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dirty="0">
                <a:cs typeface="Arial" panose="020B0604020202020204" pitchFamily="34" charset="0"/>
              </a:endParaRPr>
            </a:p>
          </p:txBody>
        </p:sp>
        <p:sp>
          <p:nvSpPr>
            <p:cNvPr id="60" name="Oval 83">
              <a:extLst>
                <a:ext uri="{FF2B5EF4-FFF2-40B4-BE49-F238E27FC236}">
                  <a16:creationId xmlns:a16="http://schemas.microsoft.com/office/drawing/2014/main" id="{677103A5-8BFF-F45E-40C4-6E451E63DACC}"/>
                </a:ext>
              </a:extLst>
            </p:cNvPr>
            <p:cNvSpPr>
              <a:spLocks noChangeArrowheads="1"/>
            </p:cNvSpPr>
            <p:nvPr/>
          </p:nvSpPr>
          <p:spPr bwMode="auto">
            <a:xfrm>
              <a:off x="1333" y="1396"/>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grpSp>
      <p:sp>
        <p:nvSpPr>
          <p:cNvPr id="34" name="Rectangle 84">
            <a:extLst>
              <a:ext uri="{FF2B5EF4-FFF2-40B4-BE49-F238E27FC236}">
                <a16:creationId xmlns:a16="http://schemas.microsoft.com/office/drawing/2014/main" id="{35D12581-C1A2-0D31-4A2F-9676D1098ABD}"/>
              </a:ext>
            </a:extLst>
          </p:cNvPr>
          <p:cNvSpPr>
            <a:spLocks noChangeArrowheads="1"/>
          </p:cNvSpPr>
          <p:nvPr/>
        </p:nvSpPr>
        <p:spPr bwMode="auto">
          <a:xfrm>
            <a:off x="1984031" y="4149663"/>
            <a:ext cx="351526" cy="530155"/>
          </a:xfrm>
          <a:prstGeom prst="rect">
            <a:avLst/>
          </a:prstGeom>
          <a:solidFill>
            <a:srgbClr val="BBE0E3"/>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33" name="Rectangle 104">
            <a:extLst>
              <a:ext uri="{FF2B5EF4-FFF2-40B4-BE49-F238E27FC236}">
                <a16:creationId xmlns:a16="http://schemas.microsoft.com/office/drawing/2014/main" id="{4918F6B9-3F38-778D-281C-2575631B5053}"/>
              </a:ext>
            </a:extLst>
          </p:cNvPr>
          <p:cNvSpPr>
            <a:spLocks noChangeArrowheads="1"/>
          </p:cNvSpPr>
          <p:nvPr/>
        </p:nvSpPr>
        <p:spPr bwMode="auto">
          <a:xfrm rot="16200000">
            <a:off x="2529196" y="3944247"/>
            <a:ext cx="273589" cy="681179"/>
          </a:xfrm>
          <a:prstGeom prst="rect">
            <a:avLst/>
          </a:prstGeom>
          <a:solidFill>
            <a:srgbClr val="BBE0E3"/>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36" name="Rectangle 94">
            <a:extLst>
              <a:ext uri="{FF2B5EF4-FFF2-40B4-BE49-F238E27FC236}">
                <a16:creationId xmlns:a16="http://schemas.microsoft.com/office/drawing/2014/main" id="{C23AC07A-9701-376E-7655-4F21946FB1F5}"/>
              </a:ext>
            </a:extLst>
          </p:cNvPr>
          <p:cNvSpPr>
            <a:spLocks noChangeArrowheads="1"/>
          </p:cNvSpPr>
          <p:nvPr/>
        </p:nvSpPr>
        <p:spPr bwMode="auto">
          <a:xfrm>
            <a:off x="2997988" y="4147434"/>
            <a:ext cx="351526" cy="530155"/>
          </a:xfrm>
          <a:prstGeom prst="rect">
            <a:avLst/>
          </a:prstGeom>
          <a:solidFill>
            <a:srgbClr val="BBE0E3"/>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61" name="Rectangle 48">
            <a:extLst>
              <a:ext uri="{FF2B5EF4-FFF2-40B4-BE49-F238E27FC236}">
                <a16:creationId xmlns:a16="http://schemas.microsoft.com/office/drawing/2014/main" id="{994D0AE3-EDD8-3AEA-4574-0654A99EB7F4}"/>
              </a:ext>
            </a:extLst>
          </p:cNvPr>
          <p:cNvSpPr>
            <a:spLocks noChangeArrowheads="1"/>
          </p:cNvSpPr>
          <p:nvPr/>
        </p:nvSpPr>
        <p:spPr bwMode="auto">
          <a:xfrm>
            <a:off x="1427838" y="4805264"/>
            <a:ext cx="2246642" cy="939930"/>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100" b="1">
                <a:solidFill>
                  <a:srgbClr val="363D48"/>
                </a:solidFill>
                <a:cs typeface="Arial" panose="020B0604020202020204" pitchFamily="34" charset="0"/>
              </a:rPr>
              <a:t>Café (flere små borde)</a:t>
            </a:r>
          </a:p>
        </p:txBody>
      </p:sp>
      <p:grpSp>
        <p:nvGrpSpPr>
          <p:cNvPr id="62" name="Group 126">
            <a:extLst>
              <a:ext uri="{FF2B5EF4-FFF2-40B4-BE49-F238E27FC236}">
                <a16:creationId xmlns:a16="http://schemas.microsoft.com/office/drawing/2014/main" id="{9EE05101-24B9-4224-1B7F-801E1059ECA2}"/>
              </a:ext>
            </a:extLst>
          </p:cNvPr>
          <p:cNvGrpSpPr>
            <a:grpSpLocks/>
          </p:cNvGrpSpPr>
          <p:nvPr/>
        </p:nvGrpSpPr>
        <p:grpSpPr bwMode="auto">
          <a:xfrm>
            <a:off x="2376177" y="5083717"/>
            <a:ext cx="424956" cy="351409"/>
            <a:chOff x="794" y="1782"/>
            <a:chExt cx="487" cy="481"/>
          </a:xfrm>
        </p:grpSpPr>
        <p:sp>
          <p:nvSpPr>
            <p:cNvPr id="63" name="Oval 127">
              <a:extLst>
                <a:ext uri="{FF2B5EF4-FFF2-40B4-BE49-F238E27FC236}">
                  <a16:creationId xmlns:a16="http://schemas.microsoft.com/office/drawing/2014/main" id="{53773DE3-F7BC-3557-3504-B7A3EAE37743}"/>
                </a:ext>
              </a:extLst>
            </p:cNvPr>
            <p:cNvSpPr>
              <a:spLocks noChangeArrowheads="1"/>
            </p:cNvSpPr>
            <p:nvPr/>
          </p:nvSpPr>
          <p:spPr bwMode="auto">
            <a:xfrm>
              <a:off x="1098" y="1830"/>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64" name="Oval 128">
              <a:extLst>
                <a:ext uri="{FF2B5EF4-FFF2-40B4-BE49-F238E27FC236}">
                  <a16:creationId xmlns:a16="http://schemas.microsoft.com/office/drawing/2014/main" id="{BBC006F2-00FC-A07A-43CC-B75E440DB6AD}"/>
                </a:ext>
              </a:extLst>
            </p:cNvPr>
            <p:cNvSpPr>
              <a:spLocks noChangeArrowheads="1"/>
            </p:cNvSpPr>
            <p:nvPr/>
          </p:nvSpPr>
          <p:spPr bwMode="auto">
            <a:xfrm>
              <a:off x="926" y="1782"/>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65" name="Oval 129">
              <a:extLst>
                <a:ext uri="{FF2B5EF4-FFF2-40B4-BE49-F238E27FC236}">
                  <a16:creationId xmlns:a16="http://schemas.microsoft.com/office/drawing/2014/main" id="{93983D32-58F6-E05D-3754-EDA46DD6490F}"/>
                </a:ext>
              </a:extLst>
            </p:cNvPr>
            <p:cNvSpPr>
              <a:spLocks noChangeArrowheads="1"/>
            </p:cNvSpPr>
            <p:nvPr/>
          </p:nvSpPr>
          <p:spPr bwMode="auto">
            <a:xfrm>
              <a:off x="794" y="1903"/>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66" name="Oval 130">
              <a:extLst>
                <a:ext uri="{FF2B5EF4-FFF2-40B4-BE49-F238E27FC236}">
                  <a16:creationId xmlns:a16="http://schemas.microsoft.com/office/drawing/2014/main" id="{8CBEAF72-2105-CC57-CA4D-FC322F21F8D7}"/>
                </a:ext>
              </a:extLst>
            </p:cNvPr>
            <p:cNvSpPr>
              <a:spLocks noChangeArrowheads="1"/>
            </p:cNvSpPr>
            <p:nvPr/>
          </p:nvSpPr>
          <p:spPr bwMode="auto">
            <a:xfrm>
              <a:off x="837" y="208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67" name="Oval 131">
              <a:extLst>
                <a:ext uri="{FF2B5EF4-FFF2-40B4-BE49-F238E27FC236}">
                  <a16:creationId xmlns:a16="http://schemas.microsoft.com/office/drawing/2014/main" id="{6A12D73C-94E5-7326-3BF2-F5DB4E480C0B}"/>
                </a:ext>
              </a:extLst>
            </p:cNvPr>
            <p:cNvSpPr>
              <a:spLocks noChangeArrowheads="1"/>
            </p:cNvSpPr>
            <p:nvPr/>
          </p:nvSpPr>
          <p:spPr bwMode="auto">
            <a:xfrm>
              <a:off x="1136" y="2005"/>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68" name="Oval 132">
              <a:extLst>
                <a:ext uri="{FF2B5EF4-FFF2-40B4-BE49-F238E27FC236}">
                  <a16:creationId xmlns:a16="http://schemas.microsoft.com/office/drawing/2014/main" id="{3AE05828-19C4-FBE4-A220-9CA71E261922}"/>
                </a:ext>
              </a:extLst>
            </p:cNvPr>
            <p:cNvSpPr>
              <a:spLocks noChangeArrowheads="1"/>
            </p:cNvSpPr>
            <p:nvPr/>
          </p:nvSpPr>
          <p:spPr bwMode="auto">
            <a:xfrm>
              <a:off x="1011" y="2118"/>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69" name="Oval 133">
              <a:extLst>
                <a:ext uri="{FF2B5EF4-FFF2-40B4-BE49-F238E27FC236}">
                  <a16:creationId xmlns:a16="http://schemas.microsoft.com/office/drawing/2014/main" id="{94617DA6-9C5C-C4AC-D865-3EFDF6452C5A}"/>
                </a:ext>
              </a:extLst>
            </p:cNvPr>
            <p:cNvSpPr>
              <a:spLocks noChangeArrowheads="1"/>
            </p:cNvSpPr>
            <p:nvPr/>
          </p:nvSpPr>
          <p:spPr bwMode="auto">
            <a:xfrm>
              <a:off x="858" y="1847"/>
              <a:ext cx="360" cy="360"/>
            </a:xfrm>
            <a:prstGeom prst="ellipse">
              <a:avLst/>
            </a:prstGeom>
            <a:solidFill>
              <a:srgbClr val="BBE0E3"/>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dirty="0">
                <a:cs typeface="Arial" panose="020B0604020202020204" pitchFamily="34" charset="0"/>
              </a:endParaRPr>
            </a:p>
          </p:txBody>
        </p:sp>
      </p:grpSp>
      <p:grpSp>
        <p:nvGrpSpPr>
          <p:cNvPr id="70" name="Group 134">
            <a:extLst>
              <a:ext uri="{FF2B5EF4-FFF2-40B4-BE49-F238E27FC236}">
                <a16:creationId xmlns:a16="http://schemas.microsoft.com/office/drawing/2014/main" id="{045FD464-4C16-F90B-7569-4F69C509A046}"/>
              </a:ext>
            </a:extLst>
          </p:cNvPr>
          <p:cNvGrpSpPr>
            <a:grpSpLocks/>
          </p:cNvGrpSpPr>
          <p:nvPr/>
        </p:nvGrpSpPr>
        <p:grpSpPr bwMode="auto">
          <a:xfrm>
            <a:off x="2718328" y="5360954"/>
            <a:ext cx="424956" cy="351409"/>
            <a:chOff x="794" y="1782"/>
            <a:chExt cx="487" cy="481"/>
          </a:xfrm>
        </p:grpSpPr>
        <p:sp>
          <p:nvSpPr>
            <p:cNvPr id="71" name="Oval 135">
              <a:extLst>
                <a:ext uri="{FF2B5EF4-FFF2-40B4-BE49-F238E27FC236}">
                  <a16:creationId xmlns:a16="http://schemas.microsoft.com/office/drawing/2014/main" id="{181130ED-084D-D4A1-347C-011E7C48BC69}"/>
                </a:ext>
              </a:extLst>
            </p:cNvPr>
            <p:cNvSpPr>
              <a:spLocks noChangeArrowheads="1"/>
            </p:cNvSpPr>
            <p:nvPr/>
          </p:nvSpPr>
          <p:spPr bwMode="auto">
            <a:xfrm>
              <a:off x="1098" y="1830"/>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72" name="Oval 136">
              <a:extLst>
                <a:ext uri="{FF2B5EF4-FFF2-40B4-BE49-F238E27FC236}">
                  <a16:creationId xmlns:a16="http://schemas.microsoft.com/office/drawing/2014/main" id="{6C2D880D-CD80-7482-7C51-D9F460C2A023}"/>
                </a:ext>
              </a:extLst>
            </p:cNvPr>
            <p:cNvSpPr>
              <a:spLocks noChangeArrowheads="1"/>
            </p:cNvSpPr>
            <p:nvPr/>
          </p:nvSpPr>
          <p:spPr bwMode="auto">
            <a:xfrm>
              <a:off x="926" y="1782"/>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73" name="Oval 137">
              <a:extLst>
                <a:ext uri="{FF2B5EF4-FFF2-40B4-BE49-F238E27FC236}">
                  <a16:creationId xmlns:a16="http://schemas.microsoft.com/office/drawing/2014/main" id="{AB7DA16E-8B07-9FC5-7AAB-D2C23A8F8C53}"/>
                </a:ext>
              </a:extLst>
            </p:cNvPr>
            <p:cNvSpPr>
              <a:spLocks noChangeArrowheads="1"/>
            </p:cNvSpPr>
            <p:nvPr/>
          </p:nvSpPr>
          <p:spPr bwMode="auto">
            <a:xfrm>
              <a:off x="794" y="1903"/>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74" name="Oval 138">
              <a:extLst>
                <a:ext uri="{FF2B5EF4-FFF2-40B4-BE49-F238E27FC236}">
                  <a16:creationId xmlns:a16="http://schemas.microsoft.com/office/drawing/2014/main" id="{F48A3FEC-E58A-5AB6-20D1-111E9846A507}"/>
                </a:ext>
              </a:extLst>
            </p:cNvPr>
            <p:cNvSpPr>
              <a:spLocks noChangeArrowheads="1"/>
            </p:cNvSpPr>
            <p:nvPr/>
          </p:nvSpPr>
          <p:spPr bwMode="auto">
            <a:xfrm>
              <a:off x="837" y="208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75" name="Oval 139">
              <a:extLst>
                <a:ext uri="{FF2B5EF4-FFF2-40B4-BE49-F238E27FC236}">
                  <a16:creationId xmlns:a16="http://schemas.microsoft.com/office/drawing/2014/main" id="{41405D82-FDE0-D937-DC0D-48E6742BDC6E}"/>
                </a:ext>
              </a:extLst>
            </p:cNvPr>
            <p:cNvSpPr>
              <a:spLocks noChangeArrowheads="1"/>
            </p:cNvSpPr>
            <p:nvPr/>
          </p:nvSpPr>
          <p:spPr bwMode="auto">
            <a:xfrm>
              <a:off x="1136" y="2005"/>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76" name="Oval 140">
              <a:extLst>
                <a:ext uri="{FF2B5EF4-FFF2-40B4-BE49-F238E27FC236}">
                  <a16:creationId xmlns:a16="http://schemas.microsoft.com/office/drawing/2014/main" id="{5C9F1C85-803D-EACD-C7C8-5EDC5176C7DF}"/>
                </a:ext>
              </a:extLst>
            </p:cNvPr>
            <p:cNvSpPr>
              <a:spLocks noChangeArrowheads="1"/>
            </p:cNvSpPr>
            <p:nvPr/>
          </p:nvSpPr>
          <p:spPr bwMode="auto">
            <a:xfrm>
              <a:off x="1011" y="2118"/>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77" name="Oval 141">
              <a:extLst>
                <a:ext uri="{FF2B5EF4-FFF2-40B4-BE49-F238E27FC236}">
                  <a16:creationId xmlns:a16="http://schemas.microsoft.com/office/drawing/2014/main" id="{856B0F34-8DBF-2AEC-CFB6-A0A167004C36}"/>
                </a:ext>
              </a:extLst>
            </p:cNvPr>
            <p:cNvSpPr>
              <a:spLocks noChangeArrowheads="1"/>
            </p:cNvSpPr>
            <p:nvPr/>
          </p:nvSpPr>
          <p:spPr bwMode="auto">
            <a:xfrm>
              <a:off x="858" y="1847"/>
              <a:ext cx="360" cy="360"/>
            </a:xfrm>
            <a:prstGeom prst="ellipse">
              <a:avLst/>
            </a:prstGeom>
            <a:solidFill>
              <a:srgbClr val="BBE0E3"/>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grpSp>
      <p:grpSp>
        <p:nvGrpSpPr>
          <p:cNvPr id="78" name="Group 142">
            <a:extLst>
              <a:ext uri="{FF2B5EF4-FFF2-40B4-BE49-F238E27FC236}">
                <a16:creationId xmlns:a16="http://schemas.microsoft.com/office/drawing/2014/main" id="{3E2BA680-D81B-BB43-0ABD-7127DD4F91BB}"/>
              </a:ext>
            </a:extLst>
          </p:cNvPr>
          <p:cNvGrpSpPr>
            <a:grpSpLocks/>
          </p:cNvGrpSpPr>
          <p:nvPr/>
        </p:nvGrpSpPr>
        <p:grpSpPr bwMode="auto">
          <a:xfrm>
            <a:off x="3129223" y="5083717"/>
            <a:ext cx="424956" cy="351409"/>
            <a:chOff x="794" y="1782"/>
            <a:chExt cx="487" cy="481"/>
          </a:xfrm>
        </p:grpSpPr>
        <p:sp>
          <p:nvSpPr>
            <p:cNvPr id="79" name="Oval 143">
              <a:extLst>
                <a:ext uri="{FF2B5EF4-FFF2-40B4-BE49-F238E27FC236}">
                  <a16:creationId xmlns:a16="http://schemas.microsoft.com/office/drawing/2014/main" id="{BCA83E9C-667B-23E2-DD1D-6733C76E0C43}"/>
                </a:ext>
              </a:extLst>
            </p:cNvPr>
            <p:cNvSpPr>
              <a:spLocks noChangeArrowheads="1"/>
            </p:cNvSpPr>
            <p:nvPr/>
          </p:nvSpPr>
          <p:spPr bwMode="auto">
            <a:xfrm>
              <a:off x="1098" y="1830"/>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80" name="Oval 144">
              <a:extLst>
                <a:ext uri="{FF2B5EF4-FFF2-40B4-BE49-F238E27FC236}">
                  <a16:creationId xmlns:a16="http://schemas.microsoft.com/office/drawing/2014/main" id="{2D27D685-07BB-0D39-8F25-C6DFF1E9719B}"/>
                </a:ext>
              </a:extLst>
            </p:cNvPr>
            <p:cNvSpPr>
              <a:spLocks noChangeArrowheads="1"/>
            </p:cNvSpPr>
            <p:nvPr/>
          </p:nvSpPr>
          <p:spPr bwMode="auto">
            <a:xfrm>
              <a:off x="926" y="1782"/>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81" name="Oval 145">
              <a:extLst>
                <a:ext uri="{FF2B5EF4-FFF2-40B4-BE49-F238E27FC236}">
                  <a16:creationId xmlns:a16="http://schemas.microsoft.com/office/drawing/2014/main" id="{93B73A4A-B6D7-423D-C47A-4D74AC5BE991}"/>
                </a:ext>
              </a:extLst>
            </p:cNvPr>
            <p:cNvSpPr>
              <a:spLocks noChangeArrowheads="1"/>
            </p:cNvSpPr>
            <p:nvPr/>
          </p:nvSpPr>
          <p:spPr bwMode="auto">
            <a:xfrm>
              <a:off x="794" y="1903"/>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82" name="Oval 146">
              <a:extLst>
                <a:ext uri="{FF2B5EF4-FFF2-40B4-BE49-F238E27FC236}">
                  <a16:creationId xmlns:a16="http://schemas.microsoft.com/office/drawing/2014/main" id="{20F08B60-CD4A-6C4A-9C18-911ADDADBE24}"/>
                </a:ext>
              </a:extLst>
            </p:cNvPr>
            <p:cNvSpPr>
              <a:spLocks noChangeArrowheads="1"/>
            </p:cNvSpPr>
            <p:nvPr/>
          </p:nvSpPr>
          <p:spPr bwMode="auto">
            <a:xfrm>
              <a:off x="837" y="208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83" name="Oval 147">
              <a:extLst>
                <a:ext uri="{FF2B5EF4-FFF2-40B4-BE49-F238E27FC236}">
                  <a16:creationId xmlns:a16="http://schemas.microsoft.com/office/drawing/2014/main" id="{2650BE67-0A2C-57EA-BB15-BE3FDDF397A3}"/>
                </a:ext>
              </a:extLst>
            </p:cNvPr>
            <p:cNvSpPr>
              <a:spLocks noChangeArrowheads="1"/>
            </p:cNvSpPr>
            <p:nvPr/>
          </p:nvSpPr>
          <p:spPr bwMode="auto">
            <a:xfrm>
              <a:off x="1136" y="2005"/>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84" name="Oval 148">
              <a:extLst>
                <a:ext uri="{FF2B5EF4-FFF2-40B4-BE49-F238E27FC236}">
                  <a16:creationId xmlns:a16="http://schemas.microsoft.com/office/drawing/2014/main" id="{63BD8FB7-97F4-7156-23EE-BC588F1DCEA1}"/>
                </a:ext>
              </a:extLst>
            </p:cNvPr>
            <p:cNvSpPr>
              <a:spLocks noChangeArrowheads="1"/>
            </p:cNvSpPr>
            <p:nvPr/>
          </p:nvSpPr>
          <p:spPr bwMode="auto">
            <a:xfrm>
              <a:off x="1011" y="2118"/>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85" name="Oval 149">
              <a:extLst>
                <a:ext uri="{FF2B5EF4-FFF2-40B4-BE49-F238E27FC236}">
                  <a16:creationId xmlns:a16="http://schemas.microsoft.com/office/drawing/2014/main" id="{41DC8619-CD75-6D4F-86AA-062352B49376}"/>
                </a:ext>
              </a:extLst>
            </p:cNvPr>
            <p:cNvSpPr>
              <a:spLocks noChangeArrowheads="1"/>
            </p:cNvSpPr>
            <p:nvPr/>
          </p:nvSpPr>
          <p:spPr bwMode="auto">
            <a:xfrm>
              <a:off x="858" y="1847"/>
              <a:ext cx="360" cy="360"/>
            </a:xfrm>
            <a:prstGeom prst="ellipse">
              <a:avLst/>
            </a:prstGeom>
            <a:solidFill>
              <a:srgbClr val="BBE0E3"/>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dirty="0">
                <a:cs typeface="Arial" panose="020B0604020202020204" pitchFamily="34" charset="0"/>
              </a:endParaRPr>
            </a:p>
          </p:txBody>
        </p:sp>
      </p:grpSp>
      <p:grpSp>
        <p:nvGrpSpPr>
          <p:cNvPr id="86" name="Group 118">
            <a:extLst>
              <a:ext uri="{FF2B5EF4-FFF2-40B4-BE49-F238E27FC236}">
                <a16:creationId xmlns:a16="http://schemas.microsoft.com/office/drawing/2014/main" id="{F76707A3-6087-7683-7C25-629A87C720D9}"/>
              </a:ext>
            </a:extLst>
          </p:cNvPr>
          <p:cNvGrpSpPr>
            <a:grpSpLocks/>
          </p:cNvGrpSpPr>
          <p:nvPr/>
        </p:nvGrpSpPr>
        <p:grpSpPr bwMode="auto">
          <a:xfrm>
            <a:off x="1938722" y="5359738"/>
            <a:ext cx="424956" cy="351409"/>
            <a:chOff x="794" y="1782"/>
            <a:chExt cx="487" cy="481"/>
          </a:xfrm>
        </p:grpSpPr>
        <p:sp>
          <p:nvSpPr>
            <p:cNvPr id="87" name="Oval 119">
              <a:extLst>
                <a:ext uri="{FF2B5EF4-FFF2-40B4-BE49-F238E27FC236}">
                  <a16:creationId xmlns:a16="http://schemas.microsoft.com/office/drawing/2014/main" id="{054FC695-D096-ADED-B393-29821BE6DE4C}"/>
                </a:ext>
              </a:extLst>
            </p:cNvPr>
            <p:cNvSpPr>
              <a:spLocks noChangeArrowheads="1"/>
            </p:cNvSpPr>
            <p:nvPr/>
          </p:nvSpPr>
          <p:spPr bwMode="auto">
            <a:xfrm>
              <a:off x="1098" y="1830"/>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88" name="Oval 120">
              <a:extLst>
                <a:ext uri="{FF2B5EF4-FFF2-40B4-BE49-F238E27FC236}">
                  <a16:creationId xmlns:a16="http://schemas.microsoft.com/office/drawing/2014/main" id="{27263F88-43F9-BF82-8243-A805A0CAF465}"/>
                </a:ext>
              </a:extLst>
            </p:cNvPr>
            <p:cNvSpPr>
              <a:spLocks noChangeArrowheads="1"/>
            </p:cNvSpPr>
            <p:nvPr/>
          </p:nvSpPr>
          <p:spPr bwMode="auto">
            <a:xfrm>
              <a:off x="926" y="1782"/>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89" name="Oval 121">
              <a:extLst>
                <a:ext uri="{FF2B5EF4-FFF2-40B4-BE49-F238E27FC236}">
                  <a16:creationId xmlns:a16="http://schemas.microsoft.com/office/drawing/2014/main" id="{F3CF3784-DF11-CAC9-DA43-2321FB902227}"/>
                </a:ext>
              </a:extLst>
            </p:cNvPr>
            <p:cNvSpPr>
              <a:spLocks noChangeArrowheads="1"/>
            </p:cNvSpPr>
            <p:nvPr/>
          </p:nvSpPr>
          <p:spPr bwMode="auto">
            <a:xfrm>
              <a:off x="794" y="1903"/>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90" name="Oval 122">
              <a:extLst>
                <a:ext uri="{FF2B5EF4-FFF2-40B4-BE49-F238E27FC236}">
                  <a16:creationId xmlns:a16="http://schemas.microsoft.com/office/drawing/2014/main" id="{C8BDDA4E-AD20-6A76-F4B5-2F76F5A1896B}"/>
                </a:ext>
              </a:extLst>
            </p:cNvPr>
            <p:cNvSpPr>
              <a:spLocks noChangeArrowheads="1"/>
            </p:cNvSpPr>
            <p:nvPr/>
          </p:nvSpPr>
          <p:spPr bwMode="auto">
            <a:xfrm>
              <a:off x="837" y="208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91" name="Oval 123">
              <a:extLst>
                <a:ext uri="{FF2B5EF4-FFF2-40B4-BE49-F238E27FC236}">
                  <a16:creationId xmlns:a16="http://schemas.microsoft.com/office/drawing/2014/main" id="{28DA2E70-75A8-E606-8A77-1A3CE33B2FA4}"/>
                </a:ext>
              </a:extLst>
            </p:cNvPr>
            <p:cNvSpPr>
              <a:spLocks noChangeArrowheads="1"/>
            </p:cNvSpPr>
            <p:nvPr/>
          </p:nvSpPr>
          <p:spPr bwMode="auto">
            <a:xfrm>
              <a:off x="1136" y="2005"/>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92" name="Oval 124">
              <a:extLst>
                <a:ext uri="{FF2B5EF4-FFF2-40B4-BE49-F238E27FC236}">
                  <a16:creationId xmlns:a16="http://schemas.microsoft.com/office/drawing/2014/main" id="{65446593-8CD6-BEEE-DB86-D85F0DA598B6}"/>
                </a:ext>
              </a:extLst>
            </p:cNvPr>
            <p:cNvSpPr>
              <a:spLocks noChangeArrowheads="1"/>
            </p:cNvSpPr>
            <p:nvPr/>
          </p:nvSpPr>
          <p:spPr bwMode="auto">
            <a:xfrm>
              <a:off x="1011" y="2118"/>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93" name="Oval 125">
              <a:extLst>
                <a:ext uri="{FF2B5EF4-FFF2-40B4-BE49-F238E27FC236}">
                  <a16:creationId xmlns:a16="http://schemas.microsoft.com/office/drawing/2014/main" id="{93474A95-6CD7-874E-4E3C-40D83DFDE9E2}"/>
                </a:ext>
              </a:extLst>
            </p:cNvPr>
            <p:cNvSpPr>
              <a:spLocks noChangeArrowheads="1"/>
            </p:cNvSpPr>
            <p:nvPr/>
          </p:nvSpPr>
          <p:spPr bwMode="auto">
            <a:xfrm>
              <a:off x="858" y="1847"/>
              <a:ext cx="360" cy="360"/>
            </a:xfrm>
            <a:prstGeom prst="ellipse">
              <a:avLst/>
            </a:prstGeom>
            <a:solidFill>
              <a:srgbClr val="BBE0E3"/>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grpSp>
      <p:grpSp>
        <p:nvGrpSpPr>
          <p:cNvPr id="94" name="Group 110">
            <a:extLst>
              <a:ext uri="{FF2B5EF4-FFF2-40B4-BE49-F238E27FC236}">
                <a16:creationId xmlns:a16="http://schemas.microsoft.com/office/drawing/2014/main" id="{4618BEDC-4C81-1C56-BA94-AC6D14694D35}"/>
              </a:ext>
            </a:extLst>
          </p:cNvPr>
          <p:cNvGrpSpPr>
            <a:grpSpLocks/>
          </p:cNvGrpSpPr>
          <p:nvPr/>
        </p:nvGrpSpPr>
        <p:grpSpPr bwMode="auto">
          <a:xfrm>
            <a:off x="1559074" y="5083717"/>
            <a:ext cx="424956" cy="351409"/>
            <a:chOff x="794" y="1782"/>
            <a:chExt cx="487" cy="481"/>
          </a:xfrm>
        </p:grpSpPr>
        <p:sp>
          <p:nvSpPr>
            <p:cNvPr id="95" name="Oval 111">
              <a:extLst>
                <a:ext uri="{FF2B5EF4-FFF2-40B4-BE49-F238E27FC236}">
                  <a16:creationId xmlns:a16="http://schemas.microsoft.com/office/drawing/2014/main" id="{E044B4D3-FDB1-F208-DC86-809F437CF3ED}"/>
                </a:ext>
              </a:extLst>
            </p:cNvPr>
            <p:cNvSpPr>
              <a:spLocks noChangeArrowheads="1"/>
            </p:cNvSpPr>
            <p:nvPr/>
          </p:nvSpPr>
          <p:spPr bwMode="auto">
            <a:xfrm>
              <a:off x="1098" y="1830"/>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96" name="Oval 112">
              <a:extLst>
                <a:ext uri="{FF2B5EF4-FFF2-40B4-BE49-F238E27FC236}">
                  <a16:creationId xmlns:a16="http://schemas.microsoft.com/office/drawing/2014/main" id="{9F88E61B-B72D-BE91-ED30-B247418992C9}"/>
                </a:ext>
              </a:extLst>
            </p:cNvPr>
            <p:cNvSpPr>
              <a:spLocks noChangeArrowheads="1"/>
            </p:cNvSpPr>
            <p:nvPr/>
          </p:nvSpPr>
          <p:spPr bwMode="auto">
            <a:xfrm>
              <a:off x="926" y="1782"/>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97" name="Oval 113">
              <a:extLst>
                <a:ext uri="{FF2B5EF4-FFF2-40B4-BE49-F238E27FC236}">
                  <a16:creationId xmlns:a16="http://schemas.microsoft.com/office/drawing/2014/main" id="{D1516CAA-116B-02ED-7F27-C819EFC383D8}"/>
                </a:ext>
              </a:extLst>
            </p:cNvPr>
            <p:cNvSpPr>
              <a:spLocks noChangeArrowheads="1"/>
            </p:cNvSpPr>
            <p:nvPr/>
          </p:nvSpPr>
          <p:spPr bwMode="auto">
            <a:xfrm>
              <a:off x="794" y="1903"/>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98" name="Oval 114">
              <a:extLst>
                <a:ext uri="{FF2B5EF4-FFF2-40B4-BE49-F238E27FC236}">
                  <a16:creationId xmlns:a16="http://schemas.microsoft.com/office/drawing/2014/main" id="{73926323-1EC1-937E-B54B-A3B91418AD33}"/>
                </a:ext>
              </a:extLst>
            </p:cNvPr>
            <p:cNvSpPr>
              <a:spLocks noChangeArrowheads="1"/>
            </p:cNvSpPr>
            <p:nvPr/>
          </p:nvSpPr>
          <p:spPr bwMode="auto">
            <a:xfrm>
              <a:off x="837" y="2084"/>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99" name="Oval 115">
              <a:extLst>
                <a:ext uri="{FF2B5EF4-FFF2-40B4-BE49-F238E27FC236}">
                  <a16:creationId xmlns:a16="http://schemas.microsoft.com/office/drawing/2014/main" id="{1120A82F-1BA4-010B-2766-4F59F65CEC1A}"/>
                </a:ext>
              </a:extLst>
            </p:cNvPr>
            <p:cNvSpPr>
              <a:spLocks noChangeArrowheads="1"/>
            </p:cNvSpPr>
            <p:nvPr/>
          </p:nvSpPr>
          <p:spPr bwMode="auto">
            <a:xfrm>
              <a:off x="1136" y="2005"/>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100" name="Oval 116">
              <a:extLst>
                <a:ext uri="{FF2B5EF4-FFF2-40B4-BE49-F238E27FC236}">
                  <a16:creationId xmlns:a16="http://schemas.microsoft.com/office/drawing/2014/main" id="{7341C4D1-A0EA-43D6-9483-B2F5B150A015}"/>
                </a:ext>
              </a:extLst>
            </p:cNvPr>
            <p:cNvSpPr>
              <a:spLocks noChangeArrowheads="1"/>
            </p:cNvSpPr>
            <p:nvPr/>
          </p:nvSpPr>
          <p:spPr bwMode="auto">
            <a:xfrm>
              <a:off x="1011" y="2118"/>
              <a:ext cx="145" cy="145"/>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sp>
          <p:nvSpPr>
            <p:cNvPr id="101" name="Oval 117">
              <a:extLst>
                <a:ext uri="{FF2B5EF4-FFF2-40B4-BE49-F238E27FC236}">
                  <a16:creationId xmlns:a16="http://schemas.microsoft.com/office/drawing/2014/main" id="{B63945F2-9076-17A2-D855-C6E3FD8A8BE8}"/>
                </a:ext>
              </a:extLst>
            </p:cNvPr>
            <p:cNvSpPr>
              <a:spLocks noChangeArrowheads="1"/>
            </p:cNvSpPr>
            <p:nvPr/>
          </p:nvSpPr>
          <p:spPr bwMode="auto">
            <a:xfrm>
              <a:off x="858" y="1847"/>
              <a:ext cx="360" cy="360"/>
            </a:xfrm>
            <a:prstGeom prst="ellipse">
              <a:avLst/>
            </a:prstGeom>
            <a:solidFill>
              <a:srgbClr val="BBE0E3"/>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100" b="1">
                <a:cs typeface="Arial" panose="020B0604020202020204" pitchFamily="34" charset="0"/>
              </a:endParaRPr>
            </a:p>
          </p:txBody>
        </p:sp>
      </p:grpSp>
      <p:sp>
        <p:nvSpPr>
          <p:cNvPr id="102" name="Rectangle 29">
            <a:extLst>
              <a:ext uri="{FF2B5EF4-FFF2-40B4-BE49-F238E27FC236}">
                <a16:creationId xmlns:a16="http://schemas.microsoft.com/office/drawing/2014/main" id="{2EC5F1D8-52F2-2454-687D-562D4A1773EC}"/>
              </a:ext>
            </a:extLst>
          </p:cNvPr>
          <p:cNvSpPr>
            <a:spLocks noChangeArrowheads="1"/>
          </p:cNvSpPr>
          <p:nvPr/>
        </p:nvSpPr>
        <p:spPr bwMode="auto">
          <a:xfrm>
            <a:off x="3743222"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Beskrivelse</a:t>
            </a:r>
            <a:endParaRPr lang="da-DK" altLang="da-DK" sz="1000">
              <a:solidFill>
                <a:schemeClr val="bg1"/>
              </a:solidFill>
            </a:endParaRPr>
          </a:p>
        </p:txBody>
      </p:sp>
      <p:sp>
        <p:nvSpPr>
          <p:cNvPr id="103" name="Rectangle 30">
            <a:extLst>
              <a:ext uri="{FF2B5EF4-FFF2-40B4-BE49-F238E27FC236}">
                <a16:creationId xmlns:a16="http://schemas.microsoft.com/office/drawing/2014/main" id="{27198C6C-C1BE-F84F-C8ED-06D869F729C7}"/>
              </a:ext>
            </a:extLst>
          </p:cNvPr>
          <p:cNvSpPr>
            <a:spLocks noChangeArrowheads="1"/>
          </p:cNvSpPr>
          <p:nvPr/>
        </p:nvSpPr>
        <p:spPr bwMode="auto">
          <a:xfrm>
            <a:off x="6055482"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Formål</a:t>
            </a:r>
            <a:endParaRPr lang="da-DK" altLang="da-DK" sz="1000">
              <a:solidFill>
                <a:schemeClr val="bg1"/>
              </a:solidFill>
            </a:endParaRPr>
          </a:p>
        </p:txBody>
      </p:sp>
      <p:sp>
        <p:nvSpPr>
          <p:cNvPr id="104" name="Rectangle 31">
            <a:extLst>
              <a:ext uri="{FF2B5EF4-FFF2-40B4-BE49-F238E27FC236}">
                <a16:creationId xmlns:a16="http://schemas.microsoft.com/office/drawing/2014/main" id="{7450B7DD-A37B-DB6F-6644-62D3CD619431}"/>
              </a:ext>
            </a:extLst>
          </p:cNvPr>
          <p:cNvSpPr>
            <a:spLocks noChangeArrowheads="1"/>
          </p:cNvSpPr>
          <p:nvPr/>
        </p:nvSpPr>
        <p:spPr bwMode="auto">
          <a:xfrm>
            <a:off x="8367742"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Opmærksomhed</a:t>
            </a:r>
            <a:endParaRPr lang="da-DK" altLang="da-DK" sz="1000">
              <a:solidFill>
                <a:schemeClr val="bg1"/>
              </a:solidFill>
            </a:endParaRPr>
          </a:p>
        </p:txBody>
      </p:sp>
      <p:sp>
        <p:nvSpPr>
          <p:cNvPr id="105" name="Rectangle 34">
            <a:extLst>
              <a:ext uri="{FF2B5EF4-FFF2-40B4-BE49-F238E27FC236}">
                <a16:creationId xmlns:a16="http://schemas.microsoft.com/office/drawing/2014/main" id="{E7B2E400-5978-255F-FD52-7CD1BF713F3D}"/>
              </a:ext>
            </a:extLst>
          </p:cNvPr>
          <p:cNvSpPr>
            <a:spLocks noChangeArrowheads="1"/>
          </p:cNvSpPr>
          <p:nvPr/>
        </p:nvSpPr>
        <p:spPr bwMode="auto">
          <a:xfrm>
            <a:off x="3740098" y="1828616"/>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cs typeface="Arial" panose="020B0604020202020204" pitchFamily="34" charset="0"/>
              </a:rPr>
              <a:t>Firkantet bord med deltagerne placeret rundt om bordet. Placeringen af personerne er vigtig. Hvem sidder for bordenden, overfor hinanden eller sammen på siden.</a:t>
            </a:r>
          </a:p>
        </p:txBody>
      </p:sp>
      <p:sp>
        <p:nvSpPr>
          <p:cNvPr id="106" name="Rectangle 39">
            <a:extLst>
              <a:ext uri="{FF2B5EF4-FFF2-40B4-BE49-F238E27FC236}">
                <a16:creationId xmlns:a16="http://schemas.microsoft.com/office/drawing/2014/main" id="{7CE02DCD-267F-D5D6-F699-C2646FB6613C}"/>
              </a:ext>
            </a:extLst>
          </p:cNvPr>
          <p:cNvSpPr>
            <a:spLocks noChangeArrowheads="1"/>
          </p:cNvSpPr>
          <p:nvPr/>
        </p:nvSpPr>
        <p:spPr bwMode="auto">
          <a:xfrm>
            <a:off x="3740098" y="2820832"/>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cs typeface="Arial" panose="020B0604020202020204" pitchFamily="34" charset="0"/>
              </a:rPr>
              <a:t>Deltagerne placeres rundt om et rundt bord. Alle kan se hinanden i øjnene – mere intimt. God plads til papirer.</a:t>
            </a:r>
          </a:p>
        </p:txBody>
      </p:sp>
      <p:sp>
        <p:nvSpPr>
          <p:cNvPr id="107" name="Rectangle 44">
            <a:extLst>
              <a:ext uri="{FF2B5EF4-FFF2-40B4-BE49-F238E27FC236}">
                <a16:creationId xmlns:a16="http://schemas.microsoft.com/office/drawing/2014/main" id="{D68B637C-F095-F997-266C-5B2A9C06356E}"/>
              </a:ext>
            </a:extLst>
          </p:cNvPr>
          <p:cNvSpPr>
            <a:spLocks noChangeArrowheads="1"/>
          </p:cNvSpPr>
          <p:nvPr/>
        </p:nvSpPr>
        <p:spPr bwMode="auto">
          <a:xfrm>
            <a:off x="3740098" y="3813048"/>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cs typeface="Arial" panose="020B0604020202020204" pitchFamily="34" charset="0"/>
              </a:rPr>
              <a:t>Bordene opstilles i hestesko og deltagerne placeres på ydersiden af hestesko. Det giver alle overblik og </a:t>
            </a:r>
            <a:r>
              <a:rPr lang="da-DK" altLang="da-DK" sz="1000" dirty="0" err="1">
                <a:cs typeface="Arial" panose="020B0604020202020204" pitchFamily="34" charset="0"/>
              </a:rPr>
              <a:t>øjnekontakt</a:t>
            </a:r>
            <a:r>
              <a:rPr lang="da-DK" altLang="da-DK" sz="1000" dirty="0">
                <a:cs typeface="Arial" panose="020B0604020202020204" pitchFamily="34" charset="0"/>
              </a:rPr>
              <a:t>. oplægsholder har kontakt til alle.</a:t>
            </a:r>
          </a:p>
        </p:txBody>
      </p:sp>
      <p:sp>
        <p:nvSpPr>
          <p:cNvPr id="108" name="Rectangle 49">
            <a:extLst>
              <a:ext uri="{FF2B5EF4-FFF2-40B4-BE49-F238E27FC236}">
                <a16:creationId xmlns:a16="http://schemas.microsoft.com/office/drawing/2014/main" id="{E887CD6B-8EBF-E568-5301-31D2D6F742E8}"/>
              </a:ext>
            </a:extLst>
          </p:cNvPr>
          <p:cNvSpPr>
            <a:spLocks noChangeArrowheads="1"/>
          </p:cNvSpPr>
          <p:nvPr/>
        </p:nvSpPr>
        <p:spPr bwMode="auto">
          <a:xfrm>
            <a:off x="3740098" y="4805264"/>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cs typeface="Arial" panose="020B0604020202020204" pitchFamily="34" charset="0"/>
              </a:rPr>
              <a:t>Opstillingen er oplagt til større forsamlinger, hvis man vil undgå den klassiske opstilling med stole (og evt. borde) i rækker. </a:t>
            </a:r>
          </a:p>
        </p:txBody>
      </p:sp>
      <p:sp>
        <p:nvSpPr>
          <p:cNvPr id="109" name="Rectangle 40">
            <a:extLst>
              <a:ext uri="{FF2B5EF4-FFF2-40B4-BE49-F238E27FC236}">
                <a16:creationId xmlns:a16="http://schemas.microsoft.com/office/drawing/2014/main" id="{9D4F49A9-EDAD-6E6E-9111-BC8B268E4BD4}"/>
              </a:ext>
            </a:extLst>
          </p:cNvPr>
          <p:cNvSpPr>
            <a:spLocks noChangeArrowheads="1"/>
          </p:cNvSpPr>
          <p:nvPr/>
        </p:nvSpPr>
        <p:spPr bwMode="auto">
          <a:xfrm>
            <a:off x="6052358" y="2820832"/>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cs typeface="Arial" panose="020B0604020202020204" pitchFamily="34" charset="0"/>
              </a:rPr>
              <a:t>”Rundbordssamtale”.  Signalerer nærhed og intimitet. Fjerne symboler på magt. Vi er alle lige og alles synspunkter tæller lige meget </a:t>
            </a:r>
          </a:p>
        </p:txBody>
      </p:sp>
      <p:sp>
        <p:nvSpPr>
          <p:cNvPr id="111" name="Rectangle 35">
            <a:extLst>
              <a:ext uri="{FF2B5EF4-FFF2-40B4-BE49-F238E27FC236}">
                <a16:creationId xmlns:a16="http://schemas.microsoft.com/office/drawing/2014/main" id="{C897F979-32C5-93EB-9ABE-3A37D50BBCBF}"/>
              </a:ext>
            </a:extLst>
          </p:cNvPr>
          <p:cNvSpPr>
            <a:spLocks noChangeArrowheads="1"/>
          </p:cNvSpPr>
          <p:nvPr/>
        </p:nvSpPr>
        <p:spPr bwMode="auto">
          <a:xfrm>
            <a:off x="6052358" y="1828616"/>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cs typeface="Arial" panose="020B0604020202020204" pitchFamily="34" charset="0"/>
              </a:rPr>
              <a:t>Signalerer beslutningsmøde og effektivitet – god plads til papirer. Kan underbygge at der er to synspunkter. Alle kan se modparten.</a:t>
            </a:r>
          </a:p>
        </p:txBody>
      </p:sp>
      <p:sp>
        <p:nvSpPr>
          <p:cNvPr id="112" name="Rectangle 45">
            <a:extLst>
              <a:ext uri="{FF2B5EF4-FFF2-40B4-BE49-F238E27FC236}">
                <a16:creationId xmlns:a16="http://schemas.microsoft.com/office/drawing/2014/main" id="{6AA15BD5-233B-86E9-86F7-0DEB2DF98F41}"/>
              </a:ext>
            </a:extLst>
          </p:cNvPr>
          <p:cNvSpPr>
            <a:spLocks noChangeArrowheads="1"/>
          </p:cNvSpPr>
          <p:nvPr/>
        </p:nvSpPr>
        <p:spPr bwMode="auto">
          <a:xfrm>
            <a:off x="6052358" y="3813048"/>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cs typeface="Arial" panose="020B0604020202020204" pitchFamily="34" charset="0"/>
              </a:rPr>
              <a:t>Godt til dialogbaseret præsentation med 10-25 deltagere, idet alle deltagerne både kan følge med i præsentationen og se hinanden i øjnene. </a:t>
            </a:r>
          </a:p>
        </p:txBody>
      </p:sp>
      <p:sp>
        <p:nvSpPr>
          <p:cNvPr id="113" name="Rectangle 50">
            <a:extLst>
              <a:ext uri="{FF2B5EF4-FFF2-40B4-BE49-F238E27FC236}">
                <a16:creationId xmlns:a16="http://schemas.microsoft.com/office/drawing/2014/main" id="{F2FA8B81-9A81-6643-0F6D-3D50D3CAA956}"/>
              </a:ext>
            </a:extLst>
          </p:cNvPr>
          <p:cNvSpPr>
            <a:spLocks noChangeArrowheads="1"/>
          </p:cNvSpPr>
          <p:nvPr/>
        </p:nvSpPr>
        <p:spPr bwMode="auto">
          <a:xfrm>
            <a:off x="6052358" y="4805264"/>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cs typeface="Arial" panose="020B0604020202020204" pitchFamily="34" charset="0"/>
              </a:rPr>
              <a:t>Mindre formelt og derfor velegnet til småsnak i mindre grupper, sådan at alle kan komme til orde/lære hinanden at kende. </a:t>
            </a:r>
          </a:p>
        </p:txBody>
      </p:sp>
      <p:sp>
        <p:nvSpPr>
          <p:cNvPr id="114" name="Rectangle 36">
            <a:extLst>
              <a:ext uri="{FF2B5EF4-FFF2-40B4-BE49-F238E27FC236}">
                <a16:creationId xmlns:a16="http://schemas.microsoft.com/office/drawing/2014/main" id="{7C51A745-DAD7-C15B-1138-11623193AD12}"/>
              </a:ext>
            </a:extLst>
          </p:cNvPr>
          <p:cNvSpPr>
            <a:spLocks noChangeArrowheads="1"/>
          </p:cNvSpPr>
          <p:nvPr/>
        </p:nvSpPr>
        <p:spPr bwMode="auto">
          <a:xfrm>
            <a:off x="8364617" y="1828616"/>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cs typeface="Arial" panose="020B0604020202020204" pitchFamily="34" charset="0"/>
              </a:rPr>
              <a:t>Kan meget let blive to ’fronter’ på hver sin side af bordet – særligt hvis det er to parter der mødes for at forhandle. </a:t>
            </a:r>
            <a:r>
              <a:rPr lang="da-DK" altLang="da-DK" sz="1000">
                <a:cs typeface="Arial" panose="020B0604020202020204" pitchFamily="34" charset="0"/>
              </a:rPr>
              <a:t>Eksamensagtigt (dem mod os) </a:t>
            </a:r>
          </a:p>
        </p:txBody>
      </p:sp>
      <p:sp>
        <p:nvSpPr>
          <p:cNvPr id="115" name="Rectangle 41">
            <a:extLst>
              <a:ext uri="{FF2B5EF4-FFF2-40B4-BE49-F238E27FC236}">
                <a16:creationId xmlns:a16="http://schemas.microsoft.com/office/drawing/2014/main" id="{3C9093E9-3490-033B-333F-C471A8598926}"/>
              </a:ext>
            </a:extLst>
          </p:cNvPr>
          <p:cNvSpPr>
            <a:spLocks noChangeArrowheads="1"/>
          </p:cNvSpPr>
          <p:nvPr/>
        </p:nvSpPr>
        <p:spPr bwMode="auto">
          <a:xfrm>
            <a:off x="8364617" y="2820832"/>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cs typeface="Arial" panose="020B0604020202020204" pitchFamily="34" charset="0"/>
              </a:rPr>
              <a:t>Gruppestørrelsen er begrænset til 6 til 8 personer. Ved større grupper bliver diameteren for stor til at opretholde intimiteten.</a:t>
            </a:r>
          </a:p>
        </p:txBody>
      </p:sp>
      <p:sp>
        <p:nvSpPr>
          <p:cNvPr id="116" name="Rectangle 46">
            <a:extLst>
              <a:ext uri="{FF2B5EF4-FFF2-40B4-BE49-F238E27FC236}">
                <a16:creationId xmlns:a16="http://schemas.microsoft.com/office/drawing/2014/main" id="{5D40B9A5-094C-35B2-2F63-DB735834F93D}"/>
              </a:ext>
            </a:extLst>
          </p:cNvPr>
          <p:cNvSpPr>
            <a:spLocks noChangeArrowheads="1"/>
          </p:cNvSpPr>
          <p:nvPr/>
        </p:nvSpPr>
        <p:spPr bwMode="auto">
          <a:xfrm>
            <a:off x="8364617" y="3813048"/>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cs typeface="Arial" panose="020B0604020202020204" pitchFamily="34" charset="0"/>
              </a:rPr>
              <a:t>Kræver lidt ommøblering, hvis lokalet samtidigt skal benyttes til at man kan snakke sammen i små grupper, da bordopstil-lingen ikke understøtter dette. </a:t>
            </a:r>
          </a:p>
        </p:txBody>
      </p:sp>
      <p:sp>
        <p:nvSpPr>
          <p:cNvPr id="117" name="Rectangle 51">
            <a:extLst>
              <a:ext uri="{FF2B5EF4-FFF2-40B4-BE49-F238E27FC236}">
                <a16:creationId xmlns:a16="http://schemas.microsoft.com/office/drawing/2014/main" id="{911638FB-91CD-4888-CCD3-CCCD80CD5950}"/>
              </a:ext>
            </a:extLst>
          </p:cNvPr>
          <p:cNvSpPr>
            <a:spLocks noChangeArrowheads="1"/>
          </p:cNvSpPr>
          <p:nvPr/>
        </p:nvSpPr>
        <p:spPr bwMode="auto">
          <a:xfrm>
            <a:off x="8364617" y="4805264"/>
            <a:ext cx="2246642" cy="939930"/>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cs typeface="Arial" panose="020B0604020202020204" pitchFamily="34" charset="0"/>
              </a:rPr>
              <a:t>Deltagerne fokuserer på eget bord, det kan være svært at opnå fælles følelse i hele lokalet. Oplægsholder skal være aktiv for at have kontakt til alle borde.</a:t>
            </a:r>
          </a:p>
        </p:txBody>
      </p:sp>
    </p:spTree>
    <p:extLst>
      <p:ext uri="{BB962C8B-B14F-4D97-AF65-F5344CB8AC3E}">
        <p14:creationId xmlns:p14="http://schemas.microsoft.com/office/powerpoint/2010/main" val="3900333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4E900C32-3FC5-EA5C-D527-B4282D0A141D}"/>
              </a:ext>
            </a:extLst>
          </p:cNvPr>
          <p:cNvSpPr/>
          <p:nvPr/>
        </p:nvSpPr>
        <p:spPr>
          <a:xfrm>
            <a:off x="1337497" y="439710"/>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Eksempler på etablering af miljøet</a:t>
            </a:r>
            <a:endParaRPr lang="da-DK" sz="2400" b="1" dirty="0"/>
          </a:p>
          <a:p>
            <a:pPr>
              <a:lnSpc>
                <a:spcPct val="107000"/>
              </a:lnSpc>
            </a:pPr>
            <a:endParaRPr lang="da-DK" sz="2400" b="1" dirty="0"/>
          </a:p>
        </p:txBody>
      </p:sp>
      <p:cxnSp>
        <p:nvCxnSpPr>
          <p:cNvPr id="14" name="Lige forbindelse 13">
            <a:extLst>
              <a:ext uri="{FF2B5EF4-FFF2-40B4-BE49-F238E27FC236}">
                <a16:creationId xmlns:a16="http://schemas.microsoft.com/office/drawing/2014/main" id="{70901580-BBF8-08A6-B9D8-5B0ADEB99215}"/>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28">
            <a:extLst>
              <a:ext uri="{FF2B5EF4-FFF2-40B4-BE49-F238E27FC236}">
                <a16:creationId xmlns:a16="http://schemas.microsoft.com/office/drawing/2014/main" id="{BCF220F8-D7FC-0360-1FB6-B2DDA6D07DAD}"/>
              </a:ext>
            </a:extLst>
          </p:cNvPr>
          <p:cNvSpPr>
            <a:spLocks noChangeArrowheads="1"/>
          </p:cNvSpPr>
          <p:nvPr/>
        </p:nvSpPr>
        <p:spPr bwMode="auto">
          <a:xfrm>
            <a:off x="1430963"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Designelement</a:t>
            </a:r>
            <a:endParaRPr lang="da-DK" altLang="da-DK" sz="1000">
              <a:solidFill>
                <a:schemeClr val="bg1"/>
              </a:solidFill>
            </a:endParaRPr>
          </a:p>
        </p:txBody>
      </p:sp>
      <p:sp>
        <p:nvSpPr>
          <p:cNvPr id="102" name="Rectangle 29">
            <a:extLst>
              <a:ext uri="{FF2B5EF4-FFF2-40B4-BE49-F238E27FC236}">
                <a16:creationId xmlns:a16="http://schemas.microsoft.com/office/drawing/2014/main" id="{2EC5F1D8-52F2-2454-687D-562D4A1773EC}"/>
              </a:ext>
            </a:extLst>
          </p:cNvPr>
          <p:cNvSpPr>
            <a:spLocks noChangeArrowheads="1"/>
          </p:cNvSpPr>
          <p:nvPr/>
        </p:nvSpPr>
        <p:spPr bwMode="auto">
          <a:xfrm>
            <a:off x="3743222"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Beskrivelse</a:t>
            </a:r>
            <a:endParaRPr lang="da-DK" altLang="da-DK" sz="1000">
              <a:solidFill>
                <a:schemeClr val="bg1"/>
              </a:solidFill>
            </a:endParaRPr>
          </a:p>
        </p:txBody>
      </p:sp>
      <p:sp>
        <p:nvSpPr>
          <p:cNvPr id="103" name="Rectangle 30">
            <a:extLst>
              <a:ext uri="{FF2B5EF4-FFF2-40B4-BE49-F238E27FC236}">
                <a16:creationId xmlns:a16="http://schemas.microsoft.com/office/drawing/2014/main" id="{27198C6C-C1BE-F84F-C8ED-06D869F729C7}"/>
              </a:ext>
            </a:extLst>
          </p:cNvPr>
          <p:cNvSpPr>
            <a:spLocks noChangeArrowheads="1"/>
          </p:cNvSpPr>
          <p:nvPr/>
        </p:nvSpPr>
        <p:spPr bwMode="auto">
          <a:xfrm>
            <a:off x="6055482"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Formål</a:t>
            </a:r>
            <a:endParaRPr lang="da-DK" altLang="da-DK" sz="1000">
              <a:solidFill>
                <a:schemeClr val="bg1"/>
              </a:solidFill>
            </a:endParaRPr>
          </a:p>
        </p:txBody>
      </p:sp>
      <p:sp>
        <p:nvSpPr>
          <p:cNvPr id="104" name="Rectangle 31">
            <a:extLst>
              <a:ext uri="{FF2B5EF4-FFF2-40B4-BE49-F238E27FC236}">
                <a16:creationId xmlns:a16="http://schemas.microsoft.com/office/drawing/2014/main" id="{7450B7DD-A37B-DB6F-6644-62D3CD619431}"/>
              </a:ext>
            </a:extLst>
          </p:cNvPr>
          <p:cNvSpPr>
            <a:spLocks noChangeArrowheads="1"/>
          </p:cNvSpPr>
          <p:nvPr/>
        </p:nvSpPr>
        <p:spPr bwMode="auto">
          <a:xfrm>
            <a:off x="8367742"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Opmærksomhed</a:t>
            </a:r>
            <a:endParaRPr lang="da-DK" altLang="da-DK" sz="1000">
              <a:solidFill>
                <a:schemeClr val="bg1"/>
              </a:solidFill>
            </a:endParaRPr>
          </a:p>
        </p:txBody>
      </p:sp>
      <p:sp>
        <p:nvSpPr>
          <p:cNvPr id="2" name="Rectangle 33">
            <a:extLst>
              <a:ext uri="{FF2B5EF4-FFF2-40B4-BE49-F238E27FC236}">
                <a16:creationId xmlns:a16="http://schemas.microsoft.com/office/drawing/2014/main" id="{6042BFB0-8C14-F333-48AE-3C97D5743EB2}"/>
              </a:ext>
            </a:extLst>
          </p:cNvPr>
          <p:cNvSpPr>
            <a:spLocks noChangeArrowheads="1"/>
          </p:cNvSpPr>
          <p:nvPr/>
        </p:nvSpPr>
        <p:spPr bwMode="auto">
          <a:xfrm>
            <a:off x="1429563" y="1864787"/>
            <a:ext cx="2246257" cy="942032"/>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a:solidFill>
                  <a:srgbClr val="363D48"/>
                </a:solidFill>
              </a:rPr>
              <a:t>Sort skole (rækker)</a:t>
            </a:r>
          </a:p>
        </p:txBody>
      </p:sp>
      <p:sp>
        <p:nvSpPr>
          <p:cNvPr id="35" name="Oval 59">
            <a:extLst>
              <a:ext uri="{FF2B5EF4-FFF2-40B4-BE49-F238E27FC236}">
                <a16:creationId xmlns:a16="http://schemas.microsoft.com/office/drawing/2014/main" id="{E6BC6BC8-3537-5092-55A9-CD2361940CF2}"/>
              </a:ext>
            </a:extLst>
          </p:cNvPr>
          <p:cNvSpPr>
            <a:spLocks noChangeArrowheads="1"/>
          </p:cNvSpPr>
          <p:nvPr/>
        </p:nvSpPr>
        <p:spPr bwMode="auto">
          <a:xfrm>
            <a:off x="1620135" y="2380352"/>
            <a:ext cx="184613" cy="146217"/>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a:p>
        </p:txBody>
      </p:sp>
      <p:sp>
        <p:nvSpPr>
          <p:cNvPr id="45" name="Oval 58">
            <a:extLst>
              <a:ext uri="{FF2B5EF4-FFF2-40B4-BE49-F238E27FC236}">
                <a16:creationId xmlns:a16="http://schemas.microsoft.com/office/drawing/2014/main" id="{C3C27928-9F58-0811-C825-78E0AA405C40}"/>
              </a:ext>
            </a:extLst>
          </p:cNvPr>
          <p:cNvSpPr>
            <a:spLocks noChangeArrowheads="1"/>
          </p:cNvSpPr>
          <p:nvPr/>
        </p:nvSpPr>
        <p:spPr bwMode="auto">
          <a:xfrm>
            <a:off x="1621408" y="2195817"/>
            <a:ext cx="184613" cy="146217"/>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a:p>
        </p:txBody>
      </p:sp>
      <p:sp>
        <p:nvSpPr>
          <p:cNvPr id="46" name="Oval 60">
            <a:extLst>
              <a:ext uri="{FF2B5EF4-FFF2-40B4-BE49-F238E27FC236}">
                <a16:creationId xmlns:a16="http://schemas.microsoft.com/office/drawing/2014/main" id="{D5DFF5A5-C663-6CFD-B763-B9398DCF65E5}"/>
              </a:ext>
            </a:extLst>
          </p:cNvPr>
          <p:cNvSpPr>
            <a:spLocks noChangeArrowheads="1"/>
          </p:cNvSpPr>
          <p:nvPr/>
        </p:nvSpPr>
        <p:spPr bwMode="auto">
          <a:xfrm>
            <a:off x="1621408" y="2563879"/>
            <a:ext cx="184613" cy="146217"/>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a:p>
        </p:txBody>
      </p:sp>
      <p:sp>
        <p:nvSpPr>
          <p:cNvPr id="47" name="Oval 65">
            <a:extLst>
              <a:ext uri="{FF2B5EF4-FFF2-40B4-BE49-F238E27FC236}">
                <a16:creationId xmlns:a16="http://schemas.microsoft.com/office/drawing/2014/main" id="{A7A8138D-7B1D-E405-0C5E-FF5AB932EFC0}"/>
              </a:ext>
            </a:extLst>
          </p:cNvPr>
          <p:cNvSpPr>
            <a:spLocks noChangeArrowheads="1"/>
          </p:cNvSpPr>
          <p:nvPr/>
        </p:nvSpPr>
        <p:spPr bwMode="auto">
          <a:xfrm>
            <a:off x="2282164" y="2193380"/>
            <a:ext cx="184613" cy="146217"/>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a:p>
        </p:txBody>
      </p:sp>
      <p:sp>
        <p:nvSpPr>
          <p:cNvPr id="48" name="Oval 66">
            <a:extLst>
              <a:ext uri="{FF2B5EF4-FFF2-40B4-BE49-F238E27FC236}">
                <a16:creationId xmlns:a16="http://schemas.microsoft.com/office/drawing/2014/main" id="{7F737E26-9F2C-5FC2-3992-7B7C737FF6C6}"/>
              </a:ext>
            </a:extLst>
          </p:cNvPr>
          <p:cNvSpPr>
            <a:spLocks noChangeArrowheads="1"/>
          </p:cNvSpPr>
          <p:nvPr/>
        </p:nvSpPr>
        <p:spPr bwMode="auto">
          <a:xfrm>
            <a:off x="2280891" y="2377915"/>
            <a:ext cx="184613" cy="146217"/>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a:p>
        </p:txBody>
      </p:sp>
      <p:sp>
        <p:nvSpPr>
          <p:cNvPr id="53" name="Oval 67">
            <a:extLst>
              <a:ext uri="{FF2B5EF4-FFF2-40B4-BE49-F238E27FC236}">
                <a16:creationId xmlns:a16="http://schemas.microsoft.com/office/drawing/2014/main" id="{851FDED2-8FE4-4F14-4BCB-E88E55D0E185}"/>
              </a:ext>
            </a:extLst>
          </p:cNvPr>
          <p:cNvSpPr>
            <a:spLocks noChangeArrowheads="1"/>
          </p:cNvSpPr>
          <p:nvPr/>
        </p:nvSpPr>
        <p:spPr bwMode="auto">
          <a:xfrm>
            <a:off x="2282164" y="2561442"/>
            <a:ext cx="184613" cy="146217"/>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a:p>
        </p:txBody>
      </p:sp>
      <p:sp>
        <p:nvSpPr>
          <p:cNvPr id="55" name="Oval 71">
            <a:extLst>
              <a:ext uri="{FF2B5EF4-FFF2-40B4-BE49-F238E27FC236}">
                <a16:creationId xmlns:a16="http://schemas.microsoft.com/office/drawing/2014/main" id="{3E3E7FFA-3816-09CF-32AF-2D978D4BFA48}"/>
              </a:ext>
            </a:extLst>
          </p:cNvPr>
          <p:cNvSpPr>
            <a:spLocks noChangeArrowheads="1"/>
          </p:cNvSpPr>
          <p:nvPr/>
        </p:nvSpPr>
        <p:spPr bwMode="auto">
          <a:xfrm>
            <a:off x="2946043" y="2195817"/>
            <a:ext cx="184613" cy="146217"/>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dirty="0"/>
          </a:p>
        </p:txBody>
      </p:sp>
      <p:sp>
        <p:nvSpPr>
          <p:cNvPr id="56" name="Oval 71">
            <a:extLst>
              <a:ext uri="{FF2B5EF4-FFF2-40B4-BE49-F238E27FC236}">
                <a16:creationId xmlns:a16="http://schemas.microsoft.com/office/drawing/2014/main" id="{317AA330-A7BC-8D19-8B74-487BB91A3C23}"/>
              </a:ext>
            </a:extLst>
          </p:cNvPr>
          <p:cNvSpPr>
            <a:spLocks noChangeArrowheads="1"/>
          </p:cNvSpPr>
          <p:nvPr/>
        </p:nvSpPr>
        <p:spPr bwMode="auto">
          <a:xfrm>
            <a:off x="2951498" y="2373719"/>
            <a:ext cx="184613" cy="146217"/>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dirty="0"/>
          </a:p>
        </p:txBody>
      </p:sp>
      <p:sp>
        <p:nvSpPr>
          <p:cNvPr id="110" name="Oval 73">
            <a:extLst>
              <a:ext uri="{FF2B5EF4-FFF2-40B4-BE49-F238E27FC236}">
                <a16:creationId xmlns:a16="http://schemas.microsoft.com/office/drawing/2014/main" id="{CE5898E0-D0FB-07C6-0B47-78B4A97247B1}"/>
              </a:ext>
            </a:extLst>
          </p:cNvPr>
          <p:cNvSpPr>
            <a:spLocks noChangeArrowheads="1"/>
          </p:cNvSpPr>
          <p:nvPr/>
        </p:nvSpPr>
        <p:spPr bwMode="auto">
          <a:xfrm>
            <a:off x="2946043" y="2563879"/>
            <a:ext cx="184613" cy="146217"/>
          </a:xfrm>
          <a:prstGeom prst="ellipse">
            <a:avLst/>
          </a:prstGeom>
          <a:solidFill>
            <a:srgbClr val="808080"/>
          </a:solidFill>
          <a:ln w="9525">
            <a:solidFill>
              <a:srgbClr val="000000"/>
            </a:solidFill>
            <a:round/>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a:p>
        </p:txBody>
      </p:sp>
      <p:sp>
        <p:nvSpPr>
          <p:cNvPr id="27" name="Rectangle 74">
            <a:extLst>
              <a:ext uri="{FF2B5EF4-FFF2-40B4-BE49-F238E27FC236}">
                <a16:creationId xmlns:a16="http://schemas.microsoft.com/office/drawing/2014/main" id="{D0F77543-E361-D6C7-A713-F29D3D40747F}"/>
              </a:ext>
            </a:extLst>
          </p:cNvPr>
          <p:cNvSpPr>
            <a:spLocks noChangeArrowheads="1"/>
          </p:cNvSpPr>
          <p:nvPr/>
        </p:nvSpPr>
        <p:spPr bwMode="auto">
          <a:xfrm>
            <a:off x="3032246" y="2164132"/>
            <a:ext cx="417072" cy="587399"/>
          </a:xfrm>
          <a:prstGeom prst="rect">
            <a:avLst/>
          </a:prstGeom>
          <a:solidFill>
            <a:srgbClr val="BBE0E3"/>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dirty="0"/>
          </a:p>
        </p:txBody>
      </p:sp>
      <p:sp>
        <p:nvSpPr>
          <p:cNvPr id="5" name="Rectangle 68">
            <a:extLst>
              <a:ext uri="{FF2B5EF4-FFF2-40B4-BE49-F238E27FC236}">
                <a16:creationId xmlns:a16="http://schemas.microsoft.com/office/drawing/2014/main" id="{09140699-C489-BDD7-6589-00661A44108C}"/>
              </a:ext>
            </a:extLst>
          </p:cNvPr>
          <p:cNvSpPr>
            <a:spLocks noChangeArrowheads="1"/>
          </p:cNvSpPr>
          <p:nvPr/>
        </p:nvSpPr>
        <p:spPr bwMode="auto">
          <a:xfrm>
            <a:off x="2368367" y="2161695"/>
            <a:ext cx="417073" cy="587399"/>
          </a:xfrm>
          <a:prstGeom prst="rect">
            <a:avLst/>
          </a:prstGeom>
          <a:solidFill>
            <a:srgbClr val="BBE0E3"/>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a:p>
        </p:txBody>
      </p:sp>
      <p:sp>
        <p:nvSpPr>
          <p:cNvPr id="3" name="Rectangle 61">
            <a:extLst>
              <a:ext uri="{FF2B5EF4-FFF2-40B4-BE49-F238E27FC236}">
                <a16:creationId xmlns:a16="http://schemas.microsoft.com/office/drawing/2014/main" id="{53C1E5B4-DAC0-7AC0-8CEA-86263DC1389E}"/>
              </a:ext>
            </a:extLst>
          </p:cNvPr>
          <p:cNvSpPr>
            <a:spLocks noChangeArrowheads="1"/>
          </p:cNvSpPr>
          <p:nvPr/>
        </p:nvSpPr>
        <p:spPr bwMode="auto">
          <a:xfrm>
            <a:off x="1707611" y="2164132"/>
            <a:ext cx="417072" cy="587399"/>
          </a:xfrm>
          <a:prstGeom prst="rect">
            <a:avLst/>
          </a:prstGeom>
          <a:solidFill>
            <a:srgbClr val="BBE0E3"/>
          </a:solidFill>
          <a:ln w="9525">
            <a:solidFill>
              <a:srgbClr val="000000"/>
            </a:solidFill>
            <a:miter lim="800000"/>
            <a:headEnd/>
            <a:tailEnd/>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da-DK" sz="1200" b="1"/>
          </a:p>
        </p:txBody>
      </p:sp>
      <p:sp>
        <p:nvSpPr>
          <p:cNvPr id="119" name="Rectangle 34">
            <a:extLst>
              <a:ext uri="{FF2B5EF4-FFF2-40B4-BE49-F238E27FC236}">
                <a16:creationId xmlns:a16="http://schemas.microsoft.com/office/drawing/2014/main" id="{E6C2BF1D-8D51-F136-5015-6CA423B876AF}"/>
              </a:ext>
            </a:extLst>
          </p:cNvPr>
          <p:cNvSpPr>
            <a:spLocks noChangeArrowheads="1"/>
          </p:cNvSpPr>
          <p:nvPr/>
        </p:nvSpPr>
        <p:spPr bwMode="auto">
          <a:xfrm>
            <a:off x="3741427" y="1864787"/>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Klassisk skolebordsopstilling – enten med </a:t>
            </a:r>
            <a:r>
              <a:rPr lang="da-DK" altLang="da-DK" sz="1000" dirty="0" err="1"/>
              <a:t>sammen-hængende</a:t>
            </a:r>
            <a:r>
              <a:rPr lang="da-DK" altLang="da-DK" sz="1000" dirty="0"/>
              <a:t> rækker eller </a:t>
            </a:r>
            <a:r>
              <a:rPr lang="da-DK" altLang="da-DK" sz="1000" dirty="0" err="1"/>
              <a:t>tomands</a:t>
            </a:r>
            <a:r>
              <a:rPr lang="da-DK" altLang="da-DK" sz="1000" dirty="0"/>
              <a:t> borde. Deltagerne har fokus på oplægsholder.</a:t>
            </a:r>
          </a:p>
        </p:txBody>
      </p:sp>
      <p:sp>
        <p:nvSpPr>
          <p:cNvPr id="120" name="Rectangle 35">
            <a:extLst>
              <a:ext uri="{FF2B5EF4-FFF2-40B4-BE49-F238E27FC236}">
                <a16:creationId xmlns:a16="http://schemas.microsoft.com/office/drawing/2014/main" id="{F31F662B-2B77-2999-C387-F3B983ABE6E2}"/>
              </a:ext>
            </a:extLst>
          </p:cNvPr>
          <p:cNvSpPr>
            <a:spLocks noChangeArrowheads="1"/>
          </p:cNvSpPr>
          <p:nvPr/>
        </p:nvSpPr>
        <p:spPr bwMode="auto">
          <a:xfrm>
            <a:off x="6053291" y="1864787"/>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Godt til seancer med en del instruktion og envejs-kommunikation. Deltagerne har god plads til papirer og egen computer.</a:t>
            </a:r>
          </a:p>
        </p:txBody>
      </p:sp>
      <p:sp>
        <p:nvSpPr>
          <p:cNvPr id="121" name="Rectangle 36">
            <a:extLst>
              <a:ext uri="{FF2B5EF4-FFF2-40B4-BE49-F238E27FC236}">
                <a16:creationId xmlns:a16="http://schemas.microsoft.com/office/drawing/2014/main" id="{C3374774-B8C5-0169-CB42-E90B947E5CEF}"/>
              </a:ext>
            </a:extLst>
          </p:cNvPr>
          <p:cNvSpPr>
            <a:spLocks noChangeArrowheads="1"/>
          </p:cNvSpPr>
          <p:nvPr/>
        </p:nvSpPr>
        <p:spPr bwMode="auto">
          <a:xfrm>
            <a:off x="8365155" y="1864787"/>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Deltagerne kan relativt let forfalde til passivitet, så uegnet hvor der ønskes deltagerinvolvering, bl.a. fordi de ikke kan se hinanden. Svært at få samtale i plenum </a:t>
            </a:r>
          </a:p>
        </p:txBody>
      </p:sp>
      <p:sp>
        <p:nvSpPr>
          <p:cNvPr id="122" name="Rectangle 38">
            <a:extLst>
              <a:ext uri="{FF2B5EF4-FFF2-40B4-BE49-F238E27FC236}">
                <a16:creationId xmlns:a16="http://schemas.microsoft.com/office/drawing/2014/main" id="{A623659F-6EAF-027D-24C9-FD76C12824DB}"/>
              </a:ext>
            </a:extLst>
          </p:cNvPr>
          <p:cNvSpPr>
            <a:spLocks noChangeArrowheads="1"/>
          </p:cNvSpPr>
          <p:nvPr/>
        </p:nvSpPr>
        <p:spPr bwMode="auto">
          <a:xfrm>
            <a:off x="1429563" y="2859221"/>
            <a:ext cx="2246257" cy="942032"/>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a:solidFill>
                  <a:srgbClr val="363D48"/>
                </a:solidFill>
              </a:rPr>
              <a:t>Ingen borde </a:t>
            </a:r>
          </a:p>
        </p:txBody>
      </p:sp>
      <p:sp>
        <p:nvSpPr>
          <p:cNvPr id="123" name="Rectangle 39">
            <a:extLst>
              <a:ext uri="{FF2B5EF4-FFF2-40B4-BE49-F238E27FC236}">
                <a16:creationId xmlns:a16="http://schemas.microsoft.com/office/drawing/2014/main" id="{8A818C33-12B6-BE48-E921-69AD0FAAF766}"/>
              </a:ext>
            </a:extLst>
          </p:cNvPr>
          <p:cNvSpPr>
            <a:spLocks noChangeArrowheads="1"/>
          </p:cNvSpPr>
          <p:nvPr/>
        </p:nvSpPr>
        <p:spPr bwMode="auto">
          <a:xfrm>
            <a:off x="3741427" y="2859221"/>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Meget anvendt i forskellige terapeutiske forløb, hvor fokus er på det processuelle </a:t>
            </a:r>
          </a:p>
        </p:txBody>
      </p:sp>
      <p:sp>
        <p:nvSpPr>
          <p:cNvPr id="124" name="Rectangle 40">
            <a:extLst>
              <a:ext uri="{FF2B5EF4-FFF2-40B4-BE49-F238E27FC236}">
                <a16:creationId xmlns:a16="http://schemas.microsoft.com/office/drawing/2014/main" id="{6C4AD6A8-C7CF-F46F-67DD-5F98B79F0736}"/>
              </a:ext>
            </a:extLst>
          </p:cNvPr>
          <p:cNvSpPr>
            <a:spLocks noChangeArrowheads="1"/>
          </p:cNvSpPr>
          <p:nvPr/>
        </p:nvSpPr>
        <p:spPr bwMode="auto">
          <a:xfrm>
            <a:off x="6053291" y="2859221"/>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Mere intimt, da man ikke har et bord at skjule sig bag</a:t>
            </a:r>
          </a:p>
          <a:p>
            <a:pPr eaLnBrk="1" hangingPunct="1">
              <a:spcBef>
                <a:spcPct val="50000"/>
              </a:spcBef>
            </a:pPr>
            <a:r>
              <a:rPr lang="da-DK" altLang="da-DK" sz="1000" dirty="0"/>
              <a:t>Indbyder til at man rejser sig og bruger lokalet/gulvet til at udfolde sig på </a:t>
            </a:r>
          </a:p>
        </p:txBody>
      </p:sp>
      <p:sp>
        <p:nvSpPr>
          <p:cNvPr id="125" name="Rectangle 41">
            <a:extLst>
              <a:ext uri="{FF2B5EF4-FFF2-40B4-BE49-F238E27FC236}">
                <a16:creationId xmlns:a16="http://schemas.microsoft.com/office/drawing/2014/main" id="{16FA3B61-9DD5-8B60-952A-85A032BE8DEC}"/>
              </a:ext>
            </a:extLst>
          </p:cNvPr>
          <p:cNvSpPr>
            <a:spLocks noChangeArrowheads="1"/>
          </p:cNvSpPr>
          <p:nvPr/>
        </p:nvSpPr>
        <p:spPr bwMode="auto">
          <a:xfrm>
            <a:off x="8365155" y="2859221"/>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Ingen steder at placere den enkelte deltagers materialer (blok, navneskilt, skriveredskab etc.) </a:t>
            </a:r>
          </a:p>
        </p:txBody>
      </p:sp>
      <p:sp>
        <p:nvSpPr>
          <p:cNvPr id="126" name="Rectangle 43">
            <a:extLst>
              <a:ext uri="{FF2B5EF4-FFF2-40B4-BE49-F238E27FC236}">
                <a16:creationId xmlns:a16="http://schemas.microsoft.com/office/drawing/2014/main" id="{CC58BDD4-A819-7F87-8FA3-835B8422586B}"/>
              </a:ext>
            </a:extLst>
          </p:cNvPr>
          <p:cNvSpPr>
            <a:spLocks noChangeArrowheads="1"/>
          </p:cNvSpPr>
          <p:nvPr/>
        </p:nvSpPr>
        <p:spPr bwMode="auto">
          <a:xfrm>
            <a:off x="1429563" y="3853656"/>
            <a:ext cx="2246257" cy="942032"/>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a:solidFill>
                  <a:srgbClr val="363D48"/>
                </a:solidFill>
              </a:rPr>
              <a:t>Rummet – vægge/gulve Små rum/begrænset plads: </a:t>
            </a:r>
          </a:p>
        </p:txBody>
      </p:sp>
      <p:sp>
        <p:nvSpPr>
          <p:cNvPr id="127" name="Rectangle 44">
            <a:extLst>
              <a:ext uri="{FF2B5EF4-FFF2-40B4-BE49-F238E27FC236}">
                <a16:creationId xmlns:a16="http://schemas.microsoft.com/office/drawing/2014/main" id="{1560A6CC-AD86-B81A-B0D3-31EC12F0179F}"/>
              </a:ext>
            </a:extLst>
          </p:cNvPr>
          <p:cNvSpPr>
            <a:spLocks noChangeArrowheads="1"/>
          </p:cNvSpPr>
          <p:nvPr/>
        </p:nvSpPr>
        <p:spPr bwMode="auto">
          <a:xfrm>
            <a:off x="3741427" y="3853656"/>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Selve rummets udformning betyder meget for atmosfæren og stemningen. (temperatur, lugt, udluftning, akustik,  lysforhold, udsmykning og inventar). </a:t>
            </a:r>
          </a:p>
        </p:txBody>
      </p:sp>
      <p:sp>
        <p:nvSpPr>
          <p:cNvPr id="129" name="Rectangle 45">
            <a:extLst>
              <a:ext uri="{FF2B5EF4-FFF2-40B4-BE49-F238E27FC236}">
                <a16:creationId xmlns:a16="http://schemas.microsoft.com/office/drawing/2014/main" id="{24404637-659D-94CB-E080-AA8134D457E8}"/>
              </a:ext>
            </a:extLst>
          </p:cNvPr>
          <p:cNvSpPr>
            <a:spLocks noChangeArrowheads="1"/>
          </p:cNvSpPr>
          <p:nvPr/>
        </p:nvSpPr>
        <p:spPr bwMode="auto">
          <a:xfrm>
            <a:off x="6053291" y="3853656"/>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Deltagerne er lidt tættere på hinanden, hvilket kan bidrag til en mere intim stemning (i samspil med andre virkemidler)</a:t>
            </a:r>
          </a:p>
        </p:txBody>
      </p:sp>
      <p:sp>
        <p:nvSpPr>
          <p:cNvPr id="130" name="Rectangle 46">
            <a:extLst>
              <a:ext uri="{FF2B5EF4-FFF2-40B4-BE49-F238E27FC236}">
                <a16:creationId xmlns:a16="http://schemas.microsoft.com/office/drawing/2014/main" id="{CC44CEAA-E83F-0E0A-403E-494CB34A0BEB}"/>
              </a:ext>
            </a:extLst>
          </p:cNvPr>
          <p:cNvSpPr>
            <a:spLocks noChangeArrowheads="1"/>
          </p:cNvSpPr>
          <p:nvPr/>
        </p:nvSpPr>
        <p:spPr bwMode="auto">
          <a:xfrm>
            <a:off x="8365155" y="3853656"/>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Kan føles mere klaustrofobiske, hvis der ingen vinduer er eller mængden af inventar ift. rummets størrelse er overvældende</a:t>
            </a:r>
          </a:p>
        </p:txBody>
      </p:sp>
      <p:sp>
        <p:nvSpPr>
          <p:cNvPr id="131" name="Rectangle 48">
            <a:extLst>
              <a:ext uri="{FF2B5EF4-FFF2-40B4-BE49-F238E27FC236}">
                <a16:creationId xmlns:a16="http://schemas.microsoft.com/office/drawing/2014/main" id="{D2D477D7-351F-1431-AD83-0B853DE97BCE}"/>
              </a:ext>
            </a:extLst>
          </p:cNvPr>
          <p:cNvSpPr>
            <a:spLocks noChangeArrowheads="1"/>
          </p:cNvSpPr>
          <p:nvPr/>
        </p:nvSpPr>
        <p:spPr bwMode="auto">
          <a:xfrm>
            <a:off x="1429563" y="4848090"/>
            <a:ext cx="2246257" cy="942032"/>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a:solidFill>
                  <a:srgbClr val="363D48"/>
                </a:solidFill>
              </a:rPr>
              <a:t>Rummet – vægge/gulve Store rum/god plads:</a:t>
            </a:r>
          </a:p>
        </p:txBody>
      </p:sp>
      <p:graphicFrame>
        <p:nvGraphicFramePr>
          <p:cNvPr id="132" name="Object 84">
            <a:extLst>
              <a:ext uri="{FF2B5EF4-FFF2-40B4-BE49-F238E27FC236}">
                <a16:creationId xmlns:a16="http://schemas.microsoft.com/office/drawing/2014/main" id="{D23EE701-B985-A81B-E350-BD4762C867FB}"/>
              </a:ext>
            </a:extLst>
          </p:cNvPr>
          <p:cNvGraphicFramePr>
            <a:graphicFrameLocks noChangeAspect="1"/>
          </p:cNvGraphicFramePr>
          <p:nvPr>
            <p:extLst>
              <p:ext uri="{D42A27DB-BD31-4B8C-83A1-F6EECF244321}">
                <p14:modId xmlns:p14="http://schemas.microsoft.com/office/powerpoint/2010/main" val="2786292488"/>
              </p:ext>
            </p:extLst>
          </p:nvPr>
        </p:nvGraphicFramePr>
        <p:xfrm>
          <a:off x="3754233" y="4857614"/>
          <a:ext cx="2233452" cy="933501"/>
        </p:xfrm>
        <a:graphic>
          <a:graphicData uri="http://schemas.openxmlformats.org/presentationml/2006/ole">
            <mc:AlternateContent xmlns:mc="http://schemas.openxmlformats.org/markup-compatibility/2006">
              <mc:Choice xmlns:v="urn:schemas-microsoft-com:vml" Requires="v">
                <p:oleObj name="Bitmapbillede" r:id="rId4" imgW="2752381" imgH="1600000" progId="Paint.Picture">
                  <p:embed/>
                </p:oleObj>
              </mc:Choice>
              <mc:Fallback>
                <p:oleObj name="Bitmapbillede" r:id="rId4" imgW="2752381" imgH="1600000" progId="Paint.Picture">
                  <p:embed/>
                  <p:pic>
                    <p:nvPicPr>
                      <p:cNvPr id="124" name="Object 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233" y="4857614"/>
                        <a:ext cx="2233452" cy="933501"/>
                      </a:xfrm>
                      <a:prstGeom prst="rect">
                        <a:avLst/>
                      </a:prstGeom>
                      <a:noFill/>
                    </p:spPr>
                  </p:pic>
                </p:oleObj>
              </mc:Fallback>
            </mc:AlternateContent>
          </a:graphicData>
        </a:graphic>
      </p:graphicFrame>
      <p:sp>
        <p:nvSpPr>
          <p:cNvPr id="133" name="Rectangle 50">
            <a:extLst>
              <a:ext uri="{FF2B5EF4-FFF2-40B4-BE49-F238E27FC236}">
                <a16:creationId xmlns:a16="http://schemas.microsoft.com/office/drawing/2014/main" id="{8CADCEDF-B5A7-93B3-49B3-C47582C8E0C7}"/>
              </a:ext>
            </a:extLst>
          </p:cNvPr>
          <p:cNvSpPr>
            <a:spLocks noChangeArrowheads="1"/>
          </p:cNvSpPr>
          <p:nvPr/>
        </p:nvSpPr>
        <p:spPr bwMode="auto">
          <a:xfrm>
            <a:off x="6053291" y="4848090"/>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Giver større mulighed for at tage rummet i anvendelse (hænge materiale op på væggene) eller bevæge sig rundt i lokalet i grupper. </a:t>
            </a:r>
          </a:p>
        </p:txBody>
      </p:sp>
      <p:sp>
        <p:nvSpPr>
          <p:cNvPr id="134" name="Rectangle 51">
            <a:extLst>
              <a:ext uri="{FF2B5EF4-FFF2-40B4-BE49-F238E27FC236}">
                <a16:creationId xmlns:a16="http://schemas.microsoft.com/office/drawing/2014/main" id="{F54BA6D8-0F44-E534-146B-17DFAFA0141D}"/>
              </a:ext>
            </a:extLst>
          </p:cNvPr>
          <p:cNvSpPr>
            <a:spLocks noChangeArrowheads="1"/>
          </p:cNvSpPr>
          <p:nvPr/>
        </p:nvSpPr>
        <p:spPr bwMode="auto">
          <a:xfrm>
            <a:off x="8365155" y="4848090"/>
            <a:ext cx="2246257"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Hvis lokalet er for stort ift. antallet af deltagere eller inventaret, er risikoen en lagerhalsagtig oplevelse. </a:t>
            </a:r>
          </a:p>
        </p:txBody>
      </p:sp>
    </p:spTree>
    <p:extLst>
      <p:ext uri="{BB962C8B-B14F-4D97-AF65-F5344CB8AC3E}">
        <p14:creationId xmlns:p14="http://schemas.microsoft.com/office/powerpoint/2010/main" val="3549238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4E900C32-3FC5-EA5C-D527-B4282D0A141D}"/>
              </a:ext>
            </a:extLst>
          </p:cNvPr>
          <p:cNvSpPr/>
          <p:nvPr/>
        </p:nvSpPr>
        <p:spPr>
          <a:xfrm>
            <a:off x="1337497" y="439710"/>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Eksempler på etablering af miljøet</a:t>
            </a:r>
            <a:endParaRPr lang="da-DK" sz="2400" b="1" dirty="0"/>
          </a:p>
          <a:p>
            <a:pPr>
              <a:lnSpc>
                <a:spcPct val="107000"/>
              </a:lnSpc>
            </a:pPr>
            <a:endParaRPr lang="da-DK" sz="2400" b="1" dirty="0"/>
          </a:p>
        </p:txBody>
      </p:sp>
      <p:cxnSp>
        <p:nvCxnSpPr>
          <p:cNvPr id="14" name="Lige forbindelse 13">
            <a:extLst>
              <a:ext uri="{FF2B5EF4-FFF2-40B4-BE49-F238E27FC236}">
                <a16:creationId xmlns:a16="http://schemas.microsoft.com/office/drawing/2014/main" id="{70901580-BBF8-08A6-B9D8-5B0ADEB99215}"/>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28">
            <a:extLst>
              <a:ext uri="{FF2B5EF4-FFF2-40B4-BE49-F238E27FC236}">
                <a16:creationId xmlns:a16="http://schemas.microsoft.com/office/drawing/2014/main" id="{BCF220F8-D7FC-0360-1FB6-B2DDA6D07DAD}"/>
              </a:ext>
            </a:extLst>
          </p:cNvPr>
          <p:cNvSpPr>
            <a:spLocks noChangeArrowheads="1"/>
          </p:cNvSpPr>
          <p:nvPr/>
        </p:nvSpPr>
        <p:spPr bwMode="auto">
          <a:xfrm>
            <a:off x="1430963"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Designelement</a:t>
            </a:r>
            <a:endParaRPr lang="da-DK" altLang="da-DK" sz="1000">
              <a:solidFill>
                <a:schemeClr val="bg1"/>
              </a:solidFill>
            </a:endParaRPr>
          </a:p>
        </p:txBody>
      </p:sp>
      <p:sp>
        <p:nvSpPr>
          <p:cNvPr id="102" name="Rectangle 29">
            <a:extLst>
              <a:ext uri="{FF2B5EF4-FFF2-40B4-BE49-F238E27FC236}">
                <a16:creationId xmlns:a16="http://schemas.microsoft.com/office/drawing/2014/main" id="{2EC5F1D8-52F2-2454-687D-562D4A1773EC}"/>
              </a:ext>
            </a:extLst>
          </p:cNvPr>
          <p:cNvSpPr>
            <a:spLocks noChangeArrowheads="1"/>
          </p:cNvSpPr>
          <p:nvPr/>
        </p:nvSpPr>
        <p:spPr bwMode="auto">
          <a:xfrm>
            <a:off x="3743222"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Beskrivelse</a:t>
            </a:r>
            <a:endParaRPr lang="da-DK" altLang="da-DK" sz="1000">
              <a:solidFill>
                <a:schemeClr val="bg1"/>
              </a:solidFill>
            </a:endParaRPr>
          </a:p>
        </p:txBody>
      </p:sp>
      <p:sp>
        <p:nvSpPr>
          <p:cNvPr id="103" name="Rectangle 30">
            <a:extLst>
              <a:ext uri="{FF2B5EF4-FFF2-40B4-BE49-F238E27FC236}">
                <a16:creationId xmlns:a16="http://schemas.microsoft.com/office/drawing/2014/main" id="{27198C6C-C1BE-F84F-C8ED-06D869F729C7}"/>
              </a:ext>
            </a:extLst>
          </p:cNvPr>
          <p:cNvSpPr>
            <a:spLocks noChangeArrowheads="1"/>
          </p:cNvSpPr>
          <p:nvPr/>
        </p:nvSpPr>
        <p:spPr bwMode="auto">
          <a:xfrm>
            <a:off x="6055482"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Formål</a:t>
            </a:r>
            <a:endParaRPr lang="da-DK" altLang="da-DK" sz="1000">
              <a:solidFill>
                <a:schemeClr val="bg1"/>
              </a:solidFill>
            </a:endParaRPr>
          </a:p>
        </p:txBody>
      </p:sp>
      <p:sp>
        <p:nvSpPr>
          <p:cNvPr id="104" name="Rectangle 31">
            <a:extLst>
              <a:ext uri="{FF2B5EF4-FFF2-40B4-BE49-F238E27FC236}">
                <a16:creationId xmlns:a16="http://schemas.microsoft.com/office/drawing/2014/main" id="{7450B7DD-A37B-DB6F-6644-62D3CD619431}"/>
              </a:ext>
            </a:extLst>
          </p:cNvPr>
          <p:cNvSpPr>
            <a:spLocks noChangeArrowheads="1"/>
          </p:cNvSpPr>
          <p:nvPr/>
        </p:nvSpPr>
        <p:spPr bwMode="auto">
          <a:xfrm>
            <a:off x="8367742" y="1403075"/>
            <a:ext cx="2252891" cy="371998"/>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000" b="1">
                <a:solidFill>
                  <a:schemeClr val="bg1"/>
                </a:solidFill>
              </a:rPr>
              <a:t>Opmærksomhed</a:t>
            </a:r>
            <a:endParaRPr lang="da-DK" altLang="da-DK" sz="1000">
              <a:solidFill>
                <a:schemeClr val="bg1"/>
              </a:solidFill>
            </a:endParaRPr>
          </a:p>
        </p:txBody>
      </p:sp>
      <p:sp>
        <p:nvSpPr>
          <p:cNvPr id="7" name="Rectangle 9">
            <a:extLst>
              <a:ext uri="{FF2B5EF4-FFF2-40B4-BE49-F238E27FC236}">
                <a16:creationId xmlns:a16="http://schemas.microsoft.com/office/drawing/2014/main" id="{867A4B15-DD28-69CB-30B7-73F4D1CE6367}"/>
              </a:ext>
            </a:extLst>
          </p:cNvPr>
          <p:cNvSpPr>
            <a:spLocks noChangeArrowheads="1"/>
          </p:cNvSpPr>
          <p:nvPr/>
        </p:nvSpPr>
        <p:spPr bwMode="auto">
          <a:xfrm>
            <a:off x="1449389" y="1862989"/>
            <a:ext cx="2282825" cy="942032"/>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a:t>Lys</a:t>
            </a:r>
            <a:r>
              <a:rPr lang="da-DK" altLang="da-DK" sz="1200" dirty="0"/>
              <a:t> </a:t>
            </a:r>
          </a:p>
        </p:txBody>
      </p:sp>
      <p:sp>
        <p:nvSpPr>
          <p:cNvPr id="10" name="Rectangle 14">
            <a:extLst>
              <a:ext uri="{FF2B5EF4-FFF2-40B4-BE49-F238E27FC236}">
                <a16:creationId xmlns:a16="http://schemas.microsoft.com/office/drawing/2014/main" id="{94C43BB8-EF4F-57EC-E0FA-58035EEEDEFC}"/>
              </a:ext>
            </a:extLst>
          </p:cNvPr>
          <p:cNvSpPr>
            <a:spLocks noChangeArrowheads="1"/>
          </p:cNvSpPr>
          <p:nvPr/>
        </p:nvSpPr>
        <p:spPr bwMode="auto">
          <a:xfrm>
            <a:off x="1449389" y="2857423"/>
            <a:ext cx="2282825" cy="942032"/>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a:t>Omgivelser udenfor</a:t>
            </a:r>
            <a:r>
              <a:rPr lang="da-DK" altLang="da-DK" sz="1200"/>
              <a:t> </a:t>
            </a:r>
          </a:p>
        </p:txBody>
      </p:sp>
      <p:sp>
        <p:nvSpPr>
          <p:cNvPr id="13" name="Rectangle 19">
            <a:extLst>
              <a:ext uri="{FF2B5EF4-FFF2-40B4-BE49-F238E27FC236}">
                <a16:creationId xmlns:a16="http://schemas.microsoft.com/office/drawing/2014/main" id="{DB0FA5A9-78ED-D3F3-DD99-5FA267832895}"/>
              </a:ext>
            </a:extLst>
          </p:cNvPr>
          <p:cNvSpPr>
            <a:spLocks noChangeArrowheads="1"/>
          </p:cNvSpPr>
          <p:nvPr/>
        </p:nvSpPr>
        <p:spPr bwMode="auto">
          <a:xfrm>
            <a:off x="1449389" y="3851858"/>
            <a:ext cx="2282825" cy="942032"/>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a:t>Diverse stemningsgivende effekter</a:t>
            </a:r>
            <a:r>
              <a:rPr lang="da-DK" altLang="da-DK" sz="1200" dirty="0"/>
              <a:t> </a:t>
            </a:r>
          </a:p>
        </p:txBody>
      </p:sp>
      <p:sp>
        <p:nvSpPr>
          <p:cNvPr id="15" name="Rectangle 24">
            <a:extLst>
              <a:ext uri="{FF2B5EF4-FFF2-40B4-BE49-F238E27FC236}">
                <a16:creationId xmlns:a16="http://schemas.microsoft.com/office/drawing/2014/main" id="{9F95714D-17DC-4606-1877-484ADF71650D}"/>
              </a:ext>
            </a:extLst>
          </p:cNvPr>
          <p:cNvSpPr>
            <a:spLocks noChangeArrowheads="1"/>
          </p:cNvSpPr>
          <p:nvPr/>
        </p:nvSpPr>
        <p:spPr bwMode="auto">
          <a:xfrm>
            <a:off x="1449389" y="4846292"/>
            <a:ext cx="2282825" cy="942032"/>
          </a:xfrm>
          <a:prstGeom prst="rect">
            <a:avLst/>
          </a:prstGeom>
          <a:solidFill>
            <a:schemeClr val="accent1">
              <a:lumMod val="60000"/>
              <a:lumOff val="4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a:t>Forplejning</a:t>
            </a:r>
            <a:r>
              <a:rPr lang="da-DK" altLang="da-DK" sz="1200"/>
              <a:t> </a:t>
            </a:r>
          </a:p>
        </p:txBody>
      </p:sp>
      <p:sp>
        <p:nvSpPr>
          <p:cNvPr id="16" name="Rectangle 10">
            <a:extLst>
              <a:ext uri="{FF2B5EF4-FFF2-40B4-BE49-F238E27FC236}">
                <a16:creationId xmlns:a16="http://schemas.microsoft.com/office/drawing/2014/main" id="{2E49882D-541E-54C7-6B75-394E95060C37}"/>
              </a:ext>
            </a:extLst>
          </p:cNvPr>
          <p:cNvSpPr>
            <a:spLocks noChangeArrowheads="1"/>
          </p:cNvSpPr>
          <p:nvPr/>
        </p:nvSpPr>
        <p:spPr bwMode="auto">
          <a:xfrm>
            <a:off x="3798889" y="1862989"/>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Dagslys, neonlys, direkte lys via spots/lamper, farvet lys, stearinlys, antikke lamper, petroleumslamper, olielamper osv.</a:t>
            </a:r>
          </a:p>
        </p:txBody>
      </p:sp>
      <p:sp>
        <p:nvSpPr>
          <p:cNvPr id="17" name="Rectangle 15">
            <a:extLst>
              <a:ext uri="{FF2B5EF4-FFF2-40B4-BE49-F238E27FC236}">
                <a16:creationId xmlns:a16="http://schemas.microsoft.com/office/drawing/2014/main" id="{8513A655-105B-847E-7539-5A5511A2B86C}"/>
              </a:ext>
            </a:extLst>
          </p:cNvPr>
          <p:cNvSpPr>
            <a:spLocks noChangeArrowheads="1"/>
          </p:cNvSpPr>
          <p:nvPr/>
        </p:nvSpPr>
        <p:spPr bwMode="auto">
          <a:xfrm>
            <a:off x="3798889" y="2857423"/>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Er der mulighed for at benytte omgivelserne løbende eller i pauserne. Kan der arbejdes ude under dele af processen?</a:t>
            </a:r>
          </a:p>
        </p:txBody>
      </p:sp>
      <p:sp>
        <p:nvSpPr>
          <p:cNvPr id="18" name="Rectangle 20">
            <a:extLst>
              <a:ext uri="{FF2B5EF4-FFF2-40B4-BE49-F238E27FC236}">
                <a16:creationId xmlns:a16="http://schemas.microsoft.com/office/drawing/2014/main" id="{68A585F4-1E8A-7EEE-E5D1-ACA782D178E2}"/>
              </a:ext>
            </a:extLst>
          </p:cNvPr>
          <p:cNvSpPr>
            <a:spLocks noChangeArrowheads="1"/>
          </p:cNvSpPr>
          <p:nvPr/>
        </p:nvSpPr>
        <p:spPr bwMode="auto">
          <a:xfrm>
            <a:off x="3798889" y="3851858"/>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Ved at anvende musik, lys, dug, blomster, planter, snacks eller lignende – eksempelvis årstidsafhængige ting – kan man skabe en bestemt stemning. </a:t>
            </a:r>
          </a:p>
        </p:txBody>
      </p:sp>
      <p:sp>
        <p:nvSpPr>
          <p:cNvPr id="20" name="Rectangle 25">
            <a:extLst>
              <a:ext uri="{FF2B5EF4-FFF2-40B4-BE49-F238E27FC236}">
                <a16:creationId xmlns:a16="http://schemas.microsoft.com/office/drawing/2014/main" id="{51999DDE-A690-41A8-304E-AEEBEAC5E7E8}"/>
              </a:ext>
            </a:extLst>
          </p:cNvPr>
          <p:cNvSpPr>
            <a:spLocks noChangeArrowheads="1"/>
          </p:cNvSpPr>
          <p:nvPr/>
        </p:nvSpPr>
        <p:spPr bwMode="auto">
          <a:xfrm>
            <a:off x="3798889" y="4846292"/>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Buffet, servering, sandwich ved arbejdsbordet, snacks, frugt, drikkevarer.</a:t>
            </a:r>
          </a:p>
          <a:p>
            <a:pPr eaLnBrk="1" hangingPunct="1">
              <a:spcBef>
                <a:spcPct val="50000"/>
              </a:spcBef>
            </a:pPr>
            <a:r>
              <a:rPr lang="da-DK" altLang="da-DK" sz="1000" dirty="0"/>
              <a:t>At fremstille et måltid sammen.</a:t>
            </a:r>
          </a:p>
        </p:txBody>
      </p:sp>
      <p:sp>
        <p:nvSpPr>
          <p:cNvPr id="21" name="Rectangle 11">
            <a:extLst>
              <a:ext uri="{FF2B5EF4-FFF2-40B4-BE49-F238E27FC236}">
                <a16:creationId xmlns:a16="http://schemas.microsoft.com/office/drawing/2014/main" id="{4F74A35E-7B6A-197C-1B0D-BBFFDE8D61D9}"/>
              </a:ext>
            </a:extLst>
          </p:cNvPr>
          <p:cNvSpPr>
            <a:spLocks noChangeArrowheads="1"/>
          </p:cNvSpPr>
          <p:nvPr/>
        </p:nvSpPr>
        <p:spPr bwMode="auto">
          <a:xfrm>
            <a:off x="6148389" y="1862989"/>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Belysningen kan have to formål, skabe en bestemt stemning eller sikre gode arbejdsbetingelser, eller optimal læring.</a:t>
            </a:r>
          </a:p>
        </p:txBody>
      </p:sp>
      <p:sp>
        <p:nvSpPr>
          <p:cNvPr id="22" name="Rectangle 17">
            <a:extLst>
              <a:ext uri="{FF2B5EF4-FFF2-40B4-BE49-F238E27FC236}">
                <a16:creationId xmlns:a16="http://schemas.microsoft.com/office/drawing/2014/main" id="{B4681151-062A-96AF-A408-F2B91C3450C5}"/>
              </a:ext>
            </a:extLst>
          </p:cNvPr>
          <p:cNvSpPr>
            <a:spLocks noChangeArrowheads="1"/>
          </p:cNvSpPr>
          <p:nvPr/>
        </p:nvSpPr>
        <p:spPr bwMode="auto">
          <a:xfrm>
            <a:off x="8497889" y="2857423"/>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Udnyt omgivelserne aktivt, ikke kun som pause. Husk det tager tid at gå ud og ind. Folk kommer ikke tilbage til tiden. Alternativ hvis det regner!</a:t>
            </a:r>
          </a:p>
        </p:txBody>
      </p:sp>
      <p:sp>
        <p:nvSpPr>
          <p:cNvPr id="23" name="Rectangle 16">
            <a:extLst>
              <a:ext uri="{FF2B5EF4-FFF2-40B4-BE49-F238E27FC236}">
                <a16:creationId xmlns:a16="http://schemas.microsoft.com/office/drawing/2014/main" id="{2DAE74D8-A493-2094-32F5-B52386133DE8}"/>
              </a:ext>
            </a:extLst>
          </p:cNvPr>
          <p:cNvSpPr>
            <a:spLocks noChangeArrowheads="1"/>
          </p:cNvSpPr>
          <p:nvPr/>
        </p:nvSpPr>
        <p:spPr bwMode="auto">
          <a:xfrm>
            <a:off x="6148389" y="2857423"/>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Formålet kan være at få pause, afveksling, andre stimulanser i form af noget rislende vand eller en gåtur i grønne områder </a:t>
            </a:r>
          </a:p>
          <a:p>
            <a:pPr eaLnBrk="1" hangingPunct="1">
              <a:spcBef>
                <a:spcPct val="50000"/>
              </a:spcBef>
            </a:pPr>
            <a:endParaRPr lang="da-DK" altLang="da-DK" sz="1000" dirty="0"/>
          </a:p>
        </p:txBody>
      </p:sp>
      <p:sp>
        <p:nvSpPr>
          <p:cNvPr id="24" name="Rectangle 21">
            <a:extLst>
              <a:ext uri="{FF2B5EF4-FFF2-40B4-BE49-F238E27FC236}">
                <a16:creationId xmlns:a16="http://schemas.microsoft.com/office/drawing/2014/main" id="{663A778A-16C8-EF15-3683-1300BACC6345}"/>
              </a:ext>
            </a:extLst>
          </p:cNvPr>
          <p:cNvSpPr>
            <a:spLocks noChangeArrowheads="1"/>
          </p:cNvSpPr>
          <p:nvPr/>
        </p:nvSpPr>
        <p:spPr bwMode="auto">
          <a:xfrm>
            <a:off x="6148389" y="3851858"/>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At skabe en bestemt stemning ved at sammensætte effekter. F.eks. klassisk musik, sølvkandelabre, hvid dug skaber en højtidelig stemning. </a:t>
            </a:r>
          </a:p>
        </p:txBody>
      </p:sp>
      <p:sp>
        <p:nvSpPr>
          <p:cNvPr id="25" name="Rectangle 26">
            <a:extLst>
              <a:ext uri="{FF2B5EF4-FFF2-40B4-BE49-F238E27FC236}">
                <a16:creationId xmlns:a16="http://schemas.microsoft.com/office/drawing/2014/main" id="{4D9C9D10-F6B4-2643-D22E-5B73850F2C7E}"/>
              </a:ext>
            </a:extLst>
          </p:cNvPr>
          <p:cNvSpPr>
            <a:spLocks noChangeArrowheads="1"/>
          </p:cNvSpPr>
          <p:nvPr/>
        </p:nvSpPr>
        <p:spPr bwMode="auto">
          <a:xfrm>
            <a:off x="6148389" y="4846292"/>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Nogle måltider kan med fordel indtages under processen, mens andre (eksempelvis frokosten) giver et godt afbræk og sceneskift. </a:t>
            </a:r>
          </a:p>
          <a:p>
            <a:pPr eaLnBrk="1" hangingPunct="1">
              <a:spcBef>
                <a:spcPct val="50000"/>
              </a:spcBef>
            </a:pPr>
            <a:endParaRPr lang="da-DK" altLang="da-DK" sz="1000" dirty="0"/>
          </a:p>
        </p:txBody>
      </p:sp>
      <p:sp>
        <p:nvSpPr>
          <p:cNvPr id="26" name="Rectangle 27">
            <a:extLst>
              <a:ext uri="{FF2B5EF4-FFF2-40B4-BE49-F238E27FC236}">
                <a16:creationId xmlns:a16="http://schemas.microsoft.com/office/drawing/2014/main" id="{9410FC89-2CAB-7488-A481-2DC77F937F7B}"/>
              </a:ext>
            </a:extLst>
          </p:cNvPr>
          <p:cNvSpPr>
            <a:spLocks noChangeArrowheads="1"/>
          </p:cNvSpPr>
          <p:nvPr/>
        </p:nvSpPr>
        <p:spPr bwMode="auto">
          <a:xfrm>
            <a:off x="8497889" y="4846292"/>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Pas på at serveringen ikke tager fokus fra processen. </a:t>
            </a:r>
          </a:p>
          <a:p>
            <a:pPr eaLnBrk="1" hangingPunct="1">
              <a:spcBef>
                <a:spcPct val="50000"/>
              </a:spcBef>
            </a:pPr>
            <a:r>
              <a:rPr lang="da-DK" altLang="da-DK" sz="1000"/>
              <a:t>Sultne deltagere kan ikke fokusere på processen.</a:t>
            </a:r>
          </a:p>
        </p:txBody>
      </p:sp>
      <p:sp>
        <p:nvSpPr>
          <p:cNvPr id="28" name="Rectangle 22">
            <a:extLst>
              <a:ext uri="{FF2B5EF4-FFF2-40B4-BE49-F238E27FC236}">
                <a16:creationId xmlns:a16="http://schemas.microsoft.com/office/drawing/2014/main" id="{96854EA6-E2A6-3C20-DC23-D042B77E8786}"/>
              </a:ext>
            </a:extLst>
          </p:cNvPr>
          <p:cNvSpPr>
            <a:spLocks noChangeArrowheads="1"/>
          </p:cNvSpPr>
          <p:nvPr/>
        </p:nvSpPr>
        <p:spPr bwMode="auto">
          <a:xfrm>
            <a:off x="8497889" y="3851858"/>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dirty="0"/>
              <a:t>Effekterne skal skabe en helhed. F.eks. klassisk musik, sølvkandelabre, hvid dug og paptallerkener skaber ikke en højtidelig stemning. Husk årstiderne!</a:t>
            </a:r>
          </a:p>
        </p:txBody>
      </p:sp>
      <p:sp>
        <p:nvSpPr>
          <p:cNvPr id="29" name="Rectangle 12">
            <a:extLst>
              <a:ext uri="{FF2B5EF4-FFF2-40B4-BE49-F238E27FC236}">
                <a16:creationId xmlns:a16="http://schemas.microsoft.com/office/drawing/2014/main" id="{DC2AE131-ED11-46FF-F9D0-826A04D7A034}"/>
              </a:ext>
            </a:extLst>
          </p:cNvPr>
          <p:cNvSpPr>
            <a:spLocks noChangeArrowheads="1"/>
          </p:cNvSpPr>
          <p:nvPr/>
        </p:nvSpPr>
        <p:spPr bwMode="auto">
          <a:xfrm>
            <a:off x="8497889" y="1862989"/>
            <a:ext cx="2282825" cy="942032"/>
          </a:xfrm>
          <a:prstGeom prst="rect">
            <a:avLst/>
          </a:prstGeom>
          <a:solidFill>
            <a:schemeClr val="accent1">
              <a:lumMod val="20000"/>
              <a:lumOff val="80000"/>
            </a:schemeClr>
          </a:solidFill>
          <a:ln w="9525">
            <a:solidFill>
              <a:schemeClr val="tx1"/>
            </a:solidFill>
            <a:miter lim="800000"/>
            <a:headEnd/>
            <a:tailEnd/>
          </a:ln>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000"/>
              <a:t>Er der vinduer i lokalet? Folk arbejder og lærer bedre ved dagslys end kunstigt lys. </a:t>
            </a:r>
          </a:p>
          <a:p>
            <a:pPr eaLnBrk="1" hangingPunct="1">
              <a:spcBef>
                <a:spcPct val="50000"/>
              </a:spcBef>
            </a:pPr>
            <a:r>
              <a:rPr lang="da-DK" altLang="da-DK" sz="1000"/>
              <a:t>Vær opmærksom på den skabte stemning.</a:t>
            </a:r>
          </a:p>
        </p:txBody>
      </p:sp>
    </p:spTree>
    <p:extLst>
      <p:ext uri="{BB962C8B-B14F-4D97-AF65-F5344CB8AC3E}">
        <p14:creationId xmlns:p14="http://schemas.microsoft.com/office/powerpoint/2010/main" val="3152666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Facilitering af workshoppen</a:t>
            </a:r>
            <a:endParaRPr lang="da-DK" sz="2400" b="1" dirty="0"/>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D9DAC617-2686-5C70-7088-0051C2B0AB44}"/>
              </a:ext>
            </a:extLst>
          </p:cNvPr>
          <p:cNvSpPr/>
          <p:nvPr/>
        </p:nvSpPr>
        <p:spPr>
          <a:xfrm>
            <a:off x="1346200" y="1554463"/>
            <a:ext cx="4614972" cy="3845925"/>
          </a:xfrm>
          <a:prstGeom prst="rect">
            <a:avLst/>
          </a:prstGeom>
        </p:spPr>
        <p:txBody>
          <a:bodyPr wrap="square">
            <a:spAutoFit/>
          </a:bodyPr>
          <a:lstStyle/>
          <a:p>
            <a:pPr>
              <a:lnSpc>
                <a:spcPct val="107000"/>
              </a:lnSpc>
              <a:spcAft>
                <a:spcPts val="800"/>
              </a:spcAft>
            </a:pPr>
            <a:r>
              <a:rPr lang="da-DK" sz="1200" dirty="0">
                <a:ea typeface="SimSun" panose="02010600030101010101" pitchFamily="2" charset="-122"/>
                <a:cs typeface="Arial" panose="020B0604020202020204" pitchFamily="34" charset="0"/>
              </a:rPr>
              <a:t>Nu er processen iscenesat, og nu skal den gennemføres. Stykket skal spilles! Det handler om at få deltagerne involveret. Som facilitator gennemfører du drejebogen, som en skuespiller, der spiller en rolle. Som facilitator er din opgave at skabe samarbejdet blandt deltagerne, starte, styre dialogen og skabe gode afslutninger. Det kræver en del metoder, værktøjer og færdigheder, som ikke er beskrevet i drejebogen, fordi de er situationsbestemte. Det drejer sig bl.a. om:</a:t>
            </a:r>
          </a:p>
          <a:p>
            <a:pPr marL="342900" lvl="0" indent="-342900">
              <a:lnSpc>
                <a:spcPct val="107000"/>
              </a:lnSpc>
              <a:spcAft>
                <a:spcPts val="0"/>
              </a:spcAft>
              <a:buFont typeface="Symbol" panose="05050102010706020507" pitchFamily="18" charset="2"/>
              <a:buChar char=""/>
            </a:pPr>
            <a:r>
              <a:rPr lang="da-DK" sz="1200" dirty="0">
                <a:ea typeface="SimSun" panose="02010600030101010101" pitchFamily="2" charset="-122"/>
                <a:cs typeface="Arial" panose="020B0604020202020204" pitchFamily="34" charset="0"/>
              </a:rPr>
              <a:t>Hvordan vi du etablere kontakt til deltagerne?</a:t>
            </a:r>
          </a:p>
          <a:p>
            <a:pPr marL="342900" lvl="0" indent="-342900">
              <a:lnSpc>
                <a:spcPct val="107000"/>
              </a:lnSpc>
              <a:spcAft>
                <a:spcPts val="0"/>
              </a:spcAft>
              <a:buFont typeface="Symbol" panose="05050102010706020507" pitchFamily="18" charset="2"/>
              <a:buChar char=""/>
            </a:pPr>
            <a:r>
              <a:rPr lang="da-DK" sz="1200" dirty="0">
                <a:ea typeface="SimSun" panose="02010600030101010101" pitchFamily="2" charset="-122"/>
                <a:cs typeface="Arial" panose="020B0604020202020204" pitchFamily="34" charset="0"/>
              </a:rPr>
              <a:t>Brug af dig selv, din personlighed. Nonverbal og verbal kommunikation, herunder stemme, mimik, positur, position i rummet, bevægelse, gestikulation og humor.</a:t>
            </a:r>
          </a:p>
          <a:p>
            <a:pPr marL="342900" lvl="0" indent="-342900">
              <a:lnSpc>
                <a:spcPct val="107000"/>
              </a:lnSpc>
              <a:spcAft>
                <a:spcPts val="0"/>
              </a:spcAft>
              <a:buFont typeface="Symbol" panose="05050102010706020507" pitchFamily="18" charset="2"/>
              <a:buChar char=""/>
            </a:pPr>
            <a:r>
              <a:rPr lang="da-DK" sz="1200" dirty="0">
                <a:ea typeface="SimSun" panose="02010600030101010101" pitchFamily="2" charset="-122"/>
                <a:cs typeface="Arial" panose="020B0604020202020204" pitchFamily="34" charset="0"/>
              </a:rPr>
              <a:t>Konflikthåndtering i gruppen under processen.</a:t>
            </a:r>
          </a:p>
          <a:p>
            <a:pPr marL="342900" lvl="0" indent="-342900">
              <a:lnSpc>
                <a:spcPct val="107000"/>
              </a:lnSpc>
              <a:spcAft>
                <a:spcPts val="0"/>
              </a:spcAft>
              <a:buFont typeface="Symbol" panose="05050102010706020507" pitchFamily="18" charset="2"/>
              <a:buChar char=""/>
            </a:pPr>
            <a:r>
              <a:rPr lang="da-DK" sz="1200" dirty="0">
                <a:ea typeface="SimSun" panose="02010600030101010101" pitchFamily="2" charset="-122"/>
                <a:cs typeface="Arial" panose="020B0604020202020204" pitchFamily="34" charset="0"/>
              </a:rPr>
              <a:t>Anvendelse af spørgeteknik.</a:t>
            </a:r>
          </a:p>
          <a:p>
            <a:pPr marL="342900" lvl="0" indent="-342900">
              <a:lnSpc>
                <a:spcPct val="107000"/>
              </a:lnSpc>
              <a:spcAft>
                <a:spcPts val="0"/>
              </a:spcAft>
              <a:buFont typeface="Symbol" panose="05050102010706020507" pitchFamily="18" charset="2"/>
              <a:buChar char=""/>
            </a:pPr>
            <a:r>
              <a:rPr lang="da-DK" sz="1200" dirty="0">
                <a:ea typeface="SimSun" panose="02010600030101010101" pitchFamily="2" charset="-122"/>
                <a:cs typeface="Arial" panose="020B0604020202020204" pitchFamily="34" charset="0"/>
              </a:rPr>
              <a:t>Præsentationsteknik, herunder brug af visuelle midler.</a:t>
            </a:r>
          </a:p>
          <a:p>
            <a:pPr marL="342900" lvl="0" indent="-342900">
              <a:lnSpc>
                <a:spcPct val="107000"/>
              </a:lnSpc>
              <a:spcAft>
                <a:spcPts val="0"/>
              </a:spcAft>
              <a:buFont typeface="Symbol" panose="05050102010706020507" pitchFamily="18" charset="2"/>
              <a:buChar char=""/>
            </a:pPr>
            <a:r>
              <a:rPr lang="da-DK" sz="1200" dirty="0">
                <a:ea typeface="SimSun" panose="02010600030101010101" pitchFamily="2" charset="-122"/>
                <a:cs typeface="Arial" panose="020B0604020202020204" pitchFamily="34" charset="0"/>
              </a:rPr>
              <a:t>Tids- og programstyring.</a:t>
            </a:r>
          </a:p>
          <a:p>
            <a:pPr marL="342900" lvl="0" indent="-342900">
              <a:lnSpc>
                <a:spcPct val="107000"/>
              </a:lnSpc>
              <a:spcAft>
                <a:spcPts val="0"/>
              </a:spcAft>
              <a:buFont typeface="Symbol" panose="05050102010706020507" pitchFamily="18" charset="2"/>
              <a:buChar char=""/>
            </a:pPr>
            <a:r>
              <a:rPr lang="da-DK" sz="1200" dirty="0">
                <a:ea typeface="SimSun" panose="02010600030101010101" pitchFamily="2" charset="-122"/>
                <a:cs typeface="Arial" panose="020B0604020202020204" pitchFamily="34" charset="0"/>
              </a:rPr>
              <a:t>Feedback-metoder.</a:t>
            </a:r>
          </a:p>
          <a:p>
            <a:pPr marL="342900" lvl="0" indent="-342900">
              <a:lnSpc>
                <a:spcPct val="107000"/>
              </a:lnSpc>
              <a:spcAft>
                <a:spcPts val="800"/>
              </a:spcAft>
              <a:buFont typeface="Symbol" panose="05050102010706020507" pitchFamily="18" charset="2"/>
              <a:buChar char=""/>
            </a:pPr>
            <a:r>
              <a:rPr lang="da-DK" sz="1200" dirty="0">
                <a:ea typeface="SimSun" panose="02010600030101010101" pitchFamily="2" charset="-122"/>
                <a:cs typeface="Arial" panose="020B0604020202020204" pitchFamily="34" charset="0"/>
              </a:rPr>
              <a:t>Håndtering af beslutningsprocesser.</a:t>
            </a:r>
          </a:p>
          <a:p>
            <a:pPr lvl="0">
              <a:lnSpc>
                <a:spcPct val="107000"/>
              </a:lnSpc>
              <a:spcAft>
                <a:spcPts val="800"/>
              </a:spcAft>
            </a:pPr>
            <a:endParaRPr lang="da-DK" sz="1200" dirty="0">
              <a:latin typeface="Calibri" panose="020F0502020204030204" pitchFamily="34" charset="0"/>
              <a:ea typeface="SimSun" panose="02010600030101010101" pitchFamily="2" charset="-122"/>
              <a:cs typeface="Symbol" panose="05050102010706020507" pitchFamily="18" charset="2"/>
            </a:endParaRPr>
          </a:p>
        </p:txBody>
      </p:sp>
      <p:sp>
        <p:nvSpPr>
          <p:cNvPr id="6" name="Rektangel 5">
            <a:extLst>
              <a:ext uri="{FF2B5EF4-FFF2-40B4-BE49-F238E27FC236}">
                <a16:creationId xmlns:a16="http://schemas.microsoft.com/office/drawing/2014/main" id="{F51F7CB6-2412-1105-2E98-0CD3F0A50529}"/>
              </a:ext>
            </a:extLst>
          </p:cNvPr>
          <p:cNvSpPr/>
          <p:nvPr/>
        </p:nvSpPr>
        <p:spPr>
          <a:xfrm>
            <a:off x="6124575" y="1557903"/>
            <a:ext cx="4559218" cy="2360005"/>
          </a:xfrm>
          <a:prstGeom prst="rect">
            <a:avLst/>
          </a:prstGeom>
        </p:spPr>
        <p:txBody>
          <a:bodyPr wrap="square">
            <a:spAutoFit/>
          </a:bodyPr>
          <a:lstStyle/>
          <a:p>
            <a:pPr>
              <a:lnSpc>
                <a:spcPct val="107000"/>
              </a:lnSpc>
              <a:spcAft>
                <a:spcPts val="800"/>
              </a:spcAft>
            </a:pPr>
            <a:r>
              <a:rPr lang="da-DK" sz="1200" dirty="0">
                <a:ea typeface="SimSun" panose="02010600030101010101" pitchFamily="2" charset="-122"/>
                <a:cs typeface="Arial" panose="020B0604020202020204" pitchFamily="34" charset="0"/>
              </a:rPr>
              <a:t>Drejebogen er fundamentet, og din kompetence til at anvende ovenstående gør dig til en god facilitator. </a:t>
            </a:r>
            <a:r>
              <a:rPr lang="da-DK" sz="1200" dirty="0" err="1">
                <a:ea typeface="SimSun" panose="02010600030101010101" pitchFamily="2" charset="-122"/>
                <a:cs typeface="Arial" panose="020B0604020202020204" pitchFamily="34" charset="0"/>
              </a:rPr>
              <a:t>Facilitering</a:t>
            </a:r>
            <a:r>
              <a:rPr lang="da-DK" sz="1200" dirty="0">
                <a:ea typeface="SimSun" panose="02010600030101010101" pitchFamily="2" charset="-122"/>
                <a:cs typeface="Arial" panose="020B0604020202020204" pitchFamily="34" charset="0"/>
              </a:rPr>
              <a:t> handler om at styre dialogen, der foregår i den planlagte proces, som er beskrevet i drejebogen. Du har ingen chance for at styre dialogen, hvis du ikke ved, hvor den skal bevæge sig hen, og hvad rammerne er. Men det er aldrig facilitatorens opgave at styre indholdet. For at styre dialogen skal du styre hårdt på rammen og de planlagte trin i processen og være fuldstændig åben for, hvad der sker indholdsmæssigt. Deltagerne skal hele tiden kunne mærke, at du styrer mødet. Du skal hele tiden være lidt foran deltagerne i relation til processen. </a:t>
            </a:r>
          </a:p>
          <a:p>
            <a:pPr lvl="0">
              <a:lnSpc>
                <a:spcPct val="107000"/>
              </a:lnSpc>
              <a:spcAft>
                <a:spcPts val="800"/>
              </a:spcAft>
            </a:pPr>
            <a:endParaRPr lang="da-DK" sz="1200" dirty="0">
              <a:latin typeface="Calibri" panose="020F0502020204030204" pitchFamily="34" charset="0"/>
              <a:ea typeface="SimSun" panose="02010600030101010101" pitchFamily="2" charset="-122"/>
              <a:cs typeface="Symbol" panose="05050102010706020507" pitchFamily="18" charset="2"/>
            </a:endParaRPr>
          </a:p>
        </p:txBody>
      </p:sp>
    </p:spTree>
    <p:extLst>
      <p:ext uri="{BB962C8B-B14F-4D97-AF65-F5344CB8AC3E}">
        <p14:creationId xmlns:p14="http://schemas.microsoft.com/office/powerpoint/2010/main" val="370131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Workshoppens formål og de fire hjørner i faciliteringsstjernen</a:t>
            </a: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pic>
        <p:nvPicPr>
          <p:cNvPr id="3" name="Billede 2">
            <a:extLst>
              <a:ext uri="{FF2B5EF4-FFF2-40B4-BE49-F238E27FC236}">
                <a16:creationId xmlns:a16="http://schemas.microsoft.com/office/drawing/2014/main" id="{45A977E7-413C-BA93-E6E5-D5BBFB74CCA0}"/>
              </a:ext>
            </a:extLst>
          </p:cNvPr>
          <p:cNvPicPr>
            <a:picLocks noChangeAspect="1"/>
          </p:cNvPicPr>
          <p:nvPr/>
        </p:nvPicPr>
        <p:blipFill rotWithShape="1">
          <a:blip r:embed="rId4"/>
          <a:srcRect l="30822" t="27004" r="26709" b="26832"/>
          <a:stretch/>
        </p:blipFill>
        <p:spPr>
          <a:xfrm>
            <a:off x="1366913" y="1214449"/>
            <a:ext cx="7902410" cy="4831775"/>
          </a:xfrm>
          <a:prstGeom prst="rect">
            <a:avLst/>
          </a:prstGeom>
        </p:spPr>
      </p:pic>
    </p:spTree>
    <p:extLst>
      <p:ext uri="{BB962C8B-B14F-4D97-AF65-F5344CB8AC3E}">
        <p14:creationId xmlns:p14="http://schemas.microsoft.com/office/powerpoint/2010/main" val="3155181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Facilitering af workshoppen</a:t>
            </a:r>
            <a:endParaRPr lang="da-DK" sz="2400" b="1" dirty="0"/>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259313CF-649F-38D7-6E14-FE148DBCFE39}"/>
              </a:ext>
            </a:extLst>
          </p:cNvPr>
          <p:cNvSpPr/>
          <p:nvPr/>
        </p:nvSpPr>
        <p:spPr>
          <a:xfrm>
            <a:off x="1346200" y="1114640"/>
            <a:ext cx="4613579" cy="4343753"/>
          </a:xfrm>
          <a:prstGeom prst="rect">
            <a:avLst/>
          </a:prstGeom>
        </p:spPr>
        <p:txBody>
          <a:bodyPr wrap="square">
            <a:spAutoFit/>
          </a:bodyPr>
          <a:lstStyle/>
          <a:p>
            <a:pPr>
              <a:lnSpc>
                <a:spcPct val="107000"/>
              </a:lnSpc>
              <a:spcAft>
                <a:spcPts val="800"/>
              </a:spcAft>
            </a:pPr>
            <a:r>
              <a:rPr lang="da-DK" sz="1200" dirty="0">
                <a:ea typeface="SimSun" panose="02010600030101010101" pitchFamily="2" charset="-122"/>
                <a:cs typeface="Arial" panose="020B0604020202020204" pitchFamily="34" charset="0"/>
              </a:rPr>
              <a:t>Den vigtigste procesmetode overhovedet er din intuition, lytning og din fornemmelse af, hvad der sker med deltagerne undervejs. Hvis ikke det ligger som en naturlig del af dine præferencer, så er det noget, der kan trænes. Her er nogle af de punkter, du skal indstille din radar på:</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Hvordan er stemningen?</a:t>
            </a:r>
            <a:r>
              <a:rPr lang="da-DK" sz="1200" dirty="0">
                <a:ea typeface="SimSun" panose="02010600030101010101" pitchFamily="2" charset="-122"/>
                <a:cs typeface="Arial" panose="020B0604020202020204" pitchFamily="34" charset="0"/>
              </a:rPr>
              <a:t> Hvordan går det ved hvert enkelt cafébord. Se på deltagerne én for én. Husk, der er ikke inviteret nogen, som ikke skal være der!</a:t>
            </a:r>
          </a:p>
          <a:p>
            <a:pPr marL="342900" lvl="0" indent="-342900">
              <a:lnSpc>
                <a:spcPct val="107000"/>
              </a:lnSpc>
              <a:spcAft>
                <a:spcPts val="80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Skal der roses, indpiskes, skubbes, heppes, dæmpes, løses en lille konflikt osv.?</a:t>
            </a:r>
            <a:endParaRPr lang="da-DK" sz="1200" dirty="0">
              <a:ea typeface="SimSun" panose="02010600030101010101" pitchFamily="2" charset="-122"/>
              <a:cs typeface="Arial" panose="020B0604020202020204" pitchFamily="34" charset="0"/>
            </a:endParaRPr>
          </a:p>
          <a:p>
            <a:pPr>
              <a:lnSpc>
                <a:spcPct val="107000"/>
              </a:lnSpc>
              <a:spcAft>
                <a:spcPts val="800"/>
              </a:spcAft>
            </a:pPr>
            <a:r>
              <a:rPr lang="da-DK" sz="1200" dirty="0">
                <a:ea typeface="SimSun" panose="02010600030101010101" pitchFamily="2" charset="-122"/>
                <a:cs typeface="Arial" panose="020B0604020202020204" pitchFamily="34" charset="0"/>
              </a:rPr>
              <a:t>Ledelse af dialogen handler både om at styre, hvad der bliver talt om, hvordan der bliver talt, og hvem der kommer til orde og hvornår. Det, du har at gøre godt med, er din spørgeteknik. Stil åbne spørgsmål og kun ét spørgsmål ad gangen. Dine spørgsmål skal være fokuserede, alt for bredt formulerede spørgsmål kan lede debatten i alle umulige retninger. Træn følgende spørgsmålstyper, så du er klædt på til at styre dialogen:</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Faktuelle spørgsmål</a:t>
            </a:r>
            <a:r>
              <a:rPr lang="da-DK" sz="1200" dirty="0">
                <a:ea typeface="SimSun" panose="02010600030101010101" pitchFamily="2" charset="-122"/>
                <a:cs typeface="Arial" panose="020B0604020202020204" pitchFamily="34" charset="0"/>
              </a:rPr>
              <a:t>: Hvem, hvad, hvornår, hvor tit, hvor mange? </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Spørgsmål om årsagssammenhænge:</a:t>
            </a:r>
            <a:r>
              <a:rPr lang="da-DK" sz="1200" dirty="0">
                <a:ea typeface="SimSun" panose="02010600030101010101" pitchFamily="2" charset="-122"/>
                <a:cs typeface="Arial" panose="020B0604020202020204" pitchFamily="34" charset="0"/>
              </a:rPr>
              <a:t> Hvad tror I, det skyldes? Hvilke faktorer har indflydelse? Hvad startede det hele? </a:t>
            </a:r>
          </a:p>
          <a:p>
            <a:pPr>
              <a:lnSpc>
                <a:spcPct val="107000"/>
              </a:lnSpc>
              <a:spcAft>
                <a:spcPts val="800"/>
              </a:spcAft>
            </a:pPr>
            <a:endParaRPr lang="da-DK" sz="1200" dirty="0">
              <a:latin typeface="Calibri" panose="020F0502020204030204" pitchFamily="34" charset="0"/>
              <a:ea typeface="SimSun" panose="02010600030101010101" pitchFamily="2" charset="-122"/>
            </a:endParaRPr>
          </a:p>
        </p:txBody>
      </p:sp>
      <p:sp>
        <p:nvSpPr>
          <p:cNvPr id="10" name="Rektangel 9">
            <a:extLst>
              <a:ext uri="{FF2B5EF4-FFF2-40B4-BE49-F238E27FC236}">
                <a16:creationId xmlns:a16="http://schemas.microsoft.com/office/drawing/2014/main" id="{91BC68DF-4877-EB54-D1FC-5E706BE666DF}"/>
              </a:ext>
            </a:extLst>
          </p:cNvPr>
          <p:cNvSpPr/>
          <p:nvPr/>
        </p:nvSpPr>
        <p:spPr>
          <a:xfrm>
            <a:off x="6124575" y="1127432"/>
            <a:ext cx="4629150" cy="3838358"/>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Hypotetiske spørgsmål:</a:t>
            </a:r>
            <a:r>
              <a:rPr lang="da-DK" sz="1200" dirty="0">
                <a:ea typeface="SimSun" panose="02010600030101010101" pitchFamily="2" charset="-122"/>
                <a:cs typeface="Arial" panose="020B0604020202020204" pitchFamily="34" charset="0"/>
              </a:rPr>
              <a:t> Hvad vil der ske hvis…? Hvis vi ændrer på x, hvad vil effekten så være? Hvad tror I, har størst effekt?</a:t>
            </a:r>
          </a:p>
          <a:p>
            <a:pPr marL="342900" indent="-342900">
              <a:lnSpc>
                <a:spcPct val="107000"/>
              </a:lnSpc>
              <a:buFont typeface="Symbol" panose="05050102010706020507" pitchFamily="18" charset="2"/>
              <a:buChar char=""/>
            </a:pPr>
            <a:r>
              <a:rPr lang="da-DK" sz="1200" b="1" dirty="0">
                <a:ea typeface="SimSun" panose="02010600030101010101" pitchFamily="2" charset="-122"/>
                <a:cs typeface="Arial" panose="020B0604020202020204" pitchFamily="34" charset="0"/>
              </a:rPr>
              <a:t>Relationelle spørgsmål:</a:t>
            </a:r>
            <a:r>
              <a:rPr lang="da-DK" sz="1200" dirty="0">
                <a:ea typeface="SimSun" panose="02010600030101010101" pitchFamily="2" charset="-122"/>
                <a:cs typeface="Arial" panose="020B0604020202020204" pitchFamily="34" charset="0"/>
              </a:rPr>
              <a:t> Hvem er mindst enige med jer? Hvem er lettest at overtale til jeres forslag? På en skala fra  1 til 10 hvor alvorligt er problemet så?</a:t>
            </a:r>
            <a:r>
              <a:rPr lang="da-DK" altLang="da-DK" sz="1200" dirty="0">
                <a:ea typeface="SimSun" panose="02010600030101010101" pitchFamily="2" charset="-122"/>
                <a:cs typeface="Arial" panose="020B0604020202020204" pitchFamily="34" charset="0"/>
              </a:rPr>
              <a:t> Det kan også være metoder til at åbne samtalen, bryde isen, give energi på mødet osv.</a:t>
            </a:r>
            <a:endParaRPr lang="da-DK" sz="1200" dirty="0">
              <a:ea typeface="SimSun" panose="02010600030101010101" pitchFamily="2" charset="-122"/>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Udfordrende spørgsmål:</a:t>
            </a:r>
            <a:r>
              <a:rPr lang="da-DK" sz="1200" dirty="0">
                <a:ea typeface="SimSun" panose="02010600030101010101" pitchFamily="2" charset="-122"/>
                <a:cs typeface="Arial" panose="020B0604020202020204" pitchFamily="34" charset="0"/>
              </a:rPr>
              <a:t> Hvad er det, der gør det realistisk med det budget I har? Hvad får jer til at vælge den løsning? </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Udvidende spørgsmål:</a:t>
            </a:r>
            <a:r>
              <a:rPr lang="da-DK" sz="1200" dirty="0">
                <a:ea typeface="SimSun" panose="02010600030101010101" pitchFamily="2" charset="-122"/>
                <a:cs typeface="Arial" panose="020B0604020202020204" pitchFamily="34" charset="0"/>
              </a:rPr>
              <a:t> Hvordan hænger dette sammen med jeres andre forslag? Hvordan forklarer vi jeres forslag i forhold til den samlede løsning? </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Handlingsspørgsmål:</a:t>
            </a:r>
            <a:r>
              <a:rPr lang="da-DK" sz="1200" dirty="0">
                <a:ea typeface="SimSun" panose="02010600030101010101" pitchFamily="2" charset="-122"/>
                <a:cs typeface="Arial" panose="020B0604020202020204" pitchFamily="34" charset="0"/>
              </a:rPr>
              <a:t> Hvordan vil I gøre det? Hvor lang tid skal I bruge? Hvilke ressourcer kræver det? Hvad er første skridt?</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Prioriteringsspørgsmål:</a:t>
            </a:r>
            <a:r>
              <a:rPr lang="da-DK" sz="1200" dirty="0">
                <a:ea typeface="SimSun" panose="02010600030101010101" pitchFamily="2" charset="-122"/>
                <a:cs typeface="Arial" panose="020B0604020202020204" pitchFamily="34" charset="0"/>
              </a:rPr>
              <a:t> Hvad er det vigtigste for jer? Hvad sikrer den bedste kvalitet? I har nævnt mange idéer, hvilke tre er de bedste? </a:t>
            </a:r>
          </a:p>
          <a:p>
            <a:pPr marL="342900" lvl="0" indent="-342900">
              <a:lnSpc>
                <a:spcPct val="107000"/>
              </a:lnSpc>
              <a:spcAft>
                <a:spcPts val="80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Opsummerende spørgsmål:</a:t>
            </a:r>
            <a:r>
              <a:rPr lang="da-DK" sz="1200" dirty="0">
                <a:ea typeface="SimSun" panose="02010600030101010101" pitchFamily="2" charset="-122"/>
                <a:cs typeface="Arial" panose="020B0604020202020204" pitchFamily="34" charset="0"/>
              </a:rPr>
              <a:t> Så det I har tænkt jer at gøre er? Hvis I skal opsummere, hvad er det så, I vil foreslå portørerne? Hvordan vil I formulere konklusionen på denne debat?</a:t>
            </a:r>
          </a:p>
        </p:txBody>
      </p:sp>
    </p:spTree>
    <p:extLst>
      <p:ext uri="{BB962C8B-B14F-4D97-AF65-F5344CB8AC3E}">
        <p14:creationId xmlns:p14="http://schemas.microsoft.com/office/powerpoint/2010/main" val="3515530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ctangle 5">
            <a:extLst>
              <a:ext uri="{FF2B5EF4-FFF2-40B4-BE49-F238E27FC236}">
                <a16:creationId xmlns:a16="http://schemas.microsoft.com/office/drawing/2014/main" id="{A54E6431-C05C-15F1-39C4-76D48787854D}"/>
              </a:ext>
            </a:extLst>
          </p:cNvPr>
          <p:cNvSpPr>
            <a:spLocks noChangeArrowheads="1"/>
          </p:cNvSpPr>
          <p:nvPr/>
        </p:nvSpPr>
        <p:spPr bwMode="auto">
          <a:xfrm>
            <a:off x="1422191" y="449188"/>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a:solidFill>
                  <a:schemeClr val="bg1"/>
                </a:solidFill>
              </a:rPr>
              <a:t>Designelement</a:t>
            </a:r>
            <a:endParaRPr lang="da-DK" altLang="da-DK" sz="1600">
              <a:solidFill>
                <a:schemeClr val="bg1"/>
              </a:solidFill>
            </a:endParaRPr>
          </a:p>
        </p:txBody>
      </p:sp>
      <p:sp>
        <p:nvSpPr>
          <p:cNvPr id="6" name="Rectangle 6">
            <a:extLst>
              <a:ext uri="{FF2B5EF4-FFF2-40B4-BE49-F238E27FC236}">
                <a16:creationId xmlns:a16="http://schemas.microsoft.com/office/drawing/2014/main" id="{576A8FBB-E733-A9EE-1C50-9E42003DF8B5}"/>
              </a:ext>
            </a:extLst>
          </p:cNvPr>
          <p:cNvSpPr>
            <a:spLocks noChangeArrowheads="1"/>
          </p:cNvSpPr>
          <p:nvPr/>
        </p:nvSpPr>
        <p:spPr bwMode="auto">
          <a:xfrm>
            <a:off x="3771691" y="449188"/>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a:solidFill>
                  <a:schemeClr val="bg1"/>
                </a:solidFill>
              </a:rPr>
              <a:t>Beskrivelse</a:t>
            </a:r>
            <a:endParaRPr lang="da-DK" altLang="da-DK" sz="1600">
              <a:solidFill>
                <a:schemeClr val="bg1"/>
              </a:solidFill>
            </a:endParaRPr>
          </a:p>
        </p:txBody>
      </p:sp>
      <p:sp>
        <p:nvSpPr>
          <p:cNvPr id="11" name="Rectangle 7">
            <a:extLst>
              <a:ext uri="{FF2B5EF4-FFF2-40B4-BE49-F238E27FC236}">
                <a16:creationId xmlns:a16="http://schemas.microsoft.com/office/drawing/2014/main" id="{B2D06A7A-CC7C-FDCA-B4CF-9CCF0E65F5D6}"/>
              </a:ext>
            </a:extLst>
          </p:cNvPr>
          <p:cNvSpPr>
            <a:spLocks noChangeArrowheads="1"/>
          </p:cNvSpPr>
          <p:nvPr/>
        </p:nvSpPr>
        <p:spPr bwMode="auto">
          <a:xfrm>
            <a:off x="6121191" y="449188"/>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a:solidFill>
                  <a:schemeClr val="bg1"/>
                </a:solidFill>
              </a:rPr>
              <a:t>Formål</a:t>
            </a:r>
            <a:endParaRPr lang="da-DK" altLang="da-DK" sz="1600">
              <a:solidFill>
                <a:schemeClr val="bg1"/>
              </a:solidFill>
            </a:endParaRPr>
          </a:p>
        </p:txBody>
      </p:sp>
      <p:sp>
        <p:nvSpPr>
          <p:cNvPr id="13" name="Rectangle 8">
            <a:extLst>
              <a:ext uri="{FF2B5EF4-FFF2-40B4-BE49-F238E27FC236}">
                <a16:creationId xmlns:a16="http://schemas.microsoft.com/office/drawing/2014/main" id="{0B74EA43-D48D-D9FC-748B-E2B598B557D2}"/>
              </a:ext>
            </a:extLst>
          </p:cNvPr>
          <p:cNvSpPr>
            <a:spLocks noChangeArrowheads="1"/>
          </p:cNvSpPr>
          <p:nvPr/>
        </p:nvSpPr>
        <p:spPr bwMode="auto">
          <a:xfrm>
            <a:off x="8470691" y="449188"/>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a:solidFill>
                  <a:schemeClr val="bg1"/>
                </a:solidFill>
              </a:rPr>
              <a:t>Opmærksomhed</a:t>
            </a:r>
            <a:endParaRPr lang="da-DK" altLang="da-DK" sz="1600">
              <a:solidFill>
                <a:schemeClr val="bg1"/>
              </a:solidFill>
            </a:endParaRPr>
          </a:p>
        </p:txBody>
      </p:sp>
      <p:grpSp>
        <p:nvGrpSpPr>
          <p:cNvPr id="14" name="Group 9">
            <a:extLst>
              <a:ext uri="{FF2B5EF4-FFF2-40B4-BE49-F238E27FC236}">
                <a16:creationId xmlns:a16="http://schemas.microsoft.com/office/drawing/2014/main" id="{99407B7F-6357-D4F4-E11C-A1979B26FA60}"/>
              </a:ext>
            </a:extLst>
          </p:cNvPr>
          <p:cNvGrpSpPr>
            <a:grpSpLocks/>
          </p:cNvGrpSpPr>
          <p:nvPr/>
        </p:nvGrpSpPr>
        <p:grpSpPr bwMode="auto">
          <a:xfrm>
            <a:off x="1419016" y="992112"/>
            <a:ext cx="9331325" cy="1227138"/>
            <a:chOff x="163" y="826"/>
            <a:chExt cx="5878" cy="773"/>
          </a:xfrm>
        </p:grpSpPr>
        <p:sp>
          <p:nvSpPr>
            <p:cNvPr id="15" name="Rectangle 10">
              <a:extLst>
                <a:ext uri="{FF2B5EF4-FFF2-40B4-BE49-F238E27FC236}">
                  <a16:creationId xmlns:a16="http://schemas.microsoft.com/office/drawing/2014/main" id="{1EC679AD-5125-1F59-A96D-307E46E3D9E5}"/>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a:latin typeface="+mn-lt"/>
                </a:rPr>
                <a:t>Individ</a:t>
              </a:r>
            </a:p>
          </p:txBody>
        </p:sp>
        <p:sp>
          <p:nvSpPr>
            <p:cNvPr id="16" name="Rectangle 11">
              <a:extLst>
                <a:ext uri="{FF2B5EF4-FFF2-40B4-BE49-F238E27FC236}">
                  <a16:creationId xmlns:a16="http://schemas.microsoft.com/office/drawing/2014/main" id="{216DA5B6-68EE-F993-4760-DEBC89B2042C}"/>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Giv individet refleksions- opgaver, hvor de i nogle minutter tænker over, hvad har jeg erfaret, hvad er vigtigst osv. De noterer listen over udsagn.</a:t>
              </a:r>
            </a:p>
          </p:txBody>
        </p:sp>
        <p:sp>
          <p:nvSpPr>
            <p:cNvPr id="17" name="Rectangle 12">
              <a:extLst>
                <a:ext uri="{FF2B5EF4-FFF2-40B4-BE49-F238E27FC236}">
                  <a16:creationId xmlns:a16="http://schemas.microsoft.com/office/drawing/2014/main" id="{D5A6B514-0687-373B-33A1-7A8E80C5C571}"/>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Give den enkelte mulighed for refleksion og at formulere deres svar uden at de skal stå til regnskab i plenum.</a:t>
              </a:r>
            </a:p>
          </p:txBody>
        </p:sp>
        <p:sp>
          <p:nvSpPr>
            <p:cNvPr id="18" name="Rectangle 13">
              <a:extLst>
                <a:ext uri="{FF2B5EF4-FFF2-40B4-BE49-F238E27FC236}">
                  <a16:creationId xmlns:a16="http://schemas.microsoft.com/office/drawing/2014/main" id="{3880C7AC-0F19-25A7-148F-FEAA1E4EB49E}"/>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Ikke alle ønsker at sige deres synspunkter i et større forum.</a:t>
              </a:r>
            </a:p>
            <a:p>
              <a:pPr eaLnBrk="1" hangingPunct="1">
                <a:spcBef>
                  <a:spcPct val="50000"/>
                </a:spcBef>
              </a:pPr>
              <a:r>
                <a:rPr lang="da-DK" altLang="da-DK" sz="1200" dirty="0">
                  <a:latin typeface="+mn-lt"/>
                </a:rPr>
                <a:t>Refleksion er en vigtig del at en lærings- og ændrings-proces.</a:t>
              </a:r>
            </a:p>
          </p:txBody>
        </p:sp>
      </p:grpSp>
      <p:grpSp>
        <p:nvGrpSpPr>
          <p:cNvPr id="19" name="Group 14">
            <a:extLst>
              <a:ext uri="{FF2B5EF4-FFF2-40B4-BE49-F238E27FC236}">
                <a16:creationId xmlns:a16="http://schemas.microsoft.com/office/drawing/2014/main" id="{4F688165-045E-C544-3F42-0D3894042643}"/>
              </a:ext>
            </a:extLst>
          </p:cNvPr>
          <p:cNvGrpSpPr>
            <a:grpSpLocks/>
          </p:cNvGrpSpPr>
          <p:nvPr/>
        </p:nvGrpSpPr>
        <p:grpSpPr bwMode="auto">
          <a:xfrm>
            <a:off x="1419016" y="2287512"/>
            <a:ext cx="9331325" cy="1227138"/>
            <a:chOff x="163" y="826"/>
            <a:chExt cx="5878" cy="773"/>
          </a:xfrm>
        </p:grpSpPr>
        <p:sp>
          <p:nvSpPr>
            <p:cNvPr id="20" name="Rectangle 15">
              <a:extLst>
                <a:ext uri="{FF2B5EF4-FFF2-40B4-BE49-F238E27FC236}">
                  <a16:creationId xmlns:a16="http://schemas.microsoft.com/office/drawing/2014/main" id="{540B412A-B6B9-363F-4C14-02B698295993}"/>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a:latin typeface="+mn-lt"/>
                </a:rPr>
                <a:t>Gruppe</a:t>
              </a:r>
            </a:p>
          </p:txBody>
        </p:sp>
        <p:sp>
          <p:nvSpPr>
            <p:cNvPr id="21" name="Rectangle 16">
              <a:extLst>
                <a:ext uri="{FF2B5EF4-FFF2-40B4-BE49-F238E27FC236}">
                  <a16:creationId xmlns:a16="http://schemas.microsoft.com/office/drawing/2014/main" id="{4B0C668A-E69A-ED78-06A0-E3074173799C}"/>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Brug grupperne til at drøfte individerne input og ud fra dette finde et fælles svar til plenum. Brug grupper til idégenerering.</a:t>
              </a:r>
            </a:p>
          </p:txBody>
        </p:sp>
        <p:sp>
          <p:nvSpPr>
            <p:cNvPr id="22" name="Rectangle 17">
              <a:extLst>
                <a:ext uri="{FF2B5EF4-FFF2-40B4-BE49-F238E27FC236}">
                  <a16:creationId xmlns:a16="http://schemas.microsoft.com/office/drawing/2014/main" id="{0A9B2468-5D46-C647-E0AC-B0BE83D71885}"/>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Gør det muligt for hver enkelt deltager at redegøre for sine synspunkter, uden at der bruges tid på at spørge hver enkelt deltager i plenum.</a:t>
              </a:r>
            </a:p>
            <a:p>
              <a:pPr eaLnBrk="1" hangingPunct="1">
                <a:spcBef>
                  <a:spcPct val="50000"/>
                </a:spcBef>
              </a:pPr>
              <a:endParaRPr lang="da-DK" altLang="da-DK" sz="1200" dirty="0"/>
            </a:p>
          </p:txBody>
        </p:sp>
        <p:sp>
          <p:nvSpPr>
            <p:cNvPr id="23" name="Rectangle 18">
              <a:extLst>
                <a:ext uri="{FF2B5EF4-FFF2-40B4-BE49-F238E27FC236}">
                  <a16:creationId xmlns:a16="http://schemas.microsoft.com/office/drawing/2014/main" id="{1D9E7053-EDE5-FA09-CCA7-62ECE5B9650A}"/>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Brug gruppedynamikken til idégenerering.</a:t>
              </a:r>
            </a:p>
            <a:p>
              <a:pPr eaLnBrk="1" hangingPunct="1">
                <a:spcBef>
                  <a:spcPct val="50000"/>
                </a:spcBef>
              </a:pPr>
              <a:r>
                <a:rPr lang="da-DK" altLang="da-DK" sz="1200" dirty="0">
                  <a:latin typeface="+mn-lt"/>
                </a:rPr>
                <a:t>Lad gruppen svare i plenum, så den enkelte ikke hænges ud.</a:t>
              </a:r>
            </a:p>
          </p:txBody>
        </p:sp>
      </p:grpSp>
      <p:grpSp>
        <p:nvGrpSpPr>
          <p:cNvPr id="24" name="Group 19">
            <a:extLst>
              <a:ext uri="{FF2B5EF4-FFF2-40B4-BE49-F238E27FC236}">
                <a16:creationId xmlns:a16="http://schemas.microsoft.com/office/drawing/2014/main" id="{16E69420-198F-3F04-D328-F0847C494CAA}"/>
              </a:ext>
            </a:extLst>
          </p:cNvPr>
          <p:cNvGrpSpPr>
            <a:grpSpLocks/>
          </p:cNvGrpSpPr>
          <p:nvPr/>
        </p:nvGrpSpPr>
        <p:grpSpPr bwMode="auto">
          <a:xfrm>
            <a:off x="1419016" y="3582912"/>
            <a:ext cx="9331325" cy="1227138"/>
            <a:chOff x="163" y="826"/>
            <a:chExt cx="5878" cy="773"/>
          </a:xfrm>
        </p:grpSpPr>
        <p:sp>
          <p:nvSpPr>
            <p:cNvPr id="25" name="Rectangle 20">
              <a:extLst>
                <a:ext uri="{FF2B5EF4-FFF2-40B4-BE49-F238E27FC236}">
                  <a16:creationId xmlns:a16="http://schemas.microsoft.com/office/drawing/2014/main" id="{C4452CDF-C9A4-C7D1-EE9D-D0F1B2DFA75C}"/>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a:latin typeface="+mn-lt"/>
                </a:rPr>
                <a:t>Dyader/triader</a:t>
              </a:r>
            </a:p>
          </p:txBody>
        </p:sp>
        <p:sp>
          <p:nvSpPr>
            <p:cNvPr id="26" name="Rectangle 21">
              <a:extLst>
                <a:ext uri="{FF2B5EF4-FFF2-40B4-BE49-F238E27FC236}">
                  <a16:creationId xmlns:a16="http://schemas.microsoft.com/office/drawing/2014/main" id="{096F3877-F6DD-2709-4CA1-8E9EF0267118}"/>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Fremlæg resultater fra grupper i plenum.</a:t>
              </a:r>
            </a:p>
            <a:p>
              <a:pPr eaLnBrk="1" hangingPunct="1">
                <a:spcBef>
                  <a:spcPct val="50000"/>
                </a:spcBef>
              </a:pPr>
              <a:r>
                <a:rPr lang="da-DK" altLang="da-DK" sz="1200" dirty="0">
                  <a:latin typeface="+mn-lt"/>
                </a:rPr>
                <a:t>Fremlæg resultater far dyader og triader i plenum.</a:t>
              </a:r>
            </a:p>
            <a:p>
              <a:pPr eaLnBrk="1" hangingPunct="1">
                <a:spcBef>
                  <a:spcPct val="50000"/>
                </a:spcBef>
              </a:pPr>
              <a:r>
                <a:rPr lang="da-DK" altLang="da-DK" sz="1200" dirty="0">
                  <a:latin typeface="+mn-lt"/>
                </a:rPr>
                <a:t>Giv instruktion i plenum.</a:t>
              </a:r>
            </a:p>
          </p:txBody>
        </p:sp>
        <p:sp>
          <p:nvSpPr>
            <p:cNvPr id="27" name="Rectangle 22">
              <a:extLst>
                <a:ext uri="{FF2B5EF4-FFF2-40B4-BE49-F238E27FC236}">
                  <a16:creationId xmlns:a16="http://schemas.microsoft.com/office/drawing/2014/main" id="{3A6F1C6F-1363-A8A6-AC8D-AC46CACD3A92}"/>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At give instruktioner til mange. At samle op på gruppearbejdet, så mange kender resultaterne.</a:t>
              </a:r>
            </a:p>
            <a:p>
              <a:pPr eaLnBrk="1" hangingPunct="1">
                <a:spcBef>
                  <a:spcPct val="50000"/>
                </a:spcBef>
              </a:pPr>
              <a:r>
                <a:rPr lang="da-DK" altLang="da-DK" sz="1200" dirty="0">
                  <a:latin typeface="+mn-lt"/>
                </a:rPr>
                <a:t>Større fælles drøftelser.</a:t>
              </a:r>
            </a:p>
          </p:txBody>
        </p:sp>
        <p:sp>
          <p:nvSpPr>
            <p:cNvPr id="28" name="Rectangle 23">
              <a:extLst>
                <a:ext uri="{FF2B5EF4-FFF2-40B4-BE49-F238E27FC236}">
                  <a16:creationId xmlns:a16="http://schemas.microsoft.com/office/drawing/2014/main" id="{D2866492-7A52-EFD4-8F78-4925E3CE3DA8}"/>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Vær opmærksom på, hvad der er egnet til plenum. Undgå lange gentagne afrapporteringer. Enkelte deltagere kan have svært ved at udtrykke sig i plenum.</a:t>
              </a:r>
            </a:p>
          </p:txBody>
        </p:sp>
      </p:grpSp>
      <p:grpSp>
        <p:nvGrpSpPr>
          <p:cNvPr id="29" name="Group 24">
            <a:extLst>
              <a:ext uri="{FF2B5EF4-FFF2-40B4-BE49-F238E27FC236}">
                <a16:creationId xmlns:a16="http://schemas.microsoft.com/office/drawing/2014/main" id="{A1EDBCDE-67CB-067F-5895-D4943DDF88B6}"/>
              </a:ext>
            </a:extLst>
          </p:cNvPr>
          <p:cNvGrpSpPr>
            <a:grpSpLocks/>
          </p:cNvGrpSpPr>
          <p:nvPr/>
        </p:nvGrpSpPr>
        <p:grpSpPr bwMode="auto">
          <a:xfrm>
            <a:off x="1419016" y="4878312"/>
            <a:ext cx="9331325" cy="1227138"/>
            <a:chOff x="163" y="826"/>
            <a:chExt cx="5878" cy="773"/>
          </a:xfrm>
        </p:grpSpPr>
        <p:sp>
          <p:nvSpPr>
            <p:cNvPr id="30" name="Rectangle 25">
              <a:extLst>
                <a:ext uri="{FF2B5EF4-FFF2-40B4-BE49-F238E27FC236}">
                  <a16:creationId xmlns:a16="http://schemas.microsoft.com/office/drawing/2014/main" id="{E691384B-B910-2588-AC4F-2A574B60F840}"/>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b="1" dirty="0">
                  <a:latin typeface="+mn-lt"/>
                </a:rPr>
                <a:t>Plenum</a:t>
              </a:r>
            </a:p>
          </p:txBody>
        </p:sp>
        <p:sp>
          <p:nvSpPr>
            <p:cNvPr id="31" name="Rectangle 26">
              <a:extLst>
                <a:ext uri="{FF2B5EF4-FFF2-40B4-BE49-F238E27FC236}">
                  <a16:creationId xmlns:a16="http://schemas.microsoft.com/office/drawing/2014/main" id="{2541E803-86BD-7BC6-D3ED-D6D6E692565A}"/>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Snak med sidemanden eller i små grupper ved bordet i plenum. Brug grupperne det at drøfte individerne input og ud fra dette finde et fælles svar til plenum.</a:t>
              </a:r>
            </a:p>
            <a:p>
              <a:pPr eaLnBrk="1" hangingPunct="1">
                <a:spcBef>
                  <a:spcPct val="50000"/>
                </a:spcBef>
              </a:pPr>
              <a:endParaRPr lang="da-DK" altLang="da-DK" sz="1200" dirty="0"/>
            </a:p>
          </p:txBody>
        </p:sp>
        <p:sp>
          <p:nvSpPr>
            <p:cNvPr id="32" name="Rectangle 27">
              <a:extLst>
                <a:ext uri="{FF2B5EF4-FFF2-40B4-BE49-F238E27FC236}">
                  <a16:creationId xmlns:a16="http://schemas.microsoft.com/office/drawing/2014/main" id="{C395C6FC-C977-7B3D-C4C1-3CF95FF747CB}"/>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Gør det muligt for hver enkelt deltager at redegøre for sine synspunkter, uden at der bruges tid på at spørge hver enkelt deltager i plenum.</a:t>
              </a:r>
            </a:p>
            <a:p>
              <a:pPr eaLnBrk="1" hangingPunct="1">
                <a:spcBef>
                  <a:spcPct val="50000"/>
                </a:spcBef>
              </a:pPr>
              <a:endParaRPr lang="da-DK" altLang="da-DK" sz="1200" dirty="0"/>
            </a:p>
          </p:txBody>
        </p:sp>
        <p:sp>
          <p:nvSpPr>
            <p:cNvPr id="33" name="Rectangle 28">
              <a:extLst>
                <a:ext uri="{FF2B5EF4-FFF2-40B4-BE49-F238E27FC236}">
                  <a16:creationId xmlns:a16="http://schemas.microsoft.com/office/drawing/2014/main" id="{B9FD95DE-5B27-071A-222F-C0A803505121}"/>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altLang="da-DK" sz="1200" dirty="0">
                  <a:latin typeface="+mn-lt"/>
                </a:rPr>
                <a:t>Definér opgaven tydeligt mht. leverance og tid.</a:t>
              </a:r>
            </a:p>
            <a:p>
              <a:pPr eaLnBrk="1" hangingPunct="1">
                <a:spcBef>
                  <a:spcPct val="50000"/>
                </a:spcBef>
              </a:pPr>
              <a:r>
                <a:rPr lang="da-DK" altLang="da-DK" sz="1200" dirty="0">
                  <a:latin typeface="+mn-lt"/>
                </a:rPr>
                <a:t>Pas på, at transport til mellem gruppe og plenum ikke æder tiden.</a:t>
              </a:r>
            </a:p>
          </p:txBody>
        </p:sp>
      </p:grpSp>
    </p:spTree>
    <p:extLst>
      <p:ext uri="{BB962C8B-B14F-4D97-AF65-F5344CB8AC3E}">
        <p14:creationId xmlns:p14="http://schemas.microsoft.com/office/powerpoint/2010/main" val="976445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ktangel 5">
            <a:extLst>
              <a:ext uri="{FF2B5EF4-FFF2-40B4-BE49-F238E27FC236}">
                <a16:creationId xmlns:a16="http://schemas.microsoft.com/office/drawing/2014/main" id="{78D1C509-692E-7A14-41CD-EA11C2B5529B}"/>
              </a:ext>
            </a:extLst>
          </p:cNvPr>
          <p:cNvSpPr/>
          <p:nvPr/>
        </p:nvSpPr>
        <p:spPr>
          <a:xfrm>
            <a:off x="1338144" y="1214340"/>
            <a:ext cx="9441962" cy="5430013"/>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gn="l">
              <a:buFont typeface="Arial" panose="020B0604020202020204" pitchFamily="34" charset="0"/>
              <a:buChar char="•"/>
            </a:pPr>
            <a:r>
              <a:rPr lang="da-DK" sz="1200" b="1" i="0" dirty="0">
                <a:effectLst/>
                <a:cs typeface="Arial" panose="020B0604020202020204" pitchFamily="34" charset="0"/>
              </a:rPr>
              <a:t>Drejebog til facilitering: </a:t>
            </a:r>
            <a:r>
              <a:rPr lang="da-DK" sz="1200" b="0" i="0" dirty="0">
                <a:effectLst/>
                <a:cs typeface="Arial" panose="020B0604020202020204" pitchFamily="34" charset="0"/>
              </a:rPr>
              <a:t>Drejebogen hjælper dig til at facilitere møder og workshops med passion og engagement. Som projektleder er det typisk styregruppemøder, sprintmøder, idégenereringsmøder, fokusgruppeinterview, planlægningsworkshop, teambuilding aktiviteter, workshops med interessenter og projektgruppemøder, du skal lede og facilitere. Din opgave som facilitator er at skabe motivation, engagement og læring hos mødedeltagerne.</a:t>
            </a:r>
          </a:p>
          <a:p>
            <a:pPr algn="l"/>
            <a:endParaRPr lang="da-DK" sz="1200" b="0" i="0" dirty="0">
              <a:effectLst/>
              <a:cs typeface="Arial" panose="020B0604020202020204" pitchFamily="34" charset="0"/>
            </a:endParaRPr>
          </a:p>
          <a:p>
            <a:pPr marL="171450" indent="-171450" algn="l">
              <a:buFont typeface="Arial" panose="020B0604020202020204" pitchFamily="34" charset="0"/>
              <a:buChar char="•"/>
            </a:pPr>
            <a:r>
              <a:rPr lang="da-DK" sz="1200" b="1" i="0" dirty="0">
                <a:effectLst/>
                <a:cs typeface="Arial" panose="020B0604020202020204" pitchFamily="34" charset="0"/>
              </a:rPr>
              <a:t>Interessentanalyse: </a:t>
            </a:r>
            <a:r>
              <a:rPr lang="da-DK" sz="1200" b="0" i="0" dirty="0">
                <a:effectLst/>
                <a:cs typeface="Arial" panose="020B0604020202020204" pitchFamily="34" charset="0"/>
              </a:rPr>
              <a:t>Interessentanalysen giver bl.a. input til din kommunikationsplan, forandringsledelse og viden om mulige interessekonflikter. Som projektleder skal du facilitere workshops og fokusgrupper for at få viden fra de vigtigste interessenter. Du skal skabe accept af projektets løsninger hos interessenterne. Det kræver, at du kender interessenterne, deres ønsker og bekymringer.</a:t>
            </a:r>
            <a:br>
              <a:rPr lang="da-DK" sz="1200" dirty="0">
                <a:cs typeface="Arial" panose="020B0604020202020204" pitchFamily="34" charset="0"/>
              </a:rPr>
            </a:b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200" dirty="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u="sng" dirty="0">
                <a:cs typeface="Arial" panose="020B0604020202020204" pitchFamily="34" charset="0"/>
                <a:hlinkClick r:id="rId5">
                  <a:extLst>
                    <a:ext uri="{A12FA001-AC4F-418D-AE19-62706E023703}">
                      <ahyp:hlinkClr xmlns:ahyp="http://schemas.microsoft.com/office/drawing/2018/hyperlinkcolor" val="tx"/>
                    </a:ext>
                  </a:extLst>
                </a:hlinkClick>
              </a:rPr>
              <a:t>https://en.wikipedia.org/wiki/World_caf%C3%A9_(conversation)</a:t>
            </a:r>
            <a:endParaRPr lang="da-DK" sz="1200" u="sng" dirty="0">
              <a:cs typeface="Arial" panose="020B0604020202020204" pitchFamily="34" charset="0"/>
            </a:endParaRPr>
          </a:p>
          <a:p>
            <a:pPr marL="171450" indent="-171450">
              <a:lnSpc>
                <a:spcPct val="107000"/>
              </a:lnSpc>
              <a:spcAft>
                <a:spcPts val="0"/>
              </a:spcAft>
              <a:buFont typeface="Arial" panose="020B0604020202020204" pitchFamily="34" charset="0"/>
              <a:buChar char="•"/>
            </a:pPr>
            <a:r>
              <a:rPr lang="da-DK" sz="1200" u="sng" dirty="0">
                <a:cs typeface="Arial" panose="020B0604020202020204" pitchFamily="34" charset="0"/>
                <a:hlinkClick r:id="rId6">
                  <a:extLst>
                    <a:ext uri="{A12FA001-AC4F-418D-AE19-62706E023703}">
                      <ahyp:hlinkClr xmlns:ahyp="http://schemas.microsoft.com/office/drawing/2018/hyperlinkcolor" val="tx"/>
                    </a:ext>
                  </a:extLst>
                </a:hlinkClick>
              </a:rPr>
              <a:t>https://en.wikipedia.org/wiki/Business_simulation</a:t>
            </a:r>
            <a:endParaRPr lang="da-DK" sz="1200" u="sng" dirty="0">
              <a:cs typeface="Arial" panose="020B0604020202020204" pitchFamily="34" charset="0"/>
            </a:endParaRPr>
          </a:p>
          <a:p>
            <a:pPr marL="171450" indent="-171450">
              <a:lnSpc>
                <a:spcPct val="107000"/>
              </a:lnSpc>
              <a:buFont typeface="Arial" panose="020B0604020202020204" pitchFamily="34" charset="0"/>
              <a:buChar char="•"/>
            </a:pPr>
            <a:r>
              <a:rPr lang="da-DK" sz="1200" u="sng" dirty="0">
                <a:cs typeface="Arial" panose="020B0604020202020204" pitchFamily="34" charset="0"/>
                <a:hlinkClick r:id="rId7">
                  <a:extLst>
                    <a:ext uri="{A12FA001-AC4F-418D-AE19-62706E023703}">
                      <ahyp:hlinkClr xmlns:ahyp="http://schemas.microsoft.com/office/drawing/2018/hyperlinkcolor" val="tx"/>
                    </a:ext>
                  </a:extLst>
                </a:hlinkClick>
              </a:rPr>
              <a:t>https://tovejs.dk/2020/12/18/fokusgrupper-vs-interviews/</a:t>
            </a:r>
            <a:endParaRPr lang="da-DK" sz="1200" u="sng" dirty="0">
              <a:cs typeface="Arial" panose="020B0604020202020204" pitchFamily="34" charset="0"/>
            </a:endParaRPr>
          </a:p>
          <a:p>
            <a:pPr marL="171450" indent="-171450">
              <a:lnSpc>
                <a:spcPct val="107000"/>
              </a:lnSpc>
              <a:buFont typeface="Arial" panose="020B0604020202020204" pitchFamily="34" charset="0"/>
              <a:buChar char="•"/>
            </a:pPr>
            <a:r>
              <a:rPr lang="da-DK" sz="1200" u="sng" dirty="0">
                <a:cs typeface="Arial" panose="020B0604020202020204" pitchFamily="34" charset="0"/>
                <a:hlinkClick r:id="rId8">
                  <a:extLst>
                    <a:ext uri="{A12FA001-AC4F-418D-AE19-62706E023703}">
                      <ahyp:hlinkClr xmlns:ahyp="http://schemas.microsoft.com/office/drawing/2018/hyperlinkcolor" val="tx"/>
                    </a:ext>
                  </a:extLst>
                </a:hlinkClick>
              </a:rPr>
              <a:t>https://tovejs.dk/2019/01/08/metodevalg/</a:t>
            </a:r>
            <a:endParaRPr lang="da-DK" sz="1200" u="sng"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342900" indent="-342900">
              <a:buFont typeface="Symbol" panose="05050102010706020507" pitchFamily="18" charset="2"/>
              <a:buChar char=""/>
            </a:pPr>
            <a:r>
              <a:rPr lang="da-DK" sz="1200" dirty="0">
                <a:effectLst/>
                <a:ea typeface="Calibri" panose="020F0502020204030204" pitchFamily="34" charset="0"/>
                <a:cs typeface="Arial" panose="020B0604020202020204" pitchFamily="34" charset="0"/>
              </a:rPr>
              <a:t>Ryding Olsson, John, </a:t>
            </a:r>
            <a:r>
              <a:rPr lang="da-DK" sz="1200" b="1" spc="-10" dirty="0">
                <a:effectLst/>
                <a:ea typeface="Calibri" panose="020F0502020204030204" pitchFamily="34" charset="0"/>
                <a:cs typeface="Arial" panose="020B0604020202020204" pitchFamily="34" charset="0"/>
              </a:rPr>
              <a:t>Projektledelse, magt og mennesker – Machiavelli for projektledere</a:t>
            </a:r>
            <a:r>
              <a:rPr lang="da-DK" sz="1200" spc="-10" dirty="0">
                <a:effectLst/>
                <a:ea typeface="Calibri" panose="020F0502020204030204" pitchFamily="34" charset="0"/>
                <a:cs typeface="Arial" panose="020B0604020202020204" pitchFamily="34" charset="0"/>
              </a:rPr>
              <a:t>, </a:t>
            </a:r>
            <a:r>
              <a:rPr lang="da-DK" sz="1200" dirty="0">
                <a:cs typeface="Arial" panose="020B0604020202020204" pitchFamily="34" charset="0"/>
              </a:rPr>
              <a:t>1. udgave, Djøf Forlag 2022.</a:t>
            </a:r>
          </a:p>
          <a:p>
            <a:pPr marL="342900" lvl="0" indent="-342900">
              <a:buFont typeface="Symbol" panose="05050102010706020507" pitchFamily="18" charset="2"/>
              <a:buChar char=""/>
            </a:pPr>
            <a:r>
              <a:rPr lang="da-DK" sz="1200" dirty="0">
                <a:effectLst/>
                <a:ea typeface="Calibri" panose="020F0502020204030204" pitchFamily="34" charset="0"/>
                <a:cs typeface="Arial" panose="020B0604020202020204" pitchFamily="34" charset="0"/>
              </a:rPr>
              <a:t>Ryding Olsson, John, </a:t>
            </a:r>
            <a:r>
              <a:rPr lang="da-DK" sz="1200" b="1" dirty="0">
                <a:effectLst/>
                <a:ea typeface="Calibri" panose="020F0502020204030204" pitchFamily="34" charset="0"/>
                <a:cs typeface="Arial" panose="020B0604020202020204" pitchFamily="34" charset="0"/>
              </a:rPr>
              <a:t>Projektlederskab – effekt til tiden. </a:t>
            </a:r>
            <a:r>
              <a:rPr lang="da-DK" sz="12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en-US" sz="1200" dirty="0">
                <a:effectLst/>
                <a:ea typeface="Calibri" panose="020F0502020204030204" pitchFamily="34" charset="0"/>
                <a:cs typeface="Arial" panose="020B0604020202020204" pitchFamily="34" charset="0"/>
              </a:rPr>
              <a:t>Ryding Olsson, John, Ahrengot, Niels &amp; Attrup, Mette Lindegaard. </a:t>
            </a:r>
            <a:r>
              <a:rPr lang="da-DK" sz="1200" b="1" dirty="0">
                <a:effectLst/>
                <a:ea typeface="Calibri" panose="020F0502020204030204" pitchFamily="34" charset="0"/>
                <a:cs typeface="Arial" panose="020B0604020202020204" pitchFamily="34" charset="0"/>
              </a:rPr>
              <a:t>Power i projekter og portefølje</a:t>
            </a:r>
            <a:r>
              <a:rPr lang="da-DK" sz="1200" dirty="0">
                <a:effectLst/>
                <a:ea typeface="Calibri" panose="020F0502020204030204" pitchFamily="34" charset="0"/>
                <a:cs typeface="Arial" panose="020B0604020202020204" pitchFamily="34" charset="0"/>
              </a:rPr>
              <a:t>, </a:t>
            </a:r>
            <a:r>
              <a:rPr lang="da-DK" sz="1200" dirty="0">
                <a:ea typeface="Calibri" panose="020F0502020204030204" pitchFamily="34" charset="0"/>
                <a:cs typeface="Arial" panose="020B0604020202020204" pitchFamily="34" charset="0"/>
              </a:rPr>
              <a:t>4</a:t>
            </a:r>
            <a:r>
              <a:rPr lang="da-DK" sz="1200" dirty="0">
                <a:effectLst/>
                <a:ea typeface="Calibri" panose="020F0502020204030204" pitchFamily="34" charset="0"/>
                <a:cs typeface="Arial" panose="020B0604020202020204" pitchFamily="34" charset="0"/>
              </a:rPr>
              <a:t>.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2016. </a:t>
            </a:r>
            <a:endParaRPr lang="da-DK" sz="1200" dirty="0">
              <a:effectLst/>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US" sz="1200" dirty="0">
                <a:effectLst/>
                <a:ea typeface="Calibri" panose="020F0502020204030204" pitchFamily="34" charset="0"/>
                <a:cs typeface="Arial" panose="020B0604020202020204" pitchFamily="34" charset="0"/>
              </a:rPr>
              <a:t>Ryding Olsson, John, Ehlers, Michael, Thorp Adland, Karoline &amp; Ahren­got, Niels. </a:t>
            </a:r>
            <a:r>
              <a:rPr lang="da-DK" sz="1200" b="1" dirty="0">
                <a:effectLst/>
                <a:ea typeface="Calibri" panose="020F0502020204030204" pitchFamily="34" charset="0"/>
                <a:cs typeface="Arial" panose="020B0604020202020204" pitchFamily="34" charset="0"/>
              </a:rPr>
              <a:t>Half Double</a:t>
            </a:r>
            <a:r>
              <a:rPr lang="da-DK" sz="1200" dirty="0">
                <a:effectLst/>
                <a:ea typeface="Calibri" panose="020F0502020204030204" pitchFamily="34" charset="0"/>
                <a:cs typeface="Arial" panose="020B0604020202020204" pitchFamily="34" charset="0"/>
              </a:rPr>
              <a:t>. Djøf Forlag, 2019. </a:t>
            </a:r>
          </a:p>
          <a:p>
            <a:pPr marL="342900" lvl="0" indent="-342900">
              <a:buFont typeface="Symbol" panose="05050102010706020507" pitchFamily="18" charset="2"/>
              <a:buChar char=""/>
            </a:pPr>
            <a:r>
              <a:rPr lang="da-DK" sz="1200" dirty="0">
                <a:effectLst/>
                <a:ea typeface="Calibri" panose="020F0502020204030204" pitchFamily="34" charset="0"/>
                <a:cs typeface="Arial" panose="020B0604020202020204" pitchFamily="34" charset="0"/>
              </a:rPr>
              <a:t>Pedersen, Jacob Christoffer. </a:t>
            </a:r>
            <a:r>
              <a:rPr lang="da-DK" sz="1200" b="1" dirty="0">
                <a:effectLst/>
                <a:ea typeface="Calibri" panose="020F0502020204030204" pitchFamily="34" charset="0"/>
                <a:cs typeface="Arial" panose="020B0604020202020204" pitchFamily="34" charset="0"/>
              </a:rPr>
              <a:t>Projektkompasset – projektledelse i en foranderlig verden</a:t>
            </a:r>
            <a:r>
              <a:rPr lang="da-DK" sz="1200" dirty="0">
                <a:effectLst/>
                <a:ea typeface="Calibri" panose="020F0502020204030204" pitchFamily="34" charset="0"/>
                <a:cs typeface="Arial" panose="020B0604020202020204" pitchFamily="34" charset="0"/>
              </a:rPr>
              <a:t>. Samfundslitteratur, 2017. </a:t>
            </a:r>
          </a:p>
          <a:p>
            <a:pPr marL="342900" lvl="0" indent="-342900">
              <a:buFont typeface="Symbol" panose="05050102010706020507" pitchFamily="18" charset="2"/>
              <a:buChar char=""/>
            </a:pPr>
            <a:r>
              <a:rPr lang="nl-NL" sz="1200" dirty="0">
                <a:cs typeface="Arial" panose="020B0604020202020204" pitchFamily="34" charset="0"/>
              </a:rPr>
              <a:t>van Loon, Cecilie</a:t>
            </a:r>
            <a:r>
              <a:rPr lang="nl-NL" sz="1200" b="0" dirty="0">
                <a:effectLst/>
                <a:cs typeface="Arial" panose="020B0604020202020204" pitchFamily="34" charset="0"/>
              </a:rPr>
              <a:t>, Horn Andersen, Henrik,  Larsen, </a:t>
            </a:r>
            <a:r>
              <a:rPr lang="nl-NL" sz="1200" dirty="0">
                <a:cs typeface="Arial" panose="020B0604020202020204" pitchFamily="34" charset="0"/>
              </a:rPr>
              <a:t>Line</a:t>
            </a:r>
            <a:r>
              <a:rPr lang="da-DK" sz="1200" b="0" u="none" strike="noStrike" dirty="0">
                <a:cs typeface="Arial" panose="020B0604020202020204" pitchFamily="34" charset="0"/>
              </a:rPr>
              <a:t>.</a:t>
            </a:r>
            <a:r>
              <a:rPr lang="da-DK" sz="1200" b="1" u="none" strike="noStrike" dirty="0">
                <a:cs typeface="Arial" panose="020B0604020202020204" pitchFamily="34" charset="0"/>
              </a:rPr>
              <a:t> Facilitering</a:t>
            </a:r>
            <a:r>
              <a:rPr lang="da-DK" sz="1200" b="0" u="none" strike="noStrike" dirty="0">
                <a:cs typeface="Arial" panose="020B0604020202020204" pitchFamily="34" charset="0"/>
              </a:rPr>
              <a:t>. Djøf Forlag, 2016.</a:t>
            </a:r>
            <a:endParaRPr lang="da-DK" sz="1200" dirty="0">
              <a:effectLst/>
              <a:ea typeface="Calibri" panose="020F0502020204030204" pitchFamily="34" charset="0"/>
              <a:cs typeface="Arial" panose="020B0604020202020204" pitchFamily="34" charset="0"/>
            </a:endParaRPr>
          </a:p>
          <a:p>
            <a:pPr marL="171450" indent="-171450">
              <a:lnSpc>
                <a:spcPct val="107000"/>
              </a:lnSpc>
              <a:spcAft>
                <a:spcPts val="0"/>
              </a:spcAft>
              <a:buFont typeface="Arial" panose="020B0604020202020204" pitchFamily="34" charset="0"/>
              <a:buChar char="•"/>
            </a:pPr>
            <a:endParaRPr lang="da-DK" sz="1200" dirty="0">
              <a:latin typeface="Arial" panose="020B0604020202020204" pitchFamily="34" charset="0"/>
              <a:ea typeface="SimSun" panose="02010600030101010101" pitchFamily="2" charset="-122"/>
            </a:endParaRPr>
          </a:p>
          <a:p>
            <a:pPr>
              <a:lnSpc>
                <a:spcPct val="107000"/>
              </a:lnSpc>
              <a:spcAft>
                <a:spcPts val="0"/>
              </a:spcAft>
            </a:pPr>
            <a:endParaRPr lang="da-DK" sz="1200" b="1"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477743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Værktøj: Workshops og involvering</a:t>
            </a: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66A0A30D-50B5-EE04-3C7A-4AEED53A4D10}"/>
              </a:ext>
            </a:extLst>
          </p:cNvPr>
          <p:cNvSpPr/>
          <p:nvPr/>
        </p:nvSpPr>
        <p:spPr>
          <a:xfrm>
            <a:off x="1335743" y="1412801"/>
            <a:ext cx="9445430" cy="369332"/>
          </a:xfrm>
          <a:prstGeom prst="rect">
            <a:avLst/>
          </a:prstGeom>
        </p:spPr>
        <p:txBody>
          <a:bodyPr wrap="square">
            <a:spAutoFit/>
          </a:bodyPr>
          <a:lstStyle/>
          <a:p>
            <a:r>
              <a:rPr lang="da-DK" altLang="da-DK" b="1" dirty="0">
                <a:solidFill>
                  <a:schemeClr val="accent5">
                    <a:lumMod val="50000"/>
                  </a:schemeClr>
                </a:solidFill>
                <a:ea typeface="SimSun" panose="02010600030101010101" pitchFamily="2" charset="-122"/>
                <a:cs typeface="Arial" panose="020B0604020202020204" pitchFamily="34" charset="0"/>
              </a:rPr>
              <a:t>Co-</a:t>
            </a:r>
            <a:r>
              <a:rPr lang="da-DK" altLang="da-DK" b="1" dirty="0" err="1">
                <a:solidFill>
                  <a:schemeClr val="accent5">
                    <a:lumMod val="50000"/>
                  </a:schemeClr>
                </a:solidFill>
                <a:ea typeface="SimSun" panose="02010600030101010101" pitchFamily="2" charset="-122"/>
                <a:cs typeface="Arial" panose="020B0604020202020204" pitchFamily="34" charset="0"/>
              </a:rPr>
              <a:t>creation</a:t>
            </a:r>
            <a:r>
              <a:rPr lang="da-DK" altLang="da-DK" b="1" dirty="0">
                <a:solidFill>
                  <a:schemeClr val="accent5">
                    <a:lumMod val="50000"/>
                  </a:schemeClr>
                </a:solidFill>
                <a:ea typeface="SimSun" panose="02010600030101010101" pitchFamily="2" charset="-122"/>
                <a:cs typeface="Arial" panose="020B0604020202020204" pitchFamily="34" charset="0"/>
              </a:rPr>
              <a:t> bygger på følgende grundlæggende holdninger:</a:t>
            </a:r>
            <a:endParaRPr lang="da-DK" altLang="da-DK" b="1" dirty="0">
              <a:solidFill>
                <a:schemeClr val="accent5">
                  <a:lumMod val="50000"/>
                </a:schemeClr>
              </a:solidFill>
              <a:cs typeface="Arial" panose="020B0604020202020204" pitchFamily="34" charset="0"/>
            </a:endParaRPr>
          </a:p>
        </p:txBody>
      </p:sp>
      <p:grpSp>
        <p:nvGrpSpPr>
          <p:cNvPr id="6" name="Gruppe 5">
            <a:extLst>
              <a:ext uri="{FF2B5EF4-FFF2-40B4-BE49-F238E27FC236}">
                <a16:creationId xmlns:a16="http://schemas.microsoft.com/office/drawing/2014/main" id="{19105D0C-2195-E4E9-1CBA-70C42C74A6F0}"/>
              </a:ext>
            </a:extLst>
          </p:cNvPr>
          <p:cNvGrpSpPr/>
          <p:nvPr/>
        </p:nvGrpSpPr>
        <p:grpSpPr>
          <a:xfrm>
            <a:off x="1422116" y="2050343"/>
            <a:ext cx="6048529" cy="365068"/>
            <a:chOff x="642340" y="1185613"/>
            <a:chExt cx="8000432" cy="433326"/>
          </a:xfrm>
          <a:solidFill>
            <a:schemeClr val="accent1">
              <a:lumMod val="50000"/>
            </a:schemeClr>
          </a:solidFill>
        </p:grpSpPr>
        <p:sp>
          <p:nvSpPr>
            <p:cNvPr id="10" name="Rektangel 9">
              <a:extLst>
                <a:ext uri="{FF2B5EF4-FFF2-40B4-BE49-F238E27FC236}">
                  <a16:creationId xmlns:a16="http://schemas.microsoft.com/office/drawing/2014/main" id="{7E763E1D-2009-6726-713D-EA334DC8A83B}"/>
                </a:ext>
              </a:extLst>
            </p:cNvPr>
            <p:cNvSpPr/>
            <p:nvPr/>
          </p:nvSpPr>
          <p:spPr>
            <a:xfrm>
              <a:off x="642340" y="1185613"/>
              <a:ext cx="1598196" cy="4333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Fortælle</a:t>
              </a:r>
            </a:p>
          </p:txBody>
        </p:sp>
        <p:sp>
          <p:nvSpPr>
            <p:cNvPr id="11" name="Rektangel 10">
              <a:extLst>
                <a:ext uri="{FF2B5EF4-FFF2-40B4-BE49-F238E27FC236}">
                  <a16:creationId xmlns:a16="http://schemas.microsoft.com/office/drawing/2014/main" id="{F2AD86F0-72CC-9F55-A07C-DFDCE1C6C2BA}"/>
                </a:ext>
              </a:extLst>
            </p:cNvPr>
            <p:cNvSpPr/>
            <p:nvPr/>
          </p:nvSpPr>
          <p:spPr>
            <a:xfrm>
              <a:off x="3843458" y="1185613"/>
              <a:ext cx="1598196" cy="4333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Teste</a:t>
              </a:r>
            </a:p>
          </p:txBody>
        </p:sp>
        <p:sp>
          <p:nvSpPr>
            <p:cNvPr id="13" name="Rektangel 12">
              <a:extLst>
                <a:ext uri="{FF2B5EF4-FFF2-40B4-BE49-F238E27FC236}">
                  <a16:creationId xmlns:a16="http://schemas.microsoft.com/office/drawing/2014/main" id="{A962C827-4632-5037-3D5B-F3E33A9ACDED}"/>
                </a:ext>
              </a:extLst>
            </p:cNvPr>
            <p:cNvSpPr/>
            <p:nvPr/>
          </p:nvSpPr>
          <p:spPr>
            <a:xfrm>
              <a:off x="5444017" y="1185613"/>
              <a:ext cx="1598196" cy="4333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Konsultation</a:t>
              </a:r>
            </a:p>
          </p:txBody>
        </p:sp>
        <p:sp>
          <p:nvSpPr>
            <p:cNvPr id="14" name="Rektangel 13">
              <a:extLst>
                <a:ext uri="{FF2B5EF4-FFF2-40B4-BE49-F238E27FC236}">
                  <a16:creationId xmlns:a16="http://schemas.microsoft.com/office/drawing/2014/main" id="{4496BFDA-47EC-F6C2-A366-C3AB1A16704F}"/>
                </a:ext>
              </a:extLst>
            </p:cNvPr>
            <p:cNvSpPr/>
            <p:nvPr/>
          </p:nvSpPr>
          <p:spPr>
            <a:xfrm>
              <a:off x="7044576" y="1185613"/>
              <a:ext cx="1598196" cy="4333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Samskabe</a:t>
              </a:r>
            </a:p>
          </p:txBody>
        </p:sp>
        <p:sp>
          <p:nvSpPr>
            <p:cNvPr id="15" name="Rektangel 14">
              <a:extLst>
                <a:ext uri="{FF2B5EF4-FFF2-40B4-BE49-F238E27FC236}">
                  <a16:creationId xmlns:a16="http://schemas.microsoft.com/office/drawing/2014/main" id="{39DB68D1-A934-8DC3-24EC-A938422DB9A8}"/>
                </a:ext>
              </a:extLst>
            </p:cNvPr>
            <p:cNvSpPr/>
            <p:nvPr/>
          </p:nvSpPr>
          <p:spPr>
            <a:xfrm>
              <a:off x="2234229" y="1185613"/>
              <a:ext cx="1598196" cy="4333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t>Sælge</a:t>
              </a:r>
            </a:p>
          </p:txBody>
        </p:sp>
      </p:grpSp>
      <p:grpSp>
        <p:nvGrpSpPr>
          <p:cNvPr id="16" name="Gruppe 15">
            <a:extLst>
              <a:ext uri="{FF2B5EF4-FFF2-40B4-BE49-F238E27FC236}">
                <a16:creationId xmlns:a16="http://schemas.microsoft.com/office/drawing/2014/main" id="{53011451-FE93-05FE-D8A4-A7CCCE3325CD}"/>
              </a:ext>
            </a:extLst>
          </p:cNvPr>
          <p:cNvGrpSpPr/>
          <p:nvPr/>
        </p:nvGrpSpPr>
        <p:grpSpPr>
          <a:xfrm>
            <a:off x="1422116" y="2462053"/>
            <a:ext cx="6048529" cy="1872951"/>
            <a:chOff x="642340" y="1749251"/>
            <a:chExt cx="8000432" cy="2717818"/>
          </a:xfrm>
          <a:solidFill>
            <a:schemeClr val="accent1">
              <a:lumMod val="40000"/>
              <a:lumOff val="60000"/>
            </a:schemeClr>
          </a:solidFill>
        </p:grpSpPr>
        <p:sp>
          <p:nvSpPr>
            <p:cNvPr id="17" name="Rektangel 16">
              <a:extLst>
                <a:ext uri="{FF2B5EF4-FFF2-40B4-BE49-F238E27FC236}">
                  <a16:creationId xmlns:a16="http://schemas.microsoft.com/office/drawing/2014/main" id="{D2240115-0A77-782A-617E-F1DEB53272CC}"/>
                </a:ext>
              </a:extLst>
            </p:cNvPr>
            <p:cNvSpPr/>
            <p:nvPr/>
          </p:nvSpPr>
          <p:spPr>
            <a:xfrm>
              <a:off x="642340" y="1749251"/>
              <a:ext cx="1598196" cy="2717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solidFill>
                    <a:schemeClr val="tx1"/>
                  </a:solidFill>
                </a:rPr>
                <a:t>Mail</a:t>
              </a:r>
            </a:p>
            <a:p>
              <a:r>
                <a:rPr lang="da-DK" sz="1200" dirty="0">
                  <a:solidFill>
                    <a:schemeClr val="tx1"/>
                  </a:solidFill>
                </a:rPr>
                <a:t>Annoncering</a:t>
              </a:r>
            </a:p>
            <a:p>
              <a:r>
                <a:rPr lang="da-DK" sz="1200" dirty="0">
                  <a:solidFill>
                    <a:schemeClr val="tx1"/>
                  </a:solidFill>
                </a:rPr>
                <a:t>Stormøder</a:t>
              </a:r>
            </a:p>
            <a:p>
              <a:r>
                <a:rPr lang="da-DK" sz="1200" dirty="0">
                  <a:solidFill>
                    <a:schemeClr val="tx1"/>
                  </a:solidFill>
                </a:rPr>
                <a:t>Kontrakter</a:t>
              </a:r>
            </a:p>
            <a:p>
              <a:r>
                <a:rPr lang="da-DK" sz="1200" dirty="0">
                  <a:solidFill>
                    <a:schemeClr val="tx1"/>
                  </a:solidFill>
                </a:rPr>
                <a:t>Nyhedsbreve</a:t>
              </a:r>
            </a:p>
            <a:p>
              <a:r>
                <a:rPr lang="da-DK" sz="1200" dirty="0">
                  <a:solidFill>
                    <a:schemeClr val="tx1"/>
                  </a:solidFill>
                </a:rPr>
                <a:t>Spørgsmål og svar mulighed </a:t>
              </a:r>
            </a:p>
            <a:p>
              <a:r>
                <a:rPr lang="da-DK" sz="1200" dirty="0">
                  <a:solidFill>
                    <a:schemeClr val="tx1"/>
                  </a:solidFill>
                </a:rPr>
                <a:t>Planer</a:t>
              </a:r>
            </a:p>
          </p:txBody>
        </p:sp>
        <p:sp>
          <p:nvSpPr>
            <p:cNvPr id="18" name="Rektangel 17">
              <a:extLst>
                <a:ext uri="{FF2B5EF4-FFF2-40B4-BE49-F238E27FC236}">
                  <a16:creationId xmlns:a16="http://schemas.microsoft.com/office/drawing/2014/main" id="{892AF40F-804C-8ABE-84FF-75C6EF607419}"/>
                </a:ext>
              </a:extLst>
            </p:cNvPr>
            <p:cNvSpPr/>
            <p:nvPr/>
          </p:nvSpPr>
          <p:spPr>
            <a:xfrm>
              <a:off x="2234229" y="1749251"/>
              <a:ext cx="1598196" cy="2717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solidFill>
                    <a:schemeClr val="tx1"/>
                  </a:solidFill>
                </a:rPr>
                <a:t>Marketing kampagner</a:t>
              </a:r>
            </a:p>
            <a:p>
              <a:r>
                <a:rPr lang="da-DK" sz="1200" dirty="0">
                  <a:solidFill>
                    <a:schemeClr val="tx1"/>
                  </a:solidFill>
                </a:rPr>
                <a:t>Posters</a:t>
              </a:r>
            </a:p>
            <a:p>
              <a:r>
                <a:rPr lang="da-DK" sz="1200" dirty="0">
                  <a:solidFill>
                    <a:schemeClr val="tx1"/>
                  </a:solidFill>
                </a:rPr>
                <a:t>Brochure</a:t>
              </a:r>
            </a:p>
            <a:p>
              <a:r>
                <a:rPr lang="da-DK" sz="1200" dirty="0">
                  <a:solidFill>
                    <a:schemeClr val="tx1"/>
                  </a:solidFill>
                </a:rPr>
                <a:t>Demonstration</a:t>
              </a:r>
            </a:p>
            <a:p>
              <a:r>
                <a:rPr lang="da-DK" sz="1200" dirty="0">
                  <a:solidFill>
                    <a:schemeClr val="tx1"/>
                  </a:solidFill>
                </a:rPr>
                <a:t>Road shows</a:t>
              </a:r>
            </a:p>
            <a:p>
              <a:r>
                <a:rPr lang="da-DK" sz="1200" dirty="0">
                  <a:solidFill>
                    <a:schemeClr val="tx1"/>
                  </a:solidFill>
                </a:rPr>
                <a:t>Brifinger</a:t>
              </a:r>
            </a:p>
            <a:p>
              <a:r>
                <a:rPr lang="da-DK" sz="1200" dirty="0">
                  <a:solidFill>
                    <a:schemeClr val="tx1"/>
                  </a:solidFill>
                </a:rPr>
                <a:t>Træning</a:t>
              </a:r>
            </a:p>
            <a:p>
              <a:r>
                <a:rPr lang="da-DK" sz="1200" dirty="0">
                  <a:solidFill>
                    <a:schemeClr val="tx1"/>
                  </a:solidFill>
                </a:rPr>
                <a:t>Ambassadører</a:t>
              </a:r>
            </a:p>
          </p:txBody>
        </p:sp>
        <p:sp>
          <p:nvSpPr>
            <p:cNvPr id="19" name="Rektangel 18">
              <a:extLst>
                <a:ext uri="{FF2B5EF4-FFF2-40B4-BE49-F238E27FC236}">
                  <a16:creationId xmlns:a16="http://schemas.microsoft.com/office/drawing/2014/main" id="{1F3C6CA1-AC08-61AF-00FA-252033F8D4D2}"/>
                </a:ext>
              </a:extLst>
            </p:cNvPr>
            <p:cNvSpPr/>
            <p:nvPr/>
          </p:nvSpPr>
          <p:spPr>
            <a:xfrm>
              <a:off x="3843459" y="1749251"/>
              <a:ext cx="1598196" cy="2717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err="1">
                  <a:solidFill>
                    <a:schemeClr val="tx1"/>
                  </a:solidFill>
                </a:rPr>
                <a:t>Reviews</a:t>
              </a:r>
              <a:endParaRPr lang="da-DK" sz="1200" dirty="0">
                <a:solidFill>
                  <a:schemeClr val="tx1"/>
                </a:solidFill>
              </a:endParaRPr>
            </a:p>
            <a:p>
              <a:r>
                <a:rPr lang="da-DK" sz="1200" dirty="0">
                  <a:solidFill>
                    <a:schemeClr val="tx1"/>
                  </a:solidFill>
                </a:rPr>
                <a:t>Interviews og undersøgelser</a:t>
              </a:r>
            </a:p>
            <a:p>
              <a:r>
                <a:rPr lang="da-DK" sz="1200" dirty="0">
                  <a:solidFill>
                    <a:schemeClr val="tx1"/>
                  </a:solidFill>
                </a:rPr>
                <a:t>Pilotkørsel</a:t>
              </a:r>
            </a:p>
            <a:p>
              <a:r>
                <a:rPr lang="da-DK" sz="1200" dirty="0">
                  <a:solidFill>
                    <a:schemeClr val="tx1"/>
                  </a:solidFill>
                </a:rPr>
                <a:t>Blog</a:t>
              </a:r>
            </a:p>
            <a:p>
              <a:r>
                <a:rPr lang="da-DK" sz="1200" dirty="0">
                  <a:solidFill>
                    <a:schemeClr val="tx1"/>
                  </a:solidFill>
                </a:rPr>
                <a:t>Intranetgrupper</a:t>
              </a:r>
            </a:p>
            <a:p>
              <a:r>
                <a:rPr lang="da-DK" sz="1200" dirty="0">
                  <a:solidFill>
                    <a:schemeClr val="tx1"/>
                  </a:solidFill>
                </a:rPr>
                <a:t>Preview Udstillinger</a:t>
              </a:r>
            </a:p>
            <a:p>
              <a:r>
                <a:rPr lang="da-DK" sz="1200" dirty="0">
                  <a:solidFill>
                    <a:schemeClr val="tx1"/>
                  </a:solidFill>
                </a:rPr>
                <a:t>Prototyper</a:t>
              </a:r>
            </a:p>
          </p:txBody>
        </p:sp>
        <p:sp>
          <p:nvSpPr>
            <p:cNvPr id="20" name="Rektangel 19">
              <a:extLst>
                <a:ext uri="{FF2B5EF4-FFF2-40B4-BE49-F238E27FC236}">
                  <a16:creationId xmlns:a16="http://schemas.microsoft.com/office/drawing/2014/main" id="{0C0E7E9A-2F00-FB6D-48A7-80534D606245}"/>
                </a:ext>
              </a:extLst>
            </p:cNvPr>
            <p:cNvSpPr/>
            <p:nvPr/>
          </p:nvSpPr>
          <p:spPr>
            <a:xfrm>
              <a:off x="5452688" y="1749251"/>
              <a:ext cx="1598196" cy="2717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solidFill>
                    <a:schemeClr val="tx1"/>
                  </a:solidFill>
                </a:rPr>
                <a:t>Workshops</a:t>
              </a:r>
            </a:p>
            <a:p>
              <a:r>
                <a:rPr lang="da-DK" sz="1200" dirty="0">
                  <a:solidFill>
                    <a:schemeClr val="tx1"/>
                  </a:solidFill>
                </a:rPr>
                <a:t>Interview og  undersøgelser</a:t>
              </a:r>
            </a:p>
            <a:p>
              <a:r>
                <a:rPr lang="da-DK" sz="1200" dirty="0">
                  <a:solidFill>
                    <a:schemeClr val="tx1"/>
                  </a:solidFill>
                </a:rPr>
                <a:t>Forandrings- agenter</a:t>
              </a:r>
            </a:p>
            <a:p>
              <a:r>
                <a:rPr lang="da-DK" sz="1200" dirty="0">
                  <a:solidFill>
                    <a:schemeClr val="tx1"/>
                  </a:solidFill>
                </a:rPr>
                <a:t>Fora på intranettet</a:t>
              </a:r>
            </a:p>
            <a:p>
              <a:r>
                <a:rPr lang="da-DK" sz="1200" dirty="0">
                  <a:solidFill>
                    <a:schemeClr val="tx1"/>
                  </a:solidFill>
                </a:rPr>
                <a:t>Træning med konsultation</a:t>
              </a:r>
            </a:p>
          </p:txBody>
        </p:sp>
        <p:sp>
          <p:nvSpPr>
            <p:cNvPr id="21" name="Rektangel 20">
              <a:extLst>
                <a:ext uri="{FF2B5EF4-FFF2-40B4-BE49-F238E27FC236}">
                  <a16:creationId xmlns:a16="http://schemas.microsoft.com/office/drawing/2014/main" id="{C5677445-94B5-508C-1B0D-893914A5055A}"/>
                </a:ext>
              </a:extLst>
            </p:cNvPr>
            <p:cNvSpPr/>
            <p:nvPr/>
          </p:nvSpPr>
          <p:spPr>
            <a:xfrm>
              <a:off x="7044576" y="1749251"/>
              <a:ext cx="1598196" cy="2717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solidFill>
                    <a:schemeClr val="tx1"/>
                  </a:solidFill>
                </a:rPr>
                <a:t>Samskabende organisering af arbejdet</a:t>
              </a:r>
            </a:p>
            <a:p>
              <a:r>
                <a:rPr lang="da-DK" sz="1200" dirty="0">
                  <a:solidFill>
                    <a:schemeClr val="tx1"/>
                  </a:solidFill>
                </a:rPr>
                <a:t>Dialog</a:t>
              </a:r>
            </a:p>
            <a:p>
              <a:r>
                <a:rPr lang="da-DK" sz="1200" dirty="0">
                  <a:solidFill>
                    <a:schemeClr val="tx1"/>
                  </a:solidFill>
                </a:rPr>
                <a:t>Mind-</a:t>
              </a:r>
              <a:r>
                <a:rPr lang="da-DK" sz="1200" dirty="0" err="1">
                  <a:solidFill>
                    <a:schemeClr val="tx1"/>
                  </a:solidFill>
                </a:rPr>
                <a:t>setting</a:t>
              </a:r>
              <a:r>
                <a:rPr lang="da-DK" sz="1200" dirty="0">
                  <a:solidFill>
                    <a:schemeClr val="tx1"/>
                  </a:solidFill>
                </a:rPr>
                <a:t> workshops</a:t>
              </a:r>
            </a:p>
            <a:p>
              <a:r>
                <a:rPr lang="da-DK" sz="1200" dirty="0">
                  <a:solidFill>
                    <a:schemeClr val="tx1"/>
                  </a:solidFill>
                </a:rPr>
                <a:t>Open </a:t>
              </a:r>
              <a:r>
                <a:rPr lang="da-DK" sz="1200" dirty="0" err="1">
                  <a:solidFill>
                    <a:schemeClr val="tx1"/>
                  </a:solidFill>
                </a:rPr>
                <a:t>space</a:t>
              </a:r>
              <a:r>
                <a:rPr lang="da-DK" sz="1200" dirty="0">
                  <a:solidFill>
                    <a:schemeClr val="tx1"/>
                  </a:solidFill>
                </a:rPr>
                <a:t> møder</a:t>
              </a:r>
            </a:p>
            <a:p>
              <a:r>
                <a:rPr lang="da-DK" sz="1200" dirty="0">
                  <a:solidFill>
                    <a:schemeClr val="tx1"/>
                  </a:solidFill>
                </a:rPr>
                <a:t>Seminarer</a:t>
              </a:r>
            </a:p>
          </p:txBody>
        </p:sp>
      </p:grpSp>
      <p:cxnSp>
        <p:nvCxnSpPr>
          <p:cNvPr id="22" name="Lige pilforbindelse 21">
            <a:extLst>
              <a:ext uri="{FF2B5EF4-FFF2-40B4-BE49-F238E27FC236}">
                <a16:creationId xmlns:a16="http://schemas.microsoft.com/office/drawing/2014/main" id="{54FCB537-ED27-D8EE-6AEC-4B7058890C1A}"/>
              </a:ext>
            </a:extLst>
          </p:cNvPr>
          <p:cNvCxnSpPr/>
          <p:nvPr/>
        </p:nvCxnSpPr>
        <p:spPr>
          <a:xfrm flipV="1">
            <a:off x="1422116" y="4502469"/>
            <a:ext cx="4234327" cy="3720"/>
          </a:xfrm>
          <a:prstGeom prst="straightConnector1">
            <a:avLst/>
          </a:prstGeom>
          <a:ln w="762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F4C9E149-8B9C-CA82-537A-C3FF9DB7F0D3}"/>
              </a:ext>
            </a:extLst>
          </p:cNvPr>
          <p:cNvSpPr/>
          <p:nvPr/>
        </p:nvSpPr>
        <p:spPr>
          <a:xfrm>
            <a:off x="5656443" y="4368335"/>
            <a:ext cx="1931939" cy="252633"/>
          </a:xfrm>
          <a:prstGeom prst="rect">
            <a:avLst/>
          </a:prstGeom>
        </p:spPr>
        <p:txBody>
          <a:bodyPr wrap="none">
            <a:spAutoFit/>
          </a:bodyPr>
          <a:lstStyle/>
          <a:p>
            <a:pPr>
              <a:lnSpc>
                <a:spcPct val="107000"/>
              </a:lnSpc>
              <a:spcAft>
                <a:spcPts val="800"/>
              </a:spcAft>
            </a:pPr>
            <a:r>
              <a:rPr lang="da-DK" sz="1050" b="1" dirty="0">
                <a:solidFill>
                  <a:schemeClr val="accent5">
                    <a:lumMod val="50000"/>
                  </a:schemeClr>
                </a:solidFill>
                <a:latin typeface="Arial" panose="020B0604020202020204" pitchFamily="34" charset="0"/>
                <a:ea typeface="SimSun" panose="02010600030101010101" pitchFamily="2" charset="-122"/>
                <a:cs typeface="Calibri" panose="020F0502020204030204" pitchFamily="34" charset="0"/>
              </a:rPr>
              <a:t>Engagement og indflydelse</a:t>
            </a:r>
          </a:p>
        </p:txBody>
      </p:sp>
      <p:sp>
        <p:nvSpPr>
          <p:cNvPr id="24" name="Rektangel 23">
            <a:extLst>
              <a:ext uri="{FF2B5EF4-FFF2-40B4-BE49-F238E27FC236}">
                <a16:creationId xmlns:a16="http://schemas.microsoft.com/office/drawing/2014/main" id="{0B9D671E-C570-7C2F-93C3-B3DF58B45544}"/>
              </a:ext>
            </a:extLst>
          </p:cNvPr>
          <p:cNvSpPr/>
          <p:nvPr/>
        </p:nvSpPr>
        <p:spPr>
          <a:xfrm>
            <a:off x="1346200" y="4547150"/>
            <a:ext cx="1906291" cy="252633"/>
          </a:xfrm>
          <a:prstGeom prst="rect">
            <a:avLst/>
          </a:prstGeom>
        </p:spPr>
        <p:txBody>
          <a:bodyPr wrap="none">
            <a:spAutoFit/>
          </a:bodyPr>
          <a:lstStyle/>
          <a:p>
            <a:pPr>
              <a:lnSpc>
                <a:spcPct val="107000"/>
              </a:lnSpc>
              <a:spcAft>
                <a:spcPts val="800"/>
              </a:spcAft>
            </a:pPr>
            <a:r>
              <a:rPr lang="da-DK" sz="1050" b="1" dirty="0">
                <a:solidFill>
                  <a:schemeClr val="accent5">
                    <a:lumMod val="50000"/>
                  </a:schemeClr>
                </a:solidFill>
                <a:latin typeface="Arial" panose="020B0604020202020204" pitchFamily="34" charset="0"/>
                <a:ea typeface="SimSun" panose="02010600030101010101" pitchFamily="2" charset="-122"/>
                <a:cs typeface="Calibri" panose="020F0502020204030204" pitchFamily="34" charset="0"/>
              </a:rPr>
              <a:t>Kontrol og forudsigelighed</a:t>
            </a:r>
          </a:p>
        </p:txBody>
      </p:sp>
      <p:cxnSp>
        <p:nvCxnSpPr>
          <p:cNvPr id="25" name="Lige pilforbindelse 24">
            <a:extLst>
              <a:ext uri="{FF2B5EF4-FFF2-40B4-BE49-F238E27FC236}">
                <a16:creationId xmlns:a16="http://schemas.microsoft.com/office/drawing/2014/main" id="{EDF5CA2C-D062-1CCA-98B4-CAC642BDB175}"/>
              </a:ext>
            </a:extLst>
          </p:cNvPr>
          <p:cNvCxnSpPr/>
          <p:nvPr/>
        </p:nvCxnSpPr>
        <p:spPr>
          <a:xfrm flipH="1" flipV="1">
            <a:off x="3231579" y="4681284"/>
            <a:ext cx="4234327" cy="3720"/>
          </a:xfrm>
          <a:prstGeom prst="straightConnector1">
            <a:avLst/>
          </a:prstGeom>
          <a:ln w="762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1">
            <a:extLst>
              <a:ext uri="{FF2B5EF4-FFF2-40B4-BE49-F238E27FC236}">
                <a16:creationId xmlns:a16="http://schemas.microsoft.com/office/drawing/2014/main" id="{08985690-88A8-C9DE-D467-41B225C67E15}"/>
              </a:ext>
            </a:extLst>
          </p:cNvPr>
          <p:cNvSpPr>
            <a:spLocks noChangeArrowheads="1"/>
          </p:cNvSpPr>
          <p:nvPr/>
        </p:nvSpPr>
        <p:spPr bwMode="auto">
          <a:xfrm>
            <a:off x="7623880" y="1936999"/>
            <a:ext cx="332193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1400" b="1" i="0" u="none" strike="noStrike" cap="none" normalizeH="0" baseline="0" dirty="0">
                <a:ln>
                  <a:noFill/>
                </a:ln>
                <a:effectLst/>
                <a:latin typeface="+mn-lt"/>
                <a:ea typeface="SimSun" panose="02010600030101010101" pitchFamily="2" charset="-122"/>
                <a:cs typeface="Arial" panose="020B0604020202020204" pitchFamily="34" charset="0"/>
              </a:rPr>
              <a:t>Indflydelse</a:t>
            </a:r>
            <a:r>
              <a:rPr kumimoji="0" lang="da-DK" altLang="da-DK" sz="1400" b="0" i="0" u="none" strike="noStrike" cap="none" normalizeH="0" baseline="0" dirty="0">
                <a:ln>
                  <a:noFill/>
                </a:ln>
                <a:effectLst/>
                <a:latin typeface="+mn-lt"/>
                <a:ea typeface="SimSun" panose="02010600030101010101" pitchFamily="2" charset="-122"/>
                <a:cs typeface="Arial" panose="020B0604020202020204" pitchFamily="34" charset="0"/>
              </a:rPr>
              <a:t>: Kom på banen og du kan sætte dit aftryk.</a:t>
            </a:r>
            <a:endParaRPr kumimoji="0" lang="da-DK" altLang="da-DK" sz="1400" b="0" i="0" u="none" strike="noStrike" cap="none" normalizeH="0" baseline="0" dirty="0">
              <a:ln>
                <a:noFill/>
              </a:ln>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1400" b="1" i="0" u="none" strike="noStrike" cap="none" normalizeH="0" baseline="0" dirty="0">
                <a:ln>
                  <a:noFill/>
                </a:ln>
                <a:effectLst/>
                <a:latin typeface="+mn-lt"/>
                <a:ea typeface="SimSun" panose="02010600030101010101" pitchFamily="2" charset="-122"/>
                <a:cs typeface="Arial" panose="020B0604020202020204" pitchFamily="34" charset="0"/>
              </a:rPr>
              <a:t>Frivillighed:</a:t>
            </a:r>
            <a:r>
              <a:rPr kumimoji="0" lang="da-DK" altLang="da-DK" sz="1400" b="0" i="0" u="none" strike="noStrike" cap="none" normalizeH="0" baseline="0" dirty="0">
                <a:ln>
                  <a:noFill/>
                </a:ln>
                <a:effectLst/>
                <a:latin typeface="+mn-lt"/>
                <a:ea typeface="SimSun" panose="02010600030101010101" pitchFamily="2" charset="-122"/>
                <a:cs typeface="Arial" panose="020B0604020202020204" pitchFamily="34" charset="0"/>
              </a:rPr>
              <a:t> Du behøver ikke tage stilling, før resultatet foreligger, men det er nu, du kan gøre en forskel.</a:t>
            </a:r>
            <a:endParaRPr kumimoji="0" lang="da-DK" altLang="da-DK" sz="1400" b="0" i="0" u="none" strike="noStrike" cap="none" normalizeH="0" baseline="0" dirty="0">
              <a:ln>
                <a:noFill/>
              </a:ln>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1400" b="1" i="0" u="none" strike="noStrike" cap="none" normalizeH="0" baseline="0" dirty="0">
                <a:ln>
                  <a:noFill/>
                </a:ln>
                <a:effectLst/>
                <a:latin typeface="+mn-lt"/>
                <a:ea typeface="SimSun" panose="02010600030101010101" pitchFamily="2" charset="-122"/>
                <a:cs typeface="Arial" panose="020B0604020202020204" pitchFamily="34" charset="0"/>
              </a:rPr>
              <a:t>Åbenhed:</a:t>
            </a:r>
            <a:r>
              <a:rPr kumimoji="0" lang="da-DK" altLang="da-DK" sz="1400" b="0" i="0" u="none" strike="noStrike" cap="none" normalizeH="0" baseline="0" dirty="0">
                <a:ln>
                  <a:noFill/>
                </a:ln>
                <a:effectLst/>
                <a:latin typeface="+mn-lt"/>
                <a:ea typeface="SimSun" panose="02010600030101010101" pitchFamily="2" charset="-122"/>
                <a:cs typeface="Arial" panose="020B0604020202020204" pitchFamily="34" charset="0"/>
              </a:rPr>
              <a:t> Leret er stadig blødt, er der andet, du mener, vi bør gøre?</a:t>
            </a:r>
            <a:endParaRPr kumimoji="0" lang="da-DK" altLang="da-DK" sz="1400" b="0" i="0" u="none" strike="noStrike" cap="none" normalizeH="0" baseline="0" dirty="0">
              <a:ln>
                <a:noFill/>
              </a:ln>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1400" b="1" i="0" u="none" strike="noStrike" cap="none" normalizeH="0" baseline="0" dirty="0">
                <a:ln>
                  <a:noFill/>
                </a:ln>
                <a:effectLst/>
                <a:latin typeface="+mn-lt"/>
                <a:ea typeface="SimSun" panose="02010600030101010101" pitchFamily="2" charset="-122"/>
                <a:cs typeface="Arial" panose="020B0604020202020204" pitchFamily="34" charset="0"/>
              </a:rPr>
              <a:t>Anerkendelse og respekt:</a:t>
            </a:r>
            <a:r>
              <a:rPr kumimoji="0" lang="da-DK" altLang="da-DK" sz="1400" b="0" i="0" u="none" strike="noStrike" cap="none" normalizeH="0" baseline="0" dirty="0">
                <a:ln>
                  <a:noFill/>
                </a:ln>
                <a:effectLst/>
                <a:latin typeface="+mn-lt"/>
                <a:ea typeface="SimSun" panose="02010600030101010101" pitchFamily="2" charset="-122"/>
                <a:cs typeface="Arial" panose="020B0604020202020204" pitchFamily="34" charset="0"/>
              </a:rPr>
              <a:t> Vi er alle i samme båd, din mening, input, idéer og bekymringer er relevante.</a:t>
            </a:r>
            <a:endParaRPr kumimoji="0" lang="da-DK" altLang="da-DK" sz="1400" b="0" i="0" u="none" strike="noStrike" cap="none" normalizeH="0" baseline="0" dirty="0">
              <a:ln>
                <a:noFill/>
              </a:ln>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1400" b="1" i="0" u="none" strike="noStrike" cap="none" normalizeH="0" baseline="0" dirty="0">
                <a:ln>
                  <a:noFill/>
                </a:ln>
                <a:effectLst/>
                <a:latin typeface="+mn-lt"/>
                <a:ea typeface="SimSun" panose="02010600030101010101" pitchFamily="2" charset="-122"/>
                <a:cs typeface="Arial" panose="020B0604020202020204" pitchFamily="34" charset="0"/>
              </a:rPr>
              <a:t>Forpligtelse:</a:t>
            </a:r>
            <a:r>
              <a:rPr kumimoji="0" lang="da-DK" altLang="da-DK" sz="1400" b="0" i="0" u="none" strike="noStrike" cap="none" normalizeH="0" baseline="0" dirty="0">
                <a:ln>
                  <a:noFill/>
                </a:ln>
                <a:effectLst/>
                <a:latin typeface="+mn-lt"/>
                <a:ea typeface="SimSun" panose="02010600030101010101" pitchFamily="2" charset="-122"/>
                <a:cs typeface="Arial" panose="020B0604020202020204" pitchFamily="34" charset="0"/>
              </a:rPr>
              <a:t> Hvis du vil have indflydelse, er du nødt til at deltage og tage ansvar for at håndtere udfordringerne.</a:t>
            </a:r>
            <a:endParaRPr kumimoji="0" lang="da-DK" altLang="da-DK" sz="1400" b="0" i="0" u="none" strike="noStrike" cap="none" normalizeH="0" baseline="0" dirty="0">
              <a:ln>
                <a:noFill/>
              </a:ln>
              <a:effectLst/>
              <a:latin typeface="+mn-lt"/>
            </a:endParaRPr>
          </a:p>
        </p:txBody>
      </p:sp>
      <p:sp>
        <p:nvSpPr>
          <p:cNvPr id="27" name="Rektangel 26">
            <a:extLst>
              <a:ext uri="{FF2B5EF4-FFF2-40B4-BE49-F238E27FC236}">
                <a16:creationId xmlns:a16="http://schemas.microsoft.com/office/drawing/2014/main" id="{59C14713-9854-B750-5794-0F3CBF261243}"/>
              </a:ext>
            </a:extLst>
          </p:cNvPr>
          <p:cNvSpPr/>
          <p:nvPr/>
        </p:nvSpPr>
        <p:spPr>
          <a:xfrm>
            <a:off x="1326865" y="5208082"/>
            <a:ext cx="9445430" cy="646331"/>
          </a:xfrm>
          <a:prstGeom prst="rect">
            <a:avLst/>
          </a:prstGeom>
        </p:spPr>
        <p:txBody>
          <a:bodyPr wrap="square">
            <a:spAutoFit/>
          </a:bodyPr>
          <a:lstStyle/>
          <a:p>
            <a:r>
              <a:rPr lang="da-DK" altLang="da-DK" b="1" dirty="0">
                <a:ea typeface="SimSun" panose="02010600030101010101" pitchFamily="2" charset="-122"/>
                <a:cs typeface="Arial" panose="020B0604020202020204" pitchFamily="34" charset="0"/>
              </a:rPr>
              <a:t>Formålet med de beskrevne workshops er at skabe størst mulig involvering og dermed </a:t>
            </a:r>
            <a:r>
              <a:rPr lang="da-DK" altLang="da-DK" b="1" dirty="0" err="1">
                <a:ea typeface="SimSun" panose="02010600030101010101" pitchFamily="2" charset="-122"/>
                <a:cs typeface="Arial" panose="020B0604020202020204" pitchFamily="34" charset="0"/>
              </a:rPr>
              <a:t>co-creation</a:t>
            </a:r>
            <a:r>
              <a:rPr lang="da-DK" altLang="da-DK" b="1" dirty="0">
                <a:ea typeface="SimSun" panose="02010600030101010101" pitchFamily="2" charset="-122"/>
                <a:cs typeface="Arial" panose="020B0604020202020204" pitchFamily="34" charset="0"/>
              </a:rPr>
              <a:t>.</a:t>
            </a:r>
            <a:endParaRPr lang="da-DK" altLang="da-DK" b="1" dirty="0">
              <a:cs typeface="Arial" panose="020B0604020202020204" pitchFamily="34" charset="0"/>
            </a:endParaRPr>
          </a:p>
        </p:txBody>
      </p:sp>
    </p:spTree>
    <p:extLst>
      <p:ext uri="{BB962C8B-B14F-4D97-AF65-F5344CB8AC3E}">
        <p14:creationId xmlns:p14="http://schemas.microsoft.com/office/powerpoint/2010/main" val="291250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Iscenesættelsen af mødet eller workshoppen</a:t>
            </a: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AE3892E1-E467-682B-771D-65485FDDB7D5}"/>
              </a:ext>
            </a:extLst>
          </p:cNvPr>
          <p:cNvSpPr/>
          <p:nvPr/>
        </p:nvSpPr>
        <p:spPr>
          <a:xfrm>
            <a:off x="1334263" y="1300431"/>
            <a:ext cx="9445430" cy="1015663"/>
          </a:xfrm>
          <a:prstGeom prst="rect">
            <a:avLst/>
          </a:prstGeom>
        </p:spPr>
        <p:txBody>
          <a:bodyPr wrap="square">
            <a:spAutoFit/>
          </a:bodyPr>
          <a:lstStyle/>
          <a:p>
            <a:r>
              <a:rPr lang="da-DK" sz="1200" dirty="0">
                <a:cs typeface="Arial" panose="020B0604020202020204" pitchFamily="34" charset="0"/>
              </a:rPr>
              <a:t>Iscenesættelse omfatter fem dimensioner, som du skal forholde dig til, når ethvert møde, workshop eller lignende skal planlægges. Målet med arrangementet, menneskene der deltager, miljøet hvor det foregår, procesforløbet og de praktiske metoder, du vil anvende under processen. Det er kombinationen af de fem elementer, som giver rammerne for arrangementet, og som skal designes på den mest hensigtsmæssige måde. De fem elementer skal facilitatoren have overblik over, når processen ruller. Hvilke ”knapper” er der at skrue på? De fem elementer er anskueliggjort i iscenesættelses-stjernen.</a:t>
            </a:r>
          </a:p>
        </p:txBody>
      </p:sp>
      <p:sp>
        <p:nvSpPr>
          <p:cNvPr id="28" name="Rektangel 27">
            <a:extLst>
              <a:ext uri="{FF2B5EF4-FFF2-40B4-BE49-F238E27FC236}">
                <a16:creationId xmlns:a16="http://schemas.microsoft.com/office/drawing/2014/main" id="{C2FF7CC0-54DD-B3C6-7B12-CF425F20D812}"/>
              </a:ext>
            </a:extLst>
          </p:cNvPr>
          <p:cNvSpPr/>
          <p:nvPr/>
        </p:nvSpPr>
        <p:spPr>
          <a:xfrm>
            <a:off x="1427839" y="2549520"/>
            <a:ext cx="5009741" cy="30389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900">
              <a:latin typeface="Arial" panose="020B0604020202020204" pitchFamily="34" charset="0"/>
              <a:cs typeface="Arial" panose="020B0604020202020204" pitchFamily="34" charset="0"/>
            </a:endParaRPr>
          </a:p>
        </p:txBody>
      </p:sp>
      <p:sp>
        <p:nvSpPr>
          <p:cNvPr id="34" name="Freeform 4">
            <a:extLst>
              <a:ext uri="{FF2B5EF4-FFF2-40B4-BE49-F238E27FC236}">
                <a16:creationId xmlns:a16="http://schemas.microsoft.com/office/drawing/2014/main" id="{CEBCBB24-4A5B-EAD9-73F5-B75059142308}"/>
              </a:ext>
            </a:extLst>
          </p:cNvPr>
          <p:cNvSpPr>
            <a:spLocks/>
          </p:cNvSpPr>
          <p:nvPr/>
        </p:nvSpPr>
        <p:spPr bwMode="auto">
          <a:xfrm>
            <a:off x="2669298" y="2679273"/>
            <a:ext cx="2638901" cy="2700766"/>
          </a:xfrm>
          <a:custGeom>
            <a:avLst/>
            <a:gdLst>
              <a:gd name="T0" fmla="*/ 1916683 w 1836"/>
              <a:gd name="T1" fmla="*/ 0 h 1830"/>
              <a:gd name="T2" fmla="*/ 2359311 w 1836"/>
              <a:gd name="T3" fmla="*/ 1447157 h 1830"/>
              <a:gd name="T4" fmla="*/ 3779838 w 1836"/>
              <a:gd name="T5" fmla="*/ 1889744 h 1830"/>
              <a:gd name="T6" fmla="*/ 2359311 w 1836"/>
              <a:gd name="T7" fmla="*/ 2398205 h 1830"/>
              <a:gd name="T8" fmla="*/ 1902271 w 1836"/>
              <a:gd name="T9" fmla="*/ 3767137 h 1830"/>
              <a:gd name="T10" fmla="*/ 1393764 w 1836"/>
              <a:gd name="T11" fmla="*/ 2371444 h 1830"/>
              <a:gd name="T12" fmla="*/ 0 w 1836"/>
              <a:gd name="T13" fmla="*/ 1902095 h 1830"/>
              <a:gd name="T14" fmla="*/ 1432880 w 1836"/>
              <a:gd name="T15" fmla="*/ 1434806 h 1830"/>
              <a:gd name="T16" fmla="*/ 1916683 w 1836"/>
              <a:gd name="T17" fmla="*/ 0 h 18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36"/>
              <a:gd name="T28" fmla="*/ 0 h 1830"/>
              <a:gd name="T29" fmla="*/ 1836 w 1836"/>
              <a:gd name="T30" fmla="*/ 1830 h 18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36" h="1830">
                <a:moveTo>
                  <a:pt x="931" y="0"/>
                </a:moveTo>
                <a:lnTo>
                  <a:pt x="1146" y="703"/>
                </a:lnTo>
                <a:lnTo>
                  <a:pt x="1836" y="918"/>
                </a:lnTo>
                <a:lnTo>
                  <a:pt x="1146" y="1165"/>
                </a:lnTo>
                <a:lnTo>
                  <a:pt x="924" y="1830"/>
                </a:lnTo>
                <a:lnTo>
                  <a:pt x="677" y="1152"/>
                </a:lnTo>
                <a:lnTo>
                  <a:pt x="0" y="924"/>
                </a:lnTo>
                <a:lnTo>
                  <a:pt x="696" y="697"/>
                </a:lnTo>
                <a:lnTo>
                  <a:pt x="931" y="0"/>
                </a:lnTo>
                <a:close/>
              </a:path>
            </a:pathLst>
          </a:custGeom>
          <a:solidFill>
            <a:schemeClr val="bg1">
              <a:lumMod val="95000"/>
            </a:schemeClr>
          </a:solidFill>
          <a:ln>
            <a:noFill/>
          </a:ln>
        </p:spPr>
        <p:txBody>
          <a:bodyPr/>
          <a:lstStyle/>
          <a:p>
            <a:endParaRPr lang="da-DK" sz="900">
              <a:latin typeface="Arial" panose="020B0604020202020204" pitchFamily="34" charset="0"/>
              <a:cs typeface="Arial" panose="020B0604020202020204" pitchFamily="34" charset="0"/>
            </a:endParaRPr>
          </a:p>
        </p:txBody>
      </p:sp>
      <p:sp>
        <p:nvSpPr>
          <p:cNvPr id="29" name="Rectangle 10">
            <a:extLst>
              <a:ext uri="{FF2B5EF4-FFF2-40B4-BE49-F238E27FC236}">
                <a16:creationId xmlns:a16="http://schemas.microsoft.com/office/drawing/2014/main" id="{6C75A1D5-9BFE-6765-E93A-F1DFC5A8AAB8}"/>
              </a:ext>
            </a:extLst>
          </p:cNvPr>
          <p:cNvSpPr>
            <a:spLocks noChangeArrowheads="1"/>
          </p:cNvSpPr>
          <p:nvPr/>
        </p:nvSpPr>
        <p:spPr bwMode="auto">
          <a:xfrm>
            <a:off x="1472296" y="3564328"/>
            <a:ext cx="161684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900" b="1" dirty="0">
              <a:latin typeface="+mn-lt"/>
              <a:cs typeface="Arial" panose="020B0604020202020204" pitchFamily="34" charset="0"/>
            </a:endParaRPr>
          </a:p>
          <a:p>
            <a:pPr eaLnBrk="1" hangingPunct="1">
              <a:spcBef>
                <a:spcPct val="50000"/>
              </a:spcBef>
            </a:pPr>
            <a:r>
              <a:rPr lang="da-DK" altLang="da-DK" sz="900" b="1" dirty="0">
                <a:latin typeface="+mn-lt"/>
                <a:cs typeface="Arial" panose="020B0604020202020204" pitchFamily="34" charset="0"/>
              </a:rPr>
              <a:t>PROCESDESIGN: </a:t>
            </a:r>
          </a:p>
          <a:p>
            <a:pPr eaLnBrk="1" hangingPunct="1">
              <a:spcBef>
                <a:spcPct val="50000"/>
              </a:spcBef>
            </a:pPr>
            <a:r>
              <a:rPr lang="da-DK" altLang="da-DK" sz="900" dirty="0">
                <a:latin typeface="+mn-lt"/>
                <a:cs typeface="Arial" panose="020B0604020202020204" pitchFamily="34" charset="0"/>
              </a:rPr>
              <a:t>At designe processen før, under og efter, så der er den rigtige vekselvirkning mellem ro og tempo, gruppe og individ, pause og hårdt arbejde</a:t>
            </a:r>
          </a:p>
        </p:txBody>
      </p:sp>
      <p:sp>
        <p:nvSpPr>
          <p:cNvPr id="30" name="Rectangle 7">
            <a:extLst>
              <a:ext uri="{FF2B5EF4-FFF2-40B4-BE49-F238E27FC236}">
                <a16:creationId xmlns:a16="http://schemas.microsoft.com/office/drawing/2014/main" id="{14AC9F5A-1253-3A04-9615-8E814E3387C4}"/>
              </a:ext>
            </a:extLst>
          </p:cNvPr>
          <p:cNvSpPr>
            <a:spLocks noChangeArrowheads="1"/>
          </p:cNvSpPr>
          <p:nvPr/>
        </p:nvSpPr>
        <p:spPr bwMode="auto">
          <a:xfrm>
            <a:off x="2936097" y="2604638"/>
            <a:ext cx="2128372"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da-DK" altLang="da-DK" sz="900" b="1" dirty="0">
                <a:latin typeface="+mn-lt"/>
                <a:cs typeface="Arial" panose="020B0604020202020204" pitchFamily="34" charset="0"/>
              </a:rPr>
              <a:t>MENNESKER: </a:t>
            </a:r>
          </a:p>
          <a:p>
            <a:pPr algn="ctr" eaLnBrk="1" hangingPunct="1">
              <a:spcBef>
                <a:spcPct val="50000"/>
              </a:spcBef>
            </a:pPr>
            <a:r>
              <a:rPr lang="da-DK" altLang="da-DK" sz="900" dirty="0">
                <a:latin typeface="+mn-lt"/>
                <a:cs typeface="Arial" panose="020B0604020202020204" pitchFamily="34" charset="0"/>
              </a:rPr>
              <a:t>At bringe deltagerne i spil på en optimal måde med hensyn til deres præferencer, relationer, kontekst og læringsstile</a:t>
            </a:r>
          </a:p>
        </p:txBody>
      </p:sp>
      <p:sp>
        <p:nvSpPr>
          <p:cNvPr id="31" name="Rectangle 9">
            <a:extLst>
              <a:ext uri="{FF2B5EF4-FFF2-40B4-BE49-F238E27FC236}">
                <a16:creationId xmlns:a16="http://schemas.microsoft.com/office/drawing/2014/main" id="{72F82C63-49C7-B932-629C-6E35A4C504AA}"/>
              </a:ext>
            </a:extLst>
          </p:cNvPr>
          <p:cNvSpPr>
            <a:spLocks noChangeArrowheads="1"/>
          </p:cNvSpPr>
          <p:nvPr/>
        </p:nvSpPr>
        <p:spPr bwMode="auto">
          <a:xfrm>
            <a:off x="4832174" y="3699151"/>
            <a:ext cx="155264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spcBef>
                <a:spcPct val="50000"/>
              </a:spcBef>
            </a:pPr>
            <a:r>
              <a:rPr lang="da-DK" altLang="da-DK" sz="900" b="1" dirty="0">
                <a:latin typeface="+mn-lt"/>
                <a:cs typeface="Arial" panose="020B0604020202020204" pitchFamily="34" charset="0"/>
              </a:rPr>
              <a:t>METODE: </a:t>
            </a:r>
          </a:p>
          <a:p>
            <a:pPr algn="r" eaLnBrk="1" hangingPunct="1">
              <a:spcBef>
                <a:spcPct val="50000"/>
              </a:spcBef>
            </a:pPr>
            <a:r>
              <a:rPr lang="da-DK" altLang="da-DK" sz="900" dirty="0">
                <a:latin typeface="+mn-lt"/>
                <a:cs typeface="Arial" panose="020B0604020202020204" pitchFamily="34" charset="0"/>
              </a:rPr>
              <a:t>At trække på de optimale faciliteringsmetoder og bruge en facilitator, der kan løfte opgaven</a:t>
            </a:r>
          </a:p>
        </p:txBody>
      </p:sp>
      <p:sp>
        <p:nvSpPr>
          <p:cNvPr id="32" name="Rectangle 8">
            <a:extLst>
              <a:ext uri="{FF2B5EF4-FFF2-40B4-BE49-F238E27FC236}">
                <a16:creationId xmlns:a16="http://schemas.microsoft.com/office/drawing/2014/main" id="{A2525258-3C93-C415-8452-08C1FC2B8F5F}"/>
              </a:ext>
            </a:extLst>
          </p:cNvPr>
          <p:cNvSpPr>
            <a:spLocks noChangeArrowheads="1"/>
          </p:cNvSpPr>
          <p:nvPr/>
        </p:nvSpPr>
        <p:spPr bwMode="auto">
          <a:xfrm>
            <a:off x="2982235" y="5065980"/>
            <a:ext cx="2035093"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da-DK" altLang="da-DK" sz="900" b="1" dirty="0">
                <a:latin typeface="+mn-lt"/>
                <a:cs typeface="Arial" panose="020B0604020202020204" pitchFamily="34" charset="0"/>
              </a:rPr>
              <a:t>MILJØ: </a:t>
            </a:r>
          </a:p>
          <a:p>
            <a:pPr algn="ctr" eaLnBrk="1" hangingPunct="1">
              <a:spcBef>
                <a:spcPct val="50000"/>
              </a:spcBef>
            </a:pPr>
            <a:r>
              <a:rPr lang="da-DK" altLang="da-DK" sz="900" dirty="0">
                <a:latin typeface="+mn-lt"/>
                <a:cs typeface="Arial" panose="020B0604020202020204" pitchFamily="34" charset="0"/>
              </a:rPr>
              <a:t>At skabe det passende fysiske                                                 og mentale miljø for arrangementet</a:t>
            </a:r>
          </a:p>
        </p:txBody>
      </p:sp>
      <p:sp>
        <p:nvSpPr>
          <p:cNvPr id="33" name="Rectangle 5">
            <a:extLst>
              <a:ext uri="{FF2B5EF4-FFF2-40B4-BE49-F238E27FC236}">
                <a16:creationId xmlns:a16="http://schemas.microsoft.com/office/drawing/2014/main" id="{9441E0C8-8E3C-9549-B555-19B2BB5DC441}"/>
              </a:ext>
            </a:extLst>
          </p:cNvPr>
          <p:cNvSpPr>
            <a:spLocks noChangeArrowheads="1"/>
          </p:cNvSpPr>
          <p:nvPr/>
        </p:nvSpPr>
        <p:spPr bwMode="auto">
          <a:xfrm>
            <a:off x="3229516" y="3832876"/>
            <a:ext cx="1518463" cy="4847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da-DK" altLang="da-DK" sz="900" b="1" dirty="0">
                <a:latin typeface="+mn-lt"/>
                <a:cs typeface="Arial" panose="020B0604020202020204" pitchFamily="34" charset="0"/>
              </a:rPr>
              <a:t>Opgaven og mig</a:t>
            </a:r>
          </a:p>
          <a:p>
            <a:pPr algn="ctr" eaLnBrk="1" hangingPunct="1">
              <a:spcBef>
                <a:spcPct val="50000"/>
              </a:spcBef>
            </a:pPr>
            <a:r>
              <a:rPr lang="da-DK" altLang="da-DK" sz="900" dirty="0">
                <a:latin typeface="+mn-lt"/>
                <a:cs typeface="Arial" panose="020B0604020202020204" pitchFamily="34" charset="0"/>
              </a:rPr>
              <a:t>Formål, succeskriterier, leverancer og rammer og plan</a:t>
            </a:r>
          </a:p>
        </p:txBody>
      </p:sp>
      <p:sp>
        <p:nvSpPr>
          <p:cNvPr id="35" name="Rektangel 34">
            <a:extLst>
              <a:ext uri="{FF2B5EF4-FFF2-40B4-BE49-F238E27FC236}">
                <a16:creationId xmlns:a16="http://schemas.microsoft.com/office/drawing/2014/main" id="{0D4FC01A-D2BF-CB68-9A23-175015211138}"/>
              </a:ext>
            </a:extLst>
          </p:cNvPr>
          <p:cNvSpPr/>
          <p:nvPr/>
        </p:nvSpPr>
        <p:spPr>
          <a:xfrm>
            <a:off x="6519163" y="2480547"/>
            <a:ext cx="4101471" cy="3046988"/>
          </a:xfrm>
          <a:prstGeom prst="rect">
            <a:avLst/>
          </a:prstGeom>
        </p:spPr>
        <p:txBody>
          <a:bodyPr wrap="square">
            <a:spAutoFit/>
          </a:bodyPr>
          <a:lstStyle/>
          <a:p>
            <a:pPr lvl="0" eaLnBrk="0" fontAlgn="base" hangingPunct="0">
              <a:spcBef>
                <a:spcPct val="0"/>
              </a:spcBef>
              <a:spcAft>
                <a:spcPct val="0"/>
              </a:spcAft>
            </a:pPr>
            <a:r>
              <a:rPr lang="da-DK" altLang="da-DK" sz="1200" b="1" dirty="0">
                <a:ea typeface="SimSun" panose="02010600030101010101" pitchFamily="2" charset="-122"/>
                <a:cs typeface="Arial" panose="020B0604020202020204" pitchFamily="34" charset="0"/>
              </a:rPr>
              <a:t>Formålet med mødet eller workshoppen</a:t>
            </a:r>
            <a:r>
              <a:rPr lang="da-DK" altLang="da-DK" sz="1200" dirty="0">
                <a:ea typeface="SimSun" panose="02010600030101010101" pitchFamily="2" charset="-122"/>
                <a:cs typeface="Arial" panose="020B0604020202020204" pitchFamily="34" charset="0"/>
              </a:rPr>
              <a:t>. </a:t>
            </a:r>
          </a:p>
          <a:p>
            <a:pPr lvl="0" eaLnBrk="0" fontAlgn="base" hangingPunct="0">
              <a:spcBef>
                <a:spcPct val="0"/>
              </a:spcBef>
              <a:spcAft>
                <a:spcPct val="0"/>
              </a:spcAft>
            </a:pPr>
            <a:r>
              <a:rPr lang="da-DK" altLang="da-DK" sz="1200" dirty="0">
                <a:ea typeface="SimSun" panose="02010600030101010101" pitchFamily="2" charset="-122"/>
                <a:cs typeface="Arial" panose="020B0604020202020204" pitchFamily="34" charset="0"/>
              </a:rPr>
              <a:t>Den mest almindelig årsag til at møder og workshops kører af sporet, er at sporet ikke er klart nok. Derfor er første skridt at afklare:</a:t>
            </a:r>
            <a:endParaRPr lang="da-DK" altLang="da-DK" sz="12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200" dirty="0">
                <a:ea typeface="SimSun" panose="02010600030101010101" pitchFamily="2" charset="-122"/>
                <a:cs typeface="Arial" panose="020B0604020202020204" pitchFamily="34" charset="0"/>
              </a:rPr>
              <a:t>Hvad er formålet?</a:t>
            </a:r>
            <a:endParaRPr lang="da-DK" altLang="da-DK" sz="12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200" dirty="0">
                <a:ea typeface="SimSun" panose="02010600030101010101" pitchFamily="2" charset="-122"/>
                <a:cs typeface="Arial" panose="020B0604020202020204" pitchFamily="34" charset="0"/>
              </a:rPr>
              <a:t>Hvad går opgaven ud på?</a:t>
            </a:r>
            <a:endParaRPr lang="da-DK" altLang="da-DK" sz="12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200" dirty="0">
                <a:ea typeface="SimSun" panose="02010600030101010101" pitchFamily="2" charset="-122"/>
                <a:cs typeface="Arial" panose="020B0604020202020204" pitchFamily="34" charset="0"/>
              </a:rPr>
              <a:t>Hvilke resultater af workshoppen forventes der?</a:t>
            </a:r>
            <a:endParaRPr lang="da-DK" altLang="da-DK" sz="12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200" dirty="0">
                <a:ea typeface="SimSun" panose="02010600030101010101" pitchFamily="2" charset="-122"/>
                <a:cs typeface="Arial" panose="020B0604020202020204" pitchFamily="34" charset="0"/>
              </a:rPr>
              <a:t>Hvilken mening og værdi er bærende i arrangementet?</a:t>
            </a:r>
            <a:endParaRPr lang="da-DK" altLang="da-DK" sz="12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200" dirty="0">
                <a:ea typeface="SimSun" panose="02010600030101010101" pitchFamily="2" charset="-122"/>
                <a:cs typeface="Arial" panose="020B0604020202020204" pitchFamily="34" charset="0"/>
              </a:rPr>
              <a:t>Er der særlige forventninger til rammer, form og proces?</a:t>
            </a:r>
            <a:endParaRPr lang="da-DK" altLang="da-DK" sz="12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200" dirty="0">
                <a:ea typeface="SimSun" panose="02010600030101010101" pitchFamily="2" charset="-122"/>
                <a:cs typeface="Arial" panose="020B0604020202020204" pitchFamily="34" charset="0"/>
              </a:rPr>
              <a:t>Hvor lang tid har vi og hvad kan vi rent faktisk nå?</a:t>
            </a:r>
            <a:endParaRPr lang="da-DK" altLang="da-DK" sz="12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200" dirty="0">
                <a:ea typeface="SimSun" panose="02010600030101010101" pitchFamily="2" charset="-122"/>
                <a:cs typeface="Arial" panose="020B0604020202020204" pitchFamily="34" charset="0"/>
              </a:rPr>
              <a:t>Hvad er succeskriterierne for mødet?</a:t>
            </a:r>
            <a:endParaRPr lang="da-DK" altLang="da-DK" sz="1200" dirty="0">
              <a:cs typeface="Arial" panose="020B0604020202020204" pitchFamily="34" charset="0"/>
            </a:endParaRPr>
          </a:p>
          <a:p>
            <a:pPr lvl="0" eaLnBrk="0" fontAlgn="base" hangingPunct="0">
              <a:spcBef>
                <a:spcPct val="0"/>
              </a:spcBef>
              <a:spcAft>
                <a:spcPct val="0"/>
              </a:spcAft>
            </a:pPr>
            <a:endParaRPr lang="da-DK" altLang="da-DK" sz="1200" dirty="0">
              <a:ea typeface="SimSun" panose="02010600030101010101" pitchFamily="2" charset="-122"/>
              <a:cs typeface="Arial" panose="020B0604020202020204" pitchFamily="34" charset="0"/>
            </a:endParaRPr>
          </a:p>
          <a:p>
            <a:pPr lvl="0" eaLnBrk="0" fontAlgn="base" hangingPunct="0">
              <a:spcBef>
                <a:spcPct val="0"/>
              </a:spcBef>
              <a:spcAft>
                <a:spcPct val="0"/>
              </a:spcAft>
            </a:pPr>
            <a:r>
              <a:rPr lang="da-DK" altLang="da-DK" sz="1200" dirty="0">
                <a:ea typeface="SimSun" panose="02010600030101010101" pitchFamily="2" charset="-122"/>
                <a:cs typeface="Arial" panose="020B0604020202020204" pitchFamily="34" charset="0"/>
              </a:rPr>
              <a:t>Det næste spørgsmål er, hvem er den rigtige til at facilitere dette arrangement er. Mange projektledere opfatter det som deres opgave, men det kan være mere hensigtsmæssigt at sætte en anden til at facilitere mødet. </a:t>
            </a:r>
          </a:p>
        </p:txBody>
      </p:sp>
      <p:sp>
        <p:nvSpPr>
          <p:cNvPr id="36" name="Tekstfelt 35">
            <a:extLst>
              <a:ext uri="{FF2B5EF4-FFF2-40B4-BE49-F238E27FC236}">
                <a16:creationId xmlns:a16="http://schemas.microsoft.com/office/drawing/2014/main" id="{B73526F7-23B3-2A46-7CAC-F5EE0283BFED}"/>
              </a:ext>
            </a:extLst>
          </p:cNvPr>
          <p:cNvSpPr txBox="1"/>
          <p:nvPr/>
        </p:nvSpPr>
        <p:spPr>
          <a:xfrm>
            <a:off x="1337534" y="5769473"/>
            <a:ext cx="9540700" cy="276999"/>
          </a:xfrm>
          <a:prstGeom prst="rect">
            <a:avLst/>
          </a:prstGeom>
          <a:noFill/>
        </p:spPr>
        <p:txBody>
          <a:bodyPr wrap="square">
            <a:spAutoFit/>
          </a:bodyPr>
          <a:lstStyle/>
          <a:p>
            <a:pPr lvl="0"/>
            <a:r>
              <a:rPr lang="nl-NL" sz="1200" b="1" dirty="0">
                <a:cs typeface="Arial" panose="020B0604020202020204" pitchFamily="34" charset="0"/>
              </a:rPr>
              <a:t>Få mere viden i bogen: </a:t>
            </a:r>
            <a:r>
              <a:rPr lang="nl-NL" sz="1200" i="1" dirty="0">
                <a:cs typeface="Arial" panose="020B0604020202020204" pitchFamily="34" charset="0"/>
              </a:rPr>
              <a:t>Facilitering. </a:t>
            </a:r>
            <a:r>
              <a:rPr lang="nl-NL" sz="1200" dirty="0">
                <a:cs typeface="Arial" panose="020B0604020202020204" pitchFamily="34" charset="0"/>
              </a:rPr>
              <a:t>van Loon, Cecilie</a:t>
            </a:r>
            <a:r>
              <a:rPr lang="nl-NL" sz="1200" b="0" dirty="0">
                <a:effectLst/>
                <a:cs typeface="Arial" panose="020B0604020202020204" pitchFamily="34" charset="0"/>
              </a:rPr>
              <a:t>, Horn Andersen, Henrik,  Larsen, </a:t>
            </a:r>
            <a:r>
              <a:rPr lang="nl-NL" sz="1200" dirty="0">
                <a:cs typeface="Arial" panose="020B0604020202020204" pitchFamily="34" charset="0"/>
              </a:rPr>
              <a:t>Line</a:t>
            </a:r>
            <a:r>
              <a:rPr lang="da-DK" sz="1200" b="0" u="none" strike="noStrike" dirty="0">
                <a:cs typeface="Arial" panose="020B0604020202020204" pitchFamily="34" charset="0"/>
              </a:rPr>
              <a:t>. Djøf Forlag, 2016.</a:t>
            </a:r>
            <a:endParaRPr lang="da-DK" sz="12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1576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Iscenesættelsen af workshoppen</a:t>
            </a: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ED1E7179-0830-DE3C-A425-14F1C917C72D}"/>
              </a:ext>
            </a:extLst>
          </p:cNvPr>
          <p:cNvSpPr/>
          <p:nvPr/>
        </p:nvSpPr>
        <p:spPr>
          <a:xfrm>
            <a:off x="1334263" y="1413908"/>
            <a:ext cx="9445430" cy="707886"/>
          </a:xfrm>
          <a:prstGeom prst="rect">
            <a:avLst/>
          </a:prstGeom>
        </p:spPr>
        <p:txBody>
          <a:bodyPr wrap="square">
            <a:spAutoFit/>
          </a:bodyPr>
          <a:lstStyle/>
          <a:p>
            <a:r>
              <a:rPr lang="da-DK" altLang="da-DK" sz="2400" b="1" dirty="0">
                <a:ea typeface="SimSun" panose="02010600030101010101" pitchFamily="2" charset="-122"/>
                <a:cs typeface="Arial" panose="020B0604020202020204" pitchFamily="34" charset="0"/>
              </a:rPr>
              <a:t>De rigtige mennesker – casting er en del af iscenesættelsen</a:t>
            </a:r>
          </a:p>
          <a:p>
            <a:endParaRPr lang="da-DK" sz="1600" dirty="0"/>
          </a:p>
        </p:txBody>
      </p:sp>
      <p:sp>
        <p:nvSpPr>
          <p:cNvPr id="6" name="Rektangel 5">
            <a:extLst>
              <a:ext uri="{FF2B5EF4-FFF2-40B4-BE49-F238E27FC236}">
                <a16:creationId xmlns:a16="http://schemas.microsoft.com/office/drawing/2014/main" id="{FEBAE56A-A010-CF9B-6D87-2A4F57810E6F}"/>
              </a:ext>
            </a:extLst>
          </p:cNvPr>
          <p:cNvSpPr/>
          <p:nvPr/>
        </p:nvSpPr>
        <p:spPr>
          <a:xfrm>
            <a:off x="1339978" y="1922543"/>
            <a:ext cx="4639523" cy="3816429"/>
          </a:xfrm>
          <a:prstGeom prst="rect">
            <a:avLst/>
          </a:prstGeom>
        </p:spPr>
        <p:txBody>
          <a:bodyPr wrap="square">
            <a:spAutoFit/>
          </a:bodyPr>
          <a:lstStyle/>
          <a:p>
            <a:r>
              <a:rPr lang="da-DK" altLang="da-DK" sz="1100" dirty="0">
                <a:ea typeface="SimSun" panose="02010600030101010101" pitchFamily="2" charset="-122"/>
                <a:cs typeface="Arial" panose="020B0604020202020204" pitchFamily="34" charset="0"/>
              </a:rPr>
              <a:t>Gruppen skal sammensættes, sådan at mødets formål kan opfyldes. Skal der tages beslutninger, skal gruppen bestå af personer, der kan træffe denne type beslutninger. Skal der løses et bestemt problem, består gruppen så af de mennesker, der kan løse dette problem? Skal der skabes accept og forståelse for et specifikt emne, skal den rette målgruppe være inviteret:</a:t>
            </a:r>
          </a:p>
          <a:p>
            <a:endParaRPr lang="da-DK" altLang="da-DK" sz="1100" dirty="0">
              <a:ea typeface="SimSun" panose="02010600030101010101" pitchFamily="2" charset="-122"/>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Hvem skal være med og hvor mange?</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Hvilken blanding af køn, alder, fagligheder, afdelinger, hierarkiske niveauer skal deltage?</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Hvad er deres præferencer, læringsstile og uddannelsesniveau?</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Er det en ny gruppe, der ikke kender hinanden, eller et sammentømret team?</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Har de prøvet noget lignende før?</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Hvad er den organisatoriske kultur, værdier, traditioner og forhold til emnet?</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Hvilke gruppemæssige relationer findes i blandt deltagerne?</a:t>
            </a:r>
            <a:endParaRPr lang="da-DK" altLang="da-DK" sz="1100" dirty="0">
              <a:cs typeface="Arial" panose="020B0604020202020204" pitchFamily="34" charset="0"/>
            </a:endParaRPr>
          </a:p>
          <a:p>
            <a:pPr lvl="0" eaLnBrk="0" fontAlgn="base" hangingPunct="0">
              <a:spcBef>
                <a:spcPct val="0"/>
              </a:spcBef>
              <a:spcAft>
                <a:spcPct val="0"/>
              </a:spcAft>
            </a:pPr>
            <a:endParaRPr lang="da-DK" altLang="da-DK" sz="1100" dirty="0">
              <a:ea typeface="SimSun" panose="02010600030101010101" pitchFamily="2" charset="-122"/>
              <a:cs typeface="Arial" panose="020B0604020202020204" pitchFamily="34" charset="0"/>
            </a:endParaRPr>
          </a:p>
          <a:p>
            <a:pPr lvl="0" eaLnBrk="0" fontAlgn="base" hangingPunct="0">
              <a:spcBef>
                <a:spcPct val="0"/>
              </a:spcBef>
              <a:spcAft>
                <a:spcPct val="0"/>
              </a:spcAft>
            </a:pPr>
            <a:r>
              <a:rPr lang="da-DK" altLang="da-DK" sz="1100" dirty="0">
                <a:ea typeface="SimSun" panose="02010600030101010101" pitchFamily="2" charset="-122"/>
                <a:cs typeface="Arial" panose="020B0604020202020204" pitchFamily="34" charset="0"/>
              </a:rPr>
              <a:t>Mange arrangementer er gået skævt, fordi facilitatoren ikke har indsigt nok i deltagernes forhold. Prøv altid at forstå og indsamle viden om, hvem de er som gruppe, afdeling eller organisation. Eksempler på forskellig sammensætning af deltagerne:</a:t>
            </a:r>
          </a:p>
          <a:p>
            <a:pPr marL="171450" lvl="0" indent="-171450" eaLnBrk="0" fontAlgn="base" hangingPunct="0">
              <a:spcBef>
                <a:spcPct val="0"/>
              </a:spcBef>
              <a:spcAft>
                <a:spcPct val="0"/>
              </a:spcAft>
              <a:buFont typeface="Arial" panose="020B0604020202020204" pitchFamily="34" charset="0"/>
              <a:buChar char="•"/>
            </a:pPr>
            <a:endParaRPr lang="da-DK" altLang="da-DK" sz="1100" dirty="0">
              <a:latin typeface="Arial" panose="020B0604020202020204" pitchFamily="34" charset="0"/>
              <a:cs typeface="Arial" panose="020B0604020202020204" pitchFamily="34" charset="0"/>
            </a:endParaRPr>
          </a:p>
        </p:txBody>
      </p:sp>
      <p:sp>
        <p:nvSpPr>
          <p:cNvPr id="10" name="Rektangel 9">
            <a:extLst>
              <a:ext uri="{FF2B5EF4-FFF2-40B4-BE49-F238E27FC236}">
                <a16:creationId xmlns:a16="http://schemas.microsoft.com/office/drawing/2014/main" id="{3AE3B6BB-D67B-8C69-7A4E-27AD1CE48478}"/>
              </a:ext>
            </a:extLst>
          </p:cNvPr>
          <p:cNvSpPr/>
          <p:nvPr/>
        </p:nvSpPr>
        <p:spPr>
          <a:xfrm>
            <a:off x="6131052" y="1751093"/>
            <a:ext cx="4648641" cy="3985706"/>
          </a:xfrm>
          <a:prstGeom prst="rect">
            <a:avLst/>
          </a:prstGeom>
        </p:spPr>
        <p:txBody>
          <a:bodyPr wrap="square">
            <a:spAutoFit/>
          </a:bodyPr>
          <a:lstStyle/>
          <a:p>
            <a:pPr lvl="0" eaLnBrk="0" fontAlgn="base" hangingPunct="0">
              <a:spcBef>
                <a:spcPct val="0"/>
              </a:spcBef>
              <a:spcAft>
                <a:spcPct val="0"/>
              </a:spcAft>
            </a:pPr>
            <a:endParaRPr lang="da-DK" altLang="da-DK"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a-DK" altLang="da-DK" sz="1100" b="1" dirty="0">
                <a:ea typeface="SimSun" panose="02010600030101010101" pitchFamily="2" charset="-122"/>
                <a:cs typeface="Arial" panose="020B0604020202020204" pitchFamily="34" charset="0"/>
              </a:rPr>
              <a:t>Homogen gruppe</a:t>
            </a:r>
            <a:r>
              <a:rPr lang="da-DK" altLang="da-DK" sz="1100" dirty="0">
                <a:ea typeface="SimSun" panose="02010600030101010101" pitchFamily="2" charset="-122"/>
                <a:cs typeface="Arial" panose="020B0604020202020204" pitchFamily="34" charset="0"/>
              </a:rPr>
              <a:t>. Gruppen sammensættes med ensartet baggrund inden for fagområde, organisatorisk placering og interesser. Formålet er at sikre accept eller forståelse hos en bestemt målgruppe. At kortlægge behov og problemstillinger, præferencer og forventninger hos en bestemt målgruppe.</a:t>
            </a:r>
            <a:endParaRPr lang="da-DK" altLang="da-DK" sz="1100" dirty="0">
              <a:cs typeface="Arial" panose="020B0604020202020204" pitchFamily="34" charset="0"/>
            </a:endParaRPr>
          </a:p>
          <a:p>
            <a:pPr marL="171450" lvl="0" indent="-171450">
              <a:buFont typeface="Arial" panose="020B0604020202020204" pitchFamily="34" charset="0"/>
              <a:buChar char="•"/>
            </a:pPr>
            <a:endParaRPr lang="da-DK" altLang="da-DK" sz="1100" b="1" dirty="0">
              <a:ea typeface="SimSun" panose="02010600030101010101" pitchFamily="2" charset="-122"/>
              <a:cs typeface="Arial" panose="020B0604020202020204" pitchFamily="34" charset="0"/>
            </a:endParaRPr>
          </a:p>
          <a:p>
            <a:pPr marL="171450" lvl="0" indent="-171450">
              <a:buFont typeface="Arial" panose="020B0604020202020204" pitchFamily="34" charset="0"/>
              <a:buChar char="•"/>
            </a:pPr>
            <a:r>
              <a:rPr lang="da-DK" altLang="da-DK" sz="1100" b="1" dirty="0">
                <a:ea typeface="SimSun" panose="02010600030101010101" pitchFamily="2" charset="-122"/>
                <a:cs typeface="Arial" panose="020B0604020202020204" pitchFamily="34" charset="0"/>
              </a:rPr>
              <a:t>Tværfaglig gruppe. </a:t>
            </a:r>
            <a:r>
              <a:rPr lang="da-DK" altLang="da-DK" sz="1100" dirty="0">
                <a:ea typeface="SimSun" panose="02010600030101010101" pitchFamily="2" charset="-122"/>
                <a:cs typeface="Arial" panose="020B0604020202020204" pitchFamily="34" charset="0"/>
              </a:rPr>
              <a:t>Gruppen sammensættes, så den dækker de fagområder, der er relevante for den pågældende opgave. Formålet er at finde helhedsorienterede løsninger, eller idégenerering, der bygger på tværfaglig indsigt. Der kan opstå værdi- eller forståelseskonflikter.</a:t>
            </a:r>
            <a:endParaRPr lang="da-DK" altLang="da-DK" sz="1100" dirty="0">
              <a:cs typeface="Arial" panose="020B0604020202020204" pitchFamily="34" charset="0"/>
            </a:endParaRPr>
          </a:p>
          <a:p>
            <a:pPr marL="171450" lvl="0" indent="-171450">
              <a:buFont typeface="Arial" panose="020B0604020202020204" pitchFamily="34" charset="0"/>
              <a:buChar char="•"/>
            </a:pPr>
            <a:endParaRPr lang="da-DK" altLang="da-DK" sz="1100" b="1" dirty="0">
              <a:ea typeface="SimSun" panose="02010600030101010101" pitchFamily="2" charset="-122"/>
              <a:cs typeface="Arial" panose="020B0604020202020204" pitchFamily="34" charset="0"/>
            </a:endParaRPr>
          </a:p>
          <a:p>
            <a:pPr marL="171450" lvl="0" indent="-171450">
              <a:buFont typeface="Arial" panose="020B0604020202020204" pitchFamily="34" charset="0"/>
              <a:buChar char="•"/>
            </a:pPr>
            <a:r>
              <a:rPr lang="da-DK" altLang="da-DK" sz="1100" b="1" dirty="0">
                <a:ea typeface="SimSun" panose="02010600030101010101" pitchFamily="2" charset="-122"/>
                <a:cs typeface="Arial" panose="020B0604020202020204" pitchFamily="34" charset="0"/>
              </a:rPr>
              <a:t>På tværs af organisation. </a:t>
            </a:r>
            <a:r>
              <a:rPr lang="da-DK" altLang="da-DK" sz="1100" dirty="0">
                <a:ea typeface="SimSun" panose="02010600030101010101" pitchFamily="2" charset="-122"/>
                <a:cs typeface="Arial" panose="020B0604020202020204" pitchFamily="34" charset="0"/>
              </a:rPr>
              <a:t>Gruppen sammensættes, så den dækker de afdelinger, der er relevante for den pågældende opgave. Formålet er at sikre tværorganisatorisk accept eller forståelse og at kortlægge behov, problemstillinger og forventninger på tværs af organisationen. </a:t>
            </a:r>
            <a:endParaRPr lang="da-DK" altLang="da-DK" sz="1100" dirty="0">
              <a:cs typeface="Arial" panose="020B0604020202020204" pitchFamily="34" charset="0"/>
            </a:endParaRPr>
          </a:p>
          <a:p>
            <a:pPr marL="171450" lvl="0" indent="-171450">
              <a:buFont typeface="Arial" panose="020B0604020202020204" pitchFamily="34" charset="0"/>
              <a:buChar char="•"/>
            </a:pPr>
            <a:endParaRPr lang="da-DK" altLang="da-DK" sz="1100" b="1" dirty="0">
              <a:ea typeface="SimSun" panose="02010600030101010101" pitchFamily="2" charset="-122"/>
              <a:cs typeface="Arial" panose="020B0604020202020204" pitchFamily="34" charset="0"/>
            </a:endParaRPr>
          </a:p>
          <a:p>
            <a:pPr marL="171450" lvl="0" indent="-171450">
              <a:buFont typeface="Arial" panose="020B0604020202020204" pitchFamily="34" charset="0"/>
              <a:buChar char="•"/>
            </a:pPr>
            <a:r>
              <a:rPr lang="da-DK" altLang="da-DK" sz="1100" b="1" dirty="0">
                <a:ea typeface="SimSun" panose="02010600030101010101" pitchFamily="2" charset="-122"/>
                <a:cs typeface="Arial" panose="020B0604020202020204" pitchFamily="34" charset="0"/>
              </a:rPr>
              <a:t>Forskelligt organisatorisk niveau. </a:t>
            </a:r>
            <a:r>
              <a:rPr lang="da-DK" altLang="da-DK" sz="1100" dirty="0">
                <a:ea typeface="SimSun" panose="02010600030101010101" pitchFamily="2" charset="-122"/>
                <a:cs typeface="Arial" panose="020B0604020202020204" pitchFamily="34" charset="0"/>
              </a:rPr>
              <a:t>Gruppen sammensættes, så den dækker de hierarkiske niveauer, der er relevante for den pågældende opgave. Formålet er at sikre accept eller forståelse hos forskellige organisatoriske niveauer, samt forventningsafstemning og idégenerering lodret i organisationen. Vælg emne med omhu, ingen ønsker at tabe ansigt eller blotte sig i organisationen.</a:t>
            </a:r>
            <a:endParaRPr lang="da-DK" altLang="da-DK" sz="1100" dirty="0">
              <a:cs typeface="Arial" panose="020B0604020202020204" pitchFamily="34" charset="0"/>
            </a:endParaRPr>
          </a:p>
        </p:txBody>
      </p:sp>
    </p:spTree>
    <p:extLst>
      <p:ext uri="{BB962C8B-B14F-4D97-AF65-F5344CB8AC3E}">
        <p14:creationId xmlns:p14="http://schemas.microsoft.com/office/powerpoint/2010/main" val="2214763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Valg af procesformen på workshoppen</a:t>
            </a: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59EBC77B-E1C8-26F8-EBBA-60B8E2363E54}"/>
              </a:ext>
            </a:extLst>
          </p:cNvPr>
          <p:cNvSpPr/>
          <p:nvPr/>
        </p:nvSpPr>
        <p:spPr>
          <a:xfrm>
            <a:off x="1334263" y="1172364"/>
            <a:ext cx="9445430" cy="400110"/>
          </a:xfrm>
          <a:prstGeom prst="rect">
            <a:avLst/>
          </a:prstGeom>
        </p:spPr>
        <p:txBody>
          <a:bodyPr wrap="square">
            <a:spAutoFit/>
          </a:bodyPr>
          <a:lstStyle/>
          <a:p>
            <a:r>
              <a:rPr lang="da-DK" sz="2000" b="1" dirty="0">
                <a:ea typeface="SimSun" panose="02010600030101010101" pitchFamily="2" charset="-122"/>
                <a:cs typeface="Arial" panose="020B0604020202020204" pitchFamily="34" charset="0"/>
              </a:rPr>
              <a:t>Den rigtige proces</a:t>
            </a:r>
            <a:endParaRPr lang="da-DK" b="1" dirty="0"/>
          </a:p>
        </p:txBody>
      </p:sp>
      <p:sp>
        <p:nvSpPr>
          <p:cNvPr id="11" name="Rectangle 1">
            <a:extLst>
              <a:ext uri="{FF2B5EF4-FFF2-40B4-BE49-F238E27FC236}">
                <a16:creationId xmlns:a16="http://schemas.microsoft.com/office/drawing/2014/main" id="{3848AB76-ADFF-9238-0061-4FD74349AC81}"/>
              </a:ext>
            </a:extLst>
          </p:cNvPr>
          <p:cNvSpPr>
            <a:spLocks noChangeArrowheads="1"/>
          </p:cNvSpPr>
          <p:nvPr/>
        </p:nvSpPr>
        <p:spPr bwMode="auto">
          <a:xfrm>
            <a:off x="1342637" y="1721444"/>
            <a:ext cx="4712025" cy="395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da-DK" altLang="da-DK" sz="1100" dirty="0">
                <a:latin typeface="+mn-lt"/>
                <a:ea typeface="SimSun" panose="02010600030101010101" pitchFamily="2" charset="-122"/>
                <a:cs typeface="Arial" panose="020B0604020202020204" pitchFamily="34" charset="0"/>
              </a:rPr>
              <a:t>Processen er køreplanen for mødet eller workshoppen med tidsintervaller og stop undervejs. De spørgsmål, der skal tages stilling til i forbindelse med design af processen, er følgende:</a:t>
            </a:r>
          </a:p>
          <a:p>
            <a:pPr lvl="0"/>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Hvad sker der før, under og efter arrangementet?</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Hvordan skal programmet være, hvor lang tid tager de enkelte elementer, og er der tænkt på ”in </a:t>
            </a:r>
            <a:r>
              <a:rPr lang="da-DK" altLang="da-DK" sz="1100" dirty="0" err="1">
                <a:latin typeface="+mn-lt"/>
                <a:ea typeface="SimSun" panose="02010600030101010101" pitchFamily="2" charset="-122"/>
                <a:cs typeface="Arial" panose="020B0604020202020204" pitchFamily="34" charset="0"/>
              </a:rPr>
              <a:t>betweens</a:t>
            </a:r>
            <a:r>
              <a:rPr lang="da-DK" altLang="da-DK" sz="1100" dirty="0">
                <a:latin typeface="+mn-lt"/>
                <a:ea typeface="SimSun" panose="02010600030101010101" pitchFamily="2" charset="-122"/>
                <a:cs typeface="Arial" panose="020B0604020202020204" pitchFamily="34" charset="0"/>
              </a:rPr>
              <a:t>?”</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Hvordan skal balancen være mellem de forskellige elementer, forskellige stemninger, tempo, energi, refleksion, intimitet, konkrete og abstrakte temaer?</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Hvor lang tid tager de forskellige delelementer og pauser? Tid til at komme fra gruppelokaler til plenum?</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Hvordan forløber de enkelte seancer, og hvordan er sammenhængen?</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Hvem har ansvar og gennemfører de forskellige seancer. Foredragsholdere, illustratorer, ledelse, projektleder eller medarbejdere?</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Hvilke materialer understøtter de enkelte seancer f.eks. logbøger, mapper, materialer til øvelser, </a:t>
            </a:r>
            <a:r>
              <a:rPr lang="da-DK" altLang="da-DK" sz="1100" dirty="0" err="1">
                <a:latin typeface="+mn-lt"/>
                <a:ea typeface="SimSun" panose="02010600030101010101" pitchFamily="2" charset="-122"/>
                <a:cs typeface="Arial" panose="020B0604020202020204" pitchFamily="34" charset="0"/>
              </a:rPr>
              <a:t>brown</a:t>
            </a:r>
            <a:r>
              <a:rPr lang="da-DK" altLang="da-DK" sz="1100" dirty="0">
                <a:latin typeface="+mn-lt"/>
                <a:ea typeface="SimSun" panose="02010600030101010101" pitchFamily="2" charset="-122"/>
                <a:cs typeface="Arial" panose="020B0604020202020204" pitchFamily="34" charset="0"/>
              </a:rPr>
              <a:t> </a:t>
            </a:r>
            <a:r>
              <a:rPr lang="da-DK" altLang="da-DK" sz="1100" dirty="0" err="1">
                <a:latin typeface="+mn-lt"/>
                <a:ea typeface="SimSun" panose="02010600030101010101" pitchFamily="2" charset="-122"/>
                <a:cs typeface="Arial" panose="020B0604020202020204" pitchFamily="34" charset="0"/>
              </a:rPr>
              <a:t>paper</a:t>
            </a:r>
            <a:r>
              <a:rPr lang="da-DK" altLang="da-DK" sz="1100" dirty="0">
                <a:latin typeface="+mn-lt"/>
                <a:ea typeface="SimSun" panose="02010600030101010101" pitchFamily="2" charset="-122"/>
                <a:cs typeface="Arial" panose="020B0604020202020204" pitchFamily="34" charset="0"/>
              </a:rPr>
              <a:t>, tuscher, klister, sakse og papkort?</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Uanset om man skal designe processer for få eller mange deltagere (f.eks. mere end 25), så er der visse basiselementer, der altid skal være på plads.</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Introduktion indeholdende formål, baggrund, program, arbejdsform og roller.</a:t>
            </a:r>
            <a:endParaRPr lang="da-DK" altLang="da-DK" sz="1100" dirty="0">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000" b="1" i="0" u="none" strike="noStrike" cap="none" normalizeH="0" baseline="0" dirty="0">
              <a:ln>
                <a:noFill/>
              </a:ln>
              <a:effectLs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000" b="0" i="0" u="none" strike="noStrike" cap="none" normalizeH="0" baseline="0" dirty="0">
              <a:ln>
                <a:noFill/>
              </a:ln>
              <a:effectLst/>
              <a:cs typeface="Arial" panose="020B0604020202020204" pitchFamily="34" charset="0"/>
            </a:endParaRPr>
          </a:p>
        </p:txBody>
      </p:sp>
      <p:sp>
        <p:nvSpPr>
          <p:cNvPr id="13" name="Rectangle 1">
            <a:extLst>
              <a:ext uri="{FF2B5EF4-FFF2-40B4-BE49-F238E27FC236}">
                <a16:creationId xmlns:a16="http://schemas.microsoft.com/office/drawing/2014/main" id="{E8B93428-7DF4-F189-5E96-395FF11A5E3C}"/>
              </a:ext>
            </a:extLst>
          </p:cNvPr>
          <p:cNvSpPr>
            <a:spLocks noChangeArrowheads="1"/>
          </p:cNvSpPr>
          <p:nvPr/>
        </p:nvSpPr>
        <p:spPr bwMode="auto">
          <a:xfrm>
            <a:off x="6121262" y="1728628"/>
            <a:ext cx="4658431"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Præsentationsrunde: Hvem er vi? I store seancer gøres dette i grupperne.</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Forventningsafstemning og spilleregler.</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Opgaven, det processen skal arbejde med.</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Selve løsningen af opgaven.</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Konklusion, præsentation og diskussion.</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Hvad nu, hvad er næste skridt? Ansvar, roller og aftaler.</a:t>
            </a:r>
          </a:p>
          <a:p>
            <a:pPr lvl="0">
              <a:buFontTx/>
              <a:buChar char="•"/>
            </a:pPr>
            <a:endParaRPr lang="da-DK" altLang="da-DK" sz="1100" dirty="0">
              <a:latin typeface="+mn-lt"/>
              <a:cs typeface="Arial" panose="020B0604020202020204" pitchFamily="34" charset="0"/>
            </a:endParaRPr>
          </a:p>
          <a:p>
            <a:pPr lvl="0"/>
            <a:r>
              <a:rPr lang="da-DK" altLang="da-DK" sz="1100" dirty="0">
                <a:latin typeface="+mn-lt"/>
                <a:ea typeface="SimSun" panose="02010600030101010101" pitchFamily="2" charset="-122"/>
                <a:cs typeface="Arial" panose="020B0604020202020204" pitchFamily="34" charset="0"/>
              </a:rPr>
              <a:t>Når der er mange deltagere, kan alle ikke tale sammen. Derfor er det et godt og effektivt princip, at instruktion går direkte fra oplægsholder til den enkelte, og derefter drøftes dette i grupper. Herefter melder gruppen tilbage i plenum. Det giver flere fordele, alle får sagt deres mening i gruppen, uden at alle behøver høre alle. Det giver den enkelte og de måske lidt mere tilbageholdende mulighed for at fremføre synspunkter i et mindre fora.</a:t>
            </a:r>
            <a:r>
              <a:rPr lang="da-DK" altLang="da-DK" sz="1100" dirty="0">
                <a:latin typeface="+mn-lt"/>
                <a:cs typeface="Arial" panose="020B0604020202020204" pitchFamily="34" charset="0"/>
              </a:rPr>
              <a:t> </a:t>
            </a:r>
          </a:p>
          <a:p>
            <a:pPr lvl="0"/>
            <a:endParaRPr lang="da-DK" altLang="da-DK" sz="1100" dirty="0">
              <a:latin typeface="+mn-lt"/>
              <a:ea typeface="SimSun" panose="02010600030101010101" pitchFamily="2" charset="-122"/>
              <a:cs typeface="Arial" panose="020B0604020202020204" pitchFamily="34" charset="0"/>
            </a:endParaRPr>
          </a:p>
          <a:p>
            <a:pPr lvl="0"/>
            <a:r>
              <a:rPr lang="da-DK" altLang="da-DK" sz="1100" dirty="0">
                <a:latin typeface="+mn-lt"/>
                <a:ea typeface="SimSun" panose="02010600030101010101" pitchFamily="2" charset="-122"/>
                <a:cs typeface="Arial" panose="020B0604020202020204" pitchFamily="34" charset="0"/>
              </a:rPr>
              <a:t>Tænk i variation. En regulær pause på 15 minutter for hver 90 minutter. Bryd programmet op i blokke af 20 minutters varighed. Der skal være plads til både ro og tempo, pauser og hårdt arbejde. Brug pauserne, deltagerne kan sagtens få en masse ud af dem. Brug små forstyrrelser, der samtidig klarer hjernen f.eks. en gåde, en vittighed, fem minutters gymnastik og en forfriskning.</a:t>
            </a:r>
            <a:endParaRPr lang="da-DK" altLang="da-DK" sz="1100" dirty="0">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000" b="1" i="0" u="none" strike="noStrike" cap="none" normalizeH="0" baseline="0" dirty="0">
              <a:ln>
                <a:noFill/>
              </a:ln>
              <a:effectLs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000" b="0" i="0" u="none" strike="noStrike" cap="none" normalizeH="0" baseline="0" dirty="0">
              <a:ln>
                <a:noFill/>
              </a:ln>
              <a:effectLst/>
              <a:cs typeface="Arial" panose="020B0604020202020204" pitchFamily="34" charset="0"/>
            </a:endParaRPr>
          </a:p>
        </p:txBody>
      </p:sp>
      <p:sp>
        <p:nvSpPr>
          <p:cNvPr id="14" name="Rektangel 13">
            <a:extLst>
              <a:ext uri="{FF2B5EF4-FFF2-40B4-BE49-F238E27FC236}">
                <a16:creationId xmlns:a16="http://schemas.microsoft.com/office/drawing/2014/main" id="{2A8EF302-D016-FD33-E550-EE2CF1F2DB07}"/>
              </a:ext>
            </a:extLst>
          </p:cNvPr>
          <p:cNvSpPr/>
          <p:nvPr/>
        </p:nvSpPr>
        <p:spPr>
          <a:xfrm>
            <a:off x="1326507" y="5725566"/>
            <a:ext cx="9441962" cy="405047"/>
          </a:xfrm>
          <a:prstGeom prst="rect">
            <a:avLst/>
          </a:prstGeom>
          <a:ln>
            <a:noFill/>
          </a:ln>
        </p:spPr>
        <p:txBody>
          <a:bodyPr wrap="square">
            <a:spAutoFit/>
          </a:bodyPr>
          <a:lstStyle/>
          <a:p>
            <a:pPr>
              <a:lnSpc>
                <a:spcPct val="107000"/>
              </a:lnSpc>
            </a:pPr>
            <a:r>
              <a:rPr lang="da-DK" sz="2000" b="1" dirty="0">
                <a:ea typeface="SimSun" panose="02010600030101010101" pitchFamily="2" charset="-122"/>
                <a:cs typeface="Arial" panose="020B0604020202020204" pitchFamily="34" charset="0"/>
              </a:rPr>
              <a:t>På de følgende slides er en række eksempler på procesformer.</a:t>
            </a:r>
            <a:endParaRPr lang="da-DK" sz="2000" b="1" dirty="0"/>
          </a:p>
        </p:txBody>
      </p:sp>
    </p:spTree>
    <p:extLst>
      <p:ext uri="{BB962C8B-B14F-4D97-AF65-F5344CB8AC3E}">
        <p14:creationId xmlns:p14="http://schemas.microsoft.com/office/powerpoint/2010/main" val="333243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1" dirty="0">
                <a:effectLst/>
                <a:latin typeface="+mn-lt"/>
                <a:ea typeface="Times New Roman" panose="02020603050405020304" pitchFamily="18" charset="0"/>
              </a:rPr>
              <a:t>Baggrund og situation: </a:t>
            </a:r>
            <a:r>
              <a:rPr lang="da-DK" sz="1200" b="0" dirty="0">
                <a:effectLst/>
                <a:latin typeface="+mn-lt"/>
                <a:ea typeface="Times New Roman" panose="02020603050405020304" pitchFamily="18" charset="0"/>
              </a:rPr>
              <a:t>Formålet er indsamling af facts og viden fra forskellige enheder og grupperinger. Ofte gennemføres det som analyser eller interviews, men det kan med fordel suppleres med workshops, hvor man samler deltagere med forskellig baggrund.</a:t>
            </a:r>
            <a:endParaRPr lang="da-DK" sz="1200" b="1" dirty="0">
              <a:effectLst/>
              <a:latin typeface="+mn-lt"/>
              <a:ea typeface="Times New Roman" panose="02020603050405020304" pitchFamily="18" charset="0"/>
            </a:endParaRPr>
          </a:p>
          <a:p>
            <a:pPr eaLnBrk="1" hangingPunct="1">
              <a:spcBef>
                <a:spcPct val="50000"/>
              </a:spcBef>
            </a:pPr>
            <a:endParaRPr lang="da-DK" altLang="da-DK" sz="1200" b="1" dirty="0"/>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0" dirty="0">
                  <a:effectLst/>
                  <a:latin typeface="+mn-lt"/>
                  <a:ea typeface="Times New Roman" panose="02020603050405020304" pitchFamily="18" charset="0"/>
                </a:rPr>
                <a:t>Workshoppen gennemføres for at få et nuanceret billede af situationen og baggrunden for projektet. Formålet er at afdække de mange indfaldsvinkler og problemstillinger, projektet skal løse samt sikre, at de forskellige nøgleinteressenter forstår andres indfaldsvinkel end kun deres egen. Denne tværfaglige beskrivelse af situationen skal give projektet en bedre mulighed for at indbygge disse dilemmaer i projektets målsætning og planer.</a:t>
              </a:r>
              <a:endParaRPr lang="da-DK" sz="1200" b="1" dirty="0">
                <a:effectLst/>
                <a:latin typeface="+mn-lt"/>
                <a:ea typeface="Times New Roman" panose="02020603050405020304" pitchFamily="18" charset="0"/>
              </a:endParaRPr>
            </a:p>
            <a:p>
              <a:pPr eaLnBrk="1" hangingPunct="1">
                <a:spcBef>
                  <a:spcPct val="50000"/>
                </a:spcBef>
              </a:pPr>
              <a:endParaRPr lang="da-DK" altLang="da-DK" sz="1200" dirty="0"/>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200" b="0" dirty="0">
                  <a:effectLst/>
                  <a:latin typeface="+mn-lt"/>
                  <a:ea typeface="Times New Roman" panose="02020603050405020304" pitchFamily="18" charset="0"/>
                </a:rPr>
                <a:t>Tværfaglig gruppe der har faktuel og holdningsmæssig viden om situationen, som projektet ønsker at løse. Workshoppen skal sikre viden om tekniske og videnskabelige forhold om produkt, produktion, miljøbelastning og bæredygtighed. Der skal være viden </a:t>
              </a:r>
              <a:r>
                <a:rPr lang="da-DK" sz="1200" dirty="0">
                  <a:latin typeface="+mn-lt"/>
                  <a:ea typeface="Times New Roman" panose="02020603050405020304" pitchFamily="18" charset="0"/>
                </a:rPr>
                <a:t>om</a:t>
              </a:r>
              <a:r>
                <a:rPr lang="da-DK" sz="1200" b="0" dirty="0">
                  <a:effectLst/>
                  <a:latin typeface="+mn-lt"/>
                  <a:ea typeface="Times New Roman" panose="02020603050405020304" pitchFamily="18" charset="0"/>
                </a:rPr>
                <a:t> forretningen, organisatoriske, samfundsmæssige og politiske forhold. Det er også nødvendigt, at de væsentligste interesser er repræsenteret, så projektet forstår baggrunden og kan håndtere situationen.</a:t>
              </a:r>
              <a:endParaRPr lang="da-DK" sz="1200" b="1" dirty="0">
                <a:effectLst/>
                <a:latin typeface="+mn-lt"/>
                <a:ea typeface="Times New Roman" panose="02020603050405020304" pitchFamily="18" charset="0"/>
              </a:endParaRPr>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sz="1200" b="0" dirty="0">
                  <a:effectLst/>
                  <a:latin typeface="+mn-lt"/>
                  <a:ea typeface="Times New Roman" panose="02020603050405020304" pitchFamily="18" charset="0"/>
                </a:rPr>
                <a:t>Workshoppen gennemføres som noget af det første i projektets cyklus, måske sideløbende med den første </a:t>
              </a:r>
              <a:r>
                <a:rPr lang="da-DK" sz="1200" b="0" i="1" dirty="0">
                  <a:effectLst/>
                  <a:latin typeface="+mn-lt"/>
                  <a:ea typeface="Times New Roman" panose="02020603050405020304" pitchFamily="18" charset="0"/>
                </a:rPr>
                <a:t>mindsetting workshop for ledelsen. </a:t>
              </a:r>
              <a:r>
                <a:rPr lang="da-DK" sz="1200" b="0" dirty="0">
                  <a:effectLst/>
                  <a:latin typeface="+mn-lt"/>
                  <a:ea typeface="Times New Roman" panose="02020603050405020304" pitchFamily="18" charset="0"/>
                </a:rPr>
                <a:t>Alt efter projektets omfang kan det anbefales at gennemføre en eller flere workshops</a:t>
              </a:r>
              <a:endParaRPr lang="da-DK" sz="1200" b="1" dirty="0">
                <a:effectLst/>
                <a:latin typeface="+mn-lt"/>
                <a:ea typeface="Times New Roman" panose="02020603050405020304" pitchFamily="18" charset="0"/>
              </a:endParaRPr>
            </a:p>
            <a:p>
              <a:r>
                <a:rPr lang="da-DK" sz="1200" b="0" dirty="0">
                  <a:effectLst/>
                  <a:latin typeface="+mn-lt"/>
                  <a:ea typeface="Times New Roman" panose="02020603050405020304" pitchFamily="18" charset="0"/>
                </a:rPr>
                <a:t>Workshoppen om</a:t>
              </a:r>
              <a:r>
                <a:rPr lang="da-DK" sz="1200" b="0" i="1" dirty="0">
                  <a:effectLst/>
                  <a:latin typeface="+mn-lt"/>
                  <a:ea typeface="Times New Roman" panose="02020603050405020304" pitchFamily="18" charset="0"/>
                </a:rPr>
                <a:t> baggrund og situation </a:t>
              </a:r>
              <a:r>
                <a:rPr lang="da-DK" sz="1200" b="0" dirty="0">
                  <a:effectLst/>
                  <a:latin typeface="+mn-lt"/>
                  <a:ea typeface="Times New Roman" panose="02020603050405020304" pitchFamily="18" charset="0"/>
                </a:rPr>
                <a:t>handler om at beskrive situationen, den har ikke til formål at finde løsninger. Derfor kan den gennemføres som en brainstorming om udfordringer  og problemet, der bør løses. Man kan også anvende metoderne i omvendt brainstorming, hvor man prøver at finde fejl og uhensigtsmæssigheder. Det er det efterfølgende arbejde, der afvejer, hvilke problemstillinger projektet skal fokusere på.</a:t>
              </a:r>
              <a:endParaRPr lang="da-DK" sz="1200" b="1" dirty="0">
                <a:effectLst/>
                <a:latin typeface="+mn-lt"/>
                <a:ea typeface="Times New Roman" panose="02020603050405020304" pitchFamily="18" charset="0"/>
              </a:endParaRPr>
            </a:p>
            <a:p>
              <a:pPr eaLnBrk="1" hangingPunct="1">
                <a:spcBef>
                  <a:spcPct val="50000"/>
                </a:spcBef>
              </a:pPr>
              <a:endParaRPr lang="da-DK" altLang="da-DK" sz="1200" dirty="0"/>
            </a:p>
          </p:txBody>
        </p:sp>
      </p:grpSp>
      <p:sp>
        <p:nvSpPr>
          <p:cNvPr id="25" name="Tekstfelt 24">
            <a:extLst>
              <a:ext uri="{FF2B5EF4-FFF2-40B4-BE49-F238E27FC236}">
                <a16:creationId xmlns:a16="http://schemas.microsoft.com/office/drawing/2014/main" id="{91613F6E-8115-A77C-5C82-727210AC61D6}"/>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Tree>
    <p:extLst>
      <p:ext uri="{BB962C8B-B14F-4D97-AF65-F5344CB8AC3E}">
        <p14:creationId xmlns:p14="http://schemas.microsoft.com/office/powerpoint/2010/main" val="148211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ctangle 5">
            <a:extLst>
              <a:ext uri="{FF2B5EF4-FFF2-40B4-BE49-F238E27FC236}">
                <a16:creationId xmlns:a16="http://schemas.microsoft.com/office/drawing/2014/main" id="{61378E55-A195-9BC6-E8F5-F7C1D1F86356}"/>
              </a:ext>
            </a:extLst>
          </p:cNvPr>
          <p:cNvSpPr>
            <a:spLocks noChangeArrowheads="1"/>
          </p:cNvSpPr>
          <p:nvPr/>
        </p:nvSpPr>
        <p:spPr bwMode="auto">
          <a:xfrm>
            <a:off x="1439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Procesform</a:t>
            </a:r>
            <a:endParaRPr lang="da-DK" altLang="da-DK" sz="1600" dirty="0">
              <a:solidFill>
                <a:schemeClr val="bg1"/>
              </a:solidFill>
            </a:endParaRPr>
          </a:p>
        </p:txBody>
      </p:sp>
      <p:sp>
        <p:nvSpPr>
          <p:cNvPr id="10" name="Rectangle 6">
            <a:extLst>
              <a:ext uri="{FF2B5EF4-FFF2-40B4-BE49-F238E27FC236}">
                <a16:creationId xmlns:a16="http://schemas.microsoft.com/office/drawing/2014/main" id="{9FA3E7FF-FD50-8B3E-1685-57C9A9172273}"/>
              </a:ext>
            </a:extLst>
          </p:cNvPr>
          <p:cNvSpPr>
            <a:spLocks noChangeArrowheads="1"/>
          </p:cNvSpPr>
          <p:nvPr/>
        </p:nvSpPr>
        <p:spPr bwMode="auto">
          <a:xfrm>
            <a:off x="37889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Formål </a:t>
            </a:r>
            <a:endParaRPr lang="da-DK" altLang="da-DK" sz="1600" dirty="0">
              <a:solidFill>
                <a:schemeClr val="bg1"/>
              </a:solidFill>
            </a:endParaRPr>
          </a:p>
        </p:txBody>
      </p:sp>
      <p:sp>
        <p:nvSpPr>
          <p:cNvPr id="15" name="Rectangle 7">
            <a:extLst>
              <a:ext uri="{FF2B5EF4-FFF2-40B4-BE49-F238E27FC236}">
                <a16:creationId xmlns:a16="http://schemas.microsoft.com/office/drawing/2014/main" id="{AA56A083-7DC4-8326-F3AD-2D9537955E09}"/>
              </a:ext>
            </a:extLst>
          </p:cNvPr>
          <p:cNvSpPr>
            <a:spLocks noChangeArrowheads="1"/>
          </p:cNvSpPr>
          <p:nvPr/>
        </p:nvSpPr>
        <p:spPr bwMode="auto">
          <a:xfrm>
            <a:off x="6138443" y="449175"/>
            <a:ext cx="2289175" cy="460375"/>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Deltagere</a:t>
            </a:r>
            <a:endParaRPr lang="da-DK" altLang="da-DK" sz="1600" dirty="0">
              <a:solidFill>
                <a:schemeClr val="bg1"/>
              </a:solidFill>
            </a:endParaRPr>
          </a:p>
        </p:txBody>
      </p:sp>
      <p:sp>
        <p:nvSpPr>
          <p:cNvPr id="16" name="Rectangle 8">
            <a:extLst>
              <a:ext uri="{FF2B5EF4-FFF2-40B4-BE49-F238E27FC236}">
                <a16:creationId xmlns:a16="http://schemas.microsoft.com/office/drawing/2014/main" id="{5E446184-E5D4-88D7-D6AB-0DDBB0E033DC}"/>
              </a:ext>
            </a:extLst>
          </p:cNvPr>
          <p:cNvSpPr>
            <a:spLocks noChangeArrowheads="1"/>
          </p:cNvSpPr>
          <p:nvPr/>
        </p:nvSpPr>
        <p:spPr bwMode="auto">
          <a:xfrm>
            <a:off x="8487943" y="447197"/>
            <a:ext cx="2289175" cy="464331"/>
          </a:xfrm>
          <a:prstGeom prst="rect">
            <a:avLst/>
          </a:prstGeom>
          <a:solidFill>
            <a:schemeClr val="accent1">
              <a:lumMod val="50000"/>
            </a:schemeClr>
          </a:solidFill>
          <a:ln>
            <a:noFill/>
          </a:ln>
        </p:spPr>
        <p:txBody>
          <a:bodyPr lIns="108000" tIns="108000" rIns="108000" bIns="1080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Clr>
                <a:schemeClr val="bg1"/>
              </a:buClr>
            </a:pPr>
            <a:r>
              <a:rPr lang="da-DK" altLang="da-DK" sz="1600" b="1" dirty="0">
                <a:solidFill>
                  <a:schemeClr val="bg1"/>
                </a:solidFill>
              </a:rPr>
              <a:t>Proces og timing</a:t>
            </a:r>
            <a:endParaRPr lang="da-DK" altLang="da-DK" sz="1600" dirty="0">
              <a:solidFill>
                <a:schemeClr val="bg1"/>
              </a:solidFill>
            </a:endParaRPr>
          </a:p>
        </p:txBody>
      </p:sp>
      <p:sp>
        <p:nvSpPr>
          <p:cNvPr id="17" name="Rectangle 10">
            <a:extLst>
              <a:ext uri="{FF2B5EF4-FFF2-40B4-BE49-F238E27FC236}">
                <a16:creationId xmlns:a16="http://schemas.microsoft.com/office/drawing/2014/main" id="{E8F86F2F-44B4-F67B-8527-77A0CD3213C8}"/>
              </a:ext>
            </a:extLst>
          </p:cNvPr>
          <p:cNvSpPr>
            <a:spLocks noChangeArrowheads="1"/>
          </p:cNvSpPr>
          <p:nvPr/>
        </p:nvSpPr>
        <p:spPr bwMode="auto">
          <a:xfrm>
            <a:off x="1436268" y="992098"/>
            <a:ext cx="2282825" cy="49669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100" b="1" dirty="0">
                <a:effectLst/>
                <a:latin typeface="+mn-lt"/>
                <a:ea typeface="Times New Roman" panose="02020603050405020304" pitchFamily="18" charset="0"/>
                <a:cs typeface="Arial" panose="020B0604020202020204" pitchFamily="34" charset="0"/>
              </a:rPr>
              <a:t>Mindsetting workshop for ledelsen: </a:t>
            </a:r>
            <a:r>
              <a:rPr lang="da-DK" sz="1100" b="0" dirty="0">
                <a:effectLst/>
                <a:latin typeface="+mn-lt"/>
                <a:ea typeface="Times New Roman" panose="02020603050405020304" pitchFamily="18" charset="0"/>
                <a:cs typeface="Arial" panose="020B0604020202020204" pitchFamily="34" charset="0"/>
              </a:rPr>
              <a:t>En workshop hvor ledelse og de vigtigste interessenter samles for at blive enige om formål, udbytte og </a:t>
            </a:r>
            <a:r>
              <a:rPr lang="da-DK" sz="1100" b="0" dirty="0" err="1">
                <a:effectLst/>
                <a:latin typeface="+mn-lt"/>
                <a:ea typeface="Times New Roman" panose="02020603050405020304" pitchFamily="18" charset="0"/>
                <a:cs typeface="Arial" panose="020B0604020202020204" pitchFamily="34" charset="0"/>
              </a:rPr>
              <a:t>scope</a:t>
            </a:r>
            <a:r>
              <a:rPr lang="da-DK" sz="1100" b="0" dirty="0">
                <a:effectLst/>
                <a:latin typeface="+mn-lt"/>
                <a:ea typeface="Times New Roman" panose="02020603050405020304" pitchFamily="18" charset="0"/>
                <a:cs typeface="Arial" panose="020B0604020202020204" pitchFamily="34" charset="0"/>
              </a:rPr>
              <a:t> for projektet. </a:t>
            </a:r>
            <a:endParaRPr lang="da-DK" sz="1100" b="1" dirty="0">
              <a:effectLst/>
              <a:latin typeface="+mn-lt"/>
              <a:ea typeface="Times New Roman" panose="02020603050405020304" pitchFamily="18" charset="0"/>
              <a:cs typeface="Arial" panose="020B0604020202020204" pitchFamily="34" charset="0"/>
            </a:endParaRPr>
          </a:p>
          <a:p>
            <a:pPr eaLnBrk="1" hangingPunct="1">
              <a:spcBef>
                <a:spcPct val="50000"/>
              </a:spcBef>
            </a:pPr>
            <a:endParaRPr lang="da-DK" altLang="da-DK" sz="1200" b="1" dirty="0"/>
          </a:p>
        </p:txBody>
      </p:sp>
      <p:grpSp>
        <p:nvGrpSpPr>
          <p:cNvPr id="18" name="Group 9">
            <a:extLst>
              <a:ext uri="{FF2B5EF4-FFF2-40B4-BE49-F238E27FC236}">
                <a16:creationId xmlns:a16="http://schemas.microsoft.com/office/drawing/2014/main" id="{A108B184-7785-71BE-1EFD-AF8AD0C2F03F}"/>
              </a:ext>
            </a:extLst>
          </p:cNvPr>
          <p:cNvGrpSpPr>
            <a:grpSpLocks/>
          </p:cNvGrpSpPr>
          <p:nvPr/>
        </p:nvGrpSpPr>
        <p:grpSpPr bwMode="auto">
          <a:xfrm>
            <a:off x="1436268" y="992098"/>
            <a:ext cx="9331325" cy="4966946"/>
            <a:chOff x="163" y="826"/>
            <a:chExt cx="5878" cy="773"/>
          </a:xfrm>
        </p:grpSpPr>
        <p:sp>
          <p:nvSpPr>
            <p:cNvPr id="19" name="Rectangle 10">
              <a:extLst>
                <a:ext uri="{FF2B5EF4-FFF2-40B4-BE49-F238E27FC236}">
                  <a16:creationId xmlns:a16="http://schemas.microsoft.com/office/drawing/2014/main" id="{6749ECD7-5C23-7B53-3FF3-B8F444560AFA}"/>
                </a:ext>
              </a:extLst>
            </p:cNvPr>
            <p:cNvSpPr>
              <a:spLocks noChangeArrowheads="1"/>
            </p:cNvSpPr>
            <p:nvPr/>
          </p:nvSpPr>
          <p:spPr bwMode="auto">
            <a:xfrm>
              <a:off x="16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da-DK" altLang="da-DK" sz="1200" b="1" dirty="0"/>
            </a:p>
          </p:txBody>
        </p:sp>
        <p:sp>
          <p:nvSpPr>
            <p:cNvPr id="20" name="Rectangle 11">
              <a:extLst>
                <a:ext uri="{FF2B5EF4-FFF2-40B4-BE49-F238E27FC236}">
                  <a16:creationId xmlns:a16="http://schemas.microsoft.com/office/drawing/2014/main" id="{30DC0F65-1068-A00E-9733-2376573D56EB}"/>
                </a:ext>
              </a:extLst>
            </p:cNvPr>
            <p:cNvSpPr>
              <a:spLocks noChangeArrowheads="1"/>
            </p:cNvSpPr>
            <p:nvPr/>
          </p:nvSpPr>
          <p:spPr bwMode="auto">
            <a:xfrm>
              <a:off x="164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a-DK" sz="1100" b="0" dirty="0">
                  <a:effectLst/>
                  <a:latin typeface="+mn-lt"/>
                  <a:ea typeface="Times New Roman" panose="02020603050405020304" pitchFamily="18" charset="0"/>
                  <a:cs typeface="Arial" panose="020B0604020202020204" pitchFamily="34" charset="0"/>
                </a:rPr>
                <a:t>Formålet er at etablere en stærk koalition bag projektet, som John P. </a:t>
              </a:r>
              <a:r>
                <a:rPr lang="da-DK" sz="1100" b="0" dirty="0" err="1">
                  <a:effectLst/>
                  <a:latin typeface="+mn-lt"/>
                  <a:ea typeface="Times New Roman" panose="02020603050405020304" pitchFamily="18" charset="0"/>
                  <a:cs typeface="Arial" panose="020B0604020202020204" pitchFamily="34" charset="0"/>
                </a:rPr>
                <a:t>Kotter</a:t>
              </a:r>
              <a:r>
                <a:rPr lang="da-DK" sz="1100" b="0" dirty="0">
                  <a:effectLst/>
                  <a:latin typeface="+mn-lt"/>
                  <a:ea typeface="Times New Roman" panose="02020603050405020304" pitchFamily="18" charset="0"/>
                  <a:cs typeface="Arial" panose="020B0604020202020204" pitchFamily="34" charset="0"/>
                </a:rPr>
                <a:t> ville kalde det. Ifølge ordbogen er en koalition et samarbejde mellem forskellige personer, partier, organisationer el.lign. for at nå et fælles mål eller fremme fælles interesser. Denne type workshops skal sikre</a:t>
              </a:r>
              <a:r>
                <a:rPr lang="da-DK" sz="1100" dirty="0">
                  <a:latin typeface="+mn-lt"/>
                  <a:ea typeface="Times New Roman" panose="02020603050405020304" pitchFamily="18" charset="0"/>
                  <a:cs typeface="Arial" panose="020B0604020202020204" pitchFamily="34" charset="0"/>
                </a:rPr>
                <a:t> </a:t>
              </a:r>
              <a:r>
                <a:rPr lang="da-DK" sz="1100" b="0" dirty="0">
                  <a:effectLst/>
                  <a:latin typeface="+mn-lt"/>
                  <a:ea typeface="Times New Roman" panose="02020603050405020304" pitchFamily="18" charset="0"/>
                  <a:cs typeface="Arial" panose="020B0604020202020204" pitchFamily="34" charset="0"/>
                </a:rPr>
                <a:t>et fælles mindset hos en bestemt gruppe mennesker og dermed sikre en fælles vision for projektet med mål for effekt, adfærdsændringer, nye kompetencer og leverancer. Samtidig skaber du en magtfuld alliance bag projektet, som kan støtte </a:t>
              </a:r>
              <a:r>
                <a:rPr lang="da-DK" sz="1100" dirty="0">
                  <a:latin typeface="+mn-lt"/>
                  <a:ea typeface="Times New Roman" panose="02020603050405020304" pitchFamily="18" charset="0"/>
                  <a:cs typeface="Arial" panose="020B0604020202020204" pitchFamily="34" charset="0"/>
                </a:rPr>
                <a:t>det</a:t>
              </a:r>
              <a:r>
                <a:rPr lang="da-DK" sz="1100" b="0" dirty="0">
                  <a:effectLst/>
                  <a:latin typeface="+mn-lt"/>
                  <a:ea typeface="Times New Roman" panose="02020603050405020304" pitchFamily="18" charset="0"/>
                  <a:cs typeface="Arial" panose="020B0604020202020204" pitchFamily="34" charset="0"/>
                </a:rPr>
                <a:t> i den omgivende organisation eller samfund.</a:t>
              </a:r>
              <a:endParaRPr lang="da-DK" sz="1100" b="1" dirty="0">
                <a:effectLst/>
                <a:latin typeface="+mn-lt"/>
                <a:ea typeface="Times New Roman" panose="02020603050405020304" pitchFamily="18" charset="0"/>
                <a:cs typeface="Arial" panose="020B0604020202020204" pitchFamily="34" charset="0"/>
              </a:endParaRPr>
            </a:p>
            <a:p>
              <a:pPr eaLnBrk="1" hangingPunct="1">
                <a:spcBef>
                  <a:spcPct val="50000"/>
                </a:spcBef>
              </a:pPr>
              <a:endParaRPr lang="da-DK" altLang="da-DK" sz="1200" dirty="0"/>
            </a:p>
          </p:txBody>
        </p:sp>
        <p:sp>
          <p:nvSpPr>
            <p:cNvPr id="21" name="Rectangle 12">
              <a:extLst>
                <a:ext uri="{FF2B5EF4-FFF2-40B4-BE49-F238E27FC236}">
                  <a16:creationId xmlns:a16="http://schemas.microsoft.com/office/drawing/2014/main" id="{9A7E2B4C-B7A0-901C-BB57-216C6B5EFBF7}"/>
                </a:ext>
              </a:extLst>
            </p:cNvPr>
            <p:cNvSpPr>
              <a:spLocks noChangeArrowheads="1"/>
            </p:cNvSpPr>
            <p:nvPr/>
          </p:nvSpPr>
          <p:spPr bwMode="auto">
            <a:xfrm>
              <a:off x="312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a-DK" sz="1100" b="0" dirty="0">
                  <a:effectLst/>
                  <a:latin typeface="+mn-lt"/>
                  <a:ea typeface="Times New Roman" panose="02020603050405020304" pitchFamily="18" charset="0"/>
                </a:rPr>
                <a:t>Deltagerne er magtfulde personer f.eks. ledelse med positionel magt eller opinionsdannere med omfattende relationel magt i organisationen eller samfundet. Deltagerne skal udvælges, så de har den nødvendige gennemslagskraft, som kræves for det pågældende projekt og de omgivelser, projektet skal gennemføres i.</a:t>
              </a:r>
              <a:endParaRPr lang="da-DK" sz="1100" b="1" dirty="0">
                <a:effectLst/>
                <a:latin typeface="+mn-lt"/>
                <a:ea typeface="Times New Roman" panose="02020603050405020304" pitchFamily="18" charset="0"/>
              </a:endParaRPr>
            </a:p>
            <a:p>
              <a:r>
                <a:rPr lang="da-DK" sz="1100" b="0" dirty="0">
                  <a:effectLst/>
                  <a:latin typeface="+mn-lt"/>
                  <a:ea typeface="Times New Roman" panose="02020603050405020304" pitchFamily="18" charset="0"/>
                </a:rPr>
                <a:t>Er det et internt projekt med organisatoriske forandringer, kan deltagerne være ledelsen og nøglerepræsentanter for forskellige medarbejdergrupper. Medfører projektet forandringer i markedet, samfundet og omgivelserne, skal deltagerkredsen udvides til at omfatte de berørte interessentgrupper og det politiske system.</a:t>
              </a:r>
              <a:endParaRPr lang="da-DK" sz="1100" b="1" dirty="0">
                <a:effectLst/>
                <a:latin typeface="+mn-lt"/>
                <a:ea typeface="Times New Roman" panose="02020603050405020304" pitchFamily="18" charset="0"/>
              </a:endParaRPr>
            </a:p>
            <a:p>
              <a:pPr eaLnBrk="1" hangingPunct="1">
                <a:spcBef>
                  <a:spcPct val="50000"/>
                </a:spcBef>
              </a:pPr>
              <a:endParaRPr lang="da-DK" altLang="da-DK" sz="1200" dirty="0"/>
            </a:p>
          </p:txBody>
        </p:sp>
        <p:sp>
          <p:nvSpPr>
            <p:cNvPr id="22" name="Rectangle 13">
              <a:extLst>
                <a:ext uri="{FF2B5EF4-FFF2-40B4-BE49-F238E27FC236}">
                  <a16:creationId xmlns:a16="http://schemas.microsoft.com/office/drawing/2014/main" id="{BC358AE6-C411-B48E-C4A9-902A3469F789}"/>
                </a:ext>
              </a:extLst>
            </p:cNvPr>
            <p:cNvSpPr>
              <a:spLocks noChangeArrowheads="1"/>
            </p:cNvSpPr>
            <p:nvPr/>
          </p:nvSpPr>
          <p:spPr bwMode="auto">
            <a:xfrm>
              <a:off x="4603" y="826"/>
              <a:ext cx="1438" cy="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1125"/>
                </a:spcAft>
              </a:pPr>
              <a:r>
                <a:rPr lang="da-DK" sz="1100" b="0" dirty="0">
                  <a:effectLst/>
                  <a:latin typeface="+mn-lt"/>
                  <a:ea typeface="Times New Roman" panose="02020603050405020304" pitchFamily="18" charset="0"/>
                  <a:cs typeface="Arial" panose="020B0604020202020204" pitchFamily="34" charset="0"/>
                </a:rPr>
                <a:t>Workshoppen skal gennemføres så tidligt som muligt, gerne inden projektet er igangsat, da det er på denne eller disse workshops, at den fælles vision for projektet skabes. Der vil dog altid være nogle forundersøgelser før workshoppen, eller rækken af workshops kan gennemføres. Der kan f.eks. være gennemført en workshop om </a:t>
              </a:r>
              <a:r>
                <a:rPr lang="da-DK" sz="1100" b="0" i="1" dirty="0">
                  <a:effectLst/>
                  <a:latin typeface="+mn-lt"/>
                  <a:ea typeface="Times New Roman" panose="02020603050405020304" pitchFamily="18" charset="0"/>
                  <a:cs typeface="Arial" panose="020B0604020202020204" pitchFamily="34" charset="0"/>
                </a:rPr>
                <a:t>baggrund og situationen.</a:t>
              </a:r>
              <a:endParaRPr lang="da-DK" sz="1100" b="1" dirty="0">
                <a:effectLst/>
                <a:latin typeface="+mn-lt"/>
                <a:ea typeface="Times New Roman" panose="02020603050405020304" pitchFamily="18" charset="0"/>
                <a:cs typeface="Arial" panose="020B0604020202020204" pitchFamily="34" charset="0"/>
              </a:endParaRPr>
            </a:p>
            <a:p>
              <a:pPr>
                <a:spcAft>
                  <a:spcPts val="1125"/>
                </a:spcAft>
              </a:pPr>
              <a:r>
                <a:rPr lang="da-DK" sz="1100" b="0" dirty="0">
                  <a:effectLst/>
                  <a:latin typeface="+mn-lt"/>
                  <a:ea typeface="Times New Roman" panose="02020603050405020304" pitchFamily="18" charset="0"/>
                  <a:cs typeface="Arial" panose="020B0604020202020204" pitchFamily="34" charset="0"/>
                </a:rPr>
                <a:t>I praksis er en </a:t>
              </a:r>
              <a:r>
                <a:rPr lang="da-DK" sz="1100" b="0" i="1" dirty="0">
                  <a:effectLst/>
                  <a:latin typeface="+mn-lt"/>
                  <a:ea typeface="Times New Roman" panose="02020603050405020304" pitchFamily="18" charset="0"/>
                  <a:cs typeface="Arial" panose="020B0604020202020204" pitchFamily="34" charset="0"/>
                </a:rPr>
                <a:t>mindsetting workshop</a:t>
              </a:r>
              <a:r>
                <a:rPr lang="da-DK" sz="1100" b="0" dirty="0">
                  <a:effectLst/>
                  <a:latin typeface="+mn-lt"/>
                  <a:ea typeface="Times New Roman" panose="02020603050405020304" pitchFamily="18" charset="0"/>
                  <a:cs typeface="Arial" panose="020B0604020202020204" pitchFamily="34" charset="0"/>
                </a:rPr>
                <a:t> ofte en serie af flere workshops, hvor centrale medarbejdere fra projektet gennemfører, analyser og leverer oplæg mellem de forskellige workshops. Det er også normalt, at de første workshops gennemføres med få ledende medarbejdere. Efterhånden som visionen bliver mere specifik, udvides kredsen af deltagere for at sikre kvalitet og bred opbakning.</a:t>
              </a:r>
              <a:endParaRPr lang="da-DK" sz="1100" b="1" dirty="0">
                <a:effectLst/>
                <a:latin typeface="+mn-lt"/>
                <a:ea typeface="Times New Roman" panose="02020603050405020304" pitchFamily="18" charset="0"/>
                <a:cs typeface="Arial" panose="020B0604020202020204" pitchFamily="34" charset="0"/>
              </a:endParaRPr>
            </a:p>
            <a:p>
              <a:pPr eaLnBrk="1" hangingPunct="1">
                <a:spcBef>
                  <a:spcPct val="50000"/>
                </a:spcBef>
              </a:pPr>
              <a:endParaRPr lang="da-DK" altLang="da-DK" sz="1200" dirty="0"/>
            </a:p>
          </p:txBody>
        </p:sp>
      </p:grpSp>
      <p:sp>
        <p:nvSpPr>
          <p:cNvPr id="2" name="Tekstfelt 1">
            <a:extLst>
              <a:ext uri="{FF2B5EF4-FFF2-40B4-BE49-F238E27FC236}">
                <a16:creationId xmlns:a16="http://schemas.microsoft.com/office/drawing/2014/main" id="{36A73AC8-4779-4E6C-95EC-E012D9B252D4}"/>
              </a:ext>
            </a:extLst>
          </p:cNvPr>
          <p:cNvSpPr txBox="1"/>
          <p:nvPr/>
        </p:nvSpPr>
        <p:spPr>
          <a:xfrm>
            <a:off x="1330619" y="6010958"/>
            <a:ext cx="8512122" cy="276999"/>
          </a:xfrm>
          <a:prstGeom prst="rect">
            <a:avLst/>
          </a:prstGeom>
          <a:noFill/>
          <a:ln>
            <a:noFill/>
          </a:ln>
        </p:spPr>
        <p:txBody>
          <a:bodyPr wrap="square">
            <a:spAutoFit/>
          </a:bodyPr>
          <a:lstStyle/>
          <a:p>
            <a:pPr lvl="0"/>
            <a:r>
              <a:rPr lang="da-DK" sz="1200" b="1" dirty="0">
                <a:effectLst/>
                <a:latin typeface="Arial" panose="020B0604020202020204" pitchFamily="34" charset="0"/>
                <a:ea typeface="Calibri" panose="020F0502020204030204" pitchFamily="34" charset="0"/>
                <a:cs typeface="Arial" panose="020B0604020202020204" pitchFamily="34" charset="0"/>
              </a:rPr>
              <a:t>Få mere viden i bogen: </a:t>
            </a:r>
            <a:r>
              <a:rPr lang="da-DK" sz="1200" i="1" dirty="0">
                <a:effectLst/>
                <a:latin typeface="Arial" panose="020B0604020202020204" pitchFamily="34" charset="0"/>
                <a:ea typeface="Calibri" panose="020F0502020204030204" pitchFamily="34" charset="0"/>
                <a:cs typeface="Arial" panose="020B0604020202020204" pitchFamily="34" charset="0"/>
              </a:rPr>
              <a:t>Projektlederskab – effekt til tiden</a:t>
            </a:r>
            <a:r>
              <a:rPr lang="da-DK" sz="1200" dirty="0">
                <a:effectLst/>
                <a:latin typeface="Arial" panose="020B0604020202020204" pitchFamily="34" charset="0"/>
                <a:ea typeface="Calibri" panose="020F0502020204030204" pitchFamily="34" charset="0"/>
                <a:cs typeface="Arial" panose="020B0604020202020204" pitchFamily="34" charset="0"/>
              </a:rPr>
              <a:t>. Ryding Olsson, John, Djøf Forlag, 2016. </a:t>
            </a:r>
          </a:p>
        </p:txBody>
      </p:sp>
    </p:spTree>
    <p:extLst>
      <p:ext uri="{BB962C8B-B14F-4D97-AF65-F5344CB8AC3E}">
        <p14:creationId xmlns:p14="http://schemas.microsoft.com/office/powerpoint/2010/main" val="73443485"/>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TotalTime>
  <Words>9066</Words>
  <Application>Microsoft Office PowerPoint</Application>
  <PresentationFormat>Widescreen</PresentationFormat>
  <Paragraphs>618</Paragraphs>
  <Slides>33</Slides>
  <Notes>0</Notes>
  <HiddenSlides>0</HiddenSlides>
  <MMClips>0</MMClips>
  <ScaleCrop>false</ScaleCrop>
  <HeadingPairs>
    <vt:vector size="8" baseType="variant">
      <vt:variant>
        <vt:lpstr>Benyttede skrifttyper</vt:lpstr>
      </vt:variant>
      <vt:variant>
        <vt:i4>6</vt:i4>
      </vt:variant>
      <vt:variant>
        <vt:lpstr>Tema</vt:lpstr>
      </vt:variant>
      <vt:variant>
        <vt:i4>1</vt:i4>
      </vt:variant>
      <vt:variant>
        <vt:lpstr>Integrerede OLE-servere</vt:lpstr>
      </vt:variant>
      <vt:variant>
        <vt:i4>1</vt:i4>
      </vt:variant>
      <vt:variant>
        <vt:lpstr>Slidetitler</vt:lpstr>
      </vt:variant>
      <vt:variant>
        <vt:i4>33</vt:i4>
      </vt:variant>
    </vt:vector>
  </HeadingPairs>
  <TitlesOfParts>
    <vt:vector size="41" baseType="lpstr">
      <vt:lpstr>Arial</vt:lpstr>
      <vt:lpstr>Calibri</vt:lpstr>
      <vt:lpstr>Calibri Light</vt:lpstr>
      <vt:lpstr>HelveticaNeueLT Std Cn</vt:lpstr>
      <vt:lpstr>HelveticaNeueLT Std Lt Cn</vt:lpstr>
      <vt:lpstr>Symbol</vt:lpstr>
      <vt:lpstr>Office-tema</vt:lpstr>
      <vt:lpstr>Bitmapbillede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134</cp:revision>
  <dcterms:created xsi:type="dcterms:W3CDTF">2018-07-25T07:58:36Z</dcterms:created>
  <dcterms:modified xsi:type="dcterms:W3CDTF">2024-07-17T08:02:45Z</dcterms:modified>
</cp:coreProperties>
</file>