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66"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7.4</a:t>
            </a:r>
          </a:p>
          <a:p>
            <a:r>
              <a:rPr lang="da-DK" sz="4000" dirty="0">
                <a:solidFill>
                  <a:srgbClr val="6B9C77"/>
                </a:solidFill>
                <a:latin typeface="HelveticaNeueLT Std Lt Cn" panose="020B0406020202030204" pitchFamily="34" charset="0"/>
                <a:cs typeface="Arial Narrow" panose="020B0604020202020204" pitchFamily="34" charset="0"/>
              </a:rPr>
              <a:t>VISUEL PLANLÆGNINGSTAVLE</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Visuel planlægningstavle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2D6E3ED2-6DB9-0D0C-6E1C-1B9C9EC2DCA6}"/>
              </a:ext>
            </a:extLst>
          </p:cNvPr>
          <p:cNvSpPr/>
          <p:nvPr/>
        </p:nvSpPr>
        <p:spPr>
          <a:xfrm>
            <a:off x="1345337" y="988552"/>
            <a:ext cx="9441962" cy="5078313"/>
          </a:xfrm>
          <a:prstGeom prst="rect">
            <a:avLst/>
          </a:prstGeom>
          <a:ln>
            <a:noFill/>
          </a:ln>
        </p:spPr>
        <p:txBody>
          <a:bodyPr wrap="square">
            <a:spAutoFit/>
          </a:bodyPr>
          <a:lstStyle/>
          <a:p>
            <a:r>
              <a:rPr lang="da-DK" sz="1200" b="1" dirty="0"/>
              <a:t>Formål og udbytte</a:t>
            </a:r>
          </a:p>
          <a:p>
            <a:endParaRPr lang="da-DK" sz="1200" b="1" dirty="0"/>
          </a:p>
          <a:p>
            <a:r>
              <a:rPr lang="da-DK" sz="1200" b="1" dirty="0"/>
              <a:t>Den visuelle planlægningstavle skal sikre:</a:t>
            </a:r>
          </a:p>
          <a:p>
            <a:pPr marL="171450" lvl="0" indent="-171450">
              <a:buFont typeface="Arial" panose="020B0604020202020204" pitchFamily="34" charset="0"/>
              <a:buChar char="•"/>
            </a:pPr>
            <a:r>
              <a:rPr lang="da-DK" sz="1200" dirty="0"/>
              <a:t>at alle i projektet har det samme overblik og dermed skabe engagement og fælles fokus.</a:t>
            </a:r>
            <a:endParaRPr lang="da-DK" sz="1200" b="1" dirty="0"/>
          </a:p>
          <a:p>
            <a:pPr marL="171450" lvl="0" indent="-171450">
              <a:buFont typeface="Arial" panose="020B0604020202020204" pitchFamily="34" charset="0"/>
              <a:buChar char="•"/>
            </a:pPr>
            <a:r>
              <a:rPr lang="da-DK" sz="1200" dirty="0"/>
              <a:t>at alle har mulighed for at komme med input og viden.</a:t>
            </a:r>
            <a:endParaRPr lang="da-DK" sz="1200" b="1" dirty="0"/>
          </a:p>
          <a:p>
            <a:pPr marL="171450" lvl="0" indent="-171450">
              <a:buFont typeface="Arial" panose="020B0604020202020204" pitchFamily="34" charset="0"/>
              <a:buChar char="•"/>
            </a:pPr>
            <a:r>
              <a:rPr lang="da-DK" sz="1200" dirty="0"/>
              <a:t>at etablere korte feedback loop, så ny viden kommer hurtigt i spil i projektet.</a:t>
            </a:r>
            <a:endParaRPr lang="da-DK" sz="1200" b="1" dirty="0"/>
          </a:p>
          <a:p>
            <a:pPr marL="171450" lvl="0" indent="-171450">
              <a:buFont typeface="Arial" panose="020B0604020202020204" pitchFamily="34" charset="0"/>
              <a:buChar char="•"/>
            </a:pPr>
            <a:r>
              <a:rPr lang="da-DK" sz="1200" dirty="0"/>
              <a:t>at understøtte </a:t>
            </a:r>
            <a:r>
              <a:rPr lang="da-DK" sz="1200" dirty="0" err="1"/>
              <a:t>faciliteringen</a:t>
            </a:r>
            <a:r>
              <a:rPr lang="da-DK" sz="1200" dirty="0"/>
              <a:t> af korte opfølgningsmøder i projektteamet.</a:t>
            </a:r>
            <a:endParaRPr lang="da-DK" sz="1200" b="1" dirty="0"/>
          </a:p>
          <a:p>
            <a:endParaRPr lang="da-DK" sz="1200" b="1" dirty="0"/>
          </a:p>
          <a:p>
            <a:r>
              <a:rPr lang="da-DK" sz="1200" b="1" dirty="0"/>
              <a:t>Hvornår bruges det i projektet?</a:t>
            </a:r>
          </a:p>
          <a:p>
            <a:pPr marL="171450" lvl="0" indent="-171450">
              <a:buFont typeface="Arial" panose="020B0604020202020204" pitchFamily="34" charset="0"/>
              <a:buChar char="•"/>
            </a:pPr>
            <a:r>
              <a:rPr lang="da-DK" sz="1200" dirty="0"/>
              <a:t>Tavlen anvendes til den daglige arbejdsplanlægning i projektteamet eller arbejdsgruppen.</a:t>
            </a:r>
            <a:endParaRPr lang="da-DK" sz="1200" b="1" dirty="0"/>
          </a:p>
          <a:p>
            <a:pPr marL="171450" lvl="0" indent="-171450">
              <a:buFont typeface="Arial" panose="020B0604020202020204" pitchFamily="34" charset="0"/>
              <a:buChar char="•"/>
            </a:pPr>
            <a:r>
              <a:rPr lang="da-DK" sz="1200" dirty="0"/>
              <a:t>Planlægningen tager udgangspunkt i den overordnede milepælsplan, som nogle også kalder masterplanen.</a:t>
            </a:r>
            <a:endParaRPr lang="da-DK" sz="1200" b="1" dirty="0"/>
          </a:p>
          <a:p>
            <a:pPr marL="171450" lvl="0" indent="-171450">
              <a:buFont typeface="Arial" panose="020B0604020202020204" pitchFamily="34" charset="0"/>
              <a:buChar char="•"/>
            </a:pPr>
            <a:r>
              <a:rPr lang="da-DK" sz="1200" dirty="0"/>
              <a:t>Teamet planlægger ugens arbejde stående ved planlægningstavlen.</a:t>
            </a:r>
            <a:endParaRPr lang="da-DK" sz="1200" b="1" dirty="0"/>
          </a:p>
          <a:p>
            <a:pPr marL="171450" lvl="0" indent="-171450">
              <a:buFont typeface="Arial" panose="020B0604020202020204" pitchFamily="34" charset="0"/>
              <a:buChar char="•"/>
            </a:pPr>
            <a:r>
              <a:rPr lang="da-DK" sz="1200" dirty="0"/>
              <a:t>Hver morgen gennemføres et kort opfølgningsmøde ved planen.</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Planlægningstavlen skal havde en sådan størrelse, at teamet reelt kan stå ved tavlen og alle kan se og deltage.</a:t>
            </a:r>
            <a:endParaRPr lang="da-DK" sz="1200" b="1" dirty="0"/>
          </a:p>
          <a:p>
            <a:pPr marL="171450" lvl="0" indent="-171450">
              <a:buFont typeface="Arial" panose="020B0604020202020204" pitchFamily="34" charset="0"/>
              <a:buChar char="•"/>
            </a:pPr>
            <a:r>
              <a:rPr lang="da-DK" sz="1200" dirty="0"/>
              <a:t>Det kræver disciplin at anvende tavlen. Alle skal være tilstede under planlægningsarbejdet og ved de korte morgenmøder.</a:t>
            </a:r>
            <a:endParaRPr lang="da-DK" sz="1200" b="1" dirty="0"/>
          </a:p>
          <a:p>
            <a:pPr marL="171450" lvl="0" indent="-171450">
              <a:buFont typeface="Arial" panose="020B0604020202020204" pitchFamily="34" charset="0"/>
              <a:buChar char="•"/>
            </a:pPr>
            <a:r>
              <a:rPr lang="da-DK" sz="1200" dirty="0"/>
              <a:t>Hvis projektdeltagerne ikke sidder sammen, eller meget tæt på tavlen, er det vanskeligt at anvende tavlen som tiltænkt.</a:t>
            </a:r>
            <a:endParaRPr lang="da-DK" sz="1200" b="1" dirty="0"/>
          </a:p>
          <a:p>
            <a:pPr marL="171450" lvl="0" indent="-171450">
              <a:buFont typeface="Arial" panose="020B0604020202020204" pitchFamily="34" charset="0"/>
              <a:buChar char="•"/>
            </a:pPr>
            <a:r>
              <a:rPr lang="da-DK" sz="1200" dirty="0"/>
              <a:t>Hvis planlægningen skal fungere, kræver det, at deltagerne er allokeret mere end 50% til opgaven i planlægningsperioden.</a:t>
            </a:r>
            <a:endParaRPr lang="da-DK" sz="1200" b="1" dirty="0"/>
          </a:p>
          <a:p>
            <a:pPr marL="171450" lvl="0" indent="-171450">
              <a:buFont typeface="Arial" panose="020B0604020202020204" pitchFamily="34" charset="0"/>
              <a:buChar char="•"/>
            </a:pPr>
            <a:r>
              <a:rPr lang="da-DK" sz="1200" dirty="0"/>
              <a:t>Projektejer eller den overordnede projektleder skal investere tid til et ugentligt møde med resultatopfølgning med teamet ved tavlen.</a:t>
            </a:r>
            <a:endParaRPr lang="da-DK" sz="1200" b="1" dirty="0"/>
          </a:p>
          <a:p>
            <a:pPr marL="171450" lvl="0" indent="-171450">
              <a:buFont typeface="Arial" panose="020B0604020202020204" pitchFamily="34" charset="0"/>
              <a:buChar char="•"/>
            </a:pPr>
            <a:r>
              <a:rPr lang="da-DK" sz="1200" dirty="0"/>
              <a:t>Tavlen har ingen effekt, hvis den beskrevne mødestruktur ikke anvendes.</a:t>
            </a:r>
            <a:endParaRPr lang="da-DK" sz="1200" b="1" dirty="0"/>
          </a:p>
          <a:p>
            <a:endParaRPr lang="da-DK" sz="1200" b="1" dirty="0"/>
          </a:p>
          <a:p>
            <a:r>
              <a:rPr lang="da-DK" sz="1200" b="1" dirty="0"/>
              <a:t>Hvem der deltager</a:t>
            </a:r>
          </a:p>
          <a:p>
            <a:pPr marL="171450" lvl="0" indent="-171450">
              <a:buFont typeface="Arial" panose="020B0604020202020204" pitchFamily="34" charset="0"/>
              <a:buChar char="•"/>
            </a:pPr>
            <a:r>
              <a:rPr lang="da-DK" sz="1200" dirty="0"/>
              <a:t>Projektleder eller teamleder planlægger ugens arbejde sammen med teamet.</a:t>
            </a:r>
            <a:endParaRPr lang="da-DK" sz="1200" b="1" dirty="0"/>
          </a:p>
          <a:p>
            <a:pPr marL="171450" lvl="0" indent="-171450">
              <a:buFont typeface="Arial" panose="020B0604020202020204" pitchFamily="34" charset="0"/>
              <a:buChar char="•"/>
            </a:pPr>
            <a:r>
              <a:rPr lang="da-DK" sz="1200" dirty="0"/>
              <a:t>Hver morgen gennemføres et opfølgningsmøde i projektteamet. Mødet faciliteres af projektleder eller teamleder.</a:t>
            </a:r>
            <a:endParaRPr lang="da-DK" sz="1200" b="1" dirty="0"/>
          </a:p>
          <a:p>
            <a:pPr marL="171450" lvl="0" indent="-171450">
              <a:buFont typeface="Arial" panose="020B0604020202020204" pitchFamily="34" charset="0"/>
              <a:buChar char="•"/>
            </a:pPr>
            <a:r>
              <a:rPr lang="da-DK" sz="1200" dirty="0"/>
              <a:t>Når ugen er slut, vurderes ugens resultat og næste uge planlægges. Teamet, projektleder og eventuel teamleder deltager sammen med projektejer eller den overordnede projektleder.</a:t>
            </a:r>
            <a:endParaRPr lang="da-DK" sz="1200" b="1"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99B4D6C1-44E3-04E0-9BDD-7926B9181032}"/>
              </a:ext>
            </a:extLst>
          </p:cNvPr>
          <p:cNvSpPr/>
          <p:nvPr/>
        </p:nvSpPr>
        <p:spPr>
          <a:xfrm>
            <a:off x="1348808" y="983811"/>
            <a:ext cx="9632869" cy="5078313"/>
          </a:xfrm>
          <a:prstGeom prst="rect">
            <a:avLst/>
          </a:prstGeom>
          <a:ln>
            <a:noFill/>
          </a:ln>
        </p:spPr>
        <p:txBody>
          <a:bodyPr wrap="square">
            <a:spAutoFit/>
          </a:bodyPr>
          <a:lstStyle/>
          <a:p>
            <a:r>
              <a:rPr lang="da-DK" sz="1200" b="1" dirty="0"/>
              <a:t>Sådan gør du</a:t>
            </a:r>
          </a:p>
          <a:p>
            <a:pPr marL="171450" lvl="0" indent="-171450">
              <a:buFont typeface="Arial" panose="020B0604020202020204" pitchFamily="34" charset="0"/>
              <a:buChar char="•"/>
            </a:pPr>
            <a:r>
              <a:rPr lang="da-DK" sz="1200" dirty="0"/>
              <a:t>Ugeplanen er opbygget i tre hovedafsnit. Venstre side beskriver målgruppe og projektets målsætning, i midten er selve arbejdsplanen for den kommende uge og til højre findes interessent- og risikoanalysen. </a:t>
            </a:r>
            <a:endParaRPr lang="da-DK" sz="1200" b="1" dirty="0"/>
          </a:p>
          <a:p>
            <a:pPr marL="171450" lvl="0" indent="-171450">
              <a:buFont typeface="Arial" panose="020B0604020202020204" pitchFamily="34" charset="0"/>
              <a:buChar char="•"/>
            </a:pPr>
            <a:r>
              <a:rPr lang="da-DK" sz="1200" dirty="0"/>
              <a:t>Planlægningstavlerne findes i to formater: Plakatformat, standard 4:3. Plakatformat, widescreen 16:9.</a:t>
            </a:r>
            <a:endParaRPr lang="da-DK" sz="1200" b="1" dirty="0"/>
          </a:p>
          <a:p>
            <a:endParaRPr lang="da-DK" sz="1200" b="1" dirty="0"/>
          </a:p>
          <a:p>
            <a:r>
              <a:rPr lang="da-DK" sz="1200" b="1" dirty="0"/>
              <a:t>Venstre side beskriver målgruppe og projektets målsætning</a:t>
            </a:r>
          </a:p>
          <a:p>
            <a:r>
              <a:rPr lang="da-DK" sz="1200" dirty="0"/>
              <a:t>Planlægningstavlens venstre søjle udgør i stikord projektbeskrivelsen som indeholder:</a:t>
            </a:r>
          </a:p>
          <a:p>
            <a:pPr marL="171450" lvl="0" indent="-171450">
              <a:buFont typeface="Arial" panose="020B0604020202020204" pitchFamily="34" charset="0"/>
              <a:buChar char="•"/>
            </a:pPr>
            <a:r>
              <a:rPr lang="da-DK" sz="1200" dirty="0"/>
              <a:t>Projektets navn og en liste over deltagerne i det pågældende projektteam eller arbejdsgruppe</a:t>
            </a:r>
            <a:endParaRPr lang="da-DK" sz="1200" b="1" dirty="0"/>
          </a:p>
          <a:p>
            <a:pPr marL="171450" lvl="0" indent="-171450">
              <a:buFont typeface="Arial" panose="020B0604020202020204" pitchFamily="34" charset="0"/>
              <a:buChar char="•"/>
            </a:pPr>
            <a:r>
              <a:rPr lang="da-DK" sz="1200" dirty="0"/>
              <a:t>Målgruppen for projektet og nøgleinteressenterne</a:t>
            </a:r>
            <a:endParaRPr lang="da-DK" sz="1200" b="1" dirty="0"/>
          </a:p>
          <a:p>
            <a:pPr marL="171450" lvl="0" indent="-171450">
              <a:buFont typeface="Arial" panose="020B0604020202020204" pitchFamily="34" charset="0"/>
              <a:buChar char="•"/>
            </a:pPr>
            <a:r>
              <a:rPr lang="da-DK" sz="1200" dirty="0"/>
              <a:t>Formålet med projektet og de ønskede effekter</a:t>
            </a:r>
            <a:endParaRPr lang="da-DK" sz="1200" b="1" dirty="0"/>
          </a:p>
          <a:p>
            <a:pPr marL="171450" lvl="0" indent="-171450">
              <a:buFont typeface="Arial" panose="020B0604020202020204" pitchFamily="34" charset="0"/>
              <a:buChar char="•"/>
            </a:pPr>
            <a:r>
              <a:rPr lang="da-DK" sz="1200" dirty="0"/>
              <a:t>Succeskriterierne som projektet skal opnå</a:t>
            </a:r>
            <a:endParaRPr lang="da-DK" sz="1200" b="1" dirty="0"/>
          </a:p>
          <a:p>
            <a:pPr marL="171450" lvl="0" indent="-171450">
              <a:buFont typeface="Arial" panose="020B0604020202020204" pitchFamily="34" charset="0"/>
              <a:buChar char="•"/>
            </a:pPr>
            <a:r>
              <a:rPr lang="da-DK" sz="1200" dirty="0"/>
              <a:t>Projektets leverancer</a:t>
            </a:r>
            <a:endParaRPr lang="da-DK" sz="1200" b="1" dirty="0"/>
          </a:p>
          <a:p>
            <a:r>
              <a:rPr lang="da-DK" sz="1200" dirty="0"/>
              <a:t>Tavlen findes også i en variant, som indeholder en beskrivelse af de nødvendige adfærdsændringer.</a:t>
            </a:r>
          </a:p>
          <a:p>
            <a:endParaRPr lang="da-DK" sz="1200" b="1" dirty="0"/>
          </a:p>
          <a:p>
            <a:r>
              <a:rPr lang="da-DK" sz="1200" b="1" dirty="0"/>
              <a:t>Midten er selve planen</a:t>
            </a:r>
          </a:p>
          <a:p>
            <a:pPr marL="171450" lvl="0" indent="-171450">
              <a:buFont typeface="Arial" panose="020B0604020202020204" pitchFamily="34" charset="0"/>
              <a:buChar char="•"/>
            </a:pPr>
            <a:r>
              <a:rPr lang="da-DK" sz="1200" dirty="0"/>
              <a:t>Midt i tavlen findes planen, som består af en linje pr. medarbejder og søjler for dagens eller ugens arbejde, alt efter tidshorisonten for denne tavle. Målet for arbejdet i planlægningsperioden eller sprintet findes i den overordnede milepælsplan.</a:t>
            </a:r>
            <a:endParaRPr lang="da-DK" sz="1200" b="1" dirty="0"/>
          </a:p>
          <a:p>
            <a:pPr marL="171450" lvl="0" indent="-171450">
              <a:buFont typeface="Arial" panose="020B0604020202020204" pitchFamily="34" charset="0"/>
              <a:buChar char="•"/>
            </a:pPr>
            <a:r>
              <a:rPr lang="da-DK" sz="1200" dirty="0"/>
              <a:t>Planen udarbejdes i teamet, hvor den enkelte medarbejder noterer eget arbejde pr. dag på post-it lapper. Det kan være en god idé at definere, at aktiviteterne skal nedbrydes så meget, at de højst må vare en dag eller en halv dag. Det betyder, at der skal være en eller to post-it lapper pr. dag pr. deltager.</a:t>
            </a:r>
            <a:endParaRPr lang="da-DK" sz="1200" b="1" dirty="0"/>
          </a:p>
          <a:p>
            <a:pPr marL="171450" lvl="0" indent="-171450">
              <a:buFont typeface="Arial" panose="020B0604020202020204" pitchFamily="34" charset="0"/>
              <a:buChar char="•"/>
            </a:pPr>
            <a:r>
              <a:rPr lang="da-DK" sz="1200" dirty="0"/>
              <a:t>Der afholdes dagligt et kort møde som et </a:t>
            </a:r>
            <a:r>
              <a:rPr lang="da-DK" sz="1200" dirty="0" err="1"/>
              <a:t>pit</a:t>
            </a:r>
            <a:r>
              <a:rPr lang="da-DK" sz="1200" dirty="0"/>
              <a:t>-stop i projektgruppen. Alle har mulighed for at komme med deres bekymringer og ideer til løsninger. </a:t>
            </a:r>
            <a:endParaRPr lang="da-DK" sz="1200" b="1" dirty="0"/>
          </a:p>
          <a:p>
            <a:endParaRPr lang="da-DK" sz="1200" b="1" dirty="0"/>
          </a:p>
          <a:p>
            <a:r>
              <a:rPr lang="da-DK" sz="1200" b="1" dirty="0"/>
              <a:t>Højre side indeholder interessent- og risikoanalysen</a:t>
            </a:r>
          </a:p>
          <a:p>
            <a:pPr marL="171450" lvl="0" indent="-171450">
              <a:buFont typeface="Arial" panose="020B0604020202020204" pitchFamily="34" charset="0"/>
              <a:buChar char="•"/>
            </a:pPr>
            <a:r>
              <a:rPr lang="da-DK" sz="1200" dirty="0"/>
              <a:t>I den højre søjle er interessentanalysen og risikoanalysen beskrevet. Der er også plads til at sætte post-it lapper med udestående opgaver, som endnu ikke har kunnet planlægges. Nederst er der et felt hvor forskellige aktiviteter han tildeles de enkelte projektdeltagere, inden de sættes ind i planen.</a:t>
            </a:r>
            <a:endParaRPr lang="da-DK" sz="1200" b="1" dirty="0"/>
          </a:p>
          <a:p>
            <a:pPr marL="171450" lvl="0" indent="-171450">
              <a:buFont typeface="Arial" panose="020B0604020202020204" pitchFamily="34" charset="0"/>
              <a:buChar char="•"/>
            </a:pPr>
            <a:r>
              <a:rPr lang="da-DK" sz="1200" dirty="0"/>
              <a:t>Hvis en projektdeltager under dagens arbejde kommer i tanke om mangler, eller opdager en ny risiko, kan vedkommende øjeblikkeligt skrive det på en post-it lap og sætte det på tavlen. Denne nye opgave vil så blive vurderet af det samlede team allerede næste morgen.</a:t>
            </a:r>
            <a:endParaRPr lang="da-DK" sz="1200" b="1" dirty="0"/>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Den visuelle ugeplan har input fra flere værktøjer</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C8B0BBF4-79A3-115B-A382-1720896AD6B0}"/>
              </a:ext>
            </a:extLst>
          </p:cNvPr>
          <p:cNvSpPr/>
          <p:nvPr/>
        </p:nvSpPr>
        <p:spPr>
          <a:xfrm>
            <a:off x="1340488" y="970958"/>
            <a:ext cx="9428473" cy="1071704"/>
          </a:xfrm>
          <a:prstGeom prst="rect">
            <a:avLst/>
          </a:prstGeom>
          <a:ln>
            <a:noFill/>
          </a:ln>
        </p:spPr>
        <p:txBody>
          <a:bodyPr wrap="square">
            <a:spAutoFit/>
          </a:bodyPr>
          <a:lstStyle/>
          <a:p>
            <a:pPr>
              <a:lnSpc>
                <a:spcPct val="107000"/>
              </a:lnSpc>
            </a:pPr>
            <a:r>
              <a:rPr lang="da-DK" sz="1200" dirty="0">
                <a:ea typeface="SimSun" panose="02010600030101010101" pitchFamily="2" charset="-122"/>
              </a:rPr>
              <a:t>P</a:t>
            </a:r>
            <a:r>
              <a:rPr lang="da-DK" sz="1200" dirty="0"/>
              <a:t>lanen er opbygget således, at alle i teamet får overblik over projektets målsætning, interessentsituationen og projektets risici samt planen for den næste uge. Til venstre indeholder planlægningstavlen en beskrivelse af målgruppen, projektets formål, leverancer og succeskriterier. Til højre findes interessentanalysen, risikoanalysen samt en beskrivelse af de udestående opgaver, som endnu ikke er indført i planen. Nederst til venstre kan alle notere aktiviteter eller problemer, som skal løses. I midten findes planen, som planlægges en gang om ugen og justeres ved et dagligt morgenmøde. </a:t>
            </a:r>
            <a:endParaRPr lang="da-DK" sz="1200" b="1" dirty="0"/>
          </a:p>
          <a:p>
            <a:pPr>
              <a:lnSpc>
                <a:spcPct val="107000"/>
              </a:lnSpc>
              <a:spcAft>
                <a:spcPts val="0"/>
              </a:spcAft>
            </a:pPr>
            <a:r>
              <a:rPr lang="da-DK" sz="1200" dirty="0">
                <a:ea typeface="SimSun" panose="02010600030101010101" pitchFamily="2" charset="-122"/>
              </a:rPr>
              <a:t> </a:t>
            </a:r>
          </a:p>
        </p:txBody>
      </p:sp>
      <p:pic>
        <p:nvPicPr>
          <p:cNvPr id="6" name="Billede 5">
            <a:extLst>
              <a:ext uri="{FF2B5EF4-FFF2-40B4-BE49-F238E27FC236}">
                <a16:creationId xmlns:a16="http://schemas.microsoft.com/office/drawing/2014/main" id="{F90DF3B8-ED59-DBCE-86C4-E12C94A51406}"/>
              </a:ext>
            </a:extLst>
          </p:cNvPr>
          <p:cNvPicPr>
            <a:picLocks noChangeAspect="1"/>
          </p:cNvPicPr>
          <p:nvPr/>
        </p:nvPicPr>
        <p:blipFill>
          <a:blip r:embed="rId4"/>
          <a:stretch>
            <a:fillRect/>
          </a:stretch>
        </p:blipFill>
        <p:spPr>
          <a:xfrm>
            <a:off x="1228725" y="1853859"/>
            <a:ext cx="9734550" cy="4391025"/>
          </a:xfrm>
          <a:prstGeom prst="rect">
            <a:avLst/>
          </a:prstGeom>
        </p:spPr>
      </p:pic>
    </p:spTree>
    <p:extLst>
      <p:ext uri="{BB962C8B-B14F-4D97-AF65-F5344CB8AC3E}">
        <p14:creationId xmlns:p14="http://schemas.microsoft.com/office/powerpoint/2010/main" val="231561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Sådan arbejder du med den visuelle plan i sprints</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145BCDCA-1139-4C5D-8C5B-B5488ED7AA2B}"/>
              </a:ext>
            </a:extLst>
          </p:cNvPr>
          <p:cNvSpPr/>
          <p:nvPr/>
        </p:nvSpPr>
        <p:spPr>
          <a:xfrm>
            <a:off x="1340489" y="1205604"/>
            <a:ext cx="9441962" cy="543162"/>
          </a:xfrm>
          <a:prstGeom prst="rect">
            <a:avLst/>
          </a:prstGeom>
          <a:ln>
            <a:noFill/>
          </a:ln>
        </p:spPr>
        <p:txBody>
          <a:bodyPr wrap="square">
            <a:spAutoFit/>
          </a:bodyPr>
          <a:lstStyle/>
          <a:p>
            <a:pPr>
              <a:lnSpc>
                <a:spcPct val="107000"/>
              </a:lnSpc>
            </a:pPr>
            <a:r>
              <a:rPr lang="da-DK" sz="1400" b="1" dirty="0"/>
              <a:t>Hver morgen mødes projektteamet ved planlægningstavlen og gennemfører følgende 5-punkts dagsorden:</a:t>
            </a:r>
          </a:p>
          <a:p>
            <a:pPr>
              <a:lnSpc>
                <a:spcPct val="107000"/>
              </a:lnSpc>
              <a:spcAft>
                <a:spcPts val="0"/>
              </a:spcAft>
            </a:pPr>
            <a:endParaRPr lang="da-DK" sz="1400" b="1" dirty="0">
              <a:ea typeface="SimSun" panose="02010600030101010101" pitchFamily="2" charset="-122"/>
            </a:endParaRPr>
          </a:p>
        </p:txBody>
      </p:sp>
      <p:pic>
        <p:nvPicPr>
          <p:cNvPr id="14" name="Billede 13">
            <a:extLst>
              <a:ext uri="{FF2B5EF4-FFF2-40B4-BE49-F238E27FC236}">
                <a16:creationId xmlns:a16="http://schemas.microsoft.com/office/drawing/2014/main" id="{7C65B711-CD4F-6487-029E-459F40434EA8}"/>
              </a:ext>
            </a:extLst>
          </p:cNvPr>
          <p:cNvPicPr>
            <a:picLocks noChangeAspect="1"/>
          </p:cNvPicPr>
          <p:nvPr/>
        </p:nvPicPr>
        <p:blipFill>
          <a:blip r:embed="rId4"/>
          <a:stretch>
            <a:fillRect/>
          </a:stretch>
        </p:blipFill>
        <p:spPr>
          <a:xfrm>
            <a:off x="1409549" y="1628401"/>
            <a:ext cx="5575429" cy="4267958"/>
          </a:xfrm>
          <a:prstGeom prst="rect">
            <a:avLst/>
          </a:prstGeom>
        </p:spPr>
      </p:pic>
      <p:sp>
        <p:nvSpPr>
          <p:cNvPr id="15" name="Rektangel 14">
            <a:extLst>
              <a:ext uri="{FF2B5EF4-FFF2-40B4-BE49-F238E27FC236}">
                <a16:creationId xmlns:a16="http://schemas.microsoft.com/office/drawing/2014/main" id="{18CE8C86-08F2-EBC8-6800-C7C3093D172C}"/>
              </a:ext>
            </a:extLst>
          </p:cNvPr>
          <p:cNvSpPr/>
          <p:nvPr/>
        </p:nvSpPr>
        <p:spPr>
          <a:xfrm>
            <a:off x="6984978" y="1594751"/>
            <a:ext cx="3627588" cy="3785652"/>
          </a:xfrm>
          <a:prstGeom prst="rect">
            <a:avLst/>
          </a:prstGeom>
        </p:spPr>
        <p:txBody>
          <a:bodyPr wrap="square">
            <a:spAutoFit/>
          </a:bodyPr>
          <a:lstStyle/>
          <a:p>
            <a:pPr marL="228600" lvl="0" indent="-228600">
              <a:buFont typeface="+mj-lt"/>
              <a:buAutoNum type="arabicPeriod"/>
            </a:pPr>
            <a:r>
              <a:rPr lang="da-DK" sz="1200" dirty="0"/>
              <a:t>Udestående opgaver noteret i 5, fordeles på teammedlemmerne og placeres i planen.</a:t>
            </a:r>
          </a:p>
          <a:p>
            <a:pPr marL="228600" lvl="0" indent="-228600">
              <a:buFont typeface="+mj-lt"/>
              <a:buAutoNum type="arabicPeriod"/>
            </a:pPr>
            <a:endParaRPr lang="da-DK" sz="1200" b="1" dirty="0"/>
          </a:p>
          <a:p>
            <a:pPr marL="228600" lvl="0" indent="-228600">
              <a:buFont typeface="+mj-lt"/>
              <a:buAutoNum type="arabicPeriod"/>
            </a:pPr>
            <a:r>
              <a:rPr lang="da-DK" sz="1200" dirty="0"/>
              <a:t>På baggrund af status justeres planen. Dette gøres hele tiden med udgangspunkt i projektbeskrivelsen til venstre. Har vi nået det, vi skal? Hvilke udfordringer er opstået siden i går? Ser vi udfordringer for dagens og ugens arbejde? Hvem løser de opståede udfordringer?</a:t>
            </a:r>
          </a:p>
          <a:p>
            <a:pPr marL="228600" lvl="0" indent="-228600">
              <a:buFont typeface="+mj-lt"/>
              <a:buAutoNum type="arabicPeriod"/>
            </a:pPr>
            <a:endParaRPr lang="da-DK" sz="1200" b="1" dirty="0"/>
          </a:p>
          <a:p>
            <a:pPr marL="228600" lvl="0" indent="-228600">
              <a:buFont typeface="+mj-lt"/>
              <a:buAutoNum type="arabicPeriod"/>
            </a:pPr>
            <a:r>
              <a:rPr lang="da-DK" sz="1200" dirty="0"/>
              <a:t>Med udgangspunkt i status og opdateringen af planen er der så noget, teamet skal være opmærksom på mht. interessenterne?</a:t>
            </a:r>
          </a:p>
          <a:p>
            <a:pPr marL="228600" lvl="0" indent="-228600">
              <a:buFont typeface="+mj-lt"/>
              <a:buAutoNum type="arabicPeriod"/>
            </a:pPr>
            <a:endParaRPr lang="da-DK" sz="1200" b="1" dirty="0"/>
          </a:p>
          <a:p>
            <a:pPr marL="228600" lvl="0" indent="-228600">
              <a:buFont typeface="+mj-lt"/>
              <a:buAutoNum type="arabicPeriod"/>
            </a:pPr>
            <a:r>
              <a:rPr lang="da-DK" sz="1200" dirty="0"/>
              <a:t>Giver status på planen og eventuelle ændringer i situationen anledning til justering i risikobilledet?</a:t>
            </a:r>
          </a:p>
          <a:p>
            <a:pPr marL="228600" lvl="0" indent="-228600">
              <a:buFont typeface="+mj-lt"/>
              <a:buAutoNum type="arabicPeriod"/>
            </a:pPr>
            <a:endParaRPr lang="da-DK" sz="1200" b="1" dirty="0"/>
          </a:p>
          <a:p>
            <a:pPr marL="228600" lvl="0" indent="-228600">
              <a:buFont typeface="+mj-lt"/>
              <a:buAutoNum type="arabicPeriod"/>
            </a:pPr>
            <a:r>
              <a:rPr lang="da-DK" sz="1200" dirty="0"/>
              <a:t>Giver ovenstående anledning til nye opgaver? Er det tilfældet, noteres disse opgaver, og de kan så indarbejdes i planen på næste møde.</a:t>
            </a:r>
            <a:endParaRPr lang="da-DK" sz="1200" dirty="0">
              <a:cs typeface="Arial" panose="020B0604020202020204" pitchFamily="34" charset="0"/>
            </a:endParaRPr>
          </a:p>
        </p:txBody>
      </p:sp>
    </p:spTree>
    <p:extLst>
      <p:ext uri="{BB962C8B-B14F-4D97-AF65-F5344CB8AC3E}">
        <p14:creationId xmlns:p14="http://schemas.microsoft.com/office/powerpoint/2010/main" val="228003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Skabelon 1: Visuel ugeplan med projektbeskrivelse</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9327911A-BE8C-775D-22BB-B1CD20A20799}"/>
              </a:ext>
            </a:extLst>
          </p:cNvPr>
          <p:cNvSpPr/>
          <p:nvPr/>
        </p:nvSpPr>
        <p:spPr>
          <a:xfrm>
            <a:off x="1335385" y="964424"/>
            <a:ext cx="9441962" cy="1269322"/>
          </a:xfrm>
          <a:prstGeom prst="rect">
            <a:avLst/>
          </a:prstGeom>
          <a:ln>
            <a:noFill/>
          </a:ln>
        </p:spPr>
        <p:txBody>
          <a:bodyPr wrap="square">
            <a:spAutoFit/>
          </a:bodyPr>
          <a:lstStyle/>
          <a:p>
            <a:pPr>
              <a:lnSpc>
                <a:spcPct val="107000"/>
              </a:lnSpc>
            </a:pPr>
            <a:r>
              <a:rPr lang="da-DK" sz="1200" dirty="0"/>
              <a:t>Den visuelle ugeplan med projektbeskrivelse findes i flere varianter. Dels i forskellige formater tilpasset forskellige plakatstørrelse. </a:t>
            </a:r>
          </a:p>
          <a:p>
            <a:pPr>
              <a:lnSpc>
                <a:spcPct val="107000"/>
              </a:lnSpc>
            </a:pPr>
            <a:r>
              <a:rPr lang="da-DK" sz="1200" dirty="0"/>
              <a:t>Standard 4:3 og widescreen 16:9. Billederne herunder er i standardformat 4:3.</a:t>
            </a:r>
          </a:p>
          <a:p>
            <a:pPr>
              <a:lnSpc>
                <a:spcPct val="107000"/>
              </a:lnSpc>
            </a:pPr>
            <a:r>
              <a:rPr lang="da-DK" sz="1200" dirty="0"/>
              <a:t>De findes også i en udgave tilpasset målhierarkiet og en anden tilpasset </a:t>
            </a:r>
            <a:r>
              <a:rPr lang="en-US" sz="1200" dirty="0"/>
              <a:t>impact</a:t>
            </a:r>
            <a:r>
              <a:rPr lang="da-DK" sz="1200" dirty="0"/>
              <a:t> casen.</a:t>
            </a:r>
            <a:endParaRPr lang="da-DK" sz="1200" b="1" dirty="0"/>
          </a:p>
          <a:p>
            <a:pPr>
              <a:lnSpc>
                <a:spcPct val="107000"/>
              </a:lnSpc>
            </a:pPr>
            <a:endParaRPr lang="da-DK" sz="1200" b="1" dirty="0"/>
          </a:p>
          <a:p>
            <a:pPr>
              <a:lnSpc>
                <a:spcPct val="107000"/>
              </a:lnSpc>
              <a:spcAft>
                <a:spcPts val="0"/>
              </a:spcAft>
            </a:pP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pic>
        <p:nvPicPr>
          <p:cNvPr id="5" name="Billede 4">
            <a:extLst>
              <a:ext uri="{FF2B5EF4-FFF2-40B4-BE49-F238E27FC236}">
                <a16:creationId xmlns:a16="http://schemas.microsoft.com/office/drawing/2014/main" id="{209D48CE-D962-0CD4-23AC-4CEFE9B4E9BD}"/>
              </a:ext>
            </a:extLst>
          </p:cNvPr>
          <p:cNvPicPr>
            <a:picLocks noChangeAspect="1"/>
          </p:cNvPicPr>
          <p:nvPr/>
        </p:nvPicPr>
        <p:blipFill rotWithShape="1">
          <a:blip r:embed="rId4"/>
          <a:srcRect l="35208" t="25926" r="20972" b="15358"/>
          <a:stretch/>
        </p:blipFill>
        <p:spPr>
          <a:xfrm>
            <a:off x="1424783" y="1681936"/>
            <a:ext cx="4576845" cy="3449722"/>
          </a:xfrm>
          <a:prstGeom prst="rect">
            <a:avLst/>
          </a:prstGeom>
          <a:ln w="3175">
            <a:solidFill>
              <a:schemeClr val="tx1"/>
            </a:solidFill>
          </a:ln>
        </p:spPr>
      </p:pic>
      <p:sp>
        <p:nvSpPr>
          <p:cNvPr id="6" name="Rektangel 5">
            <a:extLst>
              <a:ext uri="{FF2B5EF4-FFF2-40B4-BE49-F238E27FC236}">
                <a16:creationId xmlns:a16="http://schemas.microsoft.com/office/drawing/2014/main" id="{DD5726C1-5E82-BA44-034A-B8AB08B173D5}"/>
              </a:ext>
            </a:extLst>
          </p:cNvPr>
          <p:cNvSpPr/>
          <p:nvPr/>
        </p:nvSpPr>
        <p:spPr>
          <a:xfrm>
            <a:off x="1421119" y="2810664"/>
            <a:ext cx="878889" cy="22920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0" name="Gruppe 5">
            <a:extLst>
              <a:ext uri="{FF2B5EF4-FFF2-40B4-BE49-F238E27FC236}">
                <a16:creationId xmlns:a16="http://schemas.microsoft.com/office/drawing/2014/main" id="{462B1035-4B0E-6104-9F04-ED859BFFE356}"/>
              </a:ext>
            </a:extLst>
          </p:cNvPr>
          <p:cNvGrpSpPr>
            <a:grpSpLocks/>
          </p:cNvGrpSpPr>
          <p:nvPr/>
        </p:nvGrpSpPr>
        <p:grpSpPr bwMode="auto">
          <a:xfrm>
            <a:off x="2051395" y="3425858"/>
            <a:ext cx="419100" cy="410559"/>
            <a:chOff x="10833189" y="434501"/>
            <a:chExt cx="419100" cy="411570"/>
          </a:xfrm>
          <a:solidFill>
            <a:srgbClr val="FF0000"/>
          </a:solidFill>
        </p:grpSpPr>
        <p:sp>
          <p:nvSpPr>
            <p:cNvPr id="13" name="Ellipse 3">
              <a:extLst>
                <a:ext uri="{FF2B5EF4-FFF2-40B4-BE49-F238E27FC236}">
                  <a16:creationId xmlns:a16="http://schemas.microsoft.com/office/drawing/2014/main" id="{6D9023FF-8421-E94A-B573-3EF4C42E9926}"/>
                </a:ext>
              </a:extLst>
            </p:cNvPr>
            <p:cNvSpPr>
              <a:spLocks noChangeArrowheads="1"/>
            </p:cNvSpPr>
            <p:nvPr/>
          </p:nvSpPr>
          <p:spPr bwMode="auto">
            <a:xfrm>
              <a:off x="10833189" y="434501"/>
              <a:ext cx="419100" cy="390281"/>
            </a:xfrm>
            <a:prstGeom prst="ellipse">
              <a:avLst/>
            </a:prstGeom>
            <a:grpFill/>
            <a:ln w="9525" algn="ctr">
              <a:no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a-DK" altLang="da-DK" sz="2000" b="1">
                <a:solidFill>
                  <a:schemeClr val="bg1"/>
                </a:solidFill>
                <a:latin typeface="Calibri" panose="020F0502020204030204" pitchFamily="34" charset="0"/>
              </a:endParaRPr>
            </a:p>
          </p:txBody>
        </p:sp>
        <p:sp>
          <p:nvSpPr>
            <p:cNvPr id="16" name="Tekstfelt 4">
              <a:extLst>
                <a:ext uri="{FF2B5EF4-FFF2-40B4-BE49-F238E27FC236}">
                  <a16:creationId xmlns:a16="http://schemas.microsoft.com/office/drawing/2014/main" id="{E31F222D-0062-AFC2-EC50-08F62CF9D883}"/>
                </a:ext>
              </a:extLst>
            </p:cNvPr>
            <p:cNvSpPr txBox="1">
              <a:spLocks noChangeArrowheads="1"/>
            </p:cNvSpPr>
            <p:nvPr/>
          </p:nvSpPr>
          <p:spPr bwMode="auto">
            <a:xfrm>
              <a:off x="10886286" y="444975"/>
              <a:ext cx="314510" cy="401096"/>
            </a:xfrm>
            <a:prstGeom prst="rect">
              <a:avLst/>
            </a:prstGeom>
            <a:noFill/>
            <a:ln w="9525">
              <a:noFill/>
              <a:miter lim="800000"/>
              <a:headEnd/>
              <a:tailEnd/>
            </a:ln>
          </p:spPr>
          <p:txBody>
            <a:bodyPr wrap="none">
              <a:spAutoFit/>
            </a:bodyPr>
            <a:lstStyle/>
            <a:p>
              <a:r>
                <a:rPr lang="da-DK" altLang="da-DK" sz="2000" dirty="0">
                  <a:solidFill>
                    <a:schemeClr val="bg1"/>
                  </a:solidFill>
                </a:rPr>
                <a:t>1</a:t>
              </a:r>
            </a:p>
          </p:txBody>
        </p:sp>
      </p:grpSp>
      <p:pic>
        <p:nvPicPr>
          <p:cNvPr id="17" name="Billede 16">
            <a:extLst>
              <a:ext uri="{FF2B5EF4-FFF2-40B4-BE49-F238E27FC236}">
                <a16:creationId xmlns:a16="http://schemas.microsoft.com/office/drawing/2014/main" id="{BE71C0B2-2744-7204-93A1-FE3DE6C2A537}"/>
              </a:ext>
            </a:extLst>
          </p:cNvPr>
          <p:cNvPicPr>
            <a:picLocks noChangeAspect="1"/>
          </p:cNvPicPr>
          <p:nvPr/>
        </p:nvPicPr>
        <p:blipFill rotWithShape="1">
          <a:blip r:embed="rId5"/>
          <a:srcRect l="35277" t="25926" r="20904" b="15358"/>
          <a:stretch/>
        </p:blipFill>
        <p:spPr>
          <a:xfrm>
            <a:off x="5739166" y="2401818"/>
            <a:ext cx="4834468" cy="3643901"/>
          </a:xfrm>
          <a:prstGeom prst="rect">
            <a:avLst/>
          </a:prstGeom>
          <a:ln w="3175">
            <a:solidFill>
              <a:schemeClr val="tx1"/>
            </a:solidFill>
          </a:ln>
        </p:spPr>
      </p:pic>
      <p:sp>
        <p:nvSpPr>
          <p:cNvPr id="18" name="Rektangel 17">
            <a:extLst>
              <a:ext uri="{FF2B5EF4-FFF2-40B4-BE49-F238E27FC236}">
                <a16:creationId xmlns:a16="http://schemas.microsoft.com/office/drawing/2014/main" id="{EF80CDB5-4A43-BCB6-F9C1-97180649051D}"/>
              </a:ext>
            </a:extLst>
          </p:cNvPr>
          <p:cNvSpPr/>
          <p:nvPr/>
        </p:nvSpPr>
        <p:spPr>
          <a:xfrm>
            <a:off x="5746551" y="3606665"/>
            <a:ext cx="934786" cy="2439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19" name="Gruppe 5">
            <a:extLst>
              <a:ext uri="{FF2B5EF4-FFF2-40B4-BE49-F238E27FC236}">
                <a16:creationId xmlns:a16="http://schemas.microsoft.com/office/drawing/2014/main" id="{6E302DA4-3168-24BF-F93F-1EDAD1AD9883}"/>
              </a:ext>
            </a:extLst>
          </p:cNvPr>
          <p:cNvGrpSpPr>
            <a:grpSpLocks/>
          </p:cNvGrpSpPr>
          <p:nvPr/>
        </p:nvGrpSpPr>
        <p:grpSpPr bwMode="auto">
          <a:xfrm>
            <a:off x="6456198" y="4252960"/>
            <a:ext cx="419100" cy="410558"/>
            <a:chOff x="10833189" y="434501"/>
            <a:chExt cx="419100" cy="411569"/>
          </a:xfrm>
          <a:solidFill>
            <a:srgbClr val="FF0000"/>
          </a:solidFill>
        </p:grpSpPr>
        <p:sp>
          <p:nvSpPr>
            <p:cNvPr id="20" name="Ellipse 3">
              <a:extLst>
                <a:ext uri="{FF2B5EF4-FFF2-40B4-BE49-F238E27FC236}">
                  <a16:creationId xmlns:a16="http://schemas.microsoft.com/office/drawing/2014/main" id="{BF5FA3C8-6FBC-5246-8111-7EADAD2B0EB5}"/>
                </a:ext>
              </a:extLst>
            </p:cNvPr>
            <p:cNvSpPr>
              <a:spLocks noChangeArrowheads="1"/>
            </p:cNvSpPr>
            <p:nvPr/>
          </p:nvSpPr>
          <p:spPr bwMode="auto">
            <a:xfrm>
              <a:off x="10833189" y="434501"/>
              <a:ext cx="419100" cy="390281"/>
            </a:xfrm>
            <a:prstGeom prst="ellipse">
              <a:avLst/>
            </a:prstGeom>
            <a:grpFill/>
            <a:ln w="9525" algn="ctr">
              <a:no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marL="22844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416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988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56013" indent="15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da-DK" altLang="da-DK" sz="2000" b="1">
                <a:solidFill>
                  <a:schemeClr val="bg1"/>
                </a:solidFill>
                <a:latin typeface="Calibri" panose="020F0502020204030204" pitchFamily="34" charset="0"/>
              </a:endParaRPr>
            </a:p>
          </p:txBody>
        </p:sp>
        <p:sp>
          <p:nvSpPr>
            <p:cNvPr id="21" name="Tekstfelt 4">
              <a:extLst>
                <a:ext uri="{FF2B5EF4-FFF2-40B4-BE49-F238E27FC236}">
                  <a16:creationId xmlns:a16="http://schemas.microsoft.com/office/drawing/2014/main" id="{BE39F5E6-5123-304F-672E-BCC303DB9CF2}"/>
                </a:ext>
              </a:extLst>
            </p:cNvPr>
            <p:cNvSpPr txBox="1">
              <a:spLocks noChangeArrowheads="1"/>
            </p:cNvSpPr>
            <p:nvPr/>
          </p:nvSpPr>
          <p:spPr bwMode="auto">
            <a:xfrm>
              <a:off x="10886286" y="444975"/>
              <a:ext cx="314510" cy="401095"/>
            </a:xfrm>
            <a:prstGeom prst="rect">
              <a:avLst/>
            </a:prstGeom>
            <a:noFill/>
            <a:ln w="9525">
              <a:noFill/>
              <a:miter lim="800000"/>
              <a:headEnd/>
              <a:tailEnd/>
            </a:ln>
          </p:spPr>
          <p:txBody>
            <a:bodyPr wrap="none">
              <a:spAutoFit/>
            </a:bodyPr>
            <a:lstStyle/>
            <a:p>
              <a:r>
                <a:rPr lang="da-DK" altLang="da-DK" sz="2000" dirty="0">
                  <a:solidFill>
                    <a:schemeClr val="bg1"/>
                  </a:solidFill>
                </a:rPr>
                <a:t>2</a:t>
              </a:r>
            </a:p>
          </p:txBody>
        </p:sp>
      </p:grpSp>
      <p:sp>
        <p:nvSpPr>
          <p:cNvPr id="22" name="Rektangel 21">
            <a:extLst>
              <a:ext uri="{FF2B5EF4-FFF2-40B4-BE49-F238E27FC236}">
                <a16:creationId xmlns:a16="http://schemas.microsoft.com/office/drawing/2014/main" id="{BBC4A1F3-A7BA-44C3-F62D-C9247A6E52B2}"/>
              </a:ext>
            </a:extLst>
          </p:cNvPr>
          <p:cNvSpPr/>
          <p:nvPr/>
        </p:nvSpPr>
        <p:spPr>
          <a:xfrm>
            <a:off x="6164804" y="1571322"/>
            <a:ext cx="4408830" cy="1065676"/>
          </a:xfrm>
          <a:prstGeom prst="rect">
            <a:avLst/>
          </a:prstGeom>
          <a:ln>
            <a:noFill/>
          </a:ln>
        </p:spPr>
        <p:txBody>
          <a:bodyPr wrap="square">
            <a:spAutoFit/>
          </a:bodyPr>
          <a:lstStyle/>
          <a:p>
            <a:pPr>
              <a:lnSpc>
                <a:spcPct val="107000"/>
              </a:lnSpc>
            </a:pPr>
            <a:r>
              <a:rPr lang="da-DK" sz="2000" b="1" dirty="0">
                <a:solidFill>
                  <a:srgbClr val="FF0000"/>
                </a:solidFill>
              </a:rPr>
              <a:t>De to skabeloner kan downloades </a:t>
            </a:r>
          </a:p>
          <a:p>
            <a:pPr>
              <a:lnSpc>
                <a:spcPct val="107000"/>
              </a:lnSpc>
            </a:pPr>
            <a:r>
              <a:rPr lang="da-DK" sz="2000" b="1" dirty="0">
                <a:solidFill>
                  <a:srgbClr val="FF0000"/>
                </a:solidFill>
              </a:rPr>
              <a:t>fra værktøj 5.8 til udskrift af plakater  </a:t>
            </a:r>
          </a:p>
          <a:p>
            <a:pPr>
              <a:lnSpc>
                <a:spcPct val="107000"/>
              </a:lnSpc>
              <a:spcAft>
                <a:spcPts val="0"/>
              </a:spcAft>
            </a:pPr>
            <a:r>
              <a:rPr lang="da-DK" sz="2000" b="1" dirty="0">
                <a:ea typeface="SimSun" panose="02010600030101010101" pitchFamily="2" charset="-122"/>
              </a:rPr>
              <a:t>  </a:t>
            </a:r>
            <a:endParaRPr lang="da-DK" sz="2000" dirty="0">
              <a:ea typeface="SimSun" panose="02010600030101010101" pitchFamily="2" charset="-122"/>
            </a:endParaRPr>
          </a:p>
        </p:txBody>
      </p:sp>
      <p:sp>
        <p:nvSpPr>
          <p:cNvPr id="23" name="Rektangel 22">
            <a:extLst>
              <a:ext uri="{FF2B5EF4-FFF2-40B4-BE49-F238E27FC236}">
                <a16:creationId xmlns:a16="http://schemas.microsoft.com/office/drawing/2014/main" id="{ECADE329-691A-0DAD-0B66-317728700E60}"/>
              </a:ext>
            </a:extLst>
          </p:cNvPr>
          <p:cNvSpPr/>
          <p:nvPr/>
        </p:nvSpPr>
        <p:spPr>
          <a:xfrm>
            <a:off x="1321303" y="5128010"/>
            <a:ext cx="4417863" cy="1204561"/>
          </a:xfrm>
          <a:prstGeom prst="rect">
            <a:avLst/>
          </a:prstGeom>
          <a:ln>
            <a:noFill/>
          </a:ln>
        </p:spPr>
        <p:txBody>
          <a:bodyPr wrap="square">
            <a:spAutoFit/>
          </a:bodyPr>
          <a:lstStyle/>
          <a:p>
            <a:pPr marL="342900" lvl="0" indent="-342900">
              <a:buFont typeface="+mj-lt"/>
              <a:buAutoNum type="arabicPeriod"/>
            </a:pPr>
            <a:r>
              <a:rPr lang="da-DK" sz="1200" dirty="0"/>
              <a:t>Den traditionelle opbygning svarende til målhierarkiet med formål, succeskriterier og leverancer.</a:t>
            </a:r>
            <a:endParaRPr lang="da-DK" sz="1200" b="1" dirty="0"/>
          </a:p>
          <a:p>
            <a:pPr marL="342900" lvl="0" indent="-342900">
              <a:buFont typeface="+mj-lt"/>
              <a:buAutoNum type="arabicPeriod"/>
            </a:pPr>
            <a:r>
              <a:rPr lang="da-DK" sz="1200" dirty="0"/>
              <a:t>Tilpasset </a:t>
            </a:r>
            <a:r>
              <a:rPr lang="en-US" sz="1200" dirty="0"/>
              <a:t>Impact</a:t>
            </a:r>
            <a:r>
              <a:rPr lang="da-DK" sz="1200" dirty="0"/>
              <a:t> casen, hvor effekter og succeskriterier beskrives. Derudover beskrives målene for de nødvendige adfærdsændringer og leverancerne. </a:t>
            </a:r>
            <a:endParaRPr lang="da-DK" sz="1200" b="1" dirty="0"/>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25685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Skabelon 2: Visuel ugeplan med projektbeskrivelse</a:t>
            </a: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1" name="Rektangel 10">
            <a:extLst>
              <a:ext uri="{FF2B5EF4-FFF2-40B4-BE49-F238E27FC236}">
                <a16:creationId xmlns:a16="http://schemas.microsoft.com/office/drawing/2014/main" id="{21B9A9FC-073A-B3E2-9DC9-88FAFF435D0A}"/>
              </a:ext>
            </a:extLst>
          </p:cNvPr>
          <p:cNvSpPr/>
          <p:nvPr/>
        </p:nvSpPr>
        <p:spPr>
          <a:xfrm>
            <a:off x="1319741" y="916217"/>
            <a:ext cx="9637415" cy="1071704"/>
          </a:xfrm>
          <a:prstGeom prst="rect">
            <a:avLst/>
          </a:prstGeom>
          <a:ln>
            <a:noFill/>
          </a:ln>
        </p:spPr>
        <p:txBody>
          <a:bodyPr wrap="square">
            <a:spAutoFit/>
          </a:bodyPr>
          <a:lstStyle/>
          <a:p>
            <a:pPr>
              <a:lnSpc>
                <a:spcPct val="107000"/>
              </a:lnSpc>
            </a:pPr>
            <a:r>
              <a:rPr lang="da-DK" sz="1200" dirty="0"/>
              <a:t>Ugeplanerne findes også uden projektbeskrivelsen til venstre og analyserne til venstre. Det giver mulighed for at udskrive plakater med to eller tre ugers planer. Du finder planerne i standardformat ved et trykke på knappen: Hent plakatformat: Standard 4:3 og widescreen-formatet ved et trykke på knappen: Hent plakatformat: Widescreen 16:9.</a:t>
            </a:r>
            <a:endParaRPr lang="da-DK" sz="1200" b="1" dirty="0"/>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pic>
        <p:nvPicPr>
          <p:cNvPr id="14" name="Billede 13">
            <a:extLst>
              <a:ext uri="{FF2B5EF4-FFF2-40B4-BE49-F238E27FC236}">
                <a16:creationId xmlns:a16="http://schemas.microsoft.com/office/drawing/2014/main" id="{072DAADF-1C2F-C94A-1EE0-5AD0A095B9F9}"/>
              </a:ext>
            </a:extLst>
          </p:cNvPr>
          <p:cNvPicPr>
            <a:picLocks noChangeAspect="1"/>
          </p:cNvPicPr>
          <p:nvPr/>
        </p:nvPicPr>
        <p:blipFill rotWithShape="1">
          <a:blip r:embed="rId4"/>
          <a:srcRect l="35208" t="26173" r="20904" b="15357"/>
          <a:stretch/>
        </p:blipFill>
        <p:spPr>
          <a:xfrm>
            <a:off x="1421119" y="1591531"/>
            <a:ext cx="5177593" cy="3879967"/>
          </a:xfrm>
          <a:prstGeom prst="rect">
            <a:avLst/>
          </a:prstGeom>
          <a:ln w="3175">
            <a:solidFill>
              <a:schemeClr val="tx1"/>
            </a:solidFill>
          </a:ln>
        </p:spPr>
      </p:pic>
      <p:sp>
        <p:nvSpPr>
          <p:cNvPr id="15" name="Rektangel 14">
            <a:extLst>
              <a:ext uri="{FF2B5EF4-FFF2-40B4-BE49-F238E27FC236}">
                <a16:creationId xmlns:a16="http://schemas.microsoft.com/office/drawing/2014/main" id="{B3B34993-88CF-4EFD-BC02-9C10182B88A0}"/>
              </a:ext>
            </a:extLst>
          </p:cNvPr>
          <p:cNvSpPr/>
          <p:nvPr/>
        </p:nvSpPr>
        <p:spPr>
          <a:xfrm>
            <a:off x="1429997" y="5081689"/>
            <a:ext cx="1902380" cy="276999"/>
          </a:xfrm>
          <a:prstGeom prst="rect">
            <a:avLst/>
          </a:prstGeom>
        </p:spPr>
        <p:txBody>
          <a:bodyPr wrap="none">
            <a:spAutoFit/>
          </a:bodyPr>
          <a:lstStyle/>
          <a:p>
            <a:r>
              <a:rPr lang="da-DK" sz="1200" b="1" dirty="0">
                <a:ea typeface="SimSun" panose="02010600030101010101" pitchFamily="2" charset="-122"/>
              </a:rPr>
              <a:t>Plakatformat: Standard 4:3</a:t>
            </a:r>
            <a:endParaRPr lang="da-DK" sz="1200" b="1" dirty="0"/>
          </a:p>
        </p:txBody>
      </p:sp>
      <p:sp>
        <p:nvSpPr>
          <p:cNvPr id="24" name="Rektangel 23">
            <a:extLst>
              <a:ext uri="{FF2B5EF4-FFF2-40B4-BE49-F238E27FC236}">
                <a16:creationId xmlns:a16="http://schemas.microsoft.com/office/drawing/2014/main" id="{3EFF4A11-1549-8A9C-81C2-12D338E5CBDD}"/>
              </a:ext>
            </a:extLst>
          </p:cNvPr>
          <p:cNvSpPr/>
          <p:nvPr/>
        </p:nvSpPr>
        <p:spPr>
          <a:xfrm>
            <a:off x="6652286" y="1472195"/>
            <a:ext cx="4408830" cy="1065676"/>
          </a:xfrm>
          <a:prstGeom prst="rect">
            <a:avLst/>
          </a:prstGeom>
          <a:ln>
            <a:noFill/>
          </a:ln>
        </p:spPr>
        <p:txBody>
          <a:bodyPr wrap="square">
            <a:spAutoFit/>
          </a:bodyPr>
          <a:lstStyle/>
          <a:p>
            <a:pPr>
              <a:lnSpc>
                <a:spcPct val="107000"/>
              </a:lnSpc>
            </a:pPr>
            <a:r>
              <a:rPr lang="da-DK" sz="2000" b="1" dirty="0">
                <a:solidFill>
                  <a:srgbClr val="FF0000"/>
                </a:solidFill>
              </a:rPr>
              <a:t>De to skabeloner kan downloades </a:t>
            </a:r>
          </a:p>
          <a:p>
            <a:pPr>
              <a:lnSpc>
                <a:spcPct val="107000"/>
              </a:lnSpc>
            </a:pPr>
            <a:r>
              <a:rPr lang="da-DK" sz="2000" b="1" dirty="0">
                <a:solidFill>
                  <a:srgbClr val="FF0000"/>
                </a:solidFill>
              </a:rPr>
              <a:t>fra værktøj 5.8 til udskrift af plakater  </a:t>
            </a:r>
          </a:p>
          <a:p>
            <a:pPr>
              <a:lnSpc>
                <a:spcPct val="107000"/>
              </a:lnSpc>
              <a:spcAft>
                <a:spcPts val="0"/>
              </a:spcAft>
            </a:pPr>
            <a:r>
              <a:rPr lang="da-DK" sz="2000" b="1" dirty="0">
                <a:ea typeface="SimSun" panose="02010600030101010101" pitchFamily="2" charset="-122"/>
              </a:rPr>
              <a:t>  </a:t>
            </a:r>
            <a:endParaRPr lang="da-DK" sz="2000" dirty="0">
              <a:ea typeface="SimSun" panose="02010600030101010101" pitchFamily="2" charset="-122"/>
            </a:endParaRPr>
          </a:p>
        </p:txBody>
      </p:sp>
      <p:pic>
        <p:nvPicPr>
          <p:cNvPr id="25" name="Billede 24">
            <a:extLst>
              <a:ext uri="{FF2B5EF4-FFF2-40B4-BE49-F238E27FC236}">
                <a16:creationId xmlns:a16="http://schemas.microsoft.com/office/drawing/2014/main" id="{156AB5FB-01D0-D34F-1B2C-2CFBEE0695A6}"/>
              </a:ext>
            </a:extLst>
          </p:cNvPr>
          <p:cNvPicPr>
            <a:picLocks noChangeAspect="1"/>
          </p:cNvPicPr>
          <p:nvPr/>
        </p:nvPicPr>
        <p:blipFill rotWithShape="1">
          <a:blip r:embed="rId5"/>
          <a:srcRect l="27986" t="26173" r="13679" b="15358"/>
          <a:stretch/>
        </p:blipFill>
        <p:spPr>
          <a:xfrm>
            <a:off x="3719748" y="2275384"/>
            <a:ext cx="6881806" cy="3879967"/>
          </a:xfrm>
          <a:prstGeom prst="rect">
            <a:avLst/>
          </a:prstGeom>
          <a:ln w="3175">
            <a:solidFill>
              <a:schemeClr val="tx1"/>
            </a:solidFill>
          </a:ln>
        </p:spPr>
      </p:pic>
      <p:sp>
        <p:nvSpPr>
          <p:cNvPr id="26" name="Rektangel 25">
            <a:extLst>
              <a:ext uri="{FF2B5EF4-FFF2-40B4-BE49-F238E27FC236}">
                <a16:creationId xmlns:a16="http://schemas.microsoft.com/office/drawing/2014/main" id="{F67CBEBE-2B35-BF04-ECE3-795B941D65F2}"/>
              </a:ext>
            </a:extLst>
          </p:cNvPr>
          <p:cNvSpPr/>
          <p:nvPr/>
        </p:nvSpPr>
        <p:spPr>
          <a:xfrm>
            <a:off x="3731456" y="5759436"/>
            <a:ext cx="2157257" cy="276999"/>
          </a:xfrm>
          <a:prstGeom prst="rect">
            <a:avLst/>
          </a:prstGeom>
        </p:spPr>
        <p:txBody>
          <a:bodyPr wrap="none">
            <a:spAutoFit/>
          </a:bodyPr>
          <a:lstStyle/>
          <a:p>
            <a:r>
              <a:rPr lang="da-DK" sz="1200" b="1" dirty="0">
                <a:ea typeface="SimSun" panose="02010600030101010101" pitchFamily="2" charset="-122"/>
              </a:rPr>
              <a:t>Plakatformat: Widescreen 16:9</a:t>
            </a:r>
            <a:endParaRPr lang="da-DK" sz="1200" b="1" dirty="0"/>
          </a:p>
        </p:txBody>
      </p:sp>
    </p:spTree>
    <p:extLst>
      <p:ext uri="{BB962C8B-B14F-4D97-AF65-F5344CB8AC3E}">
        <p14:creationId xmlns:p14="http://schemas.microsoft.com/office/powerpoint/2010/main" val="197020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D693A498-2CF8-A713-CDAC-2442827A34E9}"/>
              </a:ext>
            </a:extLst>
          </p:cNvPr>
          <p:cNvSpPr/>
          <p:nvPr/>
        </p:nvSpPr>
        <p:spPr>
          <a:xfrm>
            <a:off x="1317629" y="1053204"/>
            <a:ext cx="9441962" cy="4893647"/>
          </a:xfrm>
          <a:prstGeom prst="rect">
            <a:avLst/>
          </a:prstGeom>
          <a:ln>
            <a:noFill/>
          </a:ln>
        </p:spPr>
        <p:txBody>
          <a:bodyPr wrap="square">
            <a:spAutoFit/>
          </a:bodyPr>
          <a:lstStyle/>
          <a:p>
            <a:r>
              <a:rPr lang="da-DK" sz="1200" b="1" dirty="0"/>
              <a:t>Forbindelse til andre værktøjer</a:t>
            </a:r>
          </a:p>
          <a:p>
            <a:pPr lvl="0"/>
            <a:endParaRPr lang="da-DK" sz="1200" b="1" dirty="0"/>
          </a:p>
          <a:p>
            <a:pPr lvl="0"/>
            <a:r>
              <a:rPr lang="da-DK" sz="1200" b="1" dirty="0"/>
              <a:t>Projektorganisering:</a:t>
            </a:r>
            <a:r>
              <a:rPr lang="da-DK" sz="1200" dirty="0"/>
              <a:t> Organiseringen vil angive, hvem der er i projektteamet, samt hvem der har ansvar for de forskellige indsatsområder. Er projektet så stort, at der er arbejdsgrupper for de enkelte indsatsområder, vil det fremgå af projektbeskrivelsen, hvem der arbejder i de forskellige grupper. Det vil så være relevant at have en ugeplan for hver arbejdsgruppe.</a:t>
            </a:r>
            <a:endParaRPr lang="da-DK" sz="1200" b="1" dirty="0"/>
          </a:p>
          <a:p>
            <a:pPr lvl="0"/>
            <a:endParaRPr lang="da-DK" sz="1200" b="1" dirty="0"/>
          </a:p>
          <a:p>
            <a:pPr lvl="0"/>
            <a:r>
              <a:rPr lang="da-DK" sz="1200" b="1" dirty="0"/>
              <a:t>Målhierarkiet og </a:t>
            </a:r>
            <a:r>
              <a:rPr lang="da-DK" sz="1200" b="1" dirty="0" err="1"/>
              <a:t>Impact</a:t>
            </a:r>
            <a:r>
              <a:rPr lang="da-DK" sz="1200" b="1" dirty="0"/>
              <a:t> case:</a:t>
            </a:r>
            <a:r>
              <a:rPr lang="da-DK" sz="1200" dirty="0"/>
              <a:t> Målhierarki eller </a:t>
            </a:r>
            <a:r>
              <a:rPr lang="da-DK" sz="1200" dirty="0" err="1"/>
              <a:t>Impact</a:t>
            </a:r>
            <a:r>
              <a:rPr lang="da-DK" sz="1200" dirty="0"/>
              <a:t> case beskriver projektets målsætning, herunder formål, leverancer, nødvendige adfærdsændringer, forskellige effektmål og succeskriterier. Værktøjet giver input til ugeplanens venstre side.</a:t>
            </a:r>
            <a:endParaRPr lang="da-DK" sz="1200" b="1" dirty="0"/>
          </a:p>
          <a:p>
            <a:pPr lvl="0"/>
            <a:endParaRPr lang="da-DK" sz="1200" b="1" dirty="0"/>
          </a:p>
          <a:p>
            <a:pPr lvl="0"/>
            <a:r>
              <a:rPr lang="da-DK" sz="1200" b="1" dirty="0"/>
              <a:t>Milepælsplanen:</a:t>
            </a:r>
            <a:r>
              <a:rPr lang="da-DK" sz="1200" dirty="0"/>
              <a:t> Milepælsplanen fastlægger rækkefølgen og tidspunkterne for milepælene. Ugeplanen beskriver teamets arbejde frem til en af disse milepæle. Milepælsplanen giver input til de aktiviteter, der skal planlægges.</a:t>
            </a:r>
            <a:endParaRPr lang="da-DK" sz="1200" b="1" dirty="0"/>
          </a:p>
          <a:p>
            <a:pPr lvl="0"/>
            <a:endParaRPr lang="da-DK" sz="1200" b="1" dirty="0"/>
          </a:p>
          <a:p>
            <a:pPr lvl="0"/>
            <a:r>
              <a:rPr lang="da-DK" sz="1200" b="1" dirty="0"/>
              <a:t>Interessentanalysen:</a:t>
            </a:r>
            <a:r>
              <a:rPr lang="da-DK" sz="1200" dirty="0"/>
              <a:t> Analysen beskriver, hvilke interessenter der er vigtige at involvere i udviklingen af projektet. Det vil ofte være nogle af disse målgrupper, der skal medvirke ved godkendelsen af milepælene, f.eks. medarbejdergrupper, ledere, brugere og kunder. Værktøjet giver input til ugeplanens højre side.</a:t>
            </a:r>
            <a:endParaRPr lang="da-DK" sz="1200" b="1" dirty="0"/>
          </a:p>
          <a:p>
            <a:pPr lvl="0"/>
            <a:endParaRPr lang="da-DK" sz="1200" b="1" dirty="0"/>
          </a:p>
          <a:p>
            <a:pPr lvl="0"/>
            <a:r>
              <a:rPr lang="da-DK" sz="1200" b="1" dirty="0"/>
              <a:t>Risikoanalysen:</a:t>
            </a:r>
            <a:r>
              <a:rPr lang="da-DK" sz="1200" dirty="0"/>
              <a:t> Analysen beskriver de risici, som projektteamet skal tage højde for i deres arbejde. Analysen giver input til ugeplanens højre side.</a:t>
            </a:r>
            <a:endParaRPr lang="da-DK" sz="1200" b="1" dirty="0"/>
          </a:p>
          <a:p>
            <a:endParaRPr lang="da-DK" sz="1200" b="1" dirty="0"/>
          </a:p>
          <a:p>
            <a:r>
              <a:rPr lang="da-DK" sz="1200" b="1" dirty="0"/>
              <a:t>Links: </a:t>
            </a:r>
            <a:r>
              <a:rPr lang="da-DK" sz="1200" dirty="0"/>
              <a:t>https://airbornleadership.com/</a:t>
            </a:r>
            <a:endParaRPr lang="da-DK" sz="1200" b="1" dirty="0"/>
          </a:p>
          <a:p>
            <a:endParaRPr lang="da-DK" sz="1200" b="1" dirty="0"/>
          </a:p>
          <a:p>
            <a:r>
              <a:rPr lang="da-DK" sz="1200" b="1" dirty="0"/>
              <a:t>Referencer</a:t>
            </a:r>
          </a:p>
          <a:p>
            <a:pPr lvl="0"/>
            <a:endParaRPr lang="da-DK" sz="1200" b="1" dirty="0"/>
          </a:p>
          <a:p>
            <a:pPr lvl="0"/>
            <a:r>
              <a:rPr lang="da-DK" sz="1200" b="1" dirty="0"/>
              <a:t>Power i projekter og portefølje </a:t>
            </a:r>
            <a:r>
              <a:rPr lang="da-DK" sz="1200" dirty="0"/>
              <a:t>4. udgave, Djøf Forlag 2019</a:t>
            </a:r>
          </a:p>
          <a:p>
            <a:pPr lvl="0"/>
            <a:r>
              <a:rPr lang="da-DK" sz="1200" b="1" dirty="0"/>
              <a:t>Projektlederskab – effekt til tiden </a:t>
            </a:r>
            <a:r>
              <a:rPr lang="da-DK" sz="1200" dirty="0"/>
              <a:t>1. udgave, Djøf Forlag 2016</a:t>
            </a:r>
          </a:p>
          <a:p>
            <a:pPr lvl="0"/>
            <a:r>
              <a:rPr lang="en-US" sz="1200" b="1" dirty="0"/>
              <a:t>Half Double</a:t>
            </a:r>
            <a:r>
              <a:rPr lang="en-US" sz="1200" dirty="0"/>
              <a:t>, 1. </a:t>
            </a:r>
            <a:r>
              <a:rPr lang="en-US" sz="1200" dirty="0" err="1"/>
              <a:t>udgave</a:t>
            </a:r>
            <a:r>
              <a:rPr lang="en-US" sz="1200" dirty="0"/>
              <a:t>, </a:t>
            </a:r>
            <a:r>
              <a:rPr lang="en-US" sz="1200" dirty="0" err="1"/>
              <a:t>Djøf</a:t>
            </a:r>
            <a:r>
              <a:rPr lang="en-US" sz="1200" dirty="0"/>
              <a:t> </a:t>
            </a:r>
            <a:r>
              <a:rPr lang="en-US" sz="1200" dirty="0" err="1"/>
              <a:t>Forlag</a:t>
            </a:r>
            <a:r>
              <a:rPr lang="en-US" sz="1200" dirty="0"/>
              <a:t>  2019</a:t>
            </a:r>
            <a:endParaRPr lang="da-DK" sz="1200" dirty="0"/>
          </a:p>
        </p:txBody>
      </p:sp>
    </p:spTree>
    <p:extLst>
      <p:ext uri="{BB962C8B-B14F-4D97-AF65-F5344CB8AC3E}">
        <p14:creationId xmlns:p14="http://schemas.microsoft.com/office/powerpoint/2010/main" val="247774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1497</Words>
  <Application>Microsoft Office PowerPoint</Application>
  <PresentationFormat>Widescreen</PresentationFormat>
  <Paragraphs>115</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126</cp:revision>
  <dcterms:created xsi:type="dcterms:W3CDTF">2018-07-25T07:58:36Z</dcterms:created>
  <dcterms:modified xsi:type="dcterms:W3CDTF">2024-07-17T12:17:20Z</dcterms:modified>
</cp:coreProperties>
</file>