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71" r:id="rId9"/>
    <p:sldId id="472" r:id="rId10"/>
    <p:sldId id="473" r:id="rId11"/>
    <p:sldId id="466" r:id="rId12"/>
    <p:sldId id="46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8.1</a:t>
            </a:r>
          </a:p>
          <a:p>
            <a:r>
              <a:rPr lang="da-DK" sz="4000" dirty="0">
                <a:solidFill>
                  <a:srgbClr val="6B9C77"/>
                </a:solidFill>
                <a:latin typeface="HelveticaNeueLT Std Lt Cn" panose="020B0406020202030204" pitchFamily="34" charset="0"/>
                <a:cs typeface="Arial Narrow" panose="020B0604020202020204" pitchFamily="34" charset="0"/>
              </a:rPr>
              <a:t>KOMMUNIKATIONSPLANEN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3: Kommunikationsplanen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A41C31D8-8D51-FD66-597A-E5F4CEA1FC73}"/>
              </a:ext>
            </a:extLst>
          </p:cNvPr>
          <p:cNvGraphicFramePr>
            <a:graphicFrameLocks noGrp="1"/>
          </p:cNvGraphicFramePr>
          <p:nvPr>
            <p:extLst>
              <p:ext uri="{D42A27DB-BD31-4B8C-83A1-F6EECF244321}">
                <p14:modId xmlns:p14="http://schemas.microsoft.com/office/powerpoint/2010/main" val="3861281698"/>
              </p:ext>
            </p:extLst>
          </p:nvPr>
        </p:nvGraphicFramePr>
        <p:xfrm>
          <a:off x="1441328" y="1050035"/>
          <a:ext cx="9114224" cy="5050684"/>
        </p:xfrm>
        <a:graphic>
          <a:graphicData uri="http://schemas.openxmlformats.org/drawingml/2006/table">
            <a:tbl>
              <a:tblPr firstRow="1" firstCol="1" bandRow="1">
                <a:tableStyleId>{5C22544A-7EE6-4342-B048-85BDC9FD1C3A}</a:tableStyleId>
              </a:tblPr>
              <a:tblGrid>
                <a:gridCol w="1674734">
                  <a:extLst>
                    <a:ext uri="{9D8B030D-6E8A-4147-A177-3AD203B41FA5}">
                      <a16:colId xmlns:a16="http://schemas.microsoft.com/office/drawing/2014/main" val="2251006374"/>
                    </a:ext>
                  </a:extLst>
                </a:gridCol>
                <a:gridCol w="1793289">
                  <a:extLst>
                    <a:ext uri="{9D8B030D-6E8A-4147-A177-3AD203B41FA5}">
                      <a16:colId xmlns:a16="http://schemas.microsoft.com/office/drawing/2014/main" val="193094067"/>
                    </a:ext>
                  </a:extLst>
                </a:gridCol>
                <a:gridCol w="2778711">
                  <a:extLst>
                    <a:ext uri="{9D8B030D-6E8A-4147-A177-3AD203B41FA5}">
                      <a16:colId xmlns:a16="http://schemas.microsoft.com/office/drawing/2014/main" val="1545153477"/>
                    </a:ext>
                  </a:extLst>
                </a:gridCol>
                <a:gridCol w="1492982">
                  <a:extLst>
                    <a:ext uri="{9D8B030D-6E8A-4147-A177-3AD203B41FA5}">
                      <a16:colId xmlns:a16="http://schemas.microsoft.com/office/drawing/2014/main" val="606931649"/>
                    </a:ext>
                  </a:extLst>
                </a:gridCol>
                <a:gridCol w="638481">
                  <a:extLst>
                    <a:ext uri="{9D8B030D-6E8A-4147-A177-3AD203B41FA5}">
                      <a16:colId xmlns:a16="http://schemas.microsoft.com/office/drawing/2014/main" val="93127620"/>
                    </a:ext>
                  </a:extLst>
                </a:gridCol>
                <a:gridCol w="736027">
                  <a:extLst>
                    <a:ext uri="{9D8B030D-6E8A-4147-A177-3AD203B41FA5}">
                      <a16:colId xmlns:a16="http://schemas.microsoft.com/office/drawing/2014/main" val="3049389376"/>
                    </a:ext>
                  </a:extLst>
                </a:gridCol>
              </a:tblGrid>
              <a:tr h="244169">
                <a:tc gridSpan="3">
                  <a:txBody>
                    <a:bodyPr/>
                    <a:lstStyle/>
                    <a:p>
                      <a:pPr>
                        <a:lnSpc>
                          <a:spcPct val="107000"/>
                        </a:lnSpc>
                        <a:spcAft>
                          <a:spcPts val="800"/>
                        </a:spcAft>
                      </a:pPr>
                      <a:r>
                        <a:rPr lang="da-DK" sz="1000" b="0" dirty="0">
                          <a:solidFill>
                            <a:schemeClr val="tx1"/>
                          </a:solidFill>
                          <a:effectLst/>
                        </a:rPr>
                        <a:t>Projekt</a:t>
                      </a:r>
                    </a:p>
                    <a:p>
                      <a:pPr>
                        <a:lnSpc>
                          <a:spcPct val="107000"/>
                        </a:lnSpc>
                        <a:spcAft>
                          <a:spcPts val="800"/>
                        </a:spcAft>
                      </a:pP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1000" b="0">
                          <a:solidFill>
                            <a:schemeClr val="tx1"/>
                          </a:solidFill>
                          <a:effectLst/>
                        </a:rPr>
                        <a:t>Dato og version</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125380474"/>
                  </a:ext>
                </a:extLst>
              </a:tr>
              <a:tr h="242379">
                <a:tc>
                  <a:txBody>
                    <a:bodyPr/>
                    <a:lstStyle/>
                    <a:p>
                      <a:pPr>
                        <a:lnSpc>
                          <a:spcPct val="106000"/>
                        </a:lnSpc>
                      </a:pPr>
                      <a:r>
                        <a:rPr lang="da-DK" sz="1000" b="0">
                          <a:solidFill>
                            <a:schemeClr val="tx1"/>
                          </a:solidFill>
                          <a:effectLst/>
                        </a:rPr>
                        <a:t>Målgruppe eller interessent</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6000"/>
                        </a:lnSpc>
                      </a:pPr>
                      <a:r>
                        <a:rPr lang="da-DK" sz="1000" b="0" kern="1200" dirty="0">
                          <a:solidFill>
                            <a:schemeClr val="tx1"/>
                          </a:solidFill>
                          <a:effectLst/>
                        </a:rPr>
                        <a:t>Formål og ønsket effekt</a:t>
                      </a:r>
                    </a:p>
                    <a:p>
                      <a:pPr>
                        <a:lnSpc>
                          <a:spcPct val="106000"/>
                        </a:lnSpc>
                      </a:pP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6000"/>
                        </a:lnSpc>
                      </a:pPr>
                      <a:r>
                        <a:rPr lang="da-DK" sz="1000" b="0" kern="1200">
                          <a:solidFill>
                            <a:schemeClr val="tx1"/>
                          </a:solidFill>
                          <a:effectLst/>
                        </a:rPr>
                        <a:t>Budskab</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6000"/>
                        </a:lnSpc>
                      </a:pPr>
                      <a:r>
                        <a:rPr lang="da-DK" sz="1000" b="0" kern="1200">
                          <a:solidFill>
                            <a:schemeClr val="tx1"/>
                          </a:solidFill>
                          <a:effectLst/>
                        </a:rPr>
                        <a:t>Medie &amp; budbringer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6000"/>
                        </a:lnSpc>
                      </a:pPr>
                      <a:r>
                        <a:rPr lang="da-DK" sz="1000" b="0">
                          <a:solidFill>
                            <a:schemeClr val="tx1"/>
                          </a:solidFill>
                          <a:effectLst/>
                        </a:rPr>
                        <a:t>Timing</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6000"/>
                        </a:lnSpc>
                      </a:pPr>
                      <a:r>
                        <a:rPr lang="da-DK" sz="1000" b="0" dirty="0">
                          <a:solidFill>
                            <a:schemeClr val="tx1"/>
                          </a:solidFill>
                          <a:effectLst/>
                        </a:rPr>
                        <a:t>Ansvar</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78377640"/>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55434767"/>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213618697"/>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320522428"/>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48051961"/>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80238285"/>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16794144"/>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33816824"/>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437872653"/>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4279679"/>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491771607"/>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49363978"/>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01115038"/>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42431842"/>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599583357"/>
                  </a:ext>
                </a:extLst>
              </a:tr>
              <a:tr h="268646">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5071223"/>
                  </a:ext>
                </a:extLst>
              </a:tr>
              <a:tr h="268646">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23089745"/>
                  </a:ext>
                </a:extLst>
              </a:tr>
            </a:tbl>
          </a:graphicData>
        </a:graphic>
      </p:graphicFrame>
    </p:spTree>
    <p:extLst>
      <p:ext uri="{BB962C8B-B14F-4D97-AF65-F5344CB8AC3E}">
        <p14:creationId xmlns:p14="http://schemas.microsoft.com/office/powerpoint/2010/main" val="385862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7757871D-1A53-4DF2-572F-052A741EE891}"/>
              </a:ext>
            </a:extLst>
          </p:cNvPr>
          <p:cNvSpPr/>
          <p:nvPr/>
        </p:nvSpPr>
        <p:spPr>
          <a:xfrm>
            <a:off x="1317629" y="1053204"/>
            <a:ext cx="9441962" cy="4923784"/>
          </a:xfrm>
          <a:prstGeom prst="rect">
            <a:avLst/>
          </a:prstGeom>
          <a:ln>
            <a:noFill/>
          </a:ln>
        </p:spPr>
        <p:txBody>
          <a:bodyPr wrap="square">
            <a:spAutoFit/>
          </a:bodyPr>
          <a:lstStyle/>
          <a:p>
            <a:r>
              <a:rPr lang="da-DK" sz="1200" b="1" dirty="0"/>
              <a:t>Forbindelse til andre værktøjer</a:t>
            </a:r>
            <a:endParaRPr lang="da-DK" sz="1200" dirty="0"/>
          </a:p>
          <a:p>
            <a:endParaRPr lang="da-DK" sz="1200" b="1" dirty="0"/>
          </a:p>
          <a:p>
            <a:r>
              <a:rPr lang="da-DK" sz="1200" b="1" dirty="0"/>
              <a:t>Målhierarkiet og </a:t>
            </a:r>
            <a:r>
              <a:rPr lang="en-US" sz="1200" b="1" dirty="0"/>
              <a:t>impact</a:t>
            </a:r>
            <a:r>
              <a:rPr lang="da-DK" sz="1200" b="1" dirty="0"/>
              <a:t> case: </a:t>
            </a:r>
            <a:r>
              <a:rPr lang="da-DK" sz="1200" dirty="0"/>
              <a:t>Disse værktøjer beskriver projektets leverancer, effekter og definerer projektets indsatsområder. Mange af disse ændringer vil være direkte årsag til bekymringer og modstand hos bestemte målgrupper blandt medarbejderne. Dette giver input til væsentlige budskaber i kommunikationsplanen.</a:t>
            </a:r>
          </a:p>
          <a:p>
            <a:endParaRPr lang="da-DK" sz="1200" b="1" dirty="0"/>
          </a:p>
          <a:p>
            <a:r>
              <a:rPr lang="da-DK" sz="1200" b="1" dirty="0"/>
              <a:t>Interessentanalysen:</a:t>
            </a:r>
            <a:r>
              <a:rPr lang="da-DK" sz="1200" dirty="0"/>
              <a:t> Analysen beskriver, hvilke interessenter der er vigtige at involvere i udviklingen af projektet. Det vil ofte være nogle af disse målgrupper, der bliver påvirket af projektets forskellige ændringer. Det er vigtigt, at disse interessenter er trygge under projektforløbet og i den fremtidige driftssituation. Interessentanalyser giver input til målgrupperne i kommunikationsplanen.</a:t>
            </a:r>
          </a:p>
          <a:p>
            <a:endParaRPr lang="da-DK" sz="1200" b="1" dirty="0"/>
          </a:p>
          <a:p>
            <a:r>
              <a:rPr lang="da-DK" sz="1200" b="1" dirty="0"/>
              <a:t>Det dobbelte bogholderi: </a:t>
            </a:r>
            <a:r>
              <a:rPr lang="da-DK" sz="1200" dirty="0"/>
              <a:t>Det dobbelte bogholderi giver input til de budskaber, der skal afsendes til de forskellige målgrupper.</a:t>
            </a:r>
          </a:p>
          <a:p>
            <a:r>
              <a:rPr lang="da-DK" sz="1200" dirty="0"/>
              <a:t>Milepælsplanen: Har stor indflydelse på timingen i afsendelsen af de forskellige budskaber. Kommunikationsplan og milepælsplan skal koordineres. Kommunikationsplanen bør være en integreret del af milepælsplanen.</a:t>
            </a:r>
          </a:p>
          <a:p>
            <a:endParaRPr lang="da-DK" sz="1200" b="1" dirty="0"/>
          </a:p>
          <a:p>
            <a:r>
              <a:rPr lang="da-DK" sz="1200" b="1" dirty="0"/>
              <a:t>Links: </a:t>
            </a:r>
            <a:r>
              <a:rPr lang="da-DK" sz="1200" dirty="0"/>
              <a:t>https://airbornleadership.com/</a:t>
            </a:r>
          </a:p>
          <a:p>
            <a:endParaRPr lang="da-DK" sz="1200" b="1" dirty="0"/>
          </a:p>
          <a:p>
            <a:r>
              <a:rPr lang="da-DK" sz="1200" b="1" dirty="0"/>
              <a:t>Referencer</a:t>
            </a:r>
            <a:endParaRPr lang="da-DK" sz="1200" dirty="0"/>
          </a:p>
          <a:p>
            <a:pPr lvl="0"/>
            <a:endParaRPr lang="da-DK" sz="1200" b="1" dirty="0"/>
          </a:p>
          <a:p>
            <a:pPr marL="171450" lvl="0" indent="-171450">
              <a:buFont typeface="Arial" panose="020B0604020202020204" pitchFamily="34" charset="0"/>
              <a:buChar char="•"/>
            </a:pPr>
            <a:r>
              <a:rPr lang="da-DK" sz="1200" b="1" dirty="0"/>
              <a:t>Power i projekter og portefølje </a:t>
            </a:r>
            <a:r>
              <a:rPr lang="da-DK" sz="1200" dirty="0"/>
              <a:t>4. udgave, Djøf Forlag 2019</a:t>
            </a:r>
          </a:p>
          <a:p>
            <a:pPr marL="171450" lvl="0" indent="-171450">
              <a:buFont typeface="Arial" panose="020B0604020202020204" pitchFamily="34" charset="0"/>
              <a:buChar char="•"/>
            </a:pPr>
            <a:r>
              <a:rPr lang="da-DK" sz="1200" b="1" dirty="0"/>
              <a:t>Projektlederskab – effekt til tiden </a:t>
            </a:r>
            <a:r>
              <a:rPr lang="da-DK" sz="1200" dirty="0"/>
              <a:t>1. udgave, Djøf Forlag 2016</a:t>
            </a:r>
          </a:p>
          <a:p>
            <a:pPr marL="171450" lvl="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Projektledelse, magt og mennesker – Machiavelli for projektledere</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Projektets interessenter. Analyse og samspil </a:t>
            </a:r>
            <a:r>
              <a:rPr lang="da-DK" sz="1200" dirty="0">
                <a:ea typeface="SimSun" panose="02010600030101010101" pitchFamily="2" charset="-122"/>
                <a:cs typeface="Arial" panose="020B0604020202020204" pitchFamily="34" charset="0"/>
              </a:rPr>
              <a:t>1. udgave Djøf Forlag 2016 </a:t>
            </a:r>
          </a:p>
          <a:p>
            <a:pPr marL="171450" lvl="0" indent="-171450">
              <a:buFont typeface="Arial" panose="020B0604020202020204" pitchFamily="34" charset="0"/>
              <a:buChar char="•"/>
            </a:pPr>
            <a:endParaRPr lang="da-DK" sz="1200" dirty="0"/>
          </a:p>
          <a:p>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Kommunikationsplanen</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8D1BA0E-4733-8018-072A-EE8DBE967E21}"/>
              </a:ext>
            </a:extLst>
          </p:cNvPr>
          <p:cNvSpPr/>
          <p:nvPr/>
        </p:nvSpPr>
        <p:spPr>
          <a:xfrm>
            <a:off x="1335385" y="911156"/>
            <a:ext cx="9441962" cy="5675400"/>
          </a:xfrm>
          <a:prstGeom prst="rect">
            <a:avLst/>
          </a:prstGeom>
          <a:ln>
            <a:noFill/>
          </a:ln>
        </p:spPr>
        <p:txBody>
          <a:bodyPr wrap="square">
            <a:spAutoFit/>
          </a:bodyPr>
          <a:lstStyle/>
          <a:p>
            <a:r>
              <a:rPr lang="da-DK" sz="1200" b="1" dirty="0"/>
              <a:t>Formål og udbytte</a:t>
            </a:r>
            <a:endParaRPr lang="da-DK" sz="1200" dirty="0"/>
          </a:p>
          <a:p>
            <a:pPr marL="171450" indent="-171450">
              <a:buFont typeface="Arial" panose="020B0604020202020204" pitchFamily="34" charset="0"/>
              <a:buChar char="•"/>
            </a:pPr>
            <a:r>
              <a:rPr lang="da-DK" sz="1200" dirty="0"/>
              <a:t>Kommunikation har altid et formål, der skal understøtte projektet. Helt overordnet skal kommunikationen skabe og fastholde kendskab og støtte til projektet. Kommunikationsplanen skal derfor sikre at: </a:t>
            </a:r>
          </a:p>
          <a:p>
            <a:pPr marL="171450" lvl="0" indent="-171450">
              <a:buFont typeface="Arial" panose="020B0604020202020204" pitchFamily="34" charset="0"/>
              <a:buChar char="•"/>
            </a:pPr>
            <a:r>
              <a:rPr lang="da-DK" sz="1200" dirty="0"/>
              <a:t>Vi får den ønskede effekt af den pågældende kommunikation.</a:t>
            </a:r>
          </a:p>
          <a:p>
            <a:pPr marL="171450" lvl="0" indent="-171450">
              <a:buFont typeface="Arial" panose="020B0604020202020204" pitchFamily="34" charset="0"/>
              <a:buChar char="•"/>
            </a:pPr>
            <a:r>
              <a:rPr lang="da-DK" sz="1200" dirty="0"/>
              <a:t>Kommunikationen når og berører de relevante målgrupper.</a:t>
            </a:r>
          </a:p>
          <a:p>
            <a:pPr marL="171450" lvl="0" indent="-171450">
              <a:buFont typeface="Arial" panose="020B0604020202020204" pitchFamily="34" charset="0"/>
              <a:buChar char="•"/>
            </a:pPr>
            <a:r>
              <a:rPr lang="da-DK" sz="1200" dirty="0"/>
              <a:t>Der er sammenhæng mellem de forskellige budskaber, medier og dem, der skal formidle budskaberne.</a:t>
            </a:r>
          </a:p>
          <a:p>
            <a:pPr marL="171450" lvl="0" indent="-171450">
              <a:buFont typeface="Arial" panose="020B0604020202020204" pitchFamily="34" charset="0"/>
              <a:buChar char="•"/>
            </a:pPr>
            <a:r>
              <a:rPr lang="da-DK" sz="1200" dirty="0"/>
              <a:t>Der anvendes de rigtige medier, som kan skabe den ønskede effekt.</a:t>
            </a:r>
          </a:p>
          <a:p>
            <a:pPr marL="171450" lvl="0" indent="-171450">
              <a:buFont typeface="Arial" panose="020B0604020202020204" pitchFamily="34" charset="0"/>
              <a:buChar char="•"/>
            </a:pPr>
            <a:r>
              <a:rPr lang="da-DK" sz="1200" dirty="0"/>
              <a:t>Timingen er rigtig for de forskellige tiltag. Først skal der skabes kendskab til problemstillingen, inden der kan kommunikeres for at opnå en ændret holdning og ændret adfærd. </a:t>
            </a:r>
          </a:p>
          <a:p>
            <a:pPr marL="171450" lvl="0" indent="-171450">
              <a:buFont typeface="Arial" panose="020B0604020202020204" pitchFamily="34" charset="0"/>
              <a:buChar char="•"/>
            </a:pPr>
            <a:r>
              <a:rPr lang="da-DK" sz="1200" dirty="0"/>
              <a:t>Kombinationen af budskaber, medier, budbringere og timing gennemføres kosteffektivt over for målgrupperne. </a:t>
            </a:r>
          </a:p>
          <a:p>
            <a:pPr>
              <a:lnSpc>
                <a:spcPct val="107000"/>
              </a:lnSpc>
            </a:pPr>
            <a:endParaRPr lang="da-DK" altLang="da-DK" sz="1200" dirty="0">
              <a:ea typeface="SimSun" panose="02010600030101010101" pitchFamily="2" charset="-122"/>
              <a:cs typeface="Arial" panose="020B0604020202020204" pitchFamily="34" charset="0"/>
            </a:endParaRPr>
          </a:p>
          <a:p>
            <a:r>
              <a:rPr lang="da-DK" sz="1200" b="1" dirty="0"/>
              <a:t>Hvornår bruges kommunikationsplanen i projektet?</a:t>
            </a:r>
            <a:endParaRPr lang="da-DK" sz="1200" dirty="0"/>
          </a:p>
          <a:p>
            <a:pPr marL="171450" lvl="0" indent="-171450">
              <a:buFont typeface="Arial" panose="020B0604020202020204" pitchFamily="34" charset="0"/>
              <a:buChar char="•"/>
            </a:pPr>
            <a:r>
              <a:rPr lang="da-DK" sz="1200" dirty="0"/>
              <a:t>Kommunikationsplanen udvikles forholdsvis hurtigt i starten af projektet og justeres løbende.</a:t>
            </a:r>
          </a:p>
          <a:p>
            <a:pPr marL="171450" lvl="0" indent="-171450">
              <a:buFont typeface="Arial" panose="020B0604020202020204" pitchFamily="34" charset="0"/>
              <a:buChar char="•"/>
            </a:pPr>
            <a:r>
              <a:rPr lang="da-DK" sz="1200" dirty="0"/>
              <a:t>Planen anvendes gennem hele projektforløbet.</a:t>
            </a:r>
          </a:p>
          <a:p>
            <a:endParaRPr lang="da-DK" sz="1200" b="1" dirty="0"/>
          </a:p>
          <a:p>
            <a:r>
              <a:rPr lang="da-DK" sz="1200" b="1" dirty="0"/>
              <a:t>Faldgruber og begrænsninger</a:t>
            </a:r>
            <a:endParaRPr lang="da-DK" sz="1200" dirty="0"/>
          </a:p>
          <a:p>
            <a:pPr marL="171450" lvl="0" indent="-171450">
              <a:buFont typeface="Arial" panose="020B0604020202020204" pitchFamily="34" charset="0"/>
              <a:buChar char="•"/>
            </a:pPr>
            <a:r>
              <a:rPr lang="da-DK" sz="1200" dirty="0"/>
              <a:t>Kommunikationsplanen udarbejdes uden at overveje, hvilken effekt de enkelte dele kan bidrage med.</a:t>
            </a:r>
          </a:p>
          <a:p>
            <a:pPr marL="171450" lvl="0" indent="-171450">
              <a:buFont typeface="Arial" panose="020B0604020202020204" pitchFamily="34" charset="0"/>
              <a:buChar char="•"/>
            </a:pPr>
            <a:r>
              <a:rPr lang="da-DK" sz="1200" dirty="0"/>
              <a:t>Der tænkes for traditionelt i skriftlig kommunikation og for lidt i mundtlig kommunikation og involvering.</a:t>
            </a:r>
          </a:p>
          <a:p>
            <a:pPr marL="171450" lvl="0" indent="-171450">
              <a:buFont typeface="Arial" panose="020B0604020202020204" pitchFamily="34" charset="0"/>
              <a:buChar char="•"/>
            </a:pPr>
            <a:r>
              <a:rPr lang="da-DK" sz="1200" dirty="0"/>
              <a:t>Man undervurderer, hvor stor betydning den rette budbringer har på effekten.</a:t>
            </a:r>
          </a:p>
          <a:p>
            <a:pPr marL="171450" lvl="0" indent="-171450">
              <a:buFont typeface="Arial" panose="020B0604020202020204" pitchFamily="34" charset="0"/>
              <a:buChar char="•"/>
            </a:pPr>
            <a:r>
              <a:rPr lang="da-DK" sz="1200" dirty="0"/>
              <a:t>Der tænkes ikke i timing, hvor man først skaber kendskab, derefter accept og senere adfærdsændringer.</a:t>
            </a:r>
          </a:p>
          <a:p>
            <a:pPr marL="171450" lvl="0" indent="-171450">
              <a:buFont typeface="Arial" panose="020B0604020202020204" pitchFamily="34" charset="0"/>
              <a:buChar char="•"/>
            </a:pPr>
            <a:r>
              <a:rPr lang="da-DK" sz="1200" dirty="0"/>
              <a:t>Man bruger for lidt uformel kommunikation via kollegaer og netværk.</a:t>
            </a:r>
          </a:p>
          <a:p>
            <a:pPr marL="171450" lvl="0" indent="-171450">
              <a:buFont typeface="Arial" panose="020B0604020202020204" pitchFamily="34" charset="0"/>
              <a:buChar char="•"/>
            </a:pPr>
            <a:r>
              <a:rPr lang="da-DK" sz="1200" dirty="0"/>
              <a:t>Man glemmer, at dem, man kommunikerer til, skal have tillid til budbringer for at ville lytte. Er der ikke skabt tillid, er der ingen, der lytter.</a:t>
            </a:r>
          </a:p>
          <a:p>
            <a:pPr marL="171450" lvl="0" indent="-171450">
              <a:buFont typeface="Arial" panose="020B0604020202020204" pitchFamily="34" charset="0"/>
              <a:buChar char="•"/>
            </a:pPr>
            <a:r>
              <a:rPr lang="da-DK" sz="1200" dirty="0"/>
              <a:t>Ofte glemmer man at indbygge kommunikationsplanen i milepælsplanen.</a:t>
            </a:r>
          </a:p>
          <a:p>
            <a:endParaRPr lang="da-DK" sz="1200" b="1" dirty="0"/>
          </a:p>
          <a:p>
            <a:r>
              <a:rPr lang="da-DK" sz="1200" b="1" dirty="0"/>
              <a:t>Hvem deltager</a:t>
            </a:r>
            <a:endParaRPr lang="da-DK" sz="1200" dirty="0"/>
          </a:p>
          <a:p>
            <a:pPr marL="171450" lvl="0" indent="-171450">
              <a:buFont typeface="Arial" panose="020B0604020202020204" pitchFamily="34" charset="0"/>
              <a:buChar char="•"/>
            </a:pPr>
            <a:r>
              <a:rPr lang="da-DK" sz="1200" dirty="0"/>
              <a:t>Kommunikationsplanen udvikles i projektteamet, gerne med professionel hjælp fra kommunikationsfolk.</a:t>
            </a:r>
          </a:p>
          <a:p>
            <a:pPr marL="171450" lvl="0" indent="-171450">
              <a:buFont typeface="Arial" panose="020B0604020202020204" pitchFamily="34" charset="0"/>
              <a:buChar char="•"/>
            </a:pPr>
            <a:r>
              <a:rPr lang="da-DK" sz="1200" dirty="0"/>
              <a:t>Involvér de rette budbringere til at udvikle planen og viderebringe budskaberne.</a:t>
            </a:r>
          </a:p>
          <a:p>
            <a:pPr marL="171450" indent="-171450">
              <a:lnSpc>
                <a:spcPct val="107000"/>
              </a:lnSpc>
              <a:spcAft>
                <a:spcPts val="0"/>
              </a:spcAft>
              <a:buFont typeface="Arial" panose="020B0604020202020204" pitchFamily="34" charset="0"/>
              <a:buChar char="•"/>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CBDF9E38-3C36-48CD-826D-B47B3DE253B8}"/>
              </a:ext>
            </a:extLst>
          </p:cNvPr>
          <p:cNvSpPr/>
          <p:nvPr/>
        </p:nvSpPr>
        <p:spPr>
          <a:xfrm>
            <a:off x="1335385" y="1008814"/>
            <a:ext cx="9441962" cy="5451877"/>
          </a:xfrm>
          <a:prstGeom prst="rect">
            <a:avLst/>
          </a:prstGeom>
          <a:ln>
            <a:noFill/>
          </a:ln>
        </p:spPr>
        <p:txBody>
          <a:bodyPr wrap="square">
            <a:spAutoFit/>
          </a:bodyPr>
          <a:lstStyle/>
          <a:p>
            <a:r>
              <a:rPr lang="da-DK" sz="1200" b="1" dirty="0"/>
              <a:t>Sådan gør du</a:t>
            </a:r>
            <a:endParaRPr lang="da-DK" sz="1200" dirty="0"/>
          </a:p>
          <a:p>
            <a:pPr marL="171450" lvl="0" indent="-171450">
              <a:buFont typeface="Arial" panose="020B0604020202020204" pitchFamily="34" charset="0"/>
              <a:buChar char="•"/>
            </a:pPr>
            <a:r>
              <a:rPr lang="da-DK" sz="1200" dirty="0"/>
              <a:t>Start med at definere målgrupperne på baggrund af de leverancer og effekter projektet leverer. </a:t>
            </a:r>
          </a:p>
          <a:p>
            <a:pPr marL="171450" lvl="0" indent="-171450">
              <a:buFont typeface="Arial" panose="020B0604020202020204" pitchFamily="34" charset="0"/>
              <a:buChar char="•"/>
            </a:pPr>
            <a:r>
              <a:rPr lang="da-DK" sz="1200" dirty="0"/>
              <a:t>Vurder hvilken effekt kommunikationen skal have for den enkelte målgruppe, for at projektet kan gennemføres som ønsket.</a:t>
            </a:r>
          </a:p>
          <a:p>
            <a:pPr marL="171450" lvl="0" indent="-171450">
              <a:buFont typeface="Arial" panose="020B0604020202020204" pitchFamily="34" charset="0"/>
              <a:buChar char="•"/>
            </a:pPr>
            <a:r>
              <a:rPr lang="da-DK" sz="1200" dirty="0"/>
              <a:t>Sammensæt den rette kombination af budskaber, medier, budbringere og timing for den enkelte målgruppe. </a:t>
            </a:r>
          </a:p>
          <a:p>
            <a:pPr marL="171450" lvl="0" indent="-171450">
              <a:buFont typeface="Arial" panose="020B0604020202020204" pitchFamily="34" charset="0"/>
              <a:buChar char="•"/>
            </a:pPr>
            <a:r>
              <a:rPr lang="da-DK" sz="1200" dirty="0"/>
              <a:t>Skab en specifik ”pakkeløsning” for den enkelte målgruppe over tid og undgå spredehagl.</a:t>
            </a:r>
          </a:p>
          <a:p>
            <a:endParaRPr lang="da-DK" sz="1200" b="1" dirty="0"/>
          </a:p>
          <a:p>
            <a:r>
              <a:rPr lang="da-DK" sz="1200" b="1" dirty="0"/>
              <a:t>Målgruppen: </a:t>
            </a:r>
            <a:r>
              <a:rPr lang="da-DK" sz="1200" dirty="0"/>
              <a:t>Find de vigtigste målgrupper. Det kan være dem med stor indflydelse, stor viden, som vi skal bruge, eller dem, der bliver mest berørt af forandringerne. De interessenter, der skal betale den største ”pris” for forandringen. Målgrupperne skal defineres med nogenlunde homogene interesser og problemstilling, så vi kan anvende de samme budskaber inden for målgruppen. (Se værktøjerne: </a:t>
            </a:r>
            <a:r>
              <a:rPr lang="da-DK" sz="1200" i="1" dirty="0"/>
              <a:t>Interessentanalysen</a:t>
            </a:r>
            <a:r>
              <a:rPr lang="da-DK" sz="1200" dirty="0"/>
              <a:t> eller </a:t>
            </a:r>
            <a:r>
              <a:rPr lang="da-DK" sz="1200" i="1" dirty="0"/>
              <a:t>Det dobbelte bogholderi</a:t>
            </a:r>
            <a:r>
              <a:rPr lang="da-DK" sz="1200" dirty="0"/>
              <a:t>).</a:t>
            </a:r>
          </a:p>
          <a:p>
            <a:endParaRPr lang="da-DK" sz="1200" b="1" dirty="0"/>
          </a:p>
          <a:p>
            <a:r>
              <a:rPr lang="da-DK" sz="1200" b="1" dirty="0"/>
              <a:t>Budskabet: </a:t>
            </a:r>
            <a:r>
              <a:rPr lang="da-DK" sz="1200" dirty="0"/>
              <a:t>Budskaberne skal tilpasses den enkelte målgruppe og den effekt, man ønsker at opnå på det pågældende tidspunkt. Det er vigtigt, at disse budskaber sendes i det rigtige ”sprog” (diskurs). For eksempel har ledelsen ønsket, at projektet medfører besparelser, så bytteforholdet mellem projekt og ledelse kan beskrives med temaet: </a:t>
            </a:r>
            <a:r>
              <a:rPr lang="en-US" sz="1200" dirty="0"/>
              <a:t>Cost</a:t>
            </a:r>
            <a:r>
              <a:rPr lang="da-DK" sz="1200" dirty="0"/>
              <a:t>-benefit. Anderledes forholder det sig med medarbejderne. Her kan temaet være: Mulighed for indflydelse på egen arbejdssituation. (Se de tre sider: </a:t>
            </a:r>
            <a:r>
              <a:rPr lang="da-DK" sz="1200" i="1" dirty="0"/>
              <a:t>Opbygning af budskaber og argumenter</a:t>
            </a:r>
            <a:r>
              <a:rPr lang="da-DK" sz="1200" dirty="0"/>
              <a:t>, </a:t>
            </a:r>
            <a:r>
              <a:rPr lang="da-DK" sz="1200" i="1" dirty="0"/>
              <a:t>Forandringskommunikation</a:t>
            </a:r>
            <a:r>
              <a:rPr lang="da-DK" sz="1200" dirty="0"/>
              <a:t> og </a:t>
            </a:r>
            <a:r>
              <a:rPr lang="da-DK" sz="1200" i="1" dirty="0"/>
              <a:t>Opbygning af historien vha. aktantmodellen</a:t>
            </a:r>
            <a:r>
              <a:rPr lang="da-DK" sz="1200" dirty="0"/>
              <a:t>).</a:t>
            </a:r>
          </a:p>
          <a:p>
            <a:endParaRPr lang="da-DK" sz="1200" b="1" dirty="0"/>
          </a:p>
          <a:p>
            <a:r>
              <a:rPr lang="da-DK" sz="1200" b="1" dirty="0"/>
              <a:t>Mediet: </a:t>
            </a:r>
            <a:r>
              <a:rPr lang="da-DK" sz="1200" dirty="0"/>
              <a:t>Vælges ud fra en </a:t>
            </a:r>
            <a:r>
              <a:rPr lang="en-US" sz="1200" dirty="0"/>
              <a:t>cost-benefit</a:t>
            </a:r>
            <a:r>
              <a:rPr lang="da-DK" sz="1200" dirty="0"/>
              <a:t> vurdering. Massemedier er billige pr. kontakt, men effekten er lille. Personlig dialog giver stor effekt, men er ressourcekrævende. Massemedier er velegnede til at skabe kendskab og til enkle informationer, men de kan ikke ændre interessenternes adfærd.      (Se siden: </a:t>
            </a:r>
            <a:r>
              <a:rPr lang="da-DK" sz="1200" i="1" dirty="0"/>
              <a:t>Forskellige medier og deres effekt</a:t>
            </a:r>
            <a:r>
              <a:rPr lang="da-DK" sz="1200" dirty="0"/>
              <a:t>).</a:t>
            </a:r>
          </a:p>
          <a:p>
            <a:endParaRPr lang="da-DK" sz="1200" b="1" dirty="0"/>
          </a:p>
          <a:p>
            <a:r>
              <a:rPr lang="da-DK" sz="1200" b="1" dirty="0"/>
              <a:t>Budbringeren: </a:t>
            </a:r>
            <a:r>
              <a:rPr lang="da-DK" sz="1200" dirty="0"/>
              <a:t>Budskabet bliver bedre hørt, når det viderebringes af en person, interessenten har tillid til, en person som i modtagerens øjne er troværdig. Det kan også være et spørgsmål om magt og indflydelse. Der er meget stor forskel på, om en ung projektleder, der er ansat i en anden afdeling, beder dig om at ændre adfærd, eller det er din chef, der beder dig om det samme. </a:t>
            </a:r>
          </a:p>
          <a:p>
            <a:endParaRPr lang="da-DK" sz="1200" b="1" dirty="0"/>
          </a:p>
          <a:p>
            <a:r>
              <a:rPr lang="da-DK" sz="1200" b="1" dirty="0"/>
              <a:t>Timing</a:t>
            </a:r>
            <a:r>
              <a:rPr lang="da-DK" sz="1200" dirty="0"/>
              <a:t>: Timing er afgørende – så afgørende at man kan være nødt til at fremrykke tiltag, fordi timingen er rigtig. Det er nu, der er lydhørhed over for problemstillingen. Normalt vil timingen være en del af planen. I hvilken sekvens skal de enkelte budskaber formidles? Som regel skal der skabes kendskab til problemstillingen, før vi kan få accept. Der skal være accept, før folk ændrer adfærd osv.</a:t>
            </a:r>
          </a:p>
          <a:p>
            <a:pPr>
              <a:lnSpc>
                <a:spcPct val="107000"/>
              </a:lnSpc>
              <a:spcAft>
                <a:spcPts val="0"/>
              </a:spcAft>
            </a:pPr>
            <a:endParaRPr lang="da-DK" altLang="da-DK" sz="1200"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Opbygning af budskaber og argumenter  </a:t>
            </a:r>
            <a:endParaRPr lang="da-DK" sz="2400"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65164B4-DAD3-1954-3E17-B2730E362E1B}"/>
              </a:ext>
            </a:extLst>
          </p:cNvPr>
          <p:cNvSpPr/>
          <p:nvPr/>
        </p:nvSpPr>
        <p:spPr>
          <a:xfrm>
            <a:off x="1349338" y="1081599"/>
            <a:ext cx="3206061" cy="2312556"/>
          </a:xfrm>
          <a:prstGeom prst="rect">
            <a:avLst/>
          </a:prstGeom>
        </p:spPr>
        <p:txBody>
          <a:bodyPr wrap="square">
            <a:spAutoFit/>
          </a:bodyPr>
          <a:lstStyle/>
          <a:p>
            <a:r>
              <a:rPr lang="da-DK" sz="1200" b="1" dirty="0"/>
              <a:t>Kommunikationsplanen kan illustreres med stjernen. </a:t>
            </a:r>
          </a:p>
          <a:p>
            <a:endParaRPr lang="da-DK" sz="1200" b="1" dirty="0"/>
          </a:p>
          <a:p>
            <a:r>
              <a:rPr lang="da-DK" sz="1200" b="1" dirty="0"/>
              <a:t>Med udgangspunkt i den ønskede effekt handler det om at finde den rette kombination af budskaber, medie, budbringer og timing for den enkelte målgruppe.</a:t>
            </a:r>
          </a:p>
          <a:p>
            <a:endParaRPr lang="da-DK" sz="1200" b="1" dirty="0"/>
          </a:p>
          <a:p>
            <a:r>
              <a:rPr lang="da-DK" sz="1200" b="1" dirty="0"/>
              <a:t>Budskaberne og argumenterne kan opbygges på flere måder, som er beskrevet på denne og de følgende sider.</a:t>
            </a:r>
          </a:p>
          <a:p>
            <a:pPr lvl="0">
              <a:lnSpc>
                <a:spcPct val="107000"/>
              </a:lnSpc>
              <a:spcAft>
                <a:spcPts val="0"/>
              </a:spcAft>
            </a:pPr>
            <a:endParaRPr lang="da-DK" sz="1200" b="1" dirty="0">
              <a:ea typeface="SimSun" panose="02010600030101010101" pitchFamily="2" charset="-122"/>
              <a:cs typeface="Arial" panose="020B0604020202020204" pitchFamily="34" charset="0"/>
            </a:endParaRPr>
          </a:p>
        </p:txBody>
      </p:sp>
      <p:pic>
        <p:nvPicPr>
          <p:cNvPr id="6" name="Billede 5">
            <a:extLst>
              <a:ext uri="{FF2B5EF4-FFF2-40B4-BE49-F238E27FC236}">
                <a16:creationId xmlns:a16="http://schemas.microsoft.com/office/drawing/2014/main" id="{AF271A59-2FCF-3D73-5EF2-AA8F23E903D3}"/>
              </a:ext>
            </a:extLst>
          </p:cNvPr>
          <p:cNvPicPr>
            <a:picLocks noChangeAspect="1"/>
          </p:cNvPicPr>
          <p:nvPr/>
        </p:nvPicPr>
        <p:blipFill rotWithShape="1">
          <a:blip r:embed="rId4"/>
          <a:srcRect l="22922" t="34344" r="43124" b="16543"/>
          <a:stretch/>
        </p:blipFill>
        <p:spPr>
          <a:xfrm>
            <a:off x="1376874" y="3488272"/>
            <a:ext cx="3178526" cy="2586233"/>
          </a:xfrm>
          <a:prstGeom prst="rect">
            <a:avLst/>
          </a:prstGeom>
        </p:spPr>
      </p:pic>
      <p:sp>
        <p:nvSpPr>
          <p:cNvPr id="10" name="Rektangel 9">
            <a:extLst>
              <a:ext uri="{FF2B5EF4-FFF2-40B4-BE49-F238E27FC236}">
                <a16:creationId xmlns:a16="http://schemas.microsoft.com/office/drawing/2014/main" id="{70704C6C-8966-22CC-A06D-E90DEAC76A08}"/>
              </a:ext>
            </a:extLst>
          </p:cNvPr>
          <p:cNvSpPr/>
          <p:nvPr/>
        </p:nvSpPr>
        <p:spPr>
          <a:xfrm>
            <a:off x="4614333" y="1087574"/>
            <a:ext cx="6269689" cy="5262979"/>
          </a:xfrm>
          <a:prstGeom prst="rect">
            <a:avLst/>
          </a:prstGeom>
        </p:spPr>
        <p:txBody>
          <a:bodyPr wrap="square">
            <a:spAutoFit/>
          </a:bodyPr>
          <a:lstStyle/>
          <a:p>
            <a:r>
              <a:rPr lang="da-DK" sz="1200" b="1" dirty="0"/>
              <a:t>Aristoteles’ tre appelformer</a:t>
            </a:r>
            <a:endParaRPr lang="da-DK" sz="1200" dirty="0"/>
          </a:p>
          <a:p>
            <a:r>
              <a:rPr lang="da-DK" sz="1200" dirty="0"/>
              <a:t>Aristoteles refererer til tre appelformer: Det saglige logos, det troværdige etos og det følelsesmæssige patos. I vore dage siger vi, at du skal kommunikere både til hjernen og hjertet. Vi skal både forstå og acceptere. Troværdigheden er det vigtigste. Hvis ikke du opfattes som troværdig, vil alle argumenter være spildt.</a:t>
            </a:r>
          </a:p>
          <a:p>
            <a:endParaRPr lang="da-DK" sz="1200" b="1" dirty="0"/>
          </a:p>
          <a:p>
            <a:r>
              <a:rPr lang="da-DK" sz="1200" b="1" dirty="0"/>
              <a:t>Det saglige – logos</a:t>
            </a:r>
            <a:endParaRPr lang="da-DK" sz="1200" dirty="0"/>
          </a:p>
          <a:p>
            <a:r>
              <a:rPr lang="da-DK" sz="1200" dirty="0"/>
              <a:t>Anvend facts, konkrete oplysninger, undersøgelser og hold dig til sagen. Brug ord, der betoner sammenhænge og overblik. Benyt et klart, neutralt og nøgternt sprog. Fokuser på kernebudskabet fra start til slut. Prioriter det vigtigste ud fra en saglig vinkel og byg præsentationen logisk op. Der skal være en rød tråd i præsentationen og vend løbende tilbage til den.</a:t>
            </a:r>
          </a:p>
          <a:p>
            <a:endParaRPr lang="da-DK" sz="1200" b="1" dirty="0"/>
          </a:p>
          <a:p>
            <a:r>
              <a:rPr lang="da-DK" sz="1200" b="1" dirty="0"/>
              <a:t>Det troværdige – etos</a:t>
            </a:r>
            <a:endParaRPr lang="da-DK" sz="1200" dirty="0"/>
          </a:p>
          <a:p>
            <a:r>
              <a:rPr lang="da-DK" sz="1200" dirty="0"/>
              <a:t>Vis at du ved noget om sagen, gerne med personlige erfaringer. Fremstå empatisk og forklar din baggrund og relation til emnet. Demonstrer fælles værdier med målgruppen og vis, at du kan se en sag fra flere sider. Vis, at du forstår målgruppen. Anvend en rolig stemmeføring og et kontrolleret sprog. Ros målgruppen, omtal dem respektfuldt og vis din gode vilje over for dem. Henvis til autoriteter, der underbygger dit synspunkt.</a:t>
            </a:r>
          </a:p>
          <a:p>
            <a:endParaRPr lang="da-DK" sz="1200" b="1" dirty="0"/>
          </a:p>
          <a:p>
            <a:r>
              <a:rPr lang="da-DK" sz="1200" b="1" dirty="0"/>
              <a:t>Det følelsesladede – patos</a:t>
            </a:r>
            <a:endParaRPr lang="da-DK" sz="1200" dirty="0"/>
          </a:p>
          <a:p>
            <a:r>
              <a:rPr lang="da-DK" sz="1200" dirty="0"/>
              <a:t>Beskriv ting levende, og anvend et kreativt og blomstrende sprog. Appellér til folks her og nu følelser f.eks. frygt eller håb. Mobilisér vreden i folk, tal om de ting, der gør folk vrede: ”Det kan ikke være rigtigt, at vi ikke kan give kunderne den bedste løsning”. Brug formildelse efter vreden: ”Men vi har jo ikke haft denne viden før.”  Skam er også en stærk drivkraft: ”Hvis vi ikke gør det, vil kollegaer på andre afdelinger ikke kunne forstå os.” Venskabelighed: ”Det er for jeres egen skyld.” Medlidenhed: ”Det er hårdt i øjeblikket, men I skal nok komme igennem.” Misundelse: ” På andre hospitaler har de længe været i gang med det samme og har høstet stor anerkendelse.”</a:t>
            </a:r>
          </a:p>
        </p:txBody>
      </p:sp>
    </p:spTree>
    <p:extLst>
      <p:ext uri="{BB962C8B-B14F-4D97-AF65-F5344CB8AC3E}">
        <p14:creationId xmlns:p14="http://schemas.microsoft.com/office/powerpoint/2010/main" val="110216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Opbygning af historien vha. aktantmodellen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B3BB317B-B1BC-3E33-C9BB-F65C53FA66B3}"/>
              </a:ext>
            </a:extLst>
          </p:cNvPr>
          <p:cNvSpPr/>
          <p:nvPr/>
        </p:nvSpPr>
        <p:spPr>
          <a:xfrm>
            <a:off x="1338385" y="1290084"/>
            <a:ext cx="9539849" cy="1567801"/>
          </a:xfrm>
          <a:prstGeom prst="rect">
            <a:avLst/>
          </a:prstGeom>
        </p:spPr>
        <p:txBody>
          <a:bodyPr wrap="square">
            <a:spAutoFit/>
          </a:bodyPr>
          <a:lstStyle/>
          <a:p>
            <a:pPr>
              <a:lnSpc>
                <a:spcPct val="107000"/>
              </a:lnSpc>
              <a:spcAft>
                <a:spcPts val="800"/>
              </a:spcAft>
            </a:pPr>
            <a:r>
              <a:rPr lang="da-DK" sz="1400" dirty="0"/>
              <a:t>Aktantmodellen beskriver rollerne i de fleste eventyr og historier. Der er som regel en helt, der kæmper for offeret. Der er sjældent et offer uden en skurk. Helten må gå så meget igennem for at redde offeret. Ofte har helten en hjælper. Når vi hører en historie, fordeler vi helt ubevidst de fire roller: Helt, offer, hjælper og skurk. Når du fortæller historier, skal du sikre dig, at rollerne er hensigtsmæssigt fordelt. Rollefordelingen er forskellig fra historie til historie, men i forandringskommunikation er der nogle rollefordelinger, man skal forsøge at opnå, og andre man skal prøve at undgå. </a:t>
            </a:r>
          </a:p>
          <a:p>
            <a:pPr>
              <a:lnSpc>
                <a:spcPct val="107000"/>
              </a:lnSpc>
              <a:spcAft>
                <a:spcPts val="800"/>
              </a:spcAft>
            </a:pPr>
            <a:endParaRPr lang="da-DK" sz="1400" dirty="0">
              <a:cs typeface="Arial" panose="020B0604020202020204" pitchFamily="34" charset="0"/>
            </a:endParaRPr>
          </a:p>
        </p:txBody>
      </p:sp>
      <p:grpSp>
        <p:nvGrpSpPr>
          <p:cNvPr id="11" name="Gruppe 10">
            <a:extLst>
              <a:ext uri="{FF2B5EF4-FFF2-40B4-BE49-F238E27FC236}">
                <a16:creationId xmlns:a16="http://schemas.microsoft.com/office/drawing/2014/main" id="{B12B4F04-12A7-A556-ADCA-03F92928F5F2}"/>
              </a:ext>
            </a:extLst>
          </p:cNvPr>
          <p:cNvGrpSpPr/>
          <p:nvPr/>
        </p:nvGrpSpPr>
        <p:grpSpPr>
          <a:xfrm>
            <a:off x="1414591" y="2677558"/>
            <a:ext cx="9347109" cy="3231654"/>
            <a:chOff x="1414591" y="2633171"/>
            <a:chExt cx="9347109" cy="3231654"/>
          </a:xfrm>
        </p:grpSpPr>
        <p:grpSp>
          <p:nvGrpSpPr>
            <p:cNvPr id="13" name="Gruppe 12">
              <a:extLst>
                <a:ext uri="{FF2B5EF4-FFF2-40B4-BE49-F238E27FC236}">
                  <a16:creationId xmlns:a16="http://schemas.microsoft.com/office/drawing/2014/main" id="{82C58B7B-50A8-892E-EE33-4D49478A5FB6}"/>
                </a:ext>
              </a:extLst>
            </p:cNvPr>
            <p:cNvGrpSpPr/>
            <p:nvPr/>
          </p:nvGrpSpPr>
          <p:grpSpPr>
            <a:xfrm>
              <a:off x="1414591" y="2724450"/>
              <a:ext cx="6002216" cy="2782276"/>
              <a:chOff x="1414591" y="2724450"/>
              <a:chExt cx="6002216" cy="2782276"/>
            </a:xfrm>
          </p:grpSpPr>
          <p:sp>
            <p:nvSpPr>
              <p:cNvPr id="15" name="Rektangel 14">
                <a:extLst>
                  <a:ext uri="{FF2B5EF4-FFF2-40B4-BE49-F238E27FC236}">
                    <a16:creationId xmlns:a16="http://schemas.microsoft.com/office/drawing/2014/main" id="{29D6552E-751C-E12D-EEBB-F2FF2B33658F}"/>
                  </a:ext>
                </a:extLst>
              </p:cNvPr>
              <p:cNvSpPr/>
              <p:nvPr/>
            </p:nvSpPr>
            <p:spPr>
              <a:xfrm>
                <a:off x="1414591" y="2724450"/>
                <a:ext cx="6002216" cy="27822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59B4C43F-0D4B-99FE-7198-ADADE06F9CDE}"/>
                  </a:ext>
                </a:extLst>
              </p:cNvPr>
              <p:cNvSpPr/>
              <p:nvPr/>
            </p:nvSpPr>
            <p:spPr>
              <a:xfrm>
                <a:off x="1720403" y="3101731"/>
                <a:ext cx="1409075" cy="6445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Giver</a:t>
                </a:r>
              </a:p>
            </p:txBody>
          </p:sp>
          <p:sp>
            <p:nvSpPr>
              <p:cNvPr id="17" name="Rektangel 16">
                <a:extLst>
                  <a:ext uri="{FF2B5EF4-FFF2-40B4-BE49-F238E27FC236}">
                    <a16:creationId xmlns:a16="http://schemas.microsoft.com/office/drawing/2014/main" id="{93FE8447-D376-7893-C855-DCFF694E34D6}"/>
                  </a:ext>
                </a:extLst>
              </p:cNvPr>
              <p:cNvSpPr/>
              <p:nvPr/>
            </p:nvSpPr>
            <p:spPr>
              <a:xfrm>
                <a:off x="5734373" y="3101731"/>
                <a:ext cx="1409075" cy="6445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Modtageren</a:t>
                </a:r>
              </a:p>
            </p:txBody>
          </p:sp>
          <p:sp>
            <p:nvSpPr>
              <p:cNvPr id="18" name="Rektangel 17">
                <a:extLst>
                  <a:ext uri="{FF2B5EF4-FFF2-40B4-BE49-F238E27FC236}">
                    <a16:creationId xmlns:a16="http://schemas.microsoft.com/office/drawing/2014/main" id="{4F69B3C9-7272-B826-5897-53CB448DBD42}"/>
                  </a:ext>
                </a:extLst>
              </p:cNvPr>
              <p:cNvSpPr/>
              <p:nvPr/>
            </p:nvSpPr>
            <p:spPr>
              <a:xfrm>
                <a:off x="1720402"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Hjælperen</a:t>
                </a:r>
              </a:p>
            </p:txBody>
          </p:sp>
          <p:sp>
            <p:nvSpPr>
              <p:cNvPr id="19" name="Rektangel 18">
                <a:extLst>
                  <a:ext uri="{FF2B5EF4-FFF2-40B4-BE49-F238E27FC236}">
                    <a16:creationId xmlns:a16="http://schemas.microsoft.com/office/drawing/2014/main" id="{E6ED9F39-645C-4A27-7829-EBE7CC48BA25}"/>
                  </a:ext>
                </a:extLst>
              </p:cNvPr>
              <p:cNvSpPr/>
              <p:nvPr/>
            </p:nvSpPr>
            <p:spPr>
              <a:xfrm>
                <a:off x="3727152"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Helten</a:t>
                </a:r>
              </a:p>
            </p:txBody>
          </p:sp>
          <p:sp>
            <p:nvSpPr>
              <p:cNvPr id="20" name="Rektangel 19">
                <a:extLst>
                  <a:ext uri="{FF2B5EF4-FFF2-40B4-BE49-F238E27FC236}">
                    <a16:creationId xmlns:a16="http://schemas.microsoft.com/office/drawing/2014/main" id="{BDBB358D-19C2-20B1-7BB8-0D01C1CEE721}"/>
                  </a:ext>
                </a:extLst>
              </p:cNvPr>
              <p:cNvSpPr/>
              <p:nvPr/>
            </p:nvSpPr>
            <p:spPr>
              <a:xfrm>
                <a:off x="5733901" y="4433566"/>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Skurken</a:t>
                </a:r>
              </a:p>
            </p:txBody>
          </p:sp>
          <p:cxnSp>
            <p:nvCxnSpPr>
              <p:cNvPr id="21" name="Lige pilforbindelse 20">
                <a:extLst>
                  <a:ext uri="{FF2B5EF4-FFF2-40B4-BE49-F238E27FC236}">
                    <a16:creationId xmlns:a16="http://schemas.microsoft.com/office/drawing/2014/main" id="{6F76170B-78D1-70FC-5A89-2D6488B9B913}"/>
                  </a:ext>
                </a:extLst>
              </p:cNvPr>
              <p:cNvCxnSpPr>
                <a:stCxn id="16" idx="3"/>
              </p:cNvCxnSpPr>
              <p:nvPr/>
            </p:nvCxnSpPr>
            <p:spPr>
              <a:xfrm flipV="1">
                <a:off x="3129478" y="3424019"/>
                <a:ext cx="2604423"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4FCFC4CD-9572-6178-2F8B-CEF602856454}"/>
                  </a:ext>
                </a:extLst>
              </p:cNvPr>
              <p:cNvCxnSpPr>
                <a:endCxn id="19" idx="1"/>
              </p:cNvCxnSpPr>
              <p:nvPr/>
            </p:nvCxnSpPr>
            <p:spPr>
              <a:xfrm>
                <a:off x="3129477" y="4755854"/>
                <a:ext cx="597675"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4B9A9428-99EC-BEEA-5700-673890837B00}"/>
                  </a:ext>
                </a:extLst>
              </p:cNvPr>
              <p:cNvCxnSpPr/>
              <p:nvPr/>
            </p:nvCxnSpPr>
            <p:spPr>
              <a:xfrm flipH="1">
                <a:off x="5136226" y="4759003"/>
                <a:ext cx="597675" cy="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a:extLst>
                  <a:ext uri="{FF2B5EF4-FFF2-40B4-BE49-F238E27FC236}">
                    <a16:creationId xmlns:a16="http://schemas.microsoft.com/office/drawing/2014/main" id="{5492BF03-BB28-CB6F-2BB2-B5AAF1833C66}"/>
                  </a:ext>
                </a:extLst>
              </p:cNvPr>
              <p:cNvCxnSpPr>
                <a:stCxn id="19" idx="0"/>
              </p:cNvCxnSpPr>
              <p:nvPr/>
            </p:nvCxnSpPr>
            <p:spPr>
              <a:xfrm flipV="1">
                <a:off x="4431690" y="3746309"/>
                <a:ext cx="0" cy="68725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1C7C079D-B10D-ACF4-637C-1FA543247FCF}"/>
                  </a:ext>
                </a:extLst>
              </p:cNvPr>
              <p:cNvSpPr/>
              <p:nvPr/>
            </p:nvSpPr>
            <p:spPr>
              <a:xfrm>
                <a:off x="3727388" y="3101731"/>
                <a:ext cx="1409075" cy="644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Offeret</a:t>
                </a:r>
              </a:p>
            </p:txBody>
          </p:sp>
          <p:sp>
            <p:nvSpPr>
              <p:cNvPr id="26" name="Tekstfelt 25">
                <a:extLst>
                  <a:ext uri="{FF2B5EF4-FFF2-40B4-BE49-F238E27FC236}">
                    <a16:creationId xmlns:a16="http://schemas.microsoft.com/office/drawing/2014/main" id="{B9482C31-5B29-CD21-D349-35F9C04FC419}"/>
                  </a:ext>
                </a:extLst>
              </p:cNvPr>
              <p:cNvSpPr txBox="1"/>
              <p:nvPr/>
            </p:nvSpPr>
            <p:spPr>
              <a:xfrm>
                <a:off x="1580394" y="2840121"/>
                <a:ext cx="5601213" cy="261610"/>
              </a:xfrm>
              <a:prstGeom prst="rect">
                <a:avLst/>
              </a:prstGeom>
              <a:noFill/>
            </p:spPr>
            <p:txBody>
              <a:bodyPr wrap="square" rtlCol="0">
                <a:spAutoFit/>
              </a:bodyPr>
              <a:lstStyle/>
              <a:p>
                <a:r>
                  <a:rPr lang="da-DK" sz="1100" dirty="0">
                    <a:latin typeface="Arial" panose="020B0604020202020204" pitchFamily="34" charset="0"/>
                    <a:cs typeface="Arial" panose="020B0604020202020204" pitchFamily="34" charset="0"/>
                  </a:rPr>
                  <a:t>Kongen eller dronningen                        Prinsessen                          Det halve kongerige</a:t>
                </a:r>
              </a:p>
            </p:txBody>
          </p:sp>
          <p:sp>
            <p:nvSpPr>
              <p:cNvPr id="27" name="Tekstfelt 26">
                <a:extLst>
                  <a:ext uri="{FF2B5EF4-FFF2-40B4-BE49-F238E27FC236}">
                    <a16:creationId xmlns:a16="http://schemas.microsoft.com/office/drawing/2014/main" id="{90F27534-25EE-A38E-3D9A-24102D5D4B41}"/>
                  </a:ext>
                </a:extLst>
              </p:cNvPr>
              <p:cNvSpPr txBox="1"/>
              <p:nvPr/>
            </p:nvSpPr>
            <p:spPr>
              <a:xfrm>
                <a:off x="1580389" y="5081303"/>
                <a:ext cx="5758308" cy="261610"/>
              </a:xfrm>
              <a:prstGeom prst="rect">
                <a:avLst/>
              </a:prstGeom>
              <a:noFill/>
            </p:spPr>
            <p:txBody>
              <a:bodyPr wrap="none" rtlCol="0">
                <a:spAutoFit/>
              </a:bodyPr>
              <a:lstStyle/>
              <a:p>
                <a:r>
                  <a:rPr lang="da-DK" sz="1100" dirty="0">
                    <a:latin typeface="Arial" panose="020B0604020202020204" pitchFamily="34" charset="0"/>
                    <a:cs typeface="Arial" panose="020B0604020202020204" pitchFamily="34" charset="0"/>
                  </a:rPr>
                  <a:t>Gammel kone, 7 dværge           Prinsen på den hvide hest            Heksen, stedmor &amp; trold</a:t>
                </a:r>
              </a:p>
            </p:txBody>
          </p:sp>
          <p:sp>
            <p:nvSpPr>
              <p:cNvPr id="28" name="Tekstfelt 27">
                <a:extLst>
                  <a:ext uri="{FF2B5EF4-FFF2-40B4-BE49-F238E27FC236}">
                    <a16:creationId xmlns:a16="http://schemas.microsoft.com/office/drawing/2014/main" id="{62FF7240-1525-7581-97EC-6FCDAEED59E1}"/>
                  </a:ext>
                </a:extLst>
              </p:cNvPr>
              <p:cNvSpPr txBox="1"/>
              <p:nvPr/>
            </p:nvSpPr>
            <p:spPr>
              <a:xfrm>
                <a:off x="4464447" y="3795409"/>
                <a:ext cx="1045479" cy="600164"/>
              </a:xfrm>
              <a:prstGeom prst="rect">
                <a:avLst/>
              </a:prstGeom>
              <a:noFill/>
            </p:spPr>
            <p:txBody>
              <a:bodyPr wrap="none" rtlCol="0">
                <a:spAutoFit/>
              </a:bodyPr>
              <a:lstStyle/>
              <a:p>
                <a:r>
                  <a:rPr lang="da-DK" sz="1100" dirty="0">
                    <a:latin typeface="Arial" panose="020B0604020202020204" pitchFamily="34" charset="0"/>
                    <a:cs typeface="Arial" panose="020B0604020202020204" pitchFamily="34" charset="0"/>
                  </a:rPr>
                  <a:t>Udfordringer, </a:t>
                </a:r>
              </a:p>
              <a:p>
                <a:r>
                  <a:rPr lang="da-DK" sz="1100" dirty="0">
                    <a:latin typeface="Arial" panose="020B0604020202020204" pitchFamily="34" charset="0"/>
                    <a:cs typeface="Arial" panose="020B0604020202020204" pitchFamily="34" charset="0"/>
                  </a:rPr>
                  <a:t>konflikter &amp; </a:t>
                </a:r>
              </a:p>
              <a:p>
                <a:r>
                  <a:rPr lang="da-DK" sz="1100" dirty="0">
                    <a:latin typeface="Arial" panose="020B0604020202020204" pitchFamily="34" charset="0"/>
                    <a:cs typeface="Arial" panose="020B0604020202020204" pitchFamily="34" charset="0"/>
                  </a:rPr>
                  <a:t>drager</a:t>
                </a:r>
              </a:p>
            </p:txBody>
          </p:sp>
        </p:grpSp>
        <p:sp>
          <p:nvSpPr>
            <p:cNvPr id="14" name="Rektangel 13">
              <a:extLst>
                <a:ext uri="{FF2B5EF4-FFF2-40B4-BE49-F238E27FC236}">
                  <a16:creationId xmlns:a16="http://schemas.microsoft.com/office/drawing/2014/main" id="{5D16A7C8-D978-44C6-0FDC-E2912801BE32}"/>
                </a:ext>
              </a:extLst>
            </p:cNvPr>
            <p:cNvSpPr/>
            <p:nvPr/>
          </p:nvSpPr>
          <p:spPr>
            <a:xfrm>
              <a:off x="7416186" y="2633171"/>
              <a:ext cx="3345514" cy="3231654"/>
            </a:xfrm>
            <a:prstGeom prst="rect">
              <a:avLst/>
            </a:prstGeom>
          </p:spPr>
          <p:txBody>
            <a:bodyPr wrap="square">
              <a:spAutoFit/>
            </a:bodyPr>
            <a:lstStyle/>
            <a:p>
              <a:r>
                <a:rPr lang="da-DK" sz="1200" b="1" dirty="0"/>
                <a:t>Historien bør kommunikere følgende rollefordeling:</a:t>
              </a:r>
              <a:endParaRPr lang="da-DK" sz="1200" dirty="0"/>
            </a:p>
            <a:p>
              <a:endParaRPr lang="da-DK" sz="1200" b="1" dirty="0"/>
            </a:p>
            <a:p>
              <a:r>
                <a:rPr lang="da-DK" sz="1200" b="1" dirty="0"/>
                <a:t>Målgruppen</a:t>
              </a:r>
              <a:r>
                <a:rPr lang="da-DK" sz="1200" dirty="0"/>
                <a:t> bør have helterollen, når du taler til dem. De må aldrig placeres i offerrollen, det skal de nok selv forsøge at gøre!</a:t>
              </a:r>
            </a:p>
            <a:p>
              <a:endParaRPr lang="da-DK" sz="1200" b="1" dirty="0"/>
            </a:p>
            <a:p>
              <a:r>
                <a:rPr lang="da-DK" sz="1200" b="1" dirty="0"/>
                <a:t>Projektet</a:t>
              </a:r>
              <a:r>
                <a:rPr lang="da-DK" sz="1200" dirty="0"/>
                <a:t> er hjælperen. Projektet hjælper målgruppen med at udleve helterollen. Undgå, at projektet kommer i skurkerollen, det er der mange andre, der vil kommunikere. </a:t>
              </a:r>
            </a:p>
            <a:p>
              <a:endParaRPr lang="da-DK" sz="1200" b="1" dirty="0"/>
            </a:p>
            <a:p>
              <a:r>
                <a:rPr lang="da-DK" sz="1200" b="1" dirty="0"/>
                <a:t>Skurken</a:t>
              </a:r>
              <a:r>
                <a:rPr lang="da-DK" sz="1200" dirty="0"/>
                <a:t> skal altid placeres uden for organisationen. Skurken er globaliseringen, den internationale konkurrence, den teknologiske udvikling, digitaliseringen, ny lovgivning, ny viden osv.</a:t>
              </a:r>
            </a:p>
          </p:txBody>
        </p:sp>
      </p:grpSp>
    </p:spTree>
    <p:extLst>
      <p:ext uri="{BB962C8B-B14F-4D97-AF65-F5344CB8AC3E}">
        <p14:creationId xmlns:p14="http://schemas.microsoft.com/office/powerpoint/2010/main" val="224100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Opbygning af forandringskommunikation (se det dobbelte bogholderi)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5" name="Gruppe 4">
            <a:extLst>
              <a:ext uri="{FF2B5EF4-FFF2-40B4-BE49-F238E27FC236}">
                <a16:creationId xmlns:a16="http://schemas.microsoft.com/office/drawing/2014/main" id="{4F2F34A1-0E39-E1D0-CE87-BDAC0847E50E}"/>
              </a:ext>
            </a:extLst>
          </p:cNvPr>
          <p:cNvGrpSpPr/>
          <p:nvPr/>
        </p:nvGrpSpPr>
        <p:grpSpPr>
          <a:xfrm>
            <a:off x="1357050" y="1076416"/>
            <a:ext cx="3592602" cy="2333526"/>
            <a:chOff x="1357050" y="943066"/>
            <a:chExt cx="3592602" cy="2333526"/>
          </a:xfrm>
        </p:grpSpPr>
        <p:grpSp>
          <p:nvGrpSpPr>
            <p:cNvPr id="6" name="Gruppe 5">
              <a:extLst>
                <a:ext uri="{FF2B5EF4-FFF2-40B4-BE49-F238E27FC236}">
                  <a16:creationId xmlns:a16="http://schemas.microsoft.com/office/drawing/2014/main" id="{97848968-248C-E304-0EF8-4802C3DDBB69}"/>
                </a:ext>
              </a:extLst>
            </p:cNvPr>
            <p:cNvGrpSpPr/>
            <p:nvPr/>
          </p:nvGrpSpPr>
          <p:grpSpPr>
            <a:xfrm>
              <a:off x="1421120" y="1196293"/>
              <a:ext cx="3528532" cy="2080299"/>
              <a:chOff x="1421120" y="1196293"/>
              <a:chExt cx="3528532" cy="2080299"/>
            </a:xfrm>
          </p:grpSpPr>
          <p:pic>
            <p:nvPicPr>
              <p:cNvPr id="29" name="Billede 28">
                <a:extLst>
                  <a:ext uri="{FF2B5EF4-FFF2-40B4-BE49-F238E27FC236}">
                    <a16:creationId xmlns:a16="http://schemas.microsoft.com/office/drawing/2014/main" id="{E5F7CB30-446C-0A19-59A1-C9FCB7BEFA66}"/>
                  </a:ext>
                </a:extLst>
              </p:cNvPr>
              <p:cNvPicPr>
                <a:picLocks noChangeAspect="1"/>
              </p:cNvPicPr>
              <p:nvPr/>
            </p:nvPicPr>
            <p:blipFill rotWithShape="1">
              <a:blip r:embed="rId4"/>
              <a:srcRect l="22812" t="34166" r="32266" b="18750"/>
              <a:stretch/>
            </p:blipFill>
            <p:spPr>
              <a:xfrm>
                <a:off x="1421120" y="1196293"/>
                <a:ext cx="3528532" cy="2080299"/>
              </a:xfrm>
              <a:prstGeom prst="rect">
                <a:avLst/>
              </a:prstGeom>
            </p:spPr>
          </p:pic>
          <p:sp>
            <p:nvSpPr>
              <p:cNvPr id="30" name="Tekstfelt 29">
                <a:extLst>
                  <a:ext uri="{FF2B5EF4-FFF2-40B4-BE49-F238E27FC236}">
                    <a16:creationId xmlns:a16="http://schemas.microsoft.com/office/drawing/2014/main" id="{81241DC1-A41E-C3DF-62F6-23490FE62F01}"/>
                  </a:ext>
                </a:extLst>
              </p:cNvPr>
              <p:cNvSpPr txBox="1"/>
              <p:nvPr/>
            </p:nvSpPr>
            <p:spPr>
              <a:xfrm>
                <a:off x="1628775" y="2552067"/>
                <a:ext cx="444352" cy="707886"/>
              </a:xfrm>
              <a:prstGeom prst="rect">
                <a:avLst/>
              </a:prstGeom>
              <a:noFill/>
            </p:spPr>
            <p:txBody>
              <a:bodyPr wrap="none" rtlCol="0">
                <a:spAutoFit/>
              </a:bodyPr>
              <a:lstStyle/>
              <a:p>
                <a:r>
                  <a:rPr lang="da-DK" sz="4000" b="1" dirty="0">
                    <a:solidFill>
                      <a:srgbClr val="FF0000"/>
                    </a:solidFill>
                  </a:rPr>
                  <a:t>1</a:t>
                </a:r>
              </a:p>
            </p:txBody>
          </p:sp>
          <p:sp>
            <p:nvSpPr>
              <p:cNvPr id="31" name="Tekstfelt 30">
                <a:extLst>
                  <a:ext uri="{FF2B5EF4-FFF2-40B4-BE49-F238E27FC236}">
                    <a16:creationId xmlns:a16="http://schemas.microsoft.com/office/drawing/2014/main" id="{77F01B87-2DDE-A8C3-43FB-6A9575B5BB6D}"/>
                  </a:ext>
                </a:extLst>
              </p:cNvPr>
              <p:cNvSpPr txBox="1"/>
              <p:nvPr/>
            </p:nvSpPr>
            <p:spPr>
              <a:xfrm>
                <a:off x="4276725" y="2552067"/>
                <a:ext cx="444352" cy="707886"/>
              </a:xfrm>
              <a:prstGeom prst="rect">
                <a:avLst/>
              </a:prstGeom>
              <a:noFill/>
            </p:spPr>
            <p:txBody>
              <a:bodyPr wrap="none" rtlCol="0">
                <a:spAutoFit/>
              </a:bodyPr>
              <a:lstStyle/>
              <a:p>
                <a:r>
                  <a:rPr lang="da-DK" sz="4000" b="1" dirty="0">
                    <a:solidFill>
                      <a:srgbClr val="00B050"/>
                    </a:solidFill>
                  </a:rPr>
                  <a:t>2</a:t>
                </a:r>
              </a:p>
            </p:txBody>
          </p:sp>
          <p:sp>
            <p:nvSpPr>
              <p:cNvPr id="32" name="Tekstfelt 31">
                <a:extLst>
                  <a:ext uri="{FF2B5EF4-FFF2-40B4-BE49-F238E27FC236}">
                    <a16:creationId xmlns:a16="http://schemas.microsoft.com/office/drawing/2014/main" id="{41ACE738-030F-B706-80B9-C04EE7B86CD8}"/>
                  </a:ext>
                </a:extLst>
              </p:cNvPr>
              <p:cNvSpPr txBox="1"/>
              <p:nvPr/>
            </p:nvSpPr>
            <p:spPr>
              <a:xfrm>
                <a:off x="3394075" y="2552067"/>
                <a:ext cx="444352" cy="707886"/>
              </a:xfrm>
              <a:prstGeom prst="rect">
                <a:avLst/>
              </a:prstGeom>
              <a:noFill/>
            </p:spPr>
            <p:txBody>
              <a:bodyPr wrap="none" rtlCol="0">
                <a:spAutoFit/>
              </a:bodyPr>
              <a:lstStyle/>
              <a:p>
                <a:r>
                  <a:rPr lang="da-DK" sz="4000" b="1" dirty="0">
                    <a:solidFill>
                      <a:srgbClr val="FF0000"/>
                    </a:solidFill>
                  </a:rPr>
                  <a:t>4</a:t>
                </a:r>
              </a:p>
            </p:txBody>
          </p:sp>
          <p:sp>
            <p:nvSpPr>
              <p:cNvPr id="33" name="Tekstfelt 32">
                <a:extLst>
                  <a:ext uri="{FF2B5EF4-FFF2-40B4-BE49-F238E27FC236}">
                    <a16:creationId xmlns:a16="http://schemas.microsoft.com/office/drawing/2014/main" id="{C26E64D2-1305-254E-833E-C0F2B1C18292}"/>
                  </a:ext>
                </a:extLst>
              </p:cNvPr>
              <p:cNvSpPr txBox="1"/>
              <p:nvPr/>
            </p:nvSpPr>
            <p:spPr>
              <a:xfrm>
                <a:off x="2511425" y="2552067"/>
                <a:ext cx="444352" cy="707886"/>
              </a:xfrm>
              <a:prstGeom prst="rect">
                <a:avLst/>
              </a:prstGeom>
              <a:noFill/>
            </p:spPr>
            <p:txBody>
              <a:bodyPr wrap="none" rtlCol="0">
                <a:spAutoFit/>
              </a:bodyPr>
              <a:lstStyle/>
              <a:p>
                <a:r>
                  <a:rPr lang="da-DK" sz="4000" b="1" dirty="0">
                    <a:solidFill>
                      <a:srgbClr val="00B050"/>
                    </a:solidFill>
                  </a:rPr>
                  <a:t>3</a:t>
                </a:r>
              </a:p>
            </p:txBody>
          </p:sp>
        </p:grpSp>
        <p:sp>
          <p:nvSpPr>
            <p:cNvPr id="10" name="Rektangel 9">
              <a:extLst>
                <a:ext uri="{FF2B5EF4-FFF2-40B4-BE49-F238E27FC236}">
                  <a16:creationId xmlns:a16="http://schemas.microsoft.com/office/drawing/2014/main" id="{1D3CFBCA-2484-2CCB-E1E5-47D29D26D62F}"/>
                </a:ext>
              </a:extLst>
            </p:cNvPr>
            <p:cNvSpPr/>
            <p:nvPr/>
          </p:nvSpPr>
          <p:spPr>
            <a:xfrm>
              <a:off x="1357050" y="943066"/>
              <a:ext cx="2258573" cy="307777"/>
            </a:xfrm>
            <a:prstGeom prst="rect">
              <a:avLst/>
            </a:prstGeom>
          </p:spPr>
          <p:txBody>
            <a:bodyPr wrap="square">
              <a:spAutoFit/>
            </a:bodyPr>
            <a:lstStyle/>
            <a:p>
              <a:r>
                <a:rPr lang="da-DK" sz="1400" b="1" dirty="0">
                  <a:solidFill>
                    <a:srgbClr val="002060"/>
                  </a:solidFill>
                  <a:cs typeface="Arial" panose="020B0604020202020204" pitchFamily="34" charset="0"/>
                </a:rPr>
                <a:t>Beskriv i denne rækkefølge</a:t>
              </a:r>
              <a:endParaRPr lang="da-DK" sz="1400" dirty="0">
                <a:solidFill>
                  <a:srgbClr val="002060"/>
                </a:solidFill>
                <a:cs typeface="Arial" panose="020B0604020202020204" pitchFamily="34" charset="0"/>
              </a:endParaRPr>
            </a:p>
          </p:txBody>
        </p:sp>
      </p:grpSp>
      <p:grpSp>
        <p:nvGrpSpPr>
          <p:cNvPr id="34" name="Gruppe 33">
            <a:extLst>
              <a:ext uri="{FF2B5EF4-FFF2-40B4-BE49-F238E27FC236}">
                <a16:creationId xmlns:a16="http://schemas.microsoft.com/office/drawing/2014/main" id="{B874AFE0-1435-C7ED-AE1D-5617D33D7F92}"/>
              </a:ext>
            </a:extLst>
          </p:cNvPr>
          <p:cNvGrpSpPr/>
          <p:nvPr/>
        </p:nvGrpSpPr>
        <p:grpSpPr>
          <a:xfrm>
            <a:off x="1376959" y="3665025"/>
            <a:ext cx="3592901" cy="2352320"/>
            <a:chOff x="1376959" y="3474525"/>
            <a:chExt cx="3592901" cy="2352320"/>
          </a:xfrm>
        </p:grpSpPr>
        <p:grpSp>
          <p:nvGrpSpPr>
            <p:cNvPr id="35" name="Gruppe 34">
              <a:extLst>
                <a:ext uri="{FF2B5EF4-FFF2-40B4-BE49-F238E27FC236}">
                  <a16:creationId xmlns:a16="http://schemas.microsoft.com/office/drawing/2014/main" id="{0D92DF75-A851-7105-C06F-44797C2DED8E}"/>
                </a:ext>
              </a:extLst>
            </p:cNvPr>
            <p:cNvGrpSpPr/>
            <p:nvPr/>
          </p:nvGrpSpPr>
          <p:grpSpPr>
            <a:xfrm>
              <a:off x="1441328" y="3746546"/>
              <a:ext cx="3528532" cy="2080299"/>
              <a:chOff x="1441328" y="3746546"/>
              <a:chExt cx="3528532" cy="2080299"/>
            </a:xfrm>
          </p:grpSpPr>
          <p:pic>
            <p:nvPicPr>
              <p:cNvPr id="37" name="Billede 36">
                <a:extLst>
                  <a:ext uri="{FF2B5EF4-FFF2-40B4-BE49-F238E27FC236}">
                    <a16:creationId xmlns:a16="http://schemas.microsoft.com/office/drawing/2014/main" id="{1E99BF74-031B-3BCA-C48A-EAE92DAB90A9}"/>
                  </a:ext>
                </a:extLst>
              </p:cNvPr>
              <p:cNvPicPr>
                <a:picLocks noChangeAspect="1"/>
              </p:cNvPicPr>
              <p:nvPr/>
            </p:nvPicPr>
            <p:blipFill rotWithShape="1">
              <a:blip r:embed="rId4"/>
              <a:srcRect l="22812" t="34166" r="32266" b="18750"/>
              <a:stretch/>
            </p:blipFill>
            <p:spPr>
              <a:xfrm>
                <a:off x="1441328" y="3746546"/>
                <a:ext cx="3528532" cy="2080299"/>
              </a:xfrm>
              <a:prstGeom prst="rect">
                <a:avLst/>
              </a:prstGeom>
            </p:spPr>
          </p:pic>
          <p:sp>
            <p:nvSpPr>
              <p:cNvPr id="38" name="Tekstfelt 37">
                <a:extLst>
                  <a:ext uri="{FF2B5EF4-FFF2-40B4-BE49-F238E27FC236}">
                    <a16:creationId xmlns:a16="http://schemas.microsoft.com/office/drawing/2014/main" id="{2C08FA54-54F0-3A3F-6DD8-8A877EFA3F93}"/>
                  </a:ext>
                </a:extLst>
              </p:cNvPr>
              <p:cNvSpPr txBox="1"/>
              <p:nvPr/>
            </p:nvSpPr>
            <p:spPr>
              <a:xfrm>
                <a:off x="1628775" y="5095242"/>
                <a:ext cx="444352" cy="707886"/>
              </a:xfrm>
              <a:prstGeom prst="rect">
                <a:avLst/>
              </a:prstGeom>
              <a:noFill/>
            </p:spPr>
            <p:txBody>
              <a:bodyPr wrap="none" rtlCol="0">
                <a:spAutoFit/>
              </a:bodyPr>
              <a:lstStyle/>
              <a:p>
                <a:r>
                  <a:rPr lang="da-DK" sz="4000" b="1" dirty="0">
                    <a:solidFill>
                      <a:srgbClr val="FF0000"/>
                    </a:solidFill>
                  </a:rPr>
                  <a:t>3</a:t>
                </a:r>
              </a:p>
            </p:txBody>
          </p:sp>
          <p:sp>
            <p:nvSpPr>
              <p:cNvPr id="39" name="Tekstfelt 38">
                <a:extLst>
                  <a:ext uri="{FF2B5EF4-FFF2-40B4-BE49-F238E27FC236}">
                    <a16:creationId xmlns:a16="http://schemas.microsoft.com/office/drawing/2014/main" id="{6994942E-DE3E-7423-95AF-DA6980997E2B}"/>
                  </a:ext>
                </a:extLst>
              </p:cNvPr>
              <p:cNvSpPr txBox="1"/>
              <p:nvPr/>
            </p:nvSpPr>
            <p:spPr>
              <a:xfrm>
                <a:off x="4276725" y="5095242"/>
                <a:ext cx="444352" cy="707886"/>
              </a:xfrm>
              <a:prstGeom prst="rect">
                <a:avLst/>
              </a:prstGeom>
              <a:noFill/>
            </p:spPr>
            <p:txBody>
              <a:bodyPr wrap="none" rtlCol="0">
                <a:spAutoFit/>
              </a:bodyPr>
              <a:lstStyle/>
              <a:p>
                <a:r>
                  <a:rPr lang="da-DK" sz="4000" b="1" dirty="0">
                    <a:solidFill>
                      <a:srgbClr val="00B050"/>
                    </a:solidFill>
                  </a:rPr>
                  <a:t>4</a:t>
                </a:r>
              </a:p>
            </p:txBody>
          </p:sp>
          <p:sp>
            <p:nvSpPr>
              <p:cNvPr id="40" name="Tekstfelt 39">
                <a:extLst>
                  <a:ext uri="{FF2B5EF4-FFF2-40B4-BE49-F238E27FC236}">
                    <a16:creationId xmlns:a16="http://schemas.microsoft.com/office/drawing/2014/main" id="{4E35958D-1364-85F6-C76F-730454456ABB}"/>
                  </a:ext>
                </a:extLst>
              </p:cNvPr>
              <p:cNvSpPr txBox="1"/>
              <p:nvPr/>
            </p:nvSpPr>
            <p:spPr>
              <a:xfrm>
                <a:off x="3394075" y="5095242"/>
                <a:ext cx="444352" cy="707886"/>
              </a:xfrm>
              <a:prstGeom prst="rect">
                <a:avLst/>
              </a:prstGeom>
              <a:noFill/>
            </p:spPr>
            <p:txBody>
              <a:bodyPr wrap="none" rtlCol="0">
                <a:spAutoFit/>
              </a:bodyPr>
              <a:lstStyle/>
              <a:p>
                <a:r>
                  <a:rPr lang="da-DK" sz="4000" b="1" dirty="0">
                    <a:solidFill>
                      <a:srgbClr val="FF0000"/>
                    </a:solidFill>
                  </a:rPr>
                  <a:t>2</a:t>
                </a:r>
              </a:p>
            </p:txBody>
          </p:sp>
          <p:sp>
            <p:nvSpPr>
              <p:cNvPr id="41" name="Tekstfelt 40">
                <a:extLst>
                  <a:ext uri="{FF2B5EF4-FFF2-40B4-BE49-F238E27FC236}">
                    <a16:creationId xmlns:a16="http://schemas.microsoft.com/office/drawing/2014/main" id="{A3BB7734-0482-9EC0-3418-2083B21D5F8C}"/>
                  </a:ext>
                </a:extLst>
              </p:cNvPr>
              <p:cNvSpPr txBox="1"/>
              <p:nvPr/>
            </p:nvSpPr>
            <p:spPr>
              <a:xfrm>
                <a:off x="2511425" y="5095242"/>
                <a:ext cx="444352" cy="707886"/>
              </a:xfrm>
              <a:prstGeom prst="rect">
                <a:avLst/>
              </a:prstGeom>
              <a:noFill/>
            </p:spPr>
            <p:txBody>
              <a:bodyPr wrap="none" rtlCol="0">
                <a:spAutoFit/>
              </a:bodyPr>
              <a:lstStyle/>
              <a:p>
                <a:r>
                  <a:rPr lang="da-DK" sz="4000" b="1" dirty="0">
                    <a:solidFill>
                      <a:srgbClr val="00B050"/>
                    </a:solidFill>
                  </a:rPr>
                  <a:t>1</a:t>
                </a:r>
              </a:p>
            </p:txBody>
          </p:sp>
        </p:grpSp>
        <p:sp>
          <p:nvSpPr>
            <p:cNvPr id="36" name="Rektangel 35">
              <a:extLst>
                <a:ext uri="{FF2B5EF4-FFF2-40B4-BE49-F238E27FC236}">
                  <a16:creationId xmlns:a16="http://schemas.microsoft.com/office/drawing/2014/main" id="{BAA3575D-B3B8-2C42-A766-1F50D55F65D3}"/>
                </a:ext>
              </a:extLst>
            </p:cNvPr>
            <p:cNvSpPr/>
            <p:nvPr/>
          </p:nvSpPr>
          <p:spPr>
            <a:xfrm>
              <a:off x="1376959" y="3474525"/>
              <a:ext cx="3592901" cy="307777"/>
            </a:xfrm>
            <a:prstGeom prst="rect">
              <a:avLst/>
            </a:prstGeom>
          </p:spPr>
          <p:txBody>
            <a:bodyPr wrap="square">
              <a:spAutoFit/>
            </a:bodyPr>
            <a:lstStyle/>
            <a:p>
              <a:r>
                <a:rPr lang="da-DK" sz="1400" b="1" dirty="0">
                  <a:solidFill>
                    <a:srgbClr val="002060"/>
                  </a:solidFill>
                  <a:cs typeface="Arial" panose="020B0604020202020204" pitchFamily="34" charset="0"/>
                </a:rPr>
                <a:t>Kommuniker i denne rækkefølge</a:t>
              </a:r>
              <a:endParaRPr lang="da-DK" sz="1400" dirty="0">
                <a:solidFill>
                  <a:srgbClr val="002060"/>
                </a:solidFill>
                <a:cs typeface="Arial" panose="020B0604020202020204" pitchFamily="34" charset="0"/>
              </a:endParaRPr>
            </a:p>
          </p:txBody>
        </p:sp>
      </p:grpSp>
      <p:sp>
        <p:nvSpPr>
          <p:cNvPr id="42" name="Rektangel 41">
            <a:extLst>
              <a:ext uri="{FF2B5EF4-FFF2-40B4-BE49-F238E27FC236}">
                <a16:creationId xmlns:a16="http://schemas.microsoft.com/office/drawing/2014/main" id="{BBF55F8D-7046-F58D-FC02-BB017E0C381A}"/>
              </a:ext>
            </a:extLst>
          </p:cNvPr>
          <p:cNvSpPr/>
          <p:nvPr/>
        </p:nvSpPr>
        <p:spPr>
          <a:xfrm>
            <a:off x="5086350" y="1097233"/>
            <a:ext cx="5664322" cy="5078313"/>
          </a:xfrm>
          <a:prstGeom prst="rect">
            <a:avLst/>
          </a:prstGeom>
        </p:spPr>
        <p:txBody>
          <a:bodyPr wrap="square">
            <a:spAutoFit/>
          </a:bodyPr>
          <a:lstStyle/>
          <a:p>
            <a:r>
              <a:rPr lang="da-DK" sz="1200" b="1" dirty="0"/>
              <a:t>Opbygning af det dobbelte bogholderi </a:t>
            </a:r>
            <a:endParaRPr lang="da-DK" sz="1200" dirty="0"/>
          </a:p>
          <a:p>
            <a:pPr marL="228600" lvl="0" indent="-228600">
              <a:buFont typeface="+mj-lt"/>
              <a:buAutoNum type="arabicPeriod"/>
            </a:pPr>
            <a:r>
              <a:rPr lang="da-DK" sz="1200" dirty="0"/>
              <a:t>Beskriv den brændende platform, problemet i dag.</a:t>
            </a:r>
          </a:p>
          <a:p>
            <a:pPr marL="228600" lvl="0" indent="-228600">
              <a:buFont typeface="+mj-lt"/>
              <a:buAutoNum type="arabicPeriod"/>
            </a:pPr>
            <a:r>
              <a:rPr lang="da-DK" sz="1200" dirty="0"/>
              <a:t>Derefter beskrives visionen, mulighederne i fremtiden.</a:t>
            </a:r>
          </a:p>
          <a:p>
            <a:pPr marL="228600" lvl="0" indent="-228600">
              <a:buFont typeface="+mj-lt"/>
              <a:buAutoNum type="arabicPeriod"/>
            </a:pPr>
            <a:r>
              <a:rPr lang="da-DK" sz="1200" dirty="0"/>
              <a:t>Så beskrives fordelene ved den nuværende situation set med målgruppens øjne. </a:t>
            </a:r>
          </a:p>
          <a:p>
            <a:pPr marL="228600" lvl="0" indent="-228600">
              <a:buFont typeface="+mj-lt"/>
              <a:buAutoNum type="arabicPeriod"/>
            </a:pPr>
            <a:r>
              <a:rPr lang="da-DK" sz="1200" dirty="0"/>
              <a:t>Til sidst beskrives ulemperne i den fremtidige situation set med målgruppens øjne.</a:t>
            </a:r>
          </a:p>
          <a:p>
            <a:endParaRPr lang="da-DK" sz="1200" b="1" dirty="0"/>
          </a:p>
          <a:p>
            <a:r>
              <a:rPr lang="da-DK" sz="1200" b="1" dirty="0"/>
              <a:t>Kommuniker overfor målgruppen i denne rækkefølge:</a:t>
            </a:r>
            <a:endParaRPr lang="da-DK" sz="1200" dirty="0"/>
          </a:p>
          <a:p>
            <a:pPr marL="171450" lvl="0" indent="-171450">
              <a:buFont typeface="Arial" panose="020B0604020202020204" pitchFamily="34" charset="0"/>
              <a:buChar char="•"/>
            </a:pPr>
            <a:r>
              <a:rPr lang="da-DK" sz="1200" dirty="0"/>
              <a:t>Søjle 2: Anerkend det målgruppen sætter pris på i dag.</a:t>
            </a:r>
          </a:p>
          <a:p>
            <a:pPr marL="171450" lvl="0" indent="-171450">
              <a:buFont typeface="Arial" panose="020B0604020202020204" pitchFamily="34" charset="0"/>
              <a:buChar char="•"/>
            </a:pPr>
            <a:r>
              <a:rPr lang="da-DK" sz="1200" dirty="0"/>
              <a:t>Søjle 3: Informér om det bøvl, vi skal igennem og fortæl, hvordan projektet vil hjælpe målgruppen.</a:t>
            </a:r>
          </a:p>
          <a:p>
            <a:pPr marL="171450" lvl="0" indent="-171450">
              <a:buFont typeface="Arial" panose="020B0604020202020204" pitchFamily="34" charset="0"/>
              <a:buChar char="•"/>
            </a:pPr>
            <a:r>
              <a:rPr lang="da-DK" sz="1200" dirty="0"/>
              <a:t>Søjle 1: Forklar, hvorfor forandringen er nødvendig.</a:t>
            </a:r>
          </a:p>
          <a:p>
            <a:pPr marL="171450" lvl="0" indent="-171450">
              <a:buFont typeface="Arial" panose="020B0604020202020204" pitchFamily="34" charset="0"/>
              <a:buChar char="•"/>
            </a:pPr>
            <a:r>
              <a:rPr lang="da-DK" sz="1200" dirty="0"/>
              <a:t>Søjle 4: Slut af med at beskrive visionen, vi gerne vil nå.</a:t>
            </a:r>
          </a:p>
          <a:p>
            <a:endParaRPr lang="da-DK" sz="1200" b="1" dirty="0"/>
          </a:p>
          <a:p>
            <a:r>
              <a:rPr lang="da-DK" sz="1200" b="1" dirty="0"/>
              <a:t>Eksempel:</a:t>
            </a:r>
            <a:endParaRPr lang="da-DK" sz="1200" dirty="0"/>
          </a:p>
          <a:p>
            <a:pPr marL="171450" indent="-171450">
              <a:buFont typeface="Arial" panose="020B0604020202020204" pitchFamily="34" charset="0"/>
              <a:buChar char="•"/>
            </a:pPr>
            <a:r>
              <a:rPr lang="da-DK" sz="1200" dirty="0"/>
              <a:t>Vi vil gerne sikre vores kunder hurtigere svar på deres forespørgsler.</a:t>
            </a:r>
          </a:p>
          <a:p>
            <a:pPr marL="171450" lvl="0" indent="-171450">
              <a:buFont typeface="Arial" panose="020B0604020202020204" pitchFamily="34" charset="0"/>
              <a:buChar char="•"/>
            </a:pPr>
            <a:r>
              <a:rPr lang="da-DK" sz="1200" dirty="0"/>
              <a:t>Vi ved, at I har arbejdet hårdt og professionelt for at give vores kunder svar så hurtigt som muligt. Det har ikke altid været let for jer, for vores systemer lever ikke altid op til det, man kunne forvente.</a:t>
            </a:r>
          </a:p>
          <a:p>
            <a:pPr marL="171450" lvl="0" indent="-171450">
              <a:buFont typeface="Arial" panose="020B0604020202020204" pitchFamily="34" charset="0"/>
              <a:buChar char="•"/>
            </a:pPr>
            <a:r>
              <a:rPr lang="da-DK" sz="1200" dirty="0"/>
              <a:t>Når vi nu indfører et nyt system og nye arbejdsgange, er vi godt klar over, at det giver lidt bøvl og ekstra besvær for jer i starten. Derfor vil vi aftale træning med den enkelte og i overgangsperioden indsætte ekstra ressourcer.</a:t>
            </a:r>
          </a:p>
          <a:p>
            <a:pPr marL="171450" lvl="0" indent="-171450">
              <a:buFont typeface="Arial" panose="020B0604020202020204" pitchFamily="34" charset="0"/>
              <a:buChar char="•"/>
            </a:pPr>
            <a:r>
              <a:rPr lang="da-DK" sz="1200" dirty="0"/>
              <a:t>Når vi alligevel vælger at gøre det, så skyldes det, at vores konkurrent har indført et tilsvarende system, som reducerer deres </a:t>
            </a:r>
            <a:r>
              <a:rPr lang="da-DK" sz="1200" dirty="0" err="1"/>
              <a:t>svartider</a:t>
            </a:r>
            <a:r>
              <a:rPr lang="da-DK" sz="1200" dirty="0"/>
              <a:t> til det halve. Det har allerede kostet os ordrer og kan på sigt koste arbejdspladser.</a:t>
            </a:r>
          </a:p>
          <a:p>
            <a:pPr marL="171450" lvl="0" indent="-171450">
              <a:buFont typeface="Arial" panose="020B0604020202020204" pitchFamily="34" charset="0"/>
              <a:buChar char="•"/>
            </a:pPr>
            <a:r>
              <a:rPr lang="da-DK" sz="1200" dirty="0"/>
              <a:t>Vores vision er, at vi med det nye system og jeres hjælp til at tilpasse arbejdsgangene kan reducere </a:t>
            </a:r>
            <a:r>
              <a:rPr lang="da-DK" sz="1200" dirty="0" err="1"/>
              <a:t>svartiderne</a:t>
            </a:r>
            <a:r>
              <a:rPr lang="da-DK" sz="1200" dirty="0"/>
              <a:t> med 60%, uden at det kræver en større arbejdsindsats fremover. I vil også modtage færre klager fra utilfredse kunder.</a:t>
            </a:r>
          </a:p>
        </p:txBody>
      </p:sp>
    </p:spTree>
    <p:extLst>
      <p:ext uri="{BB962C8B-B14F-4D97-AF65-F5344CB8AC3E}">
        <p14:creationId xmlns:p14="http://schemas.microsoft.com/office/powerpoint/2010/main" val="305679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Forskellige medier og deres effekt</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96319984-A9ED-EDE6-1FB4-1C2E1C9219E4}"/>
              </a:ext>
            </a:extLst>
          </p:cNvPr>
          <p:cNvSpPr/>
          <p:nvPr/>
        </p:nvSpPr>
        <p:spPr>
          <a:xfrm>
            <a:off x="1344374" y="1059981"/>
            <a:ext cx="6439367" cy="1337289"/>
          </a:xfrm>
          <a:prstGeom prst="rect">
            <a:avLst/>
          </a:prstGeom>
          <a:ln>
            <a:noFill/>
          </a:ln>
        </p:spPr>
        <p:txBody>
          <a:bodyPr wrap="square">
            <a:spAutoFit/>
          </a:bodyPr>
          <a:lstStyle/>
          <a:p>
            <a:pPr>
              <a:lnSpc>
                <a:spcPct val="107000"/>
              </a:lnSpc>
              <a:spcAft>
                <a:spcPts val="800"/>
              </a:spcAft>
            </a:pPr>
            <a:r>
              <a:rPr lang="da-DK" sz="1400" dirty="0"/>
              <a:t>Forskellige medier har forskellig effekt på modtagernes adfærd, spændende fra kendskab, accept over ændret holdning til ændret adfærd. Mediet vælges ud fra en </a:t>
            </a:r>
            <a:r>
              <a:rPr lang="en-US" sz="1400" dirty="0"/>
              <a:t>cost-benefit</a:t>
            </a:r>
            <a:r>
              <a:rPr lang="da-DK" sz="1400" dirty="0"/>
              <a:t> vurdering. Massemedier er billige pr. kontakt, men effekten er lille. Personlig dialog giver stor effekt, men er ressourcekrævende. </a:t>
            </a:r>
          </a:p>
          <a:p>
            <a:pPr>
              <a:lnSpc>
                <a:spcPct val="107000"/>
              </a:lnSpc>
              <a:spcAft>
                <a:spcPts val="800"/>
              </a:spcAft>
            </a:pPr>
            <a:endParaRPr lang="da-DK" sz="1400" dirty="0">
              <a:cs typeface="Arial" panose="020B0604020202020204" pitchFamily="34" charset="0"/>
            </a:endParaRPr>
          </a:p>
        </p:txBody>
      </p:sp>
      <p:grpSp>
        <p:nvGrpSpPr>
          <p:cNvPr id="11" name="Gruppe 10">
            <a:extLst>
              <a:ext uri="{FF2B5EF4-FFF2-40B4-BE49-F238E27FC236}">
                <a16:creationId xmlns:a16="http://schemas.microsoft.com/office/drawing/2014/main" id="{923C7FC7-4959-A271-EBEC-608BCE78A6BC}"/>
              </a:ext>
            </a:extLst>
          </p:cNvPr>
          <p:cNvGrpSpPr/>
          <p:nvPr/>
        </p:nvGrpSpPr>
        <p:grpSpPr>
          <a:xfrm>
            <a:off x="1388764" y="2227652"/>
            <a:ext cx="6516213" cy="3737233"/>
            <a:chOff x="1388764" y="1908056"/>
            <a:chExt cx="6516213" cy="3737233"/>
          </a:xfrm>
        </p:grpSpPr>
        <p:sp>
          <p:nvSpPr>
            <p:cNvPr id="13" name="Rektangel 12">
              <a:extLst>
                <a:ext uri="{FF2B5EF4-FFF2-40B4-BE49-F238E27FC236}">
                  <a16:creationId xmlns:a16="http://schemas.microsoft.com/office/drawing/2014/main" id="{F7230FAD-3E1C-9541-BF4E-D76DE478BF25}"/>
                </a:ext>
              </a:extLst>
            </p:cNvPr>
            <p:cNvSpPr/>
            <p:nvPr/>
          </p:nvSpPr>
          <p:spPr>
            <a:xfrm>
              <a:off x="1460282" y="2200417"/>
              <a:ext cx="6439367" cy="34448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A930DCA-CAFE-F853-098E-F63722F233F1}"/>
                </a:ext>
              </a:extLst>
            </p:cNvPr>
            <p:cNvSpPr/>
            <p:nvPr/>
          </p:nvSpPr>
          <p:spPr>
            <a:xfrm>
              <a:off x="1460282" y="3620469"/>
              <a:ext cx="6439367" cy="7278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latin typeface="Arial" panose="020B0604020202020204" pitchFamily="34" charset="0"/>
                <a:cs typeface="Arial" panose="020B0604020202020204" pitchFamily="34" charset="0"/>
              </a:endParaRPr>
            </a:p>
          </p:txBody>
        </p:sp>
        <p:sp>
          <p:nvSpPr>
            <p:cNvPr id="15" name="Rektangel 14">
              <a:extLst>
                <a:ext uri="{FF2B5EF4-FFF2-40B4-BE49-F238E27FC236}">
                  <a16:creationId xmlns:a16="http://schemas.microsoft.com/office/drawing/2014/main" id="{9195AB4C-BD18-4B14-8E15-19ED406C6CC9}"/>
                </a:ext>
              </a:extLst>
            </p:cNvPr>
            <p:cNvSpPr/>
            <p:nvPr/>
          </p:nvSpPr>
          <p:spPr>
            <a:xfrm>
              <a:off x="1460282" y="2201745"/>
              <a:ext cx="6439367" cy="7278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latin typeface="Arial" panose="020B060402020202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D3C0619C-8771-36E2-877E-F12D7FEEEB27}"/>
                </a:ext>
              </a:extLst>
            </p:cNvPr>
            <p:cNvSpPr/>
            <p:nvPr/>
          </p:nvSpPr>
          <p:spPr>
            <a:xfrm>
              <a:off x="1460282" y="2909222"/>
              <a:ext cx="6439367" cy="7278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latin typeface="Arial" panose="020B0604020202020204" pitchFamily="34" charset="0"/>
                <a:cs typeface="Arial" panose="020B0604020202020204" pitchFamily="34" charset="0"/>
              </a:endParaRPr>
            </a:p>
          </p:txBody>
        </p:sp>
        <p:sp>
          <p:nvSpPr>
            <p:cNvPr id="17" name="Nedadgående pil 4">
              <a:extLst>
                <a:ext uri="{FF2B5EF4-FFF2-40B4-BE49-F238E27FC236}">
                  <a16:creationId xmlns:a16="http://schemas.microsoft.com/office/drawing/2014/main" id="{1777EEE8-A69F-5DE2-66E1-D37DA2CD6B70}"/>
                </a:ext>
              </a:extLst>
            </p:cNvPr>
            <p:cNvSpPr/>
            <p:nvPr/>
          </p:nvSpPr>
          <p:spPr>
            <a:xfrm flipV="1">
              <a:off x="1388764" y="1908056"/>
              <a:ext cx="233780" cy="3737233"/>
            </a:xfrm>
            <a:prstGeom prst="downArrow">
              <a:avLst>
                <a:gd name="adj1" fmla="val 50000"/>
                <a:gd name="adj2" fmla="val 1117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latin typeface="Arial" panose="020B0604020202020204" pitchFamily="34" charset="0"/>
                <a:cs typeface="Arial" panose="020B0604020202020204" pitchFamily="34" charset="0"/>
              </a:endParaRPr>
            </a:p>
          </p:txBody>
        </p:sp>
        <p:sp>
          <p:nvSpPr>
            <p:cNvPr id="18" name="Rectangle 10">
              <a:extLst>
                <a:ext uri="{FF2B5EF4-FFF2-40B4-BE49-F238E27FC236}">
                  <a16:creationId xmlns:a16="http://schemas.microsoft.com/office/drawing/2014/main" id="{AA16FC2A-0356-B868-C6AB-EDF9FF273BFB}"/>
                </a:ext>
              </a:extLst>
            </p:cNvPr>
            <p:cNvSpPr>
              <a:spLocks noChangeArrowheads="1"/>
            </p:cNvSpPr>
            <p:nvPr/>
          </p:nvSpPr>
          <p:spPr bwMode="auto">
            <a:xfrm>
              <a:off x="1614759" y="4363995"/>
              <a:ext cx="938344"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b="1" dirty="0">
                  <a:solidFill>
                    <a:schemeClr val="bg1"/>
                  </a:solidFill>
                  <a:cs typeface="Arial" panose="020B0604020202020204" pitchFamily="34" charset="0"/>
                </a:rPr>
                <a:t>Har kendskab</a:t>
              </a:r>
            </a:p>
          </p:txBody>
        </p:sp>
        <p:sp>
          <p:nvSpPr>
            <p:cNvPr id="19" name="Rectangle 10">
              <a:extLst>
                <a:ext uri="{FF2B5EF4-FFF2-40B4-BE49-F238E27FC236}">
                  <a16:creationId xmlns:a16="http://schemas.microsoft.com/office/drawing/2014/main" id="{23D568DA-681B-1EDA-AD8B-A1260F1DF7B4}"/>
                </a:ext>
              </a:extLst>
            </p:cNvPr>
            <p:cNvSpPr>
              <a:spLocks noChangeArrowheads="1"/>
            </p:cNvSpPr>
            <p:nvPr/>
          </p:nvSpPr>
          <p:spPr bwMode="auto">
            <a:xfrm>
              <a:off x="1614759" y="2212776"/>
              <a:ext cx="9383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b="1" dirty="0">
                  <a:cs typeface="Arial" panose="020B0604020202020204" pitchFamily="34" charset="0"/>
                </a:rPr>
                <a:t>Ændre    adfærd</a:t>
              </a:r>
            </a:p>
          </p:txBody>
        </p:sp>
        <p:sp>
          <p:nvSpPr>
            <p:cNvPr id="20" name="Rectangle 10">
              <a:extLst>
                <a:ext uri="{FF2B5EF4-FFF2-40B4-BE49-F238E27FC236}">
                  <a16:creationId xmlns:a16="http://schemas.microsoft.com/office/drawing/2014/main" id="{195ADC83-F396-FB87-1FC3-E3F063BA6F27}"/>
                </a:ext>
              </a:extLst>
            </p:cNvPr>
            <p:cNvSpPr>
              <a:spLocks noChangeArrowheads="1"/>
            </p:cNvSpPr>
            <p:nvPr/>
          </p:nvSpPr>
          <p:spPr bwMode="auto">
            <a:xfrm>
              <a:off x="1614759" y="2923003"/>
              <a:ext cx="9383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b="1" dirty="0">
                  <a:cs typeface="Arial" panose="020B0604020202020204" pitchFamily="34" charset="0"/>
                </a:rPr>
                <a:t>Ændre holdning</a:t>
              </a:r>
            </a:p>
          </p:txBody>
        </p:sp>
        <p:sp>
          <p:nvSpPr>
            <p:cNvPr id="21" name="Rectangle 10">
              <a:extLst>
                <a:ext uri="{FF2B5EF4-FFF2-40B4-BE49-F238E27FC236}">
                  <a16:creationId xmlns:a16="http://schemas.microsoft.com/office/drawing/2014/main" id="{C6A630F1-BAB0-8677-3BC1-61A9687B8BB5}"/>
                </a:ext>
              </a:extLst>
            </p:cNvPr>
            <p:cNvSpPr>
              <a:spLocks noChangeArrowheads="1"/>
            </p:cNvSpPr>
            <p:nvPr/>
          </p:nvSpPr>
          <p:spPr bwMode="auto">
            <a:xfrm>
              <a:off x="1614759" y="3651878"/>
              <a:ext cx="113362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b="1" dirty="0">
                  <a:cs typeface="Arial" panose="020B0604020202020204" pitchFamily="34" charset="0"/>
                </a:rPr>
                <a:t>Accepterer relevans</a:t>
              </a:r>
            </a:p>
          </p:txBody>
        </p:sp>
        <p:sp>
          <p:nvSpPr>
            <p:cNvPr id="22" name="Rektangel 21">
              <a:extLst>
                <a:ext uri="{FF2B5EF4-FFF2-40B4-BE49-F238E27FC236}">
                  <a16:creationId xmlns:a16="http://schemas.microsoft.com/office/drawing/2014/main" id="{533C7CAB-4783-A8D5-4384-3B7A4EA0AF91}"/>
                </a:ext>
              </a:extLst>
            </p:cNvPr>
            <p:cNvSpPr/>
            <p:nvPr/>
          </p:nvSpPr>
          <p:spPr>
            <a:xfrm>
              <a:off x="1585587" y="4869240"/>
              <a:ext cx="851515"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Pixibog om </a:t>
              </a:r>
            </a:p>
            <a:p>
              <a:pPr algn="ctr"/>
              <a:r>
                <a:rPr lang="da-DK" sz="1000" dirty="0">
                  <a:solidFill>
                    <a:schemeClr val="bg1"/>
                  </a:solidFill>
                  <a:latin typeface="Arial" panose="020B0604020202020204" pitchFamily="34" charset="0"/>
                  <a:cs typeface="Arial" panose="020B0604020202020204" pitchFamily="34" charset="0"/>
                </a:rPr>
                <a:t>projektet</a:t>
              </a:r>
            </a:p>
          </p:txBody>
        </p:sp>
        <p:sp>
          <p:nvSpPr>
            <p:cNvPr id="23" name="Rektangel 22">
              <a:extLst>
                <a:ext uri="{FF2B5EF4-FFF2-40B4-BE49-F238E27FC236}">
                  <a16:creationId xmlns:a16="http://schemas.microsoft.com/office/drawing/2014/main" id="{A39D2A5D-032B-0FF7-8FAF-ACA267AC61D8}"/>
                </a:ext>
              </a:extLst>
            </p:cNvPr>
            <p:cNvSpPr/>
            <p:nvPr/>
          </p:nvSpPr>
          <p:spPr>
            <a:xfrm>
              <a:off x="3792014" y="4399887"/>
              <a:ext cx="1332417"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Opslag og udstilling </a:t>
              </a:r>
            </a:p>
            <a:p>
              <a:pPr algn="ctr"/>
              <a:r>
                <a:rPr lang="da-DK" sz="1000" dirty="0">
                  <a:solidFill>
                    <a:schemeClr val="bg1"/>
                  </a:solidFill>
                  <a:latin typeface="Arial" panose="020B0604020202020204" pitchFamily="34" charset="0"/>
                  <a:cs typeface="Arial" panose="020B0604020202020204" pitchFamily="34" charset="0"/>
                </a:rPr>
                <a:t>i kantinen</a:t>
              </a:r>
            </a:p>
          </p:txBody>
        </p:sp>
        <p:sp>
          <p:nvSpPr>
            <p:cNvPr id="24" name="Rektangel 23">
              <a:extLst>
                <a:ext uri="{FF2B5EF4-FFF2-40B4-BE49-F238E27FC236}">
                  <a16:creationId xmlns:a16="http://schemas.microsoft.com/office/drawing/2014/main" id="{8A389645-1F54-A411-E153-B2CD4894F649}"/>
                </a:ext>
              </a:extLst>
            </p:cNvPr>
            <p:cNvSpPr/>
            <p:nvPr/>
          </p:nvSpPr>
          <p:spPr>
            <a:xfrm>
              <a:off x="6944457" y="4399887"/>
              <a:ext cx="960520" cy="400110"/>
            </a:xfrm>
            <a:prstGeom prst="rect">
              <a:avLst/>
            </a:prstGeom>
          </p:spPr>
          <p:txBody>
            <a:bodyPr wrap="none">
              <a:spAutoFit/>
            </a:bodyPr>
            <a:lstStyle/>
            <a:p>
              <a:pPr algn="ctr"/>
              <a:r>
                <a:rPr lang="en-US" sz="1000" dirty="0">
                  <a:solidFill>
                    <a:schemeClr val="bg1"/>
                  </a:solidFill>
                  <a:latin typeface="Arial" panose="020B0604020202020204" pitchFamily="34" charset="0"/>
                  <a:cs typeface="Arial" panose="020B0604020202020204" pitchFamily="34" charset="0"/>
                </a:rPr>
                <a:t>Trivial Pursuit</a:t>
              </a:r>
            </a:p>
            <a:p>
              <a:pPr algn="ctr"/>
              <a:r>
                <a:rPr lang="da-DK" sz="1000" dirty="0">
                  <a:solidFill>
                    <a:schemeClr val="bg1"/>
                  </a:solidFill>
                  <a:latin typeface="Arial" panose="020B0604020202020204" pitchFamily="34" charset="0"/>
                  <a:cs typeface="Arial" panose="020B0604020202020204" pitchFamily="34" charset="0"/>
                </a:rPr>
                <a:t>om projektet</a:t>
              </a:r>
            </a:p>
          </p:txBody>
        </p:sp>
        <p:sp>
          <p:nvSpPr>
            <p:cNvPr id="25" name="Rektangel 24">
              <a:extLst>
                <a:ext uri="{FF2B5EF4-FFF2-40B4-BE49-F238E27FC236}">
                  <a16:creationId xmlns:a16="http://schemas.microsoft.com/office/drawing/2014/main" id="{049C7E59-63F6-7544-C4E8-B4139156B2A4}"/>
                </a:ext>
              </a:extLst>
            </p:cNvPr>
            <p:cNvSpPr/>
            <p:nvPr/>
          </p:nvSpPr>
          <p:spPr>
            <a:xfrm>
              <a:off x="6019730" y="4399887"/>
              <a:ext cx="872355"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Postkort fra </a:t>
              </a:r>
            </a:p>
            <a:p>
              <a:pPr algn="ctr"/>
              <a:r>
                <a:rPr lang="da-DK" sz="1000" dirty="0">
                  <a:solidFill>
                    <a:schemeClr val="bg1"/>
                  </a:solidFill>
                  <a:latin typeface="Arial" panose="020B0604020202020204" pitchFamily="34" charset="0"/>
                  <a:cs typeface="Arial" panose="020B0604020202020204" pitchFamily="34" charset="0"/>
                </a:rPr>
                <a:t>fremtiden</a:t>
              </a:r>
            </a:p>
          </p:txBody>
        </p:sp>
        <p:sp>
          <p:nvSpPr>
            <p:cNvPr id="26" name="Rektangel 25">
              <a:extLst>
                <a:ext uri="{FF2B5EF4-FFF2-40B4-BE49-F238E27FC236}">
                  <a16:creationId xmlns:a16="http://schemas.microsoft.com/office/drawing/2014/main" id="{4FA1D2F8-06BC-84EB-ADAC-E6714FF0429C}"/>
                </a:ext>
              </a:extLst>
            </p:cNvPr>
            <p:cNvSpPr/>
            <p:nvPr/>
          </p:nvSpPr>
          <p:spPr>
            <a:xfrm>
              <a:off x="2756406" y="4869240"/>
              <a:ext cx="1090363"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Artikler i </a:t>
              </a:r>
            </a:p>
            <a:p>
              <a:pPr algn="ctr"/>
              <a:r>
                <a:rPr lang="da-DK" sz="1000" dirty="0">
                  <a:solidFill>
                    <a:schemeClr val="bg1"/>
                  </a:solidFill>
                  <a:latin typeface="Arial" panose="020B0604020202020204" pitchFamily="34" charset="0"/>
                  <a:cs typeface="Arial" panose="020B0604020202020204" pitchFamily="34" charset="0"/>
                </a:rPr>
                <a:t>personalebladet</a:t>
              </a:r>
            </a:p>
          </p:txBody>
        </p:sp>
        <p:sp>
          <p:nvSpPr>
            <p:cNvPr id="27" name="Rektangel 26">
              <a:extLst>
                <a:ext uri="{FF2B5EF4-FFF2-40B4-BE49-F238E27FC236}">
                  <a16:creationId xmlns:a16="http://schemas.microsoft.com/office/drawing/2014/main" id="{BA737F03-3607-1093-0520-02CC76C29DFA}"/>
                </a:ext>
              </a:extLst>
            </p:cNvPr>
            <p:cNvSpPr/>
            <p:nvPr/>
          </p:nvSpPr>
          <p:spPr>
            <a:xfrm>
              <a:off x="2502145" y="4399887"/>
              <a:ext cx="1257075"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Morgenmøde eller </a:t>
              </a:r>
            </a:p>
            <a:p>
              <a:pPr algn="ctr"/>
              <a:r>
                <a:rPr lang="da-DK" sz="1000" dirty="0">
                  <a:solidFill>
                    <a:schemeClr val="bg1"/>
                  </a:solidFill>
                  <a:latin typeface="Arial" panose="020B0604020202020204" pitchFamily="34" charset="0"/>
                  <a:cs typeface="Arial" panose="020B0604020202020204" pitchFamily="34" charset="0"/>
                </a:rPr>
                <a:t>gå-hjem-møde</a:t>
              </a:r>
            </a:p>
          </p:txBody>
        </p:sp>
        <p:sp>
          <p:nvSpPr>
            <p:cNvPr id="28" name="Rektangel 27">
              <a:extLst>
                <a:ext uri="{FF2B5EF4-FFF2-40B4-BE49-F238E27FC236}">
                  <a16:creationId xmlns:a16="http://schemas.microsoft.com/office/drawing/2014/main" id="{FCC6456C-EF82-B5E8-D081-E3A0FE87387B}"/>
                </a:ext>
              </a:extLst>
            </p:cNvPr>
            <p:cNvSpPr/>
            <p:nvPr/>
          </p:nvSpPr>
          <p:spPr>
            <a:xfrm>
              <a:off x="4163764" y="4944949"/>
              <a:ext cx="950902"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Konkurrencer</a:t>
              </a:r>
            </a:p>
          </p:txBody>
        </p:sp>
        <p:sp>
          <p:nvSpPr>
            <p:cNvPr id="43" name="Rektangel 42">
              <a:extLst>
                <a:ext uri="{FF2B5EF4-FFF2-40B4-BE49-F238E27FC236}">
                  <a16:creationId xmlns:a16="http://schemas.microsoft.com/office/drawing/2014/main" id="{07D838EB-7257-EE1D-1316-92FE0435EACF}"/>
                </a:ext>
              </a:extLst>
            </p:cNvPr>
            <p:cNvSpPr/>
            <p:nvPr/>
          </p:nvSpPr>
          <p:spPr>
            <a:xfrm>
              <a:off x="5435396" y="4944949"/>
              <a:ext cx="878767"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Konferencer</a:t>
              </a:r>
            </a:p>
          </p:txBody>
        </p:sp>
        <p:sp>
          <p:nvSpPr>
            <p:cNvPr id="44" name="Rektangel 43">
              <a:extLst>
                <a:ext uri="{FF2B5EF4-FFF2-40B4-BE49-F238E27FC236}">
                  <a16:creationId xmlns:a16="http://schemas.microsoft.com/office/drawing/2014/main" id="{CEDF2D67-CA98-FA67-F7AA-55DFF75B6914}"/>
                </a:ext>
              </a:extLst>
            </p:cNvPr>
            <p:cNvSpPr/>
            <p:nvPr/>
          </p:nvSpPr>
          <p:spPr>
            <a:xfrm>
              <a:off x="6861546" y="5336473"/>
              <a:ext cx="817853"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Udstillinger</a:t>
              </a:r>
            </a:p>
          </p:txBody>
        </p:sp>
        <p:sp>
          <p:nvSpPr>
            <p:cNvPr id="45" name="Rektangel 44">
              <a:extLst>
                <a:ext uri="{FF2B5EF4-FFF2-40B4-BE49-F238E27FC236}">
                  <a16:creationId xmlns:a16="http://schemas.microsoft.com/office/drawing/2014/main" id="{3D299CCD-27D4-4113-5033-F5B4D27C1F23}"/>
                </a:ext>
              </a:extLst>
            </p:cNvPr>
            <p:cNvSpPr/>
            <p:nvPr/>
          </p:nvSpPr>
          <p:spPr>
            <a:xfrm>
              <a:off x="5641744" y="5336473"/>
              <a:ext cx="965329"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Presseomtale</a:t>
              </a:r>
            </a:p>
          </p:txBody>
        </p:sp>
        <p:sp>
          <p:nvSpPr>
            <p:cNvPr id="46" name="Rektangel 45">
              <a:extLst>
                <a:ext uri="{FF2B5EF4-FFF2-40B4-BE49-F238E27FC236}">
                  <a16:creationId xmlns:a16="http://schemas.microsoft.com/office/drawing/2014/main" id="{18C6D259-A621-E578-2C8C-DDBCC813051B}"/>
                </a:ext>
              </a:extLst>
            </p:cNvPr>
            <p:cNvSpPr/>
            <p:nvPr/>
          </p:nvSpPr>
          <p:spPr>
            <a:xfrm>
              <a:off x="5180624" y="4399887"/>
              <a:ext cx="750526"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Blog på </a:t>
              </a:r>
            </a:p>
            <a:p>
              <a:pPr algn="ctr"/>
              <a:r>
                <a:rPr lang="da-DK" sz="1000" dirty="0">
                  <a:solidFill>
                    <a:schemeClr val="bg1"/>
                  </a:solidFill>
                  <a:latin typeface="Arial" panose="020B0604020202020204" pitchFamily="34" charset="0"/>
                  <a:cs typeface="Arial" panose="020B0604020202020204" pitchFamily="34" charset="0"/>
                </a:rPr>
                <a:t>intranettet</a:t>
              </a:r>
            </a:p>
          </p:txBody>
        </p:sp>
        <p:sp>
          <p:nvSpPr>
            <p:cNvPr id="47" name="Rektangel 46">
              <a:extLst>
                <a:ext uri="{FF2B5EF4-FFF2-40B4-BE49-F238E27FC236}">
                  <a16:creationId xmlns:a16="http://schemas.microsoft.com/office/drawing/2014/main" id="{074724B3-215C-43B2-96D2-0E44CF73507C}"/>
                </a:ext>
              </a:extLst>
            </p:cNvPr>
            <p:cNvSpPr/>
            <p:nvPr/>
          </p:nvSpPr>
          <p:spPr>
            <a:xfrm>
              <a:off x="2636481" y="5336473"/>
              <a:ext cx="978153"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Facebookside</a:t>
              </a:r>
            </a:p>
          </p:txBody>
        </p:sp>
        <p:sp>
          <p:nvSpPr>
            <p:cNvPr id="48" name="Rektangel 47">
              <a:extLst>
                <a:ext uri="{FF2B5EF4-FFF2-40B4-BE49-F238E27FC236}">
                  <a16:creationId xmlns:a16="http://schemas.microsoft.com/office/drawing/2014/main" id="{7C7B761B-4476-2F9D-CC0C-AC1E70EACB5B}"/>
                </a:ext>
              </a:extLst>
            </p:cNvPr>
            <p:cNvSpPr/>
            <p:nvPr/>
          </p:nvSpPr>
          <p:spPr>
            <a:xfrm>
              <a:off x="3890072" y="5336473"/>
              <a:ext cx="510076"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Video</a:t>
              </a:r>
            </a:p>
          </p:txBody>
        </p:sp>
        <p:sp>
          <p:nvSpPr>
            <p:cNvPr id="49" name="Rektangel 48">
              <a:extLst>
                <a:ext uri="{FF2B5EF4-FFF2-40B4-BE49-F238E27FC236}">
                  <a16:creationId xmlns:a16="http://schemas.microsoft.com/office/drawing/2014/main" id="{A7E9AB94-E745-9E13-E43B-D16380C46684}"/>
                </a:ext>
              </a:extLst>
            </p:cNvPr>
            <p:cNvSpPr/>
            <p:nvPr/>
          </p:nvSpPr>
          <p:spPr>
            <a:xfrm>
              <a:off x="1719464" y="5336473"/>
              <a:ext cx="652744"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Plakater</a:t>
              </a:r>
            </a:p>
          </p:txBody>
        </p:sp>
        <p:sp>
          <p:nvSpPr>
            <p:cNvPr id="50" name="Rektangel 49">
              <a:extLst>
                <a:ext uri="{FF2B5EF4-FFF2-40B4-BE49-F238E27FC236}">
                  <a16:creationId xmlns:a16="http://schemas.microsoft.com/office/drawing/2014/main" id="{9E59BA4C-AD32-8B1E-C652-16F0D9E63C5E}"/>
                </a:ext>
              </a:extLst>
            </p:cNvPr>
            <p:cNvSpPr/>
            <p:nvPr/>
          </p:nvSpPr>
          <p:spPr>
            <a:xfrm>
              <a:off x="4685033" y="5336473"/>
              <a:ext cx="702436" cy="246221"/>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Brochure</a:t>
              </a:r>
            </a:p>
          </p:txBody>
        </p:sp>
        <p:sp>
          <p:nvSpPr>
            <p:cNvPr id="51" name="Rektangel 50">
              <a:extLst>
                <a:ext uri="{FF2B5EF4-FFF2-40B4-BE49-F238E27FC236}">
                  <a16:creationId xmlns:a16="http://schemas.microsoft.com/office/drawing/2014/main" id="{0BF07E16-F399-9046-E8DC-DE1C910A96B9}"/>
                </a:ext>
              </a:extLst>
            </p:cNvPr>
            <p:cNvSpPr/>
            <p:nvPr/>
          </p:nvSpPr>
          <p:spPr>
            <a:xfrm>
              <a:off x="3667508" y="3809488"/>
              <a:ext cx="914033"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Leders Q&amp;A </a:t>
              </a:r>
            </a:p>
            <a:p>
              <a:pPr algn="ctr"/>
              <a:r>
                <a:rPr lang="da-DK" sz="1000" dirty="0">
                  <a:latin typeface="Arial" panose="020B0604020202020204" pitchFamily="34" charset="0"/>
                  <a:cs typeface="Arial" panose="020B0604020202020204" pitchFamily="34" charset="0"/>
                </a:rPr>
                <a:t>om projektet</a:t>
              </a:r>
            </a:p>
          </p:txBody>
        </p:sp>
        <p:sp>
          <p:nvSpPr>
            <p:cNvPr id="52" name="Rektangel 51">
              <a:extLst>
                <a:ext uri="{FF2B5EF4-FFF2-40B4-BE49-F238E27FC236}">
                  <a16:creationId xmlns:a16="http://schemas.microsoft.com/office/drawing/2014/main" id="{B2C2D94C-21BE-6967-B880-77C084A39F4C}"/>
                </a:ext>
              </a:extLst>
            </p:cNvPr>
            <p:cNvSpPr/>
            <p:nvPr/>
          </p:nvSpPr>
          <p:spPr>
            <a:xfrm>
              <a:off x="6637432" y="4869240"/>
              <a:ext cx="1191353" cy="400110"/>
            </a:xfrm>
            <a:prstGeom prst="rect">
              <a:avLst/>
            </a:prstGeom>
          </p:spPr>
          <p:txBody>
            <a:bodyPr wrap="none">
              <a:spAutoFit/>
            </a:bodyPr>
            <a:lstStyle/>
            <a:p>
              <a:pPr algn="ctr"/>
              <a:r>
                <a:rPr lang="da-DK" sz="1000" dirty="0">
                  <a:solidFill>
                    <a:schemeClr val="bg1"/>
                  </a:solidFill>
                  <a:latin typeface="Arial" panose="020B0604020202020204" pitchFamily="34" charset="0"/>
                  <a:cs typeface="Arial" panose="020B0604020202020204" pitchFamily="34" charset="0"/>
                </a:rPr>
                <a:t>Skriftlig</a:t>
              </a:r>
            </a:p>
            <a:p>
              <a:pPr algn="ctr"/>
              <a:r>
                <a:rPr lang="da-DK" sz="1000" dirty="0">
                  <a:solidFill>
                    <a:schemeClr val="bg1"/>
                  </a:solidFill>
                  <a:latin typeface="Arial" panose="020B0604020202020204" pitchFamily="34" charset="0"/>
                  <a:cs typeface="Arial" panose="020B0604020202020204" pitchFamily="34" charset="0"/>
                </a:rPr>
                <a:t>Q&amp;A om projektet</a:t>
              </a:r>
            </a:p>
          </p:txBody>
        </p:sp>
        <p:sp>
          <p:nvSpPr>
            <p:cNvPr id="53" name="Rektangel 52">
              <a:extLst>
                <a:ext uri="{FF2B5EF4-FFF2-40B4-BE49-F238E27FC236}">
                  <a16:creationId xmlns:a16="http://schemas.microsoft.com/office/drawing/2014/main" id="{E35C6A8D-04BB-4342-527D-81F45FA4A174}"/>
                </a:ext>
              </a:extLst>
            </p:cNvPr>
            <p:cNvSpPr/>
            <p:nvPr/>
          </p:nvSpPr>
          <p:spPr>
            <a:xfrm>
              <a:off x="4766072" y="3809488"/>
              <a:ext cx="942887" cy="400110"/>
            </a:xfrm>
            <a:prstGeom prst="rect">
              <a:avLst/>
            </a:prstGeom>
          </p:spPr>
          <p:txBody>
            <a:bodyPr wrap="none">
              <a:spAutoFit/>
            </a:bodyPr>
            <a:lstStyle/>
            <a:p>
              <a:pPr algn="ctr"/>
              <a:r>
                <a:rPr lang="en-US" sz="1000" dirty="0">
                  <a:latin typeface="Arial" panose="020B0604020202020204" pitchFamily="34" charset="0"/>
                  <a:cs typeface="Arial" panose="020B0604020202020204" pitchFamily="34" charset="0"/>
                </a:rPr>
                <a:t>Roadshow</a:t>
              </a:r>
              <a:r>
                <a:rPr lang="da-DK" sz="1000" dirty="0">
                  <a:latin typeface="Arial" panose="020B0604020202020204" pitchFamily="34" charset="0"/>
                  <a:cs typeface="Arial" panose="020B0604020202020204" pitchFamily="34" charset="0"/>
                </a:rPr>
                <a:t> </a:t>
              </a:r>
            </a:p>
            <a:p>
              <a:pPr algn="ctr"/>
              <a:r>
                <a:rPr lang="da-DK" sz="1000" dirty="0">
                  <a:latin typeface="Arial" panose="020B0604020202020204" pitchFamily="34" charset="0"/>
                  <a:cs typeface="Arial" panose="020B0604020202020204" pitchFamily="34" charset="0"/>
                </a:rPr>
                <a:t>med ledelsen</a:t>
              </a:r>
            </a:p>
          </p:txBody>
        </p:sp>
        <p:sp>
          <p:nvSpPr>
            <p:cNvPr id="54" name="Rektangel 53">
              <a:extLst>
                <a:ext uri="{FF2B5EF4-FFF2-40B4-BE49-F238E27FC236}">
                  <a16:creationId xmlns:a16="http://schemas.microsoft.com/office/drawing/2014/main" id="{7DB65B79-3A1B-1933-F1CE-2921EB4628E4}"/>
                </a:ext>
              </a:extLst>
            </p:cNvPr>
            <p:cNvSpPr/>
            <p:nvPr/>
          </p:nvSpPr>
          <p:spPr>
            <a:xfrm>
              <a:off x="5902441" y="3809488"/>
              <a:ext cx="957313" cy="400110"/>
            </a:xfrm>
            <a:prstGeom prst="rect">
              <a:avLst/>
            </a:prstGeom>
          </p:spPr>
          <p:txBody>
            <a:bodyPr wrap="none">
              <a:spAutoFit/>
            </a:bodyPr>
            <a:lstStyle/>
            <a:p>
              <a:pPr algn="ctr"/>
              <a:r>
                <a:rPr lang="en-US" sz="1000" dirty="0">
                  <a:latin typeface="Arial" panose="020B0604020202020204" pitchFamily="34" charset="0"/>
                  <a:cs typeface="Arial" panose="020B0604020202020204" pitchFamily="34" charset="0"/>
                </a:rPr>
                <a:t>Roadshow</a:t>
              </a:r>
              <a:r>
                <a:rPr lang="da-DK" sz="1000" dirty="0">
                  <a:latin typeface="Arial" panose="020B0604020202020204" pitchFamily="34" charset="0"/>
                  <a:cs typeface="Arial" panose="020B0604020202020204" pitchFamily="34" charset="0"/>
                </a:rPr>
                <a:t> </a:t>
              </a:r>
            </a:p>
            <a:p>
              <a:pPr algn="ctr"/>
              <a:r>
                <a:rPr lang="da-DK" sz="1000" dirty="0">
                  <a:latin typeface="Arial" panose="020B0604020202020204" pitchFamily="34" charset="0"/>
                  <a:cs typeface="Arial" panose="020B0604020202020204" pitchFamily="34" charset="0"/>
                </a:rPr>
                <a:t>med projektet</a:t>
              </a:r>
            </a:p>
          </p:txBody>
        </p:sp>
        <p:sp>
          <p:nvSpPr>
            <p:cNvPr id="55" name="Rektangel 54">
              <a:extLst>
                <a:ext uri="{FF2B5EF4-FFF2-40B4-BE49-F238E27FC236}">
                  <a16:creationId xmlns:a16="http://schemas.microsoft.com/office/drawing/2014/main" id="{69B549CE-14E1-5852-4DBE-149CCF8B3979}"/>
                </a:ext>
              </a:extLst>
            </p:cNvPr>
            <p:cNvSpPr/>
            <p:nvPr/>
          </p:nvSpPr>
          <p:spPr>
            <a:xfrm>
              <a:off x="7049326" y="3809488"/>
              <a:ext cx="822662"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Personlige </a:t>
              </a:r>
            </a:p>
            <a:p>
              <a:pPr algn="ctr"/>
              <a:r>
                <a:rPr lang="da-DK" sz="1000" dirty="0">
                  <a:latin typeface="Arial" panose="020B0604020202020204" pitchFamily="34" charset="0"/>
                  <a:cs typeface="Arial" panose="020B0604020202020204" pitchFamily="34" charset="0"/>
                </a:rPr>
                <a:t>mails</a:t>
              </a:r>
            </a:p>
          </p:txBody>
        </p:sp>
        <p:sp>
          <p:nvSpPr>
            <p:cNvPr id="56" name="Rektangel 55">
              <a:extLst>
                <a:ext uri="{FF2B5EF4-FFF2-40B4-BE49-F238E27FC236}">
                  <a16:creationId xmlns:a16="http://schemas.microsoft.com/office/drawing/2014/main" id="{42B03BC5-F04F-9B92-8634-0D36F209EE8A}"/>
                </a:ext>
              </a:extLst>
            </p:cNvPr>
            <p:cNvSpPr/>
            <p:nvPr/>
          </p:nvSpPr>
          <p:spPr>
            <a:xfrm>
              <a:off x="2607934" y="3733779"/>
              <a:ext cx="851516" cy="553998"/>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Historie-</a:t>
              </a:r>
            </a:p>
            <a:p>
              <a:pPr algn="ctr"/>
              <a:r>
                <a:rPr lang="da-DK" sz="1000" dirty="0">
                  <a:latin typeface="Arial" panose="020B0604020202020204" pitchFamily="34" charset="0"/>
                  <a:cs typeface="Arial" panose="020B0604020202020204" pitchFamily="34" charset="0"/>
                </a:rPr>
                <a:t>fortælling af</a:t>
              </a:r>
            </a:p>
            <a:p>
              <a:pPr algn="ctr"/>
              <a:r>
                <a:rPr lang="da-DK" sz="1000" dirty="0">
                  <a:latin typeface="Arial" panose="020B0604020202020204" pitchFamily="34" charset="0"/>
                  <a:cs typeface="Arial" panose="020B0604020202020204" pitchFamily="34" charset="0"/>
                </a:rPr>
                <a:t>ledere</a:t>
              </a:r>
            </a:p>
          </p:txBody>
        </p:sp>
        <p:sp>
          <p:nvSpPr>
            <p:cNvPr id="57" name="Rektangel 56">
              <a:extLst>
                <a:ext uri="{FF2B5EF4-FFF2-40B4-BE49-F238E27FC236}">
                  <a16:creationId xmlns:a16="http://schemas.microsoft.com/office/drawing/2014/main" id="{5D6DE8D8-25F4-0E5D-CB17-A33BFEA1575B}"/>
                </a:ext>
              </a:extLst>
            </p:cNvPr>
            <p:cNvSpPr/>
            <p:nvPr/>
          </p:nvSpPr>
          <p:spPr>
            <a:xfrm>
              <a:off x="3908659" y="2925410"/>
              <a:ext cx="851515" cy="553998"/>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Historie-</a:t>
              </a:r>
            </a:p>
            <a:p>
              <a:pPr algn="ctr"/>
              <a:r>
                <a:rPr lang="da-DK" sz="1000" dirty="0">
                  <a:latin typeface="Arial" panose="020B0604020202020204" pitchFamily="34" charset="0"/>
                  <a:cs typeface="Arial" panose="020B0604020202020204" pitchFamily="34" charset="0"/>
                </a:rPr>
                <a:t>fortælling af</a:t>
              </a:r>
            </a:p>
            <a:p>
              <a:pPr algn="ctr"/>
              <a:r>
                <a:rPr lang="da-DK" sz="1000" dirty="0">
                  <a:latin typeface="Arial" panose="020B0604020202020204" pitchFamily="34" charset="0"/>
                  <a:cs typeface="Arial" panose="020B0604020202020204" pitchFamily="34" charset="0"/>
                </a:rPr>
                <a:t>kollegaer</a:t>
              </a:r>
            </a:p>
          </p:txBody>
        </p:sp>
        <p:sp>
          <p:nvSpPr>
            <p:cNvPr id="58" name="Rektangel 57">
              <a:extLst>
                <a:ext uri="{FF2B5EF4-FFF2-40B4-BE49-F238E27FC236}">
                  <a16:creationId xmlns:a16="http://schemas.microsoft.com/office/drawing/2014/main" id="{0DABD138-F6F5-A36B-BE94-47DEE8AE918D}"/>
                </a:ext>
              </a:extLst>
            </p:cNvPr>
            <p:cNvSpPr/>
            <p:nvPr/>
          </p:nvSpPr>
          <p:spPr>
            <a:xfrm>
              <a:off x="1760841" y="4002804"/>
              <a:ext cx="683200" cy="246221"/>
            </a:xfrm>
            <a:prstGeom prst="rect">
              <a:avLst/>
            </a:prstGeom>
          </p:spPr>
          <p:txBody>
            <a:bodyPr wrap="none">
              <a:spAutoFit/>
            </a:bodyPr>
            <a:lstStyle/>
            <a:p>
              <a:r>
                <a:rPr lang="da-DK" sz="1000" dirty="0">
                  <a:latin typeface="Arial" panose="020B0604020202020204" pitchFamily="34" charset="0"/>
                  <a:cs typeface="Arial" panose="020B0604020202020204" pitchFamily="34" charset="0"/>
                </a:rPr>
                <a:t>Høringer</a:t>
              </a:r>
            </a:p>
          </p:txBody>
        </p:sp>
        <p:sp>
          <p:nvSpPr>
            <p:cNvPr id="59" name="Rektangel 58">
              <a:extLst>
                <a:ext uri="{FF2B5EF4-FFF2-40B4-BE49-F238E27FC236}">
                  <a16:creationId xmlns:a16="http://schemas.microsoft.com/office/drawing/2014/main" id="{E9FD3167-638F-1631-BC3A-0CC12EB8DA99}"/>
                </a:ext>
              </a:extLst>
            </p:cNvPr>
            <p:cNvSpPr/>
            <p:nvPr/>
          </p:nvSpPr>
          <p:spPr>
            <a:xfrm>
              <a:off x="2398251" y="2968954"/>
              <a:ext cx="1164101"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Eksemplets magt</a:t>
              </a:r>
            </a:p>
            <a:p>
              <a:pPr algn="ctr"/>
              <a:r>
                <a:rPr lang="da-DK" sz="1000" dirty="0">
                  <a:latin typeface="Arial" panose="020B0604020202020204" pitchFamily="34" charset="0"/>
                  <a:cs typeface="Arial" panose="020B0604020202020204" pitchFamily="34" charset="0"/>
                </a:rPr>
                <a:t>via kollegaer</a:t>
              </a:r>
            </a:p>
          </p:txBody>
        </p:sp>
        <p:sp>
          <p:nvSpPr>
            <p:cNvPr id="60" name="Rektangel 59">
              <a:extLst>
                <a:ext uri="{FF2B5EF4-FFF2-40B4-BE49-F238E27FC236}">
                  <a16:creationId xmlns:a16="http://schemas.microsoft.com/office/drawing/2014/main" id="{04FE31D9-2BA6-45F3-0F96-A69443F105FA}"/>
                </a:ext>
              </a:extLst>
            </p:cNvPr>
            <p:cNvSpPr/>
            <p:nvPr/>
          </p:nvSpPr>
          <p:spPr>
            <a:xfrm>
              <a:off x="6733643" y="2925410"/>
              <a:ext cx="1164101"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Eksemplets magt</a:t>
              </a:r>
            </a:p>
            <a:p>
              <a:pPr algn="ctr"/>
              <a:r>
                <a:rPr lang="da-DK" sz="1000" dirty="0">
                  <a:latin typeface="Arial" panose="020B0604020202020204" pitchFamily="34" charset="0"/>
                  <a:cs typeface="Arial" panose="020B0604020202020204" pitchFamily="34" charset="0"/>
                </a:rPr>
                <a:t>via ledere</a:t>
              </a:r>
            </a:p>
          </p:txBody>
        </p:sp>
        <p:sp>
          <p:nvSpPr>
            <p:cNvPr id="61" name="Rektangel 60">
              <a:extLst>
                <a:ext uri="{FF2B5EF4-FFF2-40B4-BE49-F238E27FC236}">
                  <a16:creationId xmlns:a16="http://schemas.microsoft.com/office/drawing/2014/main" id="{BAB310FE-D13D-A195-3AAE-9D4C89BE0D28}"/>
                </a:ext>
              </a:extLst>
            </p:cNvPr>
            <p:cNvSpPr/>
            <p:nvPr/>
          </p:nvSpPr>
          <p:spPr>
            <a:xfrm>
              <a:off x="4686686" y="3383151"/>
              <a:ext cx="824265" cy="246221"/>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Cafémøder</a:t>
              </a:r>
            </a:p>
          </p:txBody>
        </p:sp>
        <p:sp>
          <p:nvSpPr>
            <p:cNvPr id="62" name="Rektangel 61">
              <a:extLst>
                <a:ext uri="{FF2B5EF4-FFF2-40B4-BE49-F238E27FC236}">
                  <a16:creationId xmlns:a16="http://schemas.microsoft.com/office/drawing/2014/main" id="{6E7B3685-3671-05D1-0F92-B31FB4C7E414}"/>
                </a:ext>
              </a:extLst>
            </p:cNvPr>
            <p:cNvSpPr/>
            <p:nvPr/>
          </p:nvSpPr>
          <p:spPr>
            <a:xfrm>
              <a:off x="5356229" y="2925410"/>
              <a:ext cx="824265" cy="246221"/>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Workshops</a:t>
              </a:r>
            </a:p>
          </p:txBody>
        </p:sp>
        <p:sp>
          <p:nvSpPr>
            <p:cNvPr id="63" name="Rektangel 62">
              <a:extLst>
                <a:ext uri="{FF2B5EF4-FFF2-40B4-BE49-F238E27FC236}">
                  <a16:creationId xmlns:a16="http://schemas.microsoft.com/office/drawing/2014/main" id="{6BB92FCC-89E0-4863-3AFC-162986B5A7B0}"/>
                </a:ext>
              </a:extLst>
            </p:cNvPr>
            <p:cNvSpPr/>
            <p:nvPr/>
          </p:nvSpPr>
          <p:spPr>
            <a:xfrm>
              <a:off x="5988002" y="3231733"/>
              <a:ext cx="881973"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Business</a:t>
              </a:r>
            </a:p>
            <a:p>
              <a:pPr algn="ctr"/>
              <a:r>
                <a:rPr lang="da-DK" sz="1000" dirty="0">
                  <a:latin typeface="Arial" panose="020B0604020202020204" pitchFamily="34" charset="0"/>
                  <a:cs typeface="Arial" panose="020B0604020202020204" pitchFamily="34" charset="0"/>
                </a:rPr>
                <a:t>simuleringer</a:t>
              </a:r>
            </a:p>
          </p:txBody>
        </p:sp>
        <p:sp>
          <p:nvSpPr>
            <p:cNvPr id="64" name="Rektangel 63">
              <a:extLst>
                <a:ext uri="{FF2B5EF4-FFF2-40B4-BE49-F238E27FC236}">
                  <a16:creationId xmlns:a16="http://schemas.microsoft.com/office/drawing/2014/main" id="{22FE10D3-EBFB-0674-082A-11A81A8CE264}"/>
                </a:ext>
              </a:extLst>
            </p:cNvPr>
            <p:cNvSpPr/>
            <p:nvPr/>
          </p:nvSpPr>
          <p:spPr>
            <a:xfrm>
              <a:off x="2989691" y="3383151"/>
              <a:ext cx="917239" cy="246221"/>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Dialogmøder</a:t>
              </a:r>
            </a:p>
          </p:txBody>
        </p:sp>
        <p:sp>
          <p:nvSpPr>
            <p:cNvPr id="65" name="Rektangel 64">
              <a:extLst>
                <a:ext uri="{FF2B5EF4-FFF2-40B4-BE49-F238E27FC236}">
                  <a16:creationId xmlns:a16="http://schemas.microsoft.com/office/drawing/2014/main" id="{E6AC2DD6-B1CD-A663-0529-987BE5A72A0B}"/>
                </a:ext>
              </a:extLst>
            </p:cNvPr>
            <p:cNvSpPr/>
            <p:nvPr/>
          </p:nvSpPr>
          <p:spPr>
            <a:xfrm>
              <a:off x="2047660" y="2280056"/>
              <a:ext cx="752129" cy="553998"/>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Personlig </a:t>
              </a:r>
            </a:p>
            <a:p>
              <a:pPr algn="ctr"/>
              <a:r>
                <a:rPr lang="da-DK" sz="1000" dirty="0">
                  <a:latin typeface="Arial" panose="020B0604020202020204" pitchFamily="34" charset="0"/>
                  <a:cs typeface="Arial" panose="020B0604020202020204" pitchFamily="34" charset="0"/>
                </a:rPr>
                <a:t>uformel</a:t>
              </a:r>
            </a:p>
            <a:p>
              <a:pPr algn="ctr"/>
              <a:r>
                <a:rPr lang="da-DK" sz="1000" dirty="0">
                  <a:latin typeface="Arial" panose="020B0604020202020204" pitchFamily="34" charset="0"/>
                  <a:cs typeface="Arial" panose="020B0604020202020204" pitchFamily="34" charset="0"/>
                </a:rPr>
                <a:t>dialog</a:t>
              </a:r>
            </a:p>
          </p:txBody>
        </p:sp>
        <p:sp>
          <p:nvSpPr>
            <p:cNvPr id="66" name="Rektangel 65">
              <a:extLst>
                <a:ext uri="{FF2B5EF4-FFF2-40B4-BE49-F238E27FC236}">
                  <a16:creationId xmlns:a16="http://schemas.microsoft.com/office/drawing/2014/main" id="{BDA800FE-48B9-1041-885A-5348605F2298}"/>
                </a:ext>
              </a:extLst>
            </p:cNvPr>
            <p:cNvSpPr/>
            <p:nvPr/>
          </p:nvSpPr>
          <p:spPr>
            <a:xfrm>
              <a:off x="2676211" y="2404531"/>
              <a:ext cx="1091967"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Personlig dialog</a:t>
              </a:r>
            </a:p>
            <a:p>
              <a:pPr algn="ctr"/>
              <a:r>
                <a:rPr lang="da-DK" sz="1000" dirty="0">
                  <a:latin typeface="Arial" panose="020B0604020202020204" pitchFamily="34" charset="0"/>
                  <a:cs typeface="Arial" panose="020B0604020202020204" pitchFamily="34" charset="0"/>
                </a:rPr>
                <a:t>med leder</a:t>
              </a:r>
            </a:p>
          </p:txBody>
        </p:sp>
        <p:sp>
          <p:nvSpPr>
            <p:cNvPr id="67" name="Rektangel 66">
              <a:extLst>
                <a:ext uri="{FF2B5EF4-FFF2-40B4-BE49-F238E27FC236}">
                  <a16:creationId xmlns:a16="http://schemas.microsoft.com/office/drawing/2014/main" id="{4231B160-D3AF-0EFB-84F5-B69BC613F71A}"/>
                </a:ext>
              </a:extLst>
            </p:cNvPr>
            <p:cNvSpPr/>
            <p:nvPr/>
          </p:nvSpPr>
          <p:spPr>
            <a:xfrm>
              <a:off x="3668444" y="2404531"/>
              <a:ext cx="1156086"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Personlig dialog</a:t>
              </a:r>
            </a:p>
            <a:p>
              <a:pPr algn="ctr"/>
              <a:r>
                <a:rPr lang="da-DK" sz="1000" dirty="0">
                  <a:latin typeface="Arial" panose="020B0604020202020204" pitchFamily="34" charset="0"/>
                  <a:cs typeface="Arial" panose="020B0604020202020204" pitchFamily="34" charset="0"/>
                </a:rPr>
                <a:t>med superbruger</a:t>
              </a:r>
            </a:p>
          </p:txBody>
        </p:sp>
        <p:sp>
          <p:nvSpPr>
            <p:cNvPr id="68" name="Rektangel 67">
              <a:extLst>
                <a:ext uri="{FF2B5EF4-FFF2-40B4-BE49-F238E27FC236}">
                  <a16:creationId xmlns:a16="http://schemas.microsoft.com/office/drawing/2014/main" id="{D50BAE72-3697-228B-5D85-F51A1FC6B07B}"/>
                </a:ext>
              </a:extLst>
            </p:cNvPr>
            <p:cNvSpPr/>
            <p:nvPr/>
          </p:nvSpPr>
          <p:spPr>
            <a:xfrm>
              <a:off x="4737960" y="2404531"/>
              <a:ext cx="1111203"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Integreret del af </a:t>
              </a:r>
            </a:p>
            <a:p>
              <a:pPr algn="ctr"/>
              <a:r>
                <a:rPr lang="da-DK" sz="1000" dirty="0">
                  <a:latin typeface="Arial" panose="020B0604020202020204" pitchFamily="34" charset="0"/>
                  <a:cs typeface="Arial" panose="020B0604020202020204" pitchFamily="34" charset="0"/>
                </a:rPr>
                <a:t>afdelingsmøder</a:t>
              </a:r>
            </a:p>
          </p:txBody>
        </p:sp>
        <p:sp>
          <p:nvSpPr>
            <p:cNvPr id="69" name="Rektangel 68">
              <a:extLst>
                <a:ext uri="{FF2B5EF4-FFF2-40B4-BE49-F238E27FC236}">
                  <a16:creationId xmlns:a16="http://schemas.microsoft.com/office/drawing/2014/main" id="{D0DB98BE-1F20-1512-4BD0-5750F028B376}"/>
                </a:ext>
              </a:extLst>
            </p:cNvPr>
            <p:cNvSpPr/>
            <p:nvPr/>
          </p:nvSpPr>
          <p:spPr>
            <a:xfrm>
              <a:off x="5780489" y="2210798"/>
              <a:ext cx="936475" cy="553998"/>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Medarbejder </a:t>
              </a:r>
            </a:p>
            <a:p>
              <a:pPr algn="ctr"/>
              <a:r>
                <a:rPr lang="da-DK" sz="1000" dirty="0">
                  <a:latin typeface="Arial" panose="020B0604020202020204" pitchFamily="34" charset="0"/>
                  <a:cs typeface="Arial" panose="020B0604020202020204" pitchFamily="34" charset="0"/>
                </a:rPr>
                <a:t>udviklings-</a:t>
              </a:r>
            </a:p>
            <a:p>
              <a:pPr algn="ctr"/>
              <a:r>
                <a:rPr lang="da-DK" sz="1000" dirty="0">
                  <a:latin typeface="Arial" panose="020B0604020202020204" pitchFamily="34" charset="0"/>
                  <a:cs typeface="Arial" panose="020B0604020202020204" pitchFamily="34" charset="0"/>
                </a:rPr>
                <a:t>samtaler</a:t>
              </a:r>
            </a:p>
          </p:txBody>
        </p:sp>
        <p:sp>
          <p:nvSpPr>
            <p:cNvPr id="70" name="Rektangel 69">
              <a:extLst>
                <a:ext uri="{FF2B5EF4-FFF2-40B4-BE49-F238E27FC236}">
                  <a16:creationId xmlns:a16="http://schemas.microsoft.com/office/drawing/2014/main" id="{A65F8FEC-7BA7-56B7-4273-252D252B73D4}"/>
                </a:ext>
              </a:extLst>
            </p:cNvPr>
            <p:cNvSpPr/>
            <p:nvPr/>
          </p:nvSpPr>
          <p:spPr>
            <a:xfrm>
              <a:off x="6635839" y="2501727"/>
              <a:ext cx="1257075" cy="400110"/>
            </a:xfrm>
            <a:prstGeom prst="rect">
              <a:avLst/>
            </a:prstGeom>
          </p:spPr>
          <p:txBody>
            <a:bodyPr wrap="none">
              <a:spAutoFit/>
            </a:bodyPr>
            <a:lstStyle/>
            <a:p>
              <a:pPr algn="ctr"/>
              <a:r>
                <a:rPr lang="da-DK" sz="1000" dirty="0">
                  <a:latin typeface="Arial" panose="020B0604020202020204" pitchFamily="34" charset="0"/>
                  <a:cs typeface="Arial" panose="020B0604020202020204" pitchFamily="34" charset="0"/>
                </a:rPr>
                <a:t>Del af målstyring &amp;</a:t>
              </a:r>
            </a:p>
            <a:p>
              <a:pPr algn="ctr"/>
              <a:r>
                <a:rPr lang="da-DK" sz="1000" dirty="0">
                  <a:latin typeface="Arial" panose="020B0604020202020204" pitchFamily="34" charset="0"/>
                  <a:cs typeface="Arial" panose="020B0604020202020204" pitchFamily="34" charset="0"/>
                </a:rPr>
                <a:t>belønningssystem</a:t>
              </a:r>
            </a:p>
          </p:txBody>
        </p:sp>
      </p:grpSp>
      <p:sp>
        <p:nvSpPr>
          <p:cNvPr id="71" name="Rektangel 70">
            <a:extLst>
              <a:ext uri="{FF2B5EF4-FFF2-40B4-BE49-F238E27FC236}">
                <a16:creationId xmlns:a16="http://schemas.microsoft.com/office/drawing/2014/main" id="{66B99364-E9D3-8904-739E-EC87BE96EDFF}"/>
              </a:ext>
            </a:extLst>
          </p:cNvPr>
          <p:cNvSpPr/>
          <p:nvPr/>
        </p:nvSpPr>
        <p:spPr>
          <a:xfrm>
            <a:off x="7909916" y="1912508"/>
            <a:ext cx="2968318" cy="4154984"/>
          </a:xfrm>
          <a:prstGeom prst="rect">
            <a:avLst/>
          </a:prstGeom>
        </p:spPr>
        <p:txBody>
          <a:bodyPr wrap="square">
            <a:spAutoFit/>
          </a:bodyPr>
          <a:lstStyle/>
          <a:p>
            <a:r>
              <a:rPr lang="da-DK" sz="1200" dirty="0"/>
              <a:t>Massemedier er velegnede til at skabe kendskab og til enkle informationer, men de kan ikke ændre interessenternes adfærd. </a:t>
            </a:r>
          </a:p>
          <a:p>
            <a:endParaRPr lang="da-DK" sz="1200" dirty="0"/>
          </a:p>
          <a:p>
            <a:r>
              <a:rPr lang="da-DK" sz="1200" dirty="0"/>
              <a:t>De forskellige medier kan have forskellige styrker og fokus. En artikel i personalebladet eller en video kan give et ensartet billede af projektet, men vil ikke have samme appel til mennesker med forskellig læringsstil. </a:t>
            </a:r>
          </a:p>
          <a:p>
            <a:endParaRPr lang="da-DK" sz="1200" dirty="0"/>
          </a:p>
          <a:p>
            <a:r>
              <a:rPr lang="da-DK" sz="1200" dirty="0"/>
              <a:t>Q&amp;A muliggør, at den enkelte kan få afklaret spørgsmål, som måske ikke bekymrer andre. Derfor er det vigtigt med et mix, så kommunikationen kan tilgodese forskellige behov. </a:t>
            </a:r>
          </a:p>
          <a:p>
            <a:endParaRPr lang="da-DK" sz="1200" dirty="0"/>
          </a:p>
          <a:p>
            <a:r>
              <a:rPr lang="da-DK" sz="1200" dirty="0"/>
              <a:t>Figuren gengiver nogle eksempler på forskellige medier og deres mulige effekt. Man skal dog være opmærksom på, at effekten kan variere, efter hvor stor forandringens ”pris” er for den pågældende interessent.</a:t>
            </a:r>
          </a:p>
        </p:txBody>
      </p:sp>
    </p:spTree>
    <p:extLst>
      <p:ext uri="{BB962C8B-B14F-4D97-AF65-F5344CB8AC3E}">
        <p14:creationId xmlns:p14="http://schemas.microsoft.com/office/powerpoint/2010/main" val="228343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Kommunikationsplanen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C60636EC-754A-44BB-7E1E-A925B709D706}"/>
              </a:ext>
            </a:extLst>
          </p:cNvPr>
          <p:cNvGraphicFramePr>
            <a:graphicFrameLocks noGrp="1"/>
          </p:cNvGraphicFramePr>
          <p:nvPr>
            <p:extLst>
              <p:ext uri="{D42A27DB-BD31-4B8C-83A1-F6EECF244321}">
                <p14:modId xmlns:p14="http://schemas.microsoft.com/office/powerpoint/2010/main" val="4267802100"/>
              </p:ext>
            </p:extLst>
          </p:nvPr>
        </p:nvGraphicFramePr>
        <p:xfrm>
          <a:off x="1426141" y="1030277"/>
          <a:ext cx="9138285" cy="5073291"/>
        </p:xfrm>
        <a:graphic>
          <a:graphicData uri="http://schemas.openxmlformats.org/drawingml/2006/table">
            <a:tbl>
              <a:tblPr firstRow="1" firstCol="1" bandRow="1">
                <a:tableStyleId>{5C22544A-7EE6-4342-B048-85BDC9FD1C3A}</a:tableStyleId>
              </a:tblPr>
              <a:tblGrid>
                <a:gridCol w="1778698">
                  <a:extLst>
                    <a:ext uri="{9D8B030D-6E8A-4147-A177-3AD203B41FA5}">
                      <a16:colId xmlns:a16="http://schemas.microsoft.com/office/drawing/2014/main" val="2868477173"/>
                    </a:ext>
                  </a:extLst>
                </a:gridCol>
                <a:gridCol w="596381">
                  <a:extLst>
                    <a:ext uri="{9D8B030D-6E8A-4147-A177-3AD203B41FA5}">
                      <a16:colId xmlns:a16="http://schemas.microsoft.com/office/drawing/2014/main" val="1442233028"/>
                    </a:ext>
                  </a:extLst>
                </a:gridCol>
                <a:gridCol w="2750500">
                  <a:extLst>
                    <a:ext uri="{9D8B030D-6E8A-4147-A177-3AD203B41FA5}">
                      <a16:colId xmlns:a16="http://schemas.microsoft.com/office/drawing/2014/main" val="2202643261"/>
                    </a:ext>
                  </a:extLst>
                </a:gridCol>
                <a:gridCol w="2228296">
                  <a:extLst>
                    <a:ext uri="{9D8B030D-6E8A-4147-A177-3AD203B41FA5}">
                      <a16:colId xmlns:a16="http://schemas.microsoft.com/office/drawing/2014/main" val="206137064"/>
                    </a:ext>
                  </a:extLst>
                </a:gridCol>
                <a:gridCol w="861134">
                  <a:extLst>
                    <a:ext uri="{9D8B030D-6E8A-4147-A177-3AD203B41FA5}">
                      <a16:colId xmlns:a16="http://schemas.microsoft.com/office/drawing/2014/main" val="2565763525"/>
                    </a:ext>
                  </a:extLst>
                </a:gridCol>
                <a:gridCol w="923276">
                  <a:extLst>
                    <a:ext uri="{9D8B030D-6E8A-4147-A177-3AD203B41FA5}">
                      <a16:colId xmlns:a16="http://schemas.microsoft.com/office/drawing/2014/main" val="2084431487"/>
                    </a:ext>
                  </a:extLst>
                </a:gridCol>
              </a:tblGrid>
              <a:tr h="503061">
                <a:tc gridSpan="2">
                  <a:txBody>
                    <a:bodyPr/>
                    <a:lstStyle/>
                    <a:p>
                      <a:pPr>
                        <a:lnSpc>
                          <a:spcPct val="107000"/>
                        </a:lnSpc>
                        <a:spcAft>
                          <a:spcPts val="800"/>
                        </a:spcAft>
                      </a:pPr>
                      <a:r>
                        <a:rPr lang="da-DK" sz="1000" b="0" dirty="0">
                          <a:solidFill>
                            <a:schemeClr val="tx1"/>
                          </a:solidFill>
                          <a:effectLst/>
                        </a:rPr>
                        <a:t>Projekt</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gridSpan="2">
                  <a:txBody>
                    <a:bodyPr/>
                    <a:lstStyle/>
                    <a:p>
                      <a:pPr>
                        <a:lnSpc>
                          <a:spcPct val="107000"/>
                        </a:lnSpc>
                        <a:spcAft>
                          <a:spcPts val="800"/>
                        </a:spcAft>
                      </a:pPr>
                      <a:r>
                        <a:rPr lang="da-DK" sz="1000" b="0" dirty="0">
                          <a:solidFill>
                            <a:schemeClr val="tx1"/>
                          </a:solidFill>
                          <a:effectLst/>
                        </a:rPr>
                        <a:t>Målgruppe</a:t>
                      </a:r>
                    </a:p>
                    <a:p>
                      <a:pPr>
                        <a:lnSpc>
                          <a:spcPct val="107000"/>
                        </a:lnSpc>
                        <a:spcAft>
                          <a:spcPts val="800"/>
                        </a:spcAft>
                      </a:pP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gridSpan="2">
                  <a:txBody>
                    <a:bodyPr/>
                    <a:lstStyle/>
                    <a:p>
                      <a:pPr>
                        <a:lnSpc>
                          <a:spcPct val="107000"/>
                        </a:lnSpc>
                        <a:spcAft>
                          <a:spcPts val="800"/>
                        </a:spcAft>
                      </a:pPr>
                      <a:r>
                        <a:rPr lang="da-DK" sz="1000" b="0" dirty="0">
                          <a:solidFill>
                            <a:schemeClr val="tx1"/>
                          </a:solidFill>
                          <a:effectLst/>
                        </a:rPr>
                        <a:t>Dato og version</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258769476"/>
                  </a:ext>
                </a:extLst>
              </a:tr>
              <a:tr h="406410">
                <a:tc>
                  <a:txBody>
                    <a:bodyPr/>
                    <a:lstStyle/>
                    <a:p>
                      <a:pPr>
                        <a:lnSpc>
                          <a:spcPct val="106000"/>
                        </a:lnSpc>
                      </a:pPr>
                      <a:r>
                        <a:rPr lang="da-DK" sz="1000" b="0" kern="1200" dirty="0">
                          <a:solidFill>
                            <a:schemeClr val="tx1"/>
                          </a:solidFill>
                          <a:effectLst/>
                        </a:rPr>
                        <a:t>Formål og ønsket effekt</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6000"/>
                        </a:lnSpc>
                      </a:pPr>
                      <a:r>
                        <a:rPr lang="da-DK" sz="1000" b="0" kern="1200" dirty="0">
                          <a:solidFill>
                            <a:schemeClr val="tx1"/>
                          </a:solidFill>
                          <a:effectLst/>
                        </a:rPr>
                        <a:t>Budskab</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6000"/>
                        </a:lnSpc>
                      </a:pPr>
                      <a:r>
                        <a:rPr lang="da-DK" sz="1000" b="0" kern="1200" dirty="0">
                          <a:solidFill>
                            <a:schemeClr val="tx1"/>
                          </a:solidFill>
                          <a:effectLst/>
                        </a:rPr>
                        <a:t>Medie &amp; budbringer</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6000"/>
                        </a:lnSpc>
                      </a:pPr>
                      <a:r>
                        <a:rPr lang="da-DK" sz="1000" b="0" kern="1200" dirty="0">
                          <a:solidFill>
                            <a:schemeClr val="tx1"/>
                          </a:solidFill>
                          <a:effectLst/>
                        </a:rPr>
                        <a:t>Timing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6000"/>
                        </a:lnSpc>
                      </a:pPr>
                      <a:r>
                        <a:rPr lang="da-DK" sz="1000" b="0" kern="1200" dirty="0">
                          <a:solidFill>
                            <a:schemeClr val="tx1"/>
                          </a:solidFill>
                          <a:effectLst/>
                        </a:rPr>
                        <a:t>Ansvarlig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4932450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514582732"/>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0398715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86759181"/>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30643954"/>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56643429"/>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340751535"/>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8434219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35350768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465390987"/>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81148724"/>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52373501"/>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7336306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96414823"/>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64490075"/>
                  </a:ext>
                </a:extLst>
              </a:tr>
              <a:tr h="277588">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hMerge="1">
                  <a:txBody>
                    <a:bodyPr/>
                    <a:lstStyle/>
                    <a:p>
                      <a:endParaRPr lang="da-DK"/>
                    </a:p>
                  </a:txBody>
                  <a:tcPr/>
                </a:tc>
                <a:tc>
                  <a:txBody>
                    <a:bodyPr/>
                    <a:lstStyle/>
                    <a:p>
                      <a:pPr>
                        <a:lnSpc>
                          <a:spcPct val="107000"/>
                        </a:lnSpc>
                        <a:spcAft>
                          <a:spcPts val="800"/>
                        </a:spcAft>
                      </a:pPr>
                      <a:r>
                        <a:rPr lang="da-DK" sz="11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1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48629076"/>
                  </a:ext>
                </a:extLst>
              </a:tr>
            </a:tbl>
          </a:graphicData>
        </a:graphic>
      </p:graphicFrame>
    </p:spTree>
    <p:extLst>
      <p:ext uri="{BB962C8B-B14F-4D97-AF65-F5344CB8AC3E}">
        <p14:creationId xmlns:p14="http://schemas.microsoft.com/office/powerpoint/2010/main" val="14728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Kommunikationsplanen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3" name="Tabel 12">
            <a:extLst>
              <a:ext uri="{FF2B5EF4-FFF2-40B4-BE49-F238E27FC236}">
                <a16:creationId xmlns:a16="http://schemas.microsoft.com/office/drawing/2014/main" id="{2C94AC80-63E1-7B39-A7A9-0C112ECB8DEC}"/>
              </a:ext>
            </a:extLst>
          </p:cNvPr>
          <p:cNvGraphicFramePr>
            <a:graphicFrameLocks noGrp="1"/>
          </p:cNvGraphicFramePr>
          <p:nvPr>
            <p:extLst>
              <p:ext uri="{D42A27DB-BD31-4B8C-83A1-F6EECF244321}">
                <p14:modId xmlns:p14="http://schemas.microsoft.com/office/powerpoint/2010/main" val="2927415623"/>
              </p:ext>
            </p:extLst>
          </p:nvPr>
        </p:nvGraphicFramePr>
        <p:xfrm>
          <a:off x="1433750" y="1050034"/>
          <a:ext cx="9121800" cy="5053520"/>
        </p:xfrm>
        <a:graphic>
          <a:graphicData uri="http://schemas.openxmlformats.org/drawingml/2006/table">
            <a:tbl>
              <a:tblPr firstRow="1" firstCol="1" bandRow="1">
                <a:tableStyleId>{5C22544A-7EE6-4342-B048-85BDC9FD1C3A}</a:tableStyleId>
              </a:tblPr>
              <a:tblGrid>
                <a:gridCol w="1824224">
                  <a:extLst>
                    <a:ext uri="{9D8B030D-6E8A-4147-A177-3AD203B41FA5}">
                      <a16:colId xmlns:a16="http://schemas.microsoft.com/office/drawing/2014/main" val="2962300777"/>
                    </a:ext>
                  </a:extLst>
                </a:gridCol>
                <a:gridCol w="1824224">
                  <a:extLst>
                    <a:ext uri="{9D8B030D-6E8A-4147-A177-3AD203B41FA5}">
                      <a16:colId xmlns:a16="http://schemas.microsoft.com/office/drawing/2014/main" val="2777570443"/>
                    </a:ext>
                  </a:extLst>
                </a:gridCol>
                <a:gridCol w="1824224">
                  <a:extLst>
                    <a:ext uri="{9D8B030D-6E8A-4147-A177-3AD203B41FA5}">
                      <a16:colId xmlns:a16="http://schemas.microsoft.com/office/drawing/2014/main" val="2999783819"/>
                    </a:ext>
                  </a:extLst>
                </a:gridCol>
                <a:gridCol w="1824224">
                  <a:extLst>
                    <a:ext uri="{9D8B030D-6E8A-4147-A177-3AD203B41FA5}">
                      <a16:colId xmlns:a16="http://schemas.microsoft.com/office/drawing/2014/main" val="1789725321"/>
                    </a:ext>
                  </a:extLst>
                </a:gridCol>
                <a:gridCol w="1824904">
                  <a:extLst>
                    <a:ext uri="{9D8B030D-6E8A-4147-A177-3AD203B41FA5}">
                      <a16:colId xmlns:a16="http://schemas.microsoft.com/office/drawing/2014/main" val="3582697466"/>
                    </a:ext>
                  </a:extLst>
                </a:gridCol>
              </a:tblGrid>
              <a:tr h="253047">
                <a:tc gridSpan="3">
                  <a:txBody>
                    <a:bodyPr/>
                    <a:lstStyle/>
                    <a:p>
                      <a:pPr>
                        <a:lnSpc>
                          <a:spcPct val="107000"/>
                        </a:lnSpc>
                        <a:spcAft>
                          <a:spcPts val="800"/>
                        </a:spcAft>
                      </a:pPr>
                      <a:r>
                        <a:rPr lang="da-DK" sz="1000" b="0" dirty="0">
                          <a:solidFill>
                            <a:schemeClr val="tx1"/>
                          </a:solidFill>
                          <a:effectLst/>
                        </a:rPr>
                        <a:t>Projekt</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tc hMerge="1">
                  <a:txBody>
                    <a:bodyPr/>
                    <a:lstStyle/>
                    <a:p>
                      <a:endParaRPr lang="da-DK"/>
                    </a:p>
                  </a:txBody>
                  <a:tcPr/>
                </a:tc>
                <a:tc gridSpan="2">
                  <a:txBody>
                    <a:bodyPr/>
                    <a:lstStyle/>
                    <a:p>
                      <a:pPr>
                        <a:lnSpc>
                          <a:spcPct val="107000"/>
                        </a:lnSpc>
                        <a:spcAft>
                          <a:spcPts val="800"/>
                        </a:spcAft>
                      </a:pPr>
                      <a:r>
                        <a:rPr lang="da-DK" sz="1000" b="0" dirty="0">
                          <a:solidFill>
                            <a:schemeClr val="tx1"/>
                          </a:solidFill>
                          <a:effectLst/>
                        </a:rPr>
                        <a:t>Dato og version</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632008353"/>
                  </a:ext>
                </a:extLst>
              </a:tr>
              <a:tr h="251192">
                <a:tc gridSpan="5">
                  <a:txBody>
                    <a:bodyPr/>
                    <a:lstStyle/>
                    <a:p>
                      <a:pPr>
                        <a:lnSpc>
                          <a:spcPct val="106000"/>
                        </a:lnSpc>
                      </a:pPr>
                      <a:r>
                        <a:rPr lang="da-DK" sz="1000" b="0" dirty="0">
                          <a:solidFill>
                            <a:schemeClr val="tx1"/>
                          </a:solidFill>
                          <a:effectLst/>
                        </a:rPr>
                        <a:t>Målgruppe</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128702272"/>
                  </a:ext>
                </a:extLst>
              </a:tr>
              <a:tr h="251192">
                <a:tc>
                  <a:txBody>
                    <a:bodyPr/>
                    <a:lstStyle/>
                    <a:p>
                      <a:pPr>
                        <a:lnSpc>
                          <a:spcPct val="106000"/>
                        </a:lnSpc>
                      </a:pPr>
                      <a:r>
                        <a:rPr lang="da-DK" sz="1000" b="0" kern="1200">
                          <a:solidFill>
                            <a:schemeClr val="tx1"/>
                          </a:solidFill>
                          <a:effectLst/>
                        </a:rPr>
                        <a:t>Formål og ønsket effekt</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Budskab</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Medie &amp; budbringer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Timing</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dirty="0">
                          <a:solidFill>
                            <a:schemeClr val="tx1"/>
                          </a:solidFill>
                          <a:effectLst/>
                        </a:rPr>
                        <a:t>Ansvarlig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043817632"/>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794727347"/>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26249858"/>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47477361"/>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26267792"/>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63537725"/>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8913793"/>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7848510"/>
                  </a:ext>
                </a:extLst>
              </a:tr>
              <a:tr h="251192">
                <a:tc gridSpan="5">
                  <a:txBody>
                    <a:bodyPr/>
                    <a:lstStyle/>
                    <a:p>
                      <a:pPr>
                        <a:lnSpc>
                          <a:spcPct val="106000"/>
                        </a:lnSpc>
                      </a:pPr>
                      <a:r>
                        <a:rPr lang="da-DK" sz="1000" b="0" dirty="0">
                          <a:solidFill>
                            <a:schemeClr val="tx1"/>
                          </a:solidFill>
                          <a:effectLst/>
                        </a:rPr>
                        <a:t>Målgruppe</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228077803"/>
                  </a:ext>
                </a:extLst>
              </a:tr>
              <a:tr h="251192">
                <a:tc>
                  <a:txBody>
                    <a:bodyPr/>
                    <a:lstStyle/>
                    <a:p>
                      <a:pPr>
                        <a:lnSpc>
                          <a:spcPct val="106000"/>
                        </a:lnSpc>
                      </a:pPr>
                      <a:r>
                        <a:rPr lang="da-DK" sz="1000" b="0" kern="1200">
                          <a:solidFill>
                            <a:schemeClr val="tx1"/>
                          </a:solidFill>
                          <a:effectLst/>
                        </a:rPr>
                        <a:t>Formål og ønsket effekt</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Budskab</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Medie &amp; budbringer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a:solidFill>
                            <a:schemeClr val="tx1"/>
                          </a:solidFill>
                          <a:effectLst/>
                        </a:rPr>
                        <a:t>Timing</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tc>
                  <a:txBody>
                    <a:bodyPr/>
                    <a:lstStyle/>
                    <a:p>
                      <a:pPr>
                        <a:lnSpc>
                          <a:spcPct val="106000"/>
                        </a:lnSpc>
                      </a:pPr>
                      <a:r>
                        <a:rPr lang="da-DK" sz="1000" b="0" kern="1200" dirty="0">
                          <a:solidFill>
                            <a:schemeClr val="tx1"/>
                          </a:solidFill>
                          <a:effectLst/>
                        </a:rPr>
                        <a:t>Ansvarlig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575094601"/>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9132979"/>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07639107"/>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02749598"/>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13220849"/>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68054989"/>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90478016"/>
                  </a:ext>
                </a:extLst>
              </a:tr>
              <a:tr h="253047">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da-DK" sz="1000" b="0">
                          <a:solidFill>
                            <a:schemeClr val="tx1"/>
                          </a:solidFill>
                          <a:effectLst/>
                        </a:rPr>
                        <a:t> </a:t>
                      </a:r>
                      <a:endParaRPr lang="da-DK" sz="11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14308893"/>
                  </a:ext>
                </a:extLst>
              </a:tr>
              <a:tr h="253047">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 </a:t>
                      </a:r>
                      <a:endParaRPr lang="da-D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158710921"/>
                  </a:ext>
                </a:extLst>
              </a:tr>
            </a:tbl>
          </a:graphicData>
        </a:graphic>
      </p:graphicFrame>
    </p:spTree>
    <p:extLst>
      <p:ext uri="{BB962C8B-B14F-4D97-AF65-F5344CB8AC3E}">
        <p14:creationId xmlns:p14="http://schemas.microsoft.com/office/powerpoint/2010/main" val="175380581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2791</Words>
  <Application>Microsoft Office PowerPoint</Application>
  <PresentationFormat>Widescreen</PresentationFormat>
  <Paragraphs>499</Paragraphs>
  <Slides>12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126</cp:revision>
  <dcterms:created xsi:type="dcterms:W3CDTF">2018-07-25T07:58:36Z</dcterms:created>
  <dcterms:modified xsi:type="dcterms:W3CDTF">2024-07-17T12:17:37Z</dcterms:modified>
</cp:coreProperties>
</file>