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6" r:id="rId6"/>
    <p:sldId id="460"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6.3</a:t>
            </a:r>
          </a:p>
          <a:p>
            <a:r>
              <a:rPr lang="da-DK" sz="4000" dirty="0">
                <a:solidFill>
                  <a:srgbClr val="6B9C77"/>
                </a:solidFill>
                <a:latin typeface="HelveticaNeueLT Std Lt Cn" panose="020B0406020202030204" pitchFamily="34" charset="0"/>
                <a:cs typeface="Arial Narrow" panose="020B0604020202020204" pitchFamily="34" charset="0"/>
              </a:rPr>
              <a:t>RESSOURCEKONTRAKTEN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Ressourcekontrakten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ACAED1E0-66FA-3A34-C7D7-95E49760756D}"/>
              </a:ext>
            </a:extLst>
          </p:cNvPr>
          <p:cNvSpPr/>
          <p:nvPr/>
        </p:nvSpPr>
        <p:spPr>
          <a:xfrm>
            <a:off x="1351639" y="1094139"/>
            <a:ext cx="9466726" cy="5216813"/>
          </a:xfrm>
          <a:prstGeom prst="rect">
            <a:avLst/>
          </a:prstGeom>
          <a:ln>
            <a:noFill/>
          </a:ln>
        </p:spPr>
        <p:txBody>
          <a:bodyPr wrap="square">
            <a:spAutoFit/>
          </a:bodyPr>
          <a:lstStyle/>
          <a:p>
            <a:r>
              <a:rPr lang="da-DK" sz="1200" b="1" dirty="0">
                <a:cs typeface="Arial" panose="020B0604020202020204" pitchFamily="34" charset="0"/>
              </a:rPr>
              <a:t>Formål og udbytte</a:t>
            </a:r>
          </a:p>
          <a:p>
            <a:r>
              <a:rPr lang="da-DK" sz="1200" b="0" i="0" u="none" strike="noStrike" dirty="0">
                <a:effectLst/>
                <a:cs typeface="Arial" panose="020B0604020202020204" pitchFamily="34" charset="0"/>
              </a:rPr>
              <a:t>Formålet med ressourcekontrakten er at skabe et overblik over ressourceforbruget i projektet </a:t>
            </a:r>
            <a:r>
              <a:rPr lang="da-DK" sz="1200" dirty="0">
                <a:cs typeface="Arial" panose="020B0604020202020204" pitchFamily="34" charset="0"/>
              </a:rPr>
              <a:t>samt</a:t>
            </a:r>
            <a:r>
              <a:rPr lang="da-DK" sz="1200" b="0" i="0" u="none" strike="noStrike" dirty="0">
                <a:effectLst/>
                <a:cs typeface="Arial" panose="020B0604020202020204" pitchFamily="34" charset="0"/>
              </a:rPr>
              <a:t> lave en klar aftale med den enkelte projektdeltager om, hvad vedkommende forventes at bidrage med af tid og leverancer.</a:t>
            </a:r>
          </a:p>
          <a:p>
            <a:endParaRPr lang="da-DK" sz="1200" dirty="0">
              <a:cs typeface="Arial" panose="020B0604020202020204" pitchFamily="34" charset="0"/>
            </a:endParaRPr>
          </a:p>
          <a:p>
            <a:pPr algn="l"/>
            <a:r>
              <a:rPr lang="da-DK" sz="1200" b="1" i="0" u="none" strike="noStrike" dirty="0">
                <a:solidFill>
                  <a:srgbClr val="212529"/>
                </a:solidFill>
                <a:effectLst/>
                <a:cs typeface="Arial" panose="020B0604020202020204" pitchFamily="34" charset="0"/>
              </a:rPr>
              <a:t>Fremgangsmåde</a:t>
            </a:r>
          </a:p>
          <a:p>
            <a:pPr algn="l"/>
            <a:r>
              <a:rPr lang="da-DK" sz="1200" b="0" i="0" u="none" strike="noStrike" dirty="0">
                <a:solidFill>
                  <a:srgbClr val="212529"/>
                </a:solidFill>
                <a:effectLst/>
                <a:cs typeface="Arial" panose="020B0604020202020204" pitchFamily="34" charset="0"/>
              </a:rPr>
              <a:t>Ressourcekontrakten indgås mellem projektdeltageren og projektlederen. I kontrakten aftales leverancer, termin og ressourceforbrug for den enkelte deltagere, sådan at projektlederen har en aftale, og sådan at deltagerne kan synliggøre over for deres leder, at de er bookede til projektet.</a:t>
            </a:r>
            <a:br>
              <a:rPr lang="da-DK" sz="1200" b="0" i="0" u="none" strike="noStrike" dirty="0">
                <a:solidFill>
                  <a:srgbClr val="212529"/>
                </a:solidFill>
                <a:effectLst/>
                <a:cs typeface="Arial" panose="020B0604020202020204" pitchFamily="34" charset="0"/>
              </a:rPr>
            </a:br>
            <a:endParaRPr lang="da-DK" sz="1200" b="0" i="0" u="none" strike="noStrike" dirty="0">
              <a:solidFill>
                <a:srgbClr val="212529"/>
              </a:solidFill>
              <a:effectLst/>
              <a:cs typeface="Arial" panose="020B0604020202020204" pitchFamily="34" charset="0"/>
            </a:endParaRPr>
          </a:p>
          <a:p>
            <a:pPr algn="l"/>
            <a:r>
              <a:rPr lang="da-DK" sz="1200" b="0" i="0" u="none" strike="noStrike" dirty="0">
                <a:solidFill>
                  <a:srgbClr val="212529"/>
                </a:solidFill>
                <a:effectLst/>
                <a:cs typeface="Arial" panose="020B0604020202020204" pitchFamily="34" charset="0"/>
              </a:rPr>
              <a:t>Ved at summere ressourcekontrakterne kan projektlederen få et overblik over ressourceforbruget i projektet.</a:t>
            </a:r>
          </a:p>
          <a:p>
            <a:pPr algn="l"/>
            <a:endParaRPr lang="da-DK" sz="1200" b="0" i="0" u="none" strike="noStrike" dirty="0">
              <a:solidFill>
                <a:srgbClr val="212529"/>
              </a:solidFill>
              <a:effectLst/>
              <a:cs typeface="Arial" panose="020B0604020202020204" pitchFamily="34" charset="0"/>
            </a:endParaRPr>
          </a:p>
          <a:p>
            <a:pPr algn="l"/>
            <a:r>
              <a:rPr lang="da-DK" sz="1200" b="0" i="0" u="none" strike="noStrike" dirty="0">
                <a:solidFill>
                  <a:srgbClr val="212529"/>
                </a:solidFill>
                <a:effectLst/>
                <a:cs typeface="Arial" panose="020B0604020202020204" pitchFamily="34" charset="0"/>
              </a:rPr>
              <a:t>Ved at summere den enkelte medarbejders ressourcekontrakter fra forskellige projekter, kan medarbejderen få et overblik over sin belastning med projektarbejde.</a:t>
            </a:r>
          </a:p>
          <a:p>
            <a:pPr algn="l"/>
            <a:endParaRPr lang="da-DK" sz="1200" b="0" i="0" u="none" strike="noStrike" dirty="0">
              <a:solidFill>
                <a:srgbClr val="212529"/>
              </a:solidFill>
              <a:effectLst/>
              <a:cs typeface="Arial" panose="020B0604020202020204" pitchFamily="34" charset="0"/>
            </a:endParaRPr>
          </a:p>
          <a:p>
            <a:pPr algn="l"/>
            <a:r>
              <a:rPr lang="da-DK" sz="1200" b="0" i="0" u="none" strike="noStrike" dirty="0">
                <a:solidFill>
                  <a:srgbClr val="212529"/>
                </a:solidFill>
                <a:effectLst/>
                <a:cs typeface="Arial" panose="020B0604020202020204" pitchFamily="34" charset="0"/>
              </a:rPr>
              <a:t>Afdelingslederen kan ved at summere medarbejdernes kontrakter, få et overblik over projektbelastningen i afdelingen.</a:t>
            </a:r>
          </a:p>
          <a:p>
            <a:pPr algn="l"/>
            <a:endParaRPr lang="da-DK" sz="1200" b="0" i="0" u="none" strike="noStrike" dirty="0">
              <a:solidFill>
                <a:srgbClr val="212529"/>
              </a:solidFill>
              <a:effectLst/>
              <a:cs typeface="Arial" panose="020B0604020202020204" pitchFamily="34" charset="0"/>
            </a:endParaRPr>
          </a:p>
          <a:p>
            <a:pPr algn="l"/>
            <a:r>
              <a:rPr lang="da-DK" sz="1200" b="0" i="0" u="none" strike="noStrike" dirty="0">
                <a:solidFill>
                  <a:srgbClr val="212529"/>
                </a:solidFill>
                <a:effectLst/>
                <a:cs typeface="Arial" panose="020B0604020202020204" pitchFamily="34" charset="0"/>
              </a:rPr>
              <a:t>Ressourcekontrakten udfyldes på baggrund af en samtale mellem projektdeltager og projektleder. Kontrakten kan udfyldes som afslutning på denne samtale eller af en af parterne bagefter, hvilket dog kræver, at begge parter godkender kontrakten efterfølgende.</a:t>
            </a:r>
          </a:p>
          <a:p>
            <a:pPr algn="l"/>
            <a:r>
              <a:rPr lang="da-DK" sz="1200" b="0" i="0" u="none" strike="noStrike" dirty="0">
                <a:solidFill>
                  <a:srgbClr val="212529"/>
                </a:solidFill>
                <a:effectLst/>
                <a:cs typeface="Arial" panose="020B0604020202020204" pitchFamily="34" charset="0"/>
              </a:rPr>
              <a:t>Ressourcekontrakter er kun anvendelige, såfremt begge parter tillægger dem værdi. Det kræver ofte, at den øvrige ledelse også efterspørger dem. Ressourcekontrakten egner sig bedst i projekter, hvor det er muligt i nogen grad at forudsige ressourcetrækket.</a:t>
            </a:r>
          </a:p>
          <a:p>
            <a:pPr algn="l"/>
            <a:endParaRPr lang="da-DK" sz="1200" dirty="0">
              <a:solidFill>
                <a:srgbClr val="212529"/>
              </a:solidFill>
              <a:cs typeface="Arial" panose="020B0604020202020204" pitchFamily="34" charset="0"/>
            </a:endParaRPr>
          </a:p>
          <a:p>
            <a:pPr algn="l"/>
            <a:r>
              <a:rPr lang="da-DK" sz="1200" b="1" i="0" u="none" strike="noStrike" dirty="0">
                <a:solidFill>
                  <a:srgbClr val="212529"/>
                </a:solidFill>
                <a:effectLst/>
                <a:cs typeface="Arial" panose="020B0604020202020204" pitchFamily="34" charset="0"/>
              </a:rPr>
              <a:t>Ressourcekontraktens indhold</a:t>
            </a:r>
          </a:p>
          <a:p>
            <a:pPr marL="171450" indent="-171450" algn="l">
              <a:buFont typeface="Arial" panose="020B0604020202020204" pitchFamily="34" charset="0"/>
              <a:buChar char="•"/>
            </a:pPr>
            <a:r>
              <a:rPr lang="da-DK" sz="1200" i="0" u="none" strike="noStrike" dirty="0">
                <a:solidFill>
                  <a:srgbClr val="212529"/>
                </a:solidFill>
                <a:effectLst/>
                <a:cs typeface="Arial" panose="020B0604020202020204" pitchFamily="34" charset="0"/>
              </a:rPr>
              <a:t>Angivelse af den periode medarbejderen skal medvirke i projektet.</a:t>
            </a:r>
          </a:p>
          <a:p>
            <a:pPr marL="171450" indent="-171450" algn="l">
              <a:buFont typeface="Arial" panose="020B0604020202020204" pitchFamily="34" charset="0"/>
              <a:buChar char="•"/>
            </a:pPr>
            <a:r>
              <a:rPr lang="da-DK" sz="1200" dirty="0">
                <a:solidFill>
                  <a:srgbClr val="212529"/>
                </a:solidFill>
                <a:cs typeface="Arial" panose="020B0604020202020204" pitchFamily="34" charset="0"/>
              </a:rPr>
              <a:t>Varigheden af arbejdet i måneder, uger eller dage.</a:t>
            </a:r>
          </a:p>
          <a:p>
            <a:pPr marL="171450" indent="-171450" algn="l">
              <a:buFont typeface="Arial" panose="020B0604020202020204" pitchFamily="34" charset="0"/>
              <a:buChar char="•"/>
            </a:pPr>
            <a:r>
              <a:rPr lang="da-DK" sz="1200" dirty="0">
                <a:solidFill>
                  <a:srgbClr val="212529"/>
                </a:solidFill>
                <a:cs typeface="Arial" panose="020B0604020202020204" pitchFamily="34" charset="0"/>
              </a:rPr>
              <a:t>Beskrivelse af de leverancer projektdeltageren bidrager med og er ansvarlig for.</a:t>
            </a:r>
          </a:p>
          <a:p>
            <a:pPr algn="l"/>
            <a:endParaRPr lang="da-DK" sz="1100" b="1" i="0" u="none" strike="noStrike" dirty="0">
              <a:solidFill>
                <a:srgbClr val="212529"/>
              </a:solidFill>
              <a:effectLst/>
              <a:latin typeface="Arial" panose="020B0604020202020204" pitchFamily="34" charset="0"/>
              <a:cs typeface="Arial" panose="020B0604020202020204" pitchFamily="34" charset="0"/>
            </a:endParaRPr>
          </a:p>
          <a:p>
            <a:pPr algn="l"/>
            <a:endParaRPr lang="da-DK" sz="1100" dirty="0">
              <a:solidFill>
                <a:srgbClr val="212529"/>
              </a:solidFill>
              <a:latin typeface="Arial" panose="020B0604020202020204" pitchFamily="34" charset="0"/>
              <a:cs typeface="Arial" panose="020B0604020202020204" pitchFamily="34" charset="0"/>
            </a:endParaRPr>
          </a:p>
          <a:p>
            <a:pPr algn="l"/>
            <a:endParaRPr lang="da-DK" sz="1100" b="0" i="0" u="none" strike="noStrike" dirty="0">
              <a:solidFill>
                <a:srgbClr val="21252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Skabelon 1: </a:t>
            </a:r>
            <a:r>
              <a:rPr lang="da-DK" sz="2400" b="1" dirty="0">
                <a:ea typeface="SimSun" panose="02010600030101010101" pitchFamily="2" charset="-122"/>
              </a:rPr>
              <a:t>Ressourcekontrakten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9DE91E27-2E1F-E4CE-DF58-0F3DDAF99628}"/>
              </a:ext>
            </a:extLst>
          </p:cNvPr>
          <p:cNvGraphicFramePr>
            <a:graphicFrameLocks noGrp="1"/>
          </p:cNvGraphicFramePr>
          <p:nvPr>
            <p:extLst>
              <p:ext uri="{D42A27DB-BD31-4B8C-83A1-F6EECF244321}">
                <p14:modId xmlns:p14="http://schemas.microsoft.com/office/powerpoint/2010/main" val="2474119005"/>
              </p:ext>
            </p:extLst>
          </p:nvPr>
        </p:nvGraphicFramePr>
        <p:xfrm>
          <a:off x="1441326" y="1001339"/>
          <a:ext cx="9428473" cy="334772"/>
        </p:xfrm>
        <a:graphic>
          <a:graphicData uri="http://schemas.openxmlformats.org/drawingml/2006/table">
            <a:tbl>
              <a:tblPr>
                <a:tableStyleId>{5C22544A-7EE6-4342-B048-85BDC9FD1C3A}</a:tableStyleId>
              </a:tblPr>
              <a:tblGrid>
                <a:gridCol w="2389421">
                  <a:extLst>
                    <a:ext uri="{9D8B030D-6E8A-4147-A177-3AD203B41FA5}">
                      <a16:colId xmlns:a16="http://schemas.microsoft.com/office/drawing/2014/main" val="3167688892"/>
                    </a:ext>
                  </a:extLst>
                </a:gridCol>
                <a:gridCol w="2537916">
                  <a:extLst>
                    <a:ext uri="{9D8B030D-6E8A-4147-A177-3AD203B41FA5}">
                      <a16:colId xmlns:a16="http://schemas.microsoft.com/office/drawing/2014/main" val="350963541"/>
                    </a:ext>
                  </a:extLst>
                </a:gridCol>
                <a:gridCol w="2181142">
                  <a:extLst>
                    <a:ext uri="{9D8B030D-6E8A-4147-A177-3AD203B41FA5}">
                      <a16:colId xmlns:a16="http://schemas.microsoft.com/office/drawing/2014/main" val="679625480"/>
                    </a:ext>
                  </a:extLst>
                </a:gridCol>
                <a:gridCol w="2319994">
                  <a:extLst>
                    <a:ext uri="{9D8B030D-6E8A-4147-A177-3AD203B41FA5}">
                      <a16:colId xmlns:a16="http://schemas.microsoft.com/office/drawing/2014/main" val="3412364074"/>
                    </a:ext>
                  </a:extLst>
                </a:gridCol>
              </a:tblGrid>
              <a:tr h="0">
                <a:tc>
                  <a:txBody>
                    <a:bodyPr/>
                    <a:lstStyle/>
                    <a:p>
                      <a:pPr>
                        <a:lnSpc>
                          <a:spcPct val="107000"/>
                        </a:lnSpc>
                      </a:pPr>
                      <a:r>
                        <a:rPr lang="da-DK" sz="1050" kern="100" dirty="0">
                          <a:solidFill>
                            <a:schemeClr val="tx1"/>
                          </a:solidFill>
                          <a:effectLst/>
                          <a:latin typeface="+mn-lt"/>
                          <a:cs typeface="Arial" panose="020B0604020202020204" pitchFamily="34" charset="0"/>
                        </a:rPr>
                        <a:t>Projekt</a:t>
                      </a:r>
                    </a:p>
                    <a:p>
                      <a:pPr>
                        <a:lnSpc>
                          <a:spcPct val="107000"/>
                        </a:lnSpc>
                      </a:pPr>
                      <a:r>
                        <a:rPr lang="da-DK" sz="1050" kern="100" dirty="0">
                          <a:solidFill>
                            <a:schemeClr val="tx1"/>
                          </a:solidFill>
                          <a:effectLst/>
                          <a:latin typeface="+mn-lt"/>
                          <a:cs typeface="Arial" panose="020B0604020202020204" pitchFamily="34" charset="0"/>
                        </a:rPr>
                        <a:t> </a:t>
                      </a:r>
                      <a:endParaRPr lang="da-DK" sz="1050" kern="10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pPr>
                      <a:r>
                        <a:rPr lang="da-DK" sz="1050" kern="100">
                          <a:solidFill>
                            <a:schemeClr val="tx1"/>
                          </a:solidFill>
                          <a:effectLst/>
                          <a:latin typeface="+mn-lt"/>
                          <a:cs typeface="Arial" panose="020B0604020202020204" pitchFamily="34" charset="0"/>
                        </a:rPr>
                        <a:t>Projektleder</a:t>
                      </a:r>
                      <a:endParaRPr lang="da-DK" sz="105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pPr>
                      <a:r>
                        <a:rPr lang="da-DK" sz="1050" kern="100">
                          <a:solidFill>
                            <a:schemeClr val="tx1"/>
                          </a:solidFill>
                          <a:effectLst/>
                          <a:latin typeface="+mn-lt"/>
                          <a:cs typeface="Arial" panose="020B0604020202020204" pitchFamily="34" charset="0"/>
                        </a:rPr>
                        <a:t>Projektdeltager</a:t>
                      </a:r>
                      <a:endParaRPr lang="da-DK" sz="105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pPr>
                      <a:r>
                        <a:rPr lang="da-DK" sz="1050" kern="100" dirty="0">
                          <a:solidFill>
                            <a:schemeClr val="tx1"/>
                          </a:solidFill>
                          <a:effectLst/>
                          <a:latin typeface="+mn-lt"/>
                          <a:cs typeface="Arial" panose="020B0604020202020204" pitchFamily="34" charset="0"/>
                        </a:rPr>
                        <a:t>Dato</a:t>
                      </a:r>
                      <a:endParaRPr lang="da-DK" sz="1050" kern="10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2361788598"/>
                  </a:ext>
                </a:extLst>
              </a:tr>
            </a:tbl>
          </a:graphicData>
        </a:graphic>
      </p:graphicFrame>
      <p:sp>
        <p:nvSpPr>
          <p:cNvPr id="6" name="Tekstfelt 5">
            <a:extLst>
              <a:ext uri="{FF2B5EF4-FFF2-40B4-BE49-F238E27FC236}">
                <a16:creationId xmlns:a16="http://schemas.microsoft.com/office/drawing/2014/main" id="{2CFFE3AC-715E-7AAE-A8BE-E4F88083B8E0}"/>
              </a:ext>
            </a:extLst>
          </p:cNvPr>
          <p:cNvSpPr txBox="1"/>
          <p:nvPr/>
        </p:nvSpPr>
        <p:spPr>
          <a:xfrm>
            <a:off x="1441326" y="1331285"/>
            <a:ext cx="9524181" cy="261610"/>
          </a:xfrm>
          <a:prstGeom prst="rect">
            <a:avLst/>
          </a:prstGeom>
          <a:noFill/>
        </p:spPr>
        <p:txBody>
          <a:bodyPr wrap="square">
            <a:spAutoFit/>
          </a:bodyPr>
          <a:lstStyle/>
          <a:p>
            <a:r>
              <a:rPr lang="da-DK" sz="1100" dirty="0">
                <a:effectLst/>
                <a:ea typeface="Times New Roman" panose="02020603050405020304" pitchFamily="18" charset="0"/>
                <a:cs typeface="Arial" panose="020B0604020202020204" pitchFamily="34" charset="0"/>
              </a:rPr>
              <a:t>Projektleder og projektdeltager har dags dato aftalt, at projektdeltageren deltager i ovenstående projekt og bidrager med følgende:</a:t>
            </a:r>
          </a:p>
        </p:txBody>
      </p:sp>
      <p:graphicFrame>
        <p:nvGraphicFramePr>
          <p:cNvPr id="10" name="Tabel 9">
            <a:extLst>
              <a:ext uri="{FF2B5EF4-FFF2-40B4-BE49-F238E27FC236}">
                <a16:creationId xmlns:a16="http://schemas.microsoft.com/office/drawing/2014/main" id="{F17D5BFB-55C9-9AE0-103E-70E93661F42A}"/>
              </a:ext>
            </a:extLst>
          </p:cNvPr>
          <p:cNvGraphicFramePr>
            <a:graphicFrameLocks noGrp="1"/>
          </p:cNvGraphicFramePr>
          <p:nvPr>
            <p:extLst>
              <p:ext uri="{D42A27DB-BD31-4B8C-83A1-F6EECF244321}">
                <p14:modId xmlns:p14="http://schemas.microsoft.com/office/powerpoint/2010/main" val="3502726264"/>
              </p:ext>
            </p:extLst>
          </p:nvPr>
        </p:nvGraphicFramePr>
        <p:xfrm>
          <a:off x="1441326" y="1630056"/>
          <a:ext cx="9403883" cy="4578042"/>
        </p:xfrm>
        <a:graphic>
          <a:graphicData uri="http://schemas.openxmlformats.org/drawingml/2006/table">
            <a:tbl>
              <a:tblPr>
                <a:tableStyleId>{5C22544A-7EE6-4342-B048-85BDC9FD1C3A}</a:tableStyleId>
              </a:tblPr>
              <a:tblGrid>
                <a:gridCol w="2655753">
                  <a:extLst>
                    <a:ext uri="{9D8B030D-6E8A-4147-A177-3AD203B41FA5}">
                      <a16:colId xmlns:a16="http://schemas.microsoft.com/office/drawing/2014/main" val="1262386272"/>
                    </a:ext>
                  </a:extLst>
                </a:gridCol>
                <a:gridCol w="2019031">
                  <a:extLst>
                    <a:ext uri="{9D8B030D-6E8A-4147-A177-3AD203B41FA5}">
                      <a16:colId xmlns:a16="http://schemas.microsoft.com/office/drawing/2014/main" val="3719558817"/>
                    </a:ext>
                  </a:extLst>
                </a:gridCol>
                <a:gridCol w="4729099">
                  <a:extLst>
                    <a:ext uri="{9D8B030D-6E8A-4147-A177-3AD203B41FA5}">
                      <a16:colId xmlns:a16="http://schemas.microsoft.com/office/drawing/2014/main" val="1320283758"/>
                    </a:ext>
                  </a:extLst>
                </a:gridCol>
              </a:tblGrid>
              <a:tr h="217567">
                <a:tc>
                  <a:txBody>
                    <a:bodyPr/>
                    <a:lstStyle/>
                    <a:p>
                      <a:pPr>
                        <a:lnSpc>
                          <a:spcPct val="107000"/>
                        </a:lnSpc>
                      </a:pPr>
                      <a:r>
                        <a:rPr lang="da-DK" sz="1050" kern="100" dirty="0">
                          <a:effectLst/>
                          <a:latin typeface="+mn-lt"/>
                          <a:cs typeface="Arial" panose="020B0604020202020204" pitchFamily="34" charset="0"/>
                        </a:rPr>
                        <a:t>Periode</a:t>
                      </a:r>
                      <a:endParaRPr lang="da-DK" sz="1050" kern="100" dirty="0">
                        <a:effectLst/>
                        <a:latin typeface="+mn-lt"/>
                        <a:ea typeface="Times New Roman" panose="02020603050405020304" pitchFamily="18" charset="0"/>
                        <a:cs typeface="Arial" panose="020B0604020202020204" pitchFamily="34" charset="0"/>
                      </a:endParaRPr>
                    </a:p>
                  </a:txBody>
                  <a:tcPr marL="27970" marR="27970" marT="0" marB="0">
                    <a:solidFill>
                      <a:schemeClr val="accent1">
                        <a:lumMod val="60000"/>
                        <a:lumOff val="40000"/>
                      </a:schemeClr>
                    </a:solidFill>
                  </a:tcPr>
                </a:tc>
                <a:tc>
                  <a:txBody>
                    <a:bodyPr/>
                    <a:lstStyle/>
                    <a:p>
                      <a:pPr>
                        <a:lnSpc>
                          <a:spcPct val="107000"/>
                        </a:lnSpc>
                      </a:pPr>
                      <a:r>
                        <a:rPr lang="da-DK" sz="1050" kern="100" dirty="0">
                          <a:effectLst/>
                          <a:latin typeface="+mn-lt"/>
                          <a:cs typeface="Arial" panose="020B0604020202020204" pitchFamily="34" charset="0"/>
                        </a:rPr>
                        <a:t>Varighed (dage)</a:t>
                      </a:r>
                    </a:p>
                    <a:p>
                      <a:pPr>
                        <a:lnSpc>
                          <a:spcPct val="107000"/>
                        </a:lnSpc>
                      </a:pPr>
                      <a:endParaRPr lang="da-DK" sz="1050" kern="100" dirty="0">
                        <a:effectLst/>
                        <a:latin typeface="+mn-lt"/>
                        <a:ea typeface="Times New Roman" panose="02020603050405020304" pitchFamily="18" charset="0"/>
                        <a:cs typeface="Arial" panose="020B0604020202020204" pitchFamily="34" charset="0"/>
                      </a:endParaRPr>
                    </a:p>
                  </a:txBody>
                  <a:tcPr marL="27970" marR="27970" marT="0" marB="0">
                    <a:solidFill>
                      <a:schemeClr val="accent1">
                        <a:lumMod val="60000"/>
                        <a:lumOff val="40000"/>
                      </a:schemeClr>
                    </a:solidFill>
                  </a:tcPr>
                </a:tc>
                <a:tc>
                  <a:txBody>
                    <a:bodyPr/>
                    <a:lstStyle/>
                    <a:p>
                      <a:pPr>
                        <a:lnSpc>
                          <a:spcPct val="107000"/>
                        </a:lnSpc>
                      </a:pPr>
                      <a:r>
                        <a:rPr lang="da-DK" sz="1050" kern="100" dirty="0">
                          <a:effectLst/>
                          <a:latin typeface="+mn-lt"/>
                          <a:cs typeface="Arial" panose="020B0604020202020204" pitchFamily="34" charset="0"/>
                        </a:rPr>
                        <a:t>Projektdeltager bidrager i denne periode med følgende leverancer til projektet</a:t>
                      </a:r>
                      <a:endParaRPr lang="da-DK" sz="1050" kern="100" dirty="0">
                        <a:effectLst/>
                        <a:latin typeface="+mn-lt"/>
                        <a:ea typeface="Times New Roman" panose="02020603050405020304" pitchFamily="18" charset="0"/>
                        <a:cs typeface="Arial" panose="020B0604020202020204" pitchFamily="34" charset="0"/>
                      </a:endParaRPr>
                    </a:p>
                  </a:txBody>
                  <a:tcPr marL="27970" marR="27970" marT="0" marB="0">
                    <a:solidFill>
                      <a:schemeClr val="accent1">
                        <a:lumMod val="60000"/>
                        <a:lumOff val="40000"/>
                      </a:schemeClr>
                    </a:solidFill>
                  </a:tcPr>
                </a:tc>
                <a:extLst>
                  <a:ext uri="{0D108BD9-81ED-4DB2-BD59-A6C34878D82A}">
                    <a16:rowId xmlns:a16="http://schemas.microsoft.com/office/drawing/2014/main" val="1750240504"/>
                  </a:ext>
                </a:extLst>
              </a:tr>
              <a:tr h="217567">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marL="226695" indent="-226695">
                        <a:lnSpc>
                          <a:spcPct val="107000"/>
                        </a:lnSpc>
                        <a:tabLst>
                          <a:tab pos="228600" algn="l"/>
                          <a:tab pos="828040" algn="l"/>
                        </a:tabLst>
                      </a:pPr>
                      <a:r>
                        <a:rPr lang="da-DK" sz="700" kern="100" dirty="0">
                          <a:effectLst/>
                          <a:latin typeface="+mn-lt"/>
                        </a:rPr>
                        <a:t> </a:t>
                      </a:r>
                    </a:p>
                    <a:p>
                      <a:pPr marL="226695" indent="-226695">
                        <a:lnSpc>
                          <a:spcPct val="107000"/>
                        </a:lnSpc>
                        <a:tabLst>
                          <a:tab pos="228600" algn="l"/>
                          <a:tab pos="828040" algn="l"/>
                        </a:tabLst>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225969131"/>
                  </a:ext>
                </a:extLst>
              </a:tr>
              <a:tr h="217567">
                <a:tc>
                  <a:txBody>
                    <a:bodyPr/>
                    <a:lstStyle/>
                    <a:p>
                      <a:pPr>
                        <a:lnSpc>
                          <a:spcPct val="107000"/>
                        </a:lnSpc>
                      </a:pPr>
                      <a:r>
                        <a:rPr lang="da-DK" sz="700" kern="100" dirty="0">
                          <a:effectLst/>
                          <a:latin typeface="+mn-lt"/>
                        </a:rPr>
                        <a:t> </a:t>
                      </a:r>
                    </a:p>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3048320578"/>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1429702439"/>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2408135470"/>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4173243229"/>
                  </a:ext>
                </a:extLst>
              </a:tr>
              <a:tr h="217567">
                <a:tc>
                  <a:txBody>
                    <a:bodyPr/>
                    <a:lstStyle/>
                    <a:p>
                      <a:pPr>
                        <a:lnSpc>
                          <a:spcPct val="107000"/>
                        </a:lnSpc>
                      </a:pPr>
                      <a:r>
                        <a:rPr lang="da-DK" sz="700" kern="100" dirty="0">
                          <a:effectLst/>
                          <a:latin typeface="+mn-lt"/>
                        </a:rPr>
                        <a:t> </a:t>
                      </a:r>
                    </a:p>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2398761234"/>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1169557858"/>
                  </a:ext>
                </a:extLst>
              </a:tr>
              <a:tr h="217567">
                <a:tc>
                  <a:txBody>
                    <a:bodyPr/>
                    <a:lstStyle/>
                    <a:p>
                      <a:pPr>
                        <a:lnSpc>
                          <a:spcPct val="107000"/>
                        </a:lnSpc>
                      </a:pPr>
                      <a:r>
                        <a:rPr lang="da-DK" sz="700" kern="100" dirty="0">
                          <a:effectLst/>
                          <a:latin typeface="+mn-lt"/>
                        </a:rPr>
                        <a:t> </a:t>
                      </a:r>
                    </a:p>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3484312651"/>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498264224"/>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3760687725"/>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2853133361"/>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1487073731"/>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4119897670"/>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2402654793"/>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4229515389"/>
                  </a:ext>
                </a:extLst>
              </a:tr>
              <a:tr h="217567">
                <a:tc>
                  <a:txBody>
                    <a:bodyPr/>
                    <a:lstStyle/>
                    <a:p>
                      <a:pPr>
                        <a:lnSpc>
                          <a:spcPct val="107000"/>
                        </a:lnSpc>
                      </a:pPr>
                      <a:r>
                        <a:rPr lang="da-DK" sz="700" kern="100" dirty="0">
                          <a:effectLst/>
                          <a:latin typeface="+mn-lt"/>
                        </a:rPr>
                        <a:t> </a:t>
                      </a:r>
                    </a:p>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3218367713"/>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3004777578"/>
                  </a:ext>
                </a:extLst>
              </a:tr>
              <a:tr h="217567">
                <a:tc>
                  <a:txBody>
                    <a:bodyPr/>
                    <a:lstStyle/>
                    <a:p>
                      <a:pPr>
                        <a:lnSpc>
                          <a:spcPct val="107000"/>
                        </a:lnSpc>
                      </a:pPr>
                      <a:r>
                        <a:rPr lang="da-DK" sz="700" kern="100" dirty="0">
                          <a:effectLst/>
                          <a:latin typeface="+mn-lt"/>
                        </a:rPr>
                        <a:t> </a:t>
                      </a:r>
                    </a:p>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40000"/>
                        <a:lumOff val="60000"/>
                      </a:schemeClr>
                    </a:solidFill>
                  </a:tcPr>
                </a:tc>
                <a:extLst>
                  <a:ext uri="{0D108BD9-81ED-4DB2-BD59-A6C34878D82A}">
                    <a16:rowId xmlns:a16="http://schemas.microsoft.com/office/drawing/2014/main" val="2453045313"/>
                  </a:ext>
                </a:extLst>
              </a:tr>
              <a:tr h="217567">
                <a:tc>
                  <a:txBody>
                    <a:bodyPr/>
                    <a:lstStyle/>
                    <a:p>
                      <a:pPr>
                        <a:lnSpc>
                          <a:spcPct val="107000"/>
                        </a:lnSpc>
                      </a:pPr>
                      <a:r>
                        <a:rPr lang="da-DK" sz="700" kern="100">
                          <a:effectLst/>
                          <a:latin typeface="+mn-lt"/>
                        </a:rPr>
                        <a:t> </a:t>
                      </a:r>
                    </a:p>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a:effectLst/>
                          <a:latin typeface="+mn-lt"/>
                        </a:rPr>
                        <a:t> </a:t>
                      </a:r>
                      <a:endParaRPr lang="da-DK" sz="700" kern="10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tc>
                  <a:txBody>
                    <a:bodyPr/>
                    <a:lstStyle/>
                    <a:p>
                      <a:pPr>
                        <a:lnSpc>
                          <a:spcPct val="107000"/>
                        </a:lnSpc>
                      </a:pPr>
                      <a:r>
                        <a:rPr lang="da-DK" sz="700" kern="100" dirty="0">
                          <a:effectLst/>
                          <a:latin typeface="+mn-lt"/>
                        </a:rPr>
                        <a:t> </a:t>
                      </a:r>
                      <a:endParaRPr lang="da-DK" sz="700" kern="100" dirty="0">
                        <a:effectLst/>
                        <a:latin typeface="+mn-lt"/>
                        <a:ea typeface="Times New Roman" panose="02020603050405020304" pitchFamily="18" charset="0"/>
                        <a:cs typeface="Times New Roman" panose="02020603050405020304" pitchFamily="18" charset="0"/>
                      </a:endParaRPr>
                    </a:p>
                  </a:txBody>
                  <a:tcPr marL="27970" marR="27970" marT="0" marB="0">
                    <a:solidFill>
                      <a:schemeClr val="accent1">
                        <a:lumMod val="20000"/>
                        <a:lumOff val="80000"/>
                      </a:schemeClr>
                    </a:solidFill>
                  </a:tcPr>
                </a:tc>
                <a:extLst>
                  <a:ext uri="{0D108BD9-81ED-4DB2-BD59-A6C34878D82A}">
                    <a16:rowId xmlns:a16="http://schemas.microsoft.com/office/drawing/2014/main" val="480093251"/>
                  </a:ext>
                </a:extLst>
              </a:tr>
            </a:tbl>
          </a:graphicData>
        </a:graphic>
      </p:graphicFrame>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Parterne i ressourcekontrakten </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1E8AE89E-1E03-EE07-66FE-BA37C9ED5272}"/>
              </a:ext>
            </a:extLst>
          </p:cNvPr>
          <p:cNvSpPr/>
          <p:nvPr/>
        </p:nvSpPr>
        <p:spPr>
          <a:xfrm>
            <a:off x="1379060" y="969791"/>
            <a:ext cx="2489231" cy="5571077"/>
          </a:xfrm>
          <a:prstGeom prst="rect">
            <a:avLst/>
          </a:prstGeom>
          <a:ln>
            <a:noFill/>
          </a:ln>
        </p:spPr>
        <p:txBody>
          <a:bodyPr wrap="square">
            <a:spAutoFit/>
          </a:bodyPr>
          <a:lstStyle/>
          <a:p>
            <a:r>
              <a:rPr lang="da-DK" sz="1100" b="1" dirty="0"/>
              <a:t>Projektejer</a:t>
            </a:r>
          </a:p>
          <a:p>
            <a:r>
              <a:rPr lang="da-DK" sz="1100" dirty="0"/>
              <a:t>Ejer opgaven og har ansvaret for projektets business case, herunder effekten og ressourceforbruget. </a:t>
            </a:r>
            <a:endParaRPr lang="da-DK" sz="1100" b="1" dirty="0"/>
          </a:p>
          <a:p>
            <a:r>
              <a:rPr lang="da-DK" sz="1100" dirty="0"/>
              <a:t>Projektejer er ofte styregruppeformand. Hvis der ikke er en styregruppe, har projektejer samme ansvar og roller som den samlede styregruppe.</a:t>
            </a:r>
            <a:endParaRPr lang="da-DK" sz="1100" b="1" dirty="0"/>
          </a:p>
          <a:p>
            <a:endParaRPr lang="da-DK" sz="1100" b="1" dirty="0"/>
          </a:p>
          <a:p>
            <a:r>
              <a:rPr lang="da-DK" sz="1100" b="1" dirty="0"/>
              <a:t>Projektleder</a:t>
            </a:r>
          </a:p>
          <a:p>
            <a:r>
              <a:rPr lang="da-DK" sz="1100" dirty="0"/>
              <a:t>Projektlederen er projektets direktør og har ansvaret for det overordnede design af projektet, organiseringen, planlægningen og den daglige ledelse af medarbejderne i projektet. </a:t>
            </a:r>
            <a:endParaRPr lang="da-DK" sz="1100" b="1" dirty="0"/>
          </a:p>
          <a:p>
            <a:r>
              <a:rPr lang="da-DK" sz="1100" dirty="0"/>
              <a:t>Projektleder har ansvaret for samtlige ledelsesopgaver i relation til projektdeltagerne og aftaler derfor ressourcetrækket med den enkelte projektdeltager.</a:t>
            </a:r>
            <a:endParaRPr lang="da-DK" sz="1100" b="1" dirty="0"/>
          </a:p>
          <a:p>
            <a:endParaRPr lang="da-DK" sz="1100" b="1" dirty="0"/>
          </a:p>
          <a:p>
            <a:r>
              <a:rPr lang="da-DK" sz="1100" b="1" dirty="0"/>
              <a:t>Projektdeltagerne</a:t>
            </a:r>
          </a:p>
          <a:p>
            <a:r>
              <a:rPr lang="da-DK" sz="1100" dirty="0"/>
              <a:t>Projektdeltagerne udfører arbejdet og skal sikre faglig kvalitet og levering til tiden. Da deltagerne ofte er de eneste, der kender det faglige indhold, har de også ansvar for at planlægge eget arbejde. Deltagerne har derfor en interesse i at have dokumentation for deres belastning i projektet.</a:t>
            </a: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p:txBody>
      </p:sp>
      <p:grpSp>
        <p:nvGrpSpPr>
          <p:cNvPr id="11" name="Gruppe 10">
            <a:extLst>
              <a:ext uri="{FF2B5EF4-FFF2-40B4-BE49-F238E27FC236}">
                <a16:creationId xmlns:a16="http://schemas.microsoft.com/office/drawing/2014/main" id="{E14B1C49-3AD5-20E4-23A6-C6B2A2493B56}"/>
              </a:ext>
            </a:extLst>
          </p:cNvPr>
          <p:cNvGrpSpPr/>
          <p:nvPr/>
        </p:nvGrpSpPr>
        <p:grpSpPr>
          <a:xfrm>
            <a:off x="3880527" y="1586698"/>
            <a:ext cx="4245144" cy="3949666"/>
            <a:chOff x="3427764" y="1533430"/>
            <a:chExt cx="4245144" cy="3949666"/>
          </a:xfrm>
        </p:grpSpPr>
        <p:cxnSp>
          <p:nvCxnSpPr>
            <p:cNvPr id="13" name="Lige forbindelse 12">
              <a:extLst>
                <a:ext uri="{FF2B5EF4-FFF2-40B4-BE49-F238E27FC236}">
                  <a16:creationId xmlns:a16="http://schemas.microsoft.com/office/drawing/2014/main" id="{46E8881E-D468-F89B-265F-B0C5793C3E33}"/>
                </a:ext>
              </a:extLst>
            </p:cNvPr>
            <p:cNvCxnSpPr>
              <a:cxnSpLocks/>
            </p:cNvCxnSpPr>
            <p:nvPr/>
          </p:nvCxnSpPr>
          <p:spPr>
            <a:xfrm rot="16200000">
              <a:off x="4823609" y="1894109"/>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CA9B18A3-533E-3D52-4498-5DB2A2A2751E}"/>
                </a:ext>
              </a:extLst>
            </p:cNvPr>
            <p:cNvCxnSpPr/>
            <p:nvPr/>
          </p:nvCxnSpPr>
          <p:spPr>
            <a:xfrm>
              <a:off x="3989186" y="1871777"/>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CustomShape 13">
              <a:extLst>
                <a:ext uri="{FF2B5EF4-FFF2-40B4-BE49-F238E27FC236}">
                  <a16:creationId xmlns:a16="http://schemas.microsoft.com/office/drawing/2014/main" id="{704F42CC-BD55-AB83-1CA0-0BC7F299672D}"/>
                </a:ext>
              </a:extLst>
            </p:cNvPr>
            <p:cNvSpPr/>
            <p:nvPr/>
          </p:nvSpPr>
          <p:spPr>
            <a:xfrm>
              <a:off x="3427764" y="3143096"/>
              <a:ext cx="1045800" cy="2338200"/>
            </a:xfrm>
            <a:prstGeom prst="rect">
              <a:avLst/>
            </a:prstGeom>
            <a:solidFill>
              <a:schemeClr val="accent1">
                <a:lumMod val="60000"/>
                <a:lumOff val="40000"/>
              </a:schemeClr>
            </a:solidFill>
            <a:ln w="9360">
              <a:noFill/>
            </a:ln>
          </p:spPr>
          <p:txBody>
            <a:bodyPr/>
            <a:lstStyle/>
            <a:p>
              <a:endParaRPr lang="da-DK"/>
            </a:p>
          </p:txBody>
        </p:sp>
        <p:sp>
          <p:nvSpPr>
            <p:cNvPr id="16" name="CustomShape 14">
              <a:extLst>
                <a:ext uri="{FF2B5EF4-FFF2-40B4-BE49-F238E27FC236}">
                  <a16:creationId xmlns:a16="http://schemas.microsoft.com/office/drawing/2014/main" id="{0E26A19D-9172-11A4-8B4E-E61DF8F1AEC4}"/>
                </a:ext>
              </a:extLst>
            </p:cNvPr>
            <p:cNvSpPr/>
            <p:nvPr/>
          </p:nvSpPr>
          <p:spPr>
            <a:xfrm>
              <a:off x="3427764" y="2343864"/>
              <a:ext cx="1045800" cy="488160"/>
            </a:xfrm>
            <a:prstGeom prst="rect">
              <a:avLst/>
            </a:prstGeom>
            <a:solidFill>
              <a:schemeClr val="accent1">
                <a:lumMod val="60000"/>
                <a:lumOff val="40000"/>
              </a:schemeClr>
            </a:solidFill>
            <a:ln w="9360">
              <a:noFill/>
            </a:ln>
          </p:spPr>
          <p:txBody>
            <a:bodyPr/>
            <a:lstStyle/>
            <a:p>
              <a:endParaRPr lang="da-DK"/>
            </a:p>
          </p:txBody>
        </p:sp>
        <p:sp>
          <p:nvSpPr>
            <p:cNvPr id="17" name="CustomShape 15">
              <a:extLst>
                <a:ext uri="{FF2B5EF4-FFF2-40B4-BE49-F238E27FC236}">
                  <a16:creationId xmlns:a16="http://schemas.microsoft.com/office/drawing/2014/main" id="{6E6A9E30-3D71-85E1-CE4A-AB2057E6B9A3}"/>
                </a:ext>
              </a:extLst>
            </p:cNvPr>
            <p:cNvSpPr/>
            <p:nvPr/>
          </p:nvSpPr>
          <p:spPr>
            <a:xfrm>
              <a:off x="3427764" y="1533430"/>
              <a:ext cx="3923864" cy="488160"/>
            </a:xfrm>
            <a:prstGeom prst="rect">
              <a:avLst/>
            </a:prstGeom>
            <a:solidFill>
              <a:schemeClr val="accent1">
                <a:lumMod val="60000"/>
                <a:lumOff val="40000"/>
              </a:schemeClr>
            </a:solidFill>
            <a:ln w="9360">
              <a:noFill/>
            </a:ln>
          </p:spPr>
          <p:txBody>
            <a:bodyPr/>
            <a:lstStyle/>
            <a:p>
              <a:endParaRPr lang="da-DK"/>
            </a:p>
          </p:txBody>
        </p:sp>
        <p:sp>
          <p:nvSpPr>
            <p:cNvPr id="18" name="CustomShape 16">
              <a:extLst>
                <a:ext uri="{FF2B5EF4-FFF2-40B4-BE49-F238E27FC236}">
                  <a16:creationId xmlns:a16="http://schemas.microsoft.com/office/drawing/2014/main" id="{12AD27B3-0105-5C36-26E2-41C8C7CBF32E}"/>
                </a:ext>
              </a:extLst>
            </p:cNvPr>
            <p:cNvSpPr/>
            <p:nvPr/>
          </p:nvSpPr>
          <p:spPr>
            <a:xfrm>
              <a:off x="4696044" y="2343864"/>
              <a:ext cx="2655584" cy="488160"/>
            </a:xfrm>
            <a:prstGeom prst="rect">
              <a:avLst/>
            </a:prstGeom>
            <a:solidFill>
              <a:schemeClr val="accent1">
                <a:lumMod val="60000"/>
                <a:lumOff val="40000"/>
              </a:schemeClr>
            </a:solidFill>
            <a:ln w="9360">
              <a:noFill/>
            </a:ln>
          </p:spPr>
          <p:txBody>
            <a:bodyPr/>
            <a:lstStyle/>
            <a:p>
              <a:endParaRPr lang="da-DK"/>
            </a:p>
          </p:txBody>
        </p:sp>
        <p:sp>
          <p:nvSpPr>
            <p:cNvPr id="19" name="CustomShape 17">
              <a:extLst>
                <a:ext uri="{FF2B5EF4-FFF2-40B4-BE49-F238E27FC236}">
                  <a16:creationId xmlns:a16="http://schemas.microsoft.com/office/drawing/2014/main" id="{DA7DCB2F-7D9D-AD9E-6501-5E8321FD9007}"/>
                </a:ext>
              </a:extLst>
            </p:cNvPr>
            <p:cNvSpPr/>
            <p:nvPr/>
          </p:nvSpPr>
          <p:spPr>
            <a:xfrm rot="16200000">
              <a:off x="3161724" y="4205456"/>
              <a:ext cx="871200" cy="211680"/>
            </a:xfrm>
            <a:prstGeom prst="rect">
              <a:avLst/>
            </a:prstGeom>
            <a:noFill/>
            <a:ln w="9360">
              <a:noFill/>
            </a:ln>
          </p:spPr>
          <p:txBody>
            <a:bodyPr wrap="none" lIns="90000" tIns="45000" rIns="90000" bIns="45000"/>
            <a:lstStyle/>
            <a:p>
              <a:pPr algn="ctr">
                <a:lnSpc>
                  <a:spcPct val="100000"/>
                </a:lnSpc>
              </a:pPr>
              <a:r>
                <a:rPr lang="da-DK" sz="1100" b="1" dirty="0">
                  <a:solidFill>
                    <a:srgbClr val="002060"/>
                  </a:solidFill>
                  <a:latin typeface="Arial" panose="020B0604020202020204" pitchFamily="34" charset="0"/>
                  <a:cs typeface="Arial" panose="020B0604020202020204" pitchFamily="34" charset="0"/>
                </a:rPr>
                <a:t>Projekt team</a:t>
              </a:r>
              <a:endParaRPr sz="1100" b="1" dirty="0">
                <a:solidFill>
                  <a:srgbClr val="002060"/>
                </a:solidFill>
                <a:latin typeface="Arial" panose="020B0604020202020204" pitchFamily="34" charset="0"/>
                <a:cs typeface="Arial" panose="020B0604020202020204" pitchFamily="34" charset="0"/>
              </a:endParaRPr>
            </a:p>
          </p:txBody>
        </p:sp>
        <p:sp>
          <p:nvSpPr>
            <p:cNvPr id="20" name="CustomShape 18">
              <a:extLst>
                <a:ext uri="{FF2B5EF4-FFF2-40B4-BE49-F238E27FC236}">
                  <a16:creationId xmlns:a16="http://schemas.microsoft.com/office/drawing/2014/main" id="{6DC48B58-6B49-2747-186C-100D0EDCB021}"/>
                </a:ext>
              </a:extLst>
            </p:cNvPr>
            <p:cNvSpPr/>
            <p:nvPr/>
          </p:nvSpPr>
          <p:spPr>
            <a:xfrm>
              <a:off x="4719828" y="2449619"/>
              <a:ext cx="2953080" cy="212040"/>
            </a:xfrm>
            <a:prstGeom prst="rect">
              <a:avLst/>
            </a:prstGeom>
            <a:noFill/>
            <a:ln w="9360">
              <a:noFill/>
            </a:ln>
          </p:spPr>
          <p:txBody>
            <a:bodyPr wrap="none" lIns="90000" tIns="45000" rIns="90000" bIns="45000"/>
            <a:lstStyle/>
            <a:p>
              <a:pPr>
                <a:lnSpc>
                  <a:spcPct val="100000"/>
                </a:lnSpc>
              </a:pPr>
              <a:r>
                <a:rPr lang="da-DK" sz="1200" b="1" dirty="0">
                  <a:solidFill>
                    <a:srgbClr val="002060"/>
                  </a:solidFill>
                  <a:latin typeface="Arial" panose="020B0604020202020204" pitchFamily="34" charset="0"/>
                  <a:cs typeface="Arial" panose="020B0604020202020204" pitchFamily="34" charset="0"/>
                </a:rPr>
                <a:t>Referencegruppe og interessenter </a:t>
              </a:r>
            </a:p>
          </p:txBody>
        </p:sp>
        <p:sp>
          <p:nvSpPr>
            <p:cNvPr id="21" name="CustomShape 19">
              <a:extLst>
                <a:ext uri="{FF2B5EF4-FFF2-40B4-BE49-F238E27FC236}">
                  <a16:creationId xmlns:a16="http://schemas.microsoft.com/office/drawing/2014/main" id="{07D2E8FC-8320-A26B-AB12-7CFFEB715AA6}"/>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2" name="CustomShape 20">
              <a:extLst>
                <a:ext uri="{FF2B5EF4-FFF2-40B4-BE49-F238E27FC236}">
                  <a16:creationId xmlns:a16="http://schemas.microsoft.com/office/drawing/2014/main" id="{DFA0A00A-6F21-25F2-E558-2A30D01C65B7}"/>
                </a:ext>
              </a:extLst>
            </p:cNvPr>
            <p:cNvSpPr/>
            <p:nvPr/>
          </p:nvSpPr>
          <p:spPr>
            <a:xfrm>
              <a:off x="4070418" y="1626235"/>
              <a:ext cx="131796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panose="020B0604020202020204" pitchFamily="34" charset="0"/>
                  <a:cs typeface="Arial" panose="020B0604020202020204" pitchFamily="34" charset="0"/>
                </a:rPr>
                <a:t>Projektejer eller styregruppe</a:t>
              </a:r>
              <a:endParaRPr sz="1200" b="1" dirty="0">
                <a:solidFill>
                  <a:srgbClr val="002060"/>
                </a:solidFill>
                <a:latin typeface="Arial" panose="020B0604020202020204" pitchFamily="34" charset="0"/>
                <a:cs typeface="Arial" panose="020B0604020202020204" pitchFamily="34" charset="0"/>
              </a:endParaRPr>
            </a:p>
          </p:txBody>
        </p:sp>
        <p:sp>
          <p:nvSpPr>
            <p:cNvPr id="23" name="CustomShape 19">
              <a:extLst>
                <a:ext uri="{FF2B5EF4-FFF2-40B4-BE49-F238E27FC236}">
                  <a16:creationId xmlns:a16="http://schemas.microsoft.com/office/drawing/2014/main" id="{B8DA831B-AFAC-C137-BF71-719E09CE1F44}"/>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4" name="CustomShape 8">
              <a:extLst>
                <a:ext uri="{FF2B5EF4-FFF2-40B4-BE49-F238E27FC236}">
                  <a16:creationId xmlns:a16="http://schemas.microsoft.com/office/drawing/2014/main" id="{5D97FC1B-2CE5-DFDE-2A78-8F1569146E6C}"/>
                </a:ext>
              </a:extLst>
            </p:cNvPr>
            <p:cNvSpPr/>
            <p:nvPr/>
          </p:nvSpPr>
          <p:spPr>
            <a:xfrm>
              <a:off x="4653054" y="31801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5" name="CustomShape 9">
              <a:extLst>
                <a:ext uri="{FF2B5EF4-FFF2-40B4-BE49-F238E27FC236}">
                  <a16:creationId xmlns:a16="http://schemas.microsoft.com/office/drawing/2014/main" id="{E875BB7A-5A76-22F5-F51A-C828AE002560}"/>
                </a:ext>
              </a:extLst>
            </p:cNvPr>
            <p:cNvSpPr/>
            <p:nvPr/>
          </p:nvSpPr>
          <p:spPr>
            <a:xfrm>
              <a:off x="4653054" y="46399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6" name="CustomShape 10">
              <a:extLst>
                <a:ext uri="{FF2B5EF4-FFF2-40B4-BE49-F238E27FC236}">
                  <a16:creationId xmlns:a16="http://schemas.microsoft.com/office/drawing/2014/main" id="{DE7417DD-07A1-503D-126C-2AA5D5E3D7F3}"/>
                </a:ext>
              </a:extLst>
            </p:cNvPr>
            <p:cNvSpPr/>
            <p:nvPr/>
          </p:nvSpPr>
          <p:spPr>
            <a:xfrm>
              <a:off x="4653054" y="513425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7" name="CustomShape 11">
              <a:extLst>
                <a:ext uri="{FF2B5EF4-FFF2-40B4-BE49-F238E27FC236}">
                  <a16:creationId xmlns:a16="http://schemas.microsoft.com/office/drawing/2014/main" id="{DFEA1B34-37CA-350B-99FC-A3B42BD413FB}"/>
                </a:ext>
              </a:extLst>
            </p:cNvPr>
            <p:cNvSpPr/>
            <p:nvPr/>
          </p:nvSpPr>
          <p:spPr>
            <a:xfrm>
              <a:off x="4653054" y="367409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8" name="CustomShape 12">
              <a:extLst>
                <a:ext uri="{FF2B5EF4-FFF2-40B4-BE49-F238E27FC236}">
                  <a16:creationId xmlns:a16="http://schemas.microsoft.com/office/drawing/2014/main" id="{CAC1D893-E32A-1988-3777-207D4AFB4450}"/>
                </a:ext>
              </a:extLst>
            </p:cNvPr>
            <p:cNvSpPr/>
            <p:nvPr/>
          </p:nvSpPr>
          <p:spPr>
            <a:xfrm>
              <a:off x="4653054" y="4163300"/>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9" name="CustomShape 22">
              <a:extLst>
                <a:ext uri="{FF2B5EF4-FFF2-40B4-BE49-F238E27FC236}">
                  <a16:creationId xmlns:a16="http://schemas.microsoft.com/office/drawing/2014/main" id="{F292F627-471F-C632-F4EE-2C911A285144}"/>
                </a:ext>
              </a:extLst>
            </p:cNvPr>
            <p:cNvSpPr/>
            <p:nvPr/>
          </p:nvSpPr>
          <p:spPr>
            <a:xfrm>
              <a:off x="4365924" y="519959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0" name="CustomShape 24">
              <a:extLst>
                <a:ext uri="{FF2B5EF4-FFF2-40B4-BE49-F238E27FC236}">
                  <a16:creationId xmlns:a16="http://schemas.microsoft.com/office/drawing/2014/main" id="{EA95EC9E-E101-922A-31FF-0DA1196F9997}"/>
                </a:ext>
              </a:extLst>
            </p:cNvPr>
            <p:cNvSpPr/>
            <p:nvPr/>
          </p:nvSpPr>
          <p:spPr>
            <a:xfrm>
              <a:off x="4365924" y="3732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1" name="CustomShape 26">
              <a:extLst>
                <a:ext uri="{FF2B5EF4-FFF2-40B4-BE49-F238E27FC236}">
                  <a16:creationId xmlns:a16="http://schemas.microsoft.com/office/drawing/2014/main" id="{ADC767F7-AEAB-A2C2-CF11-F2DE65941892}"/>
                </a:ext>
              </a:extLst>
            </p:cNvPr>
            <p:cNvSpPr/>
            <p:nvPr/>
          </p:nvSpPr>
          <p:spPr>
            <a:xfrm>
              <a:off x="4365924" y="4704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2" name="CustomShape 28">
              <a:extLst>
                <a:ext uri="{FF2B5EF4-FFF2-40B4-BE49-F238E27FC236}">
                  <a16:creationId xmlns:a16="http://schemas.microsoft.com/office/drawing/2014/main" id="{24AD9484-04A4-4F58-1A60-31CB3E37F33F}"/>
                </a:ext>
              </a:extLst>
            </p:cNvPr>
            <p:cNvSpPr/>
            <p:nvPr/>
          </p:nvSpPr>
          <p:spPr>
            <a:xfrm>
              <a:off x="4365924" y="4228640"/>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3" name="CustomShape 30">
              <a:extLst>
                <a:ext uri="{FF2B5EF4-FFF2-40B4-BE49-F238E27FC236}">
                  <a16:creationId xmlns:a16="http://schemas.microsoft.com/office/drawing/2014/main" id="{ACE7AD29-87A2-D82B-66DE-01D0CE7AC8A3}"/>
                </a:ext>
              </a:extLst>
            </p:cNvPr>
            <p:cNvSpPr/>
            <p:nvPr/>
          </p:nvSpPr>
          <p:spPr>
            <a:xfrm>
              <a:off x="4365924" y="3246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4" name="CustomShape 31">
              <a:extLst>
                <a:ext uri="{FF2B5EF4-FFF2-40B4-BE49-F238E27FC236}">
                  <a16:creationId xmlns:a16="http://schemas.microsoft.com/office/drawing/2014/main" id="{48335980-FC69-2489-F0BD-4FDEE5A9BB07}"/>
                </a:ext>
              </a:extLst>
            </p:cNvPr>
            <p:cNvSpPr/>
            <p:nvPr/>
          </p:nvSpPr>
          <p:spPr>
            <a:xfrm>
              <a:off x="3882654" y="321125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5" name="CustomShape 31">
              <a:extLst>
                <a:ext uri="{FF2B5EF4-FFF2-40B4-BE49-F238E27FC236}">
                  <a16:creationId xmlns:a16="http://schemas.microsoft.com/office/drawing/2014/main" id="{DE5A36FD-2F7A-5948-FF21-64747929B787}"/>
                </a:ext>
              </a:extLst>
            </p:cNvPr>
            <p:cNvSpPr/>
            <p:nvPr/>
          </p:nvSpPr>
          <p:spPr>
            <a:xfrm>
              <a:off x="3882654" y="370032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6" name="CustomShape 31">
              <a:extLst>
                <a:ext uri="{FF2B5EF4-FFF2-40B4-BE49-F238E27FC236}">
                  <a16:creationId xmlns:a16="http://schemas.microsoft.com/office/drawing/2014/main" id="{2BFDE635-ED91-436F-A1BF-64952B5BA99D}"/>
                </a:ext>
              </a:extLst>
            </p:cNvPr>
            <p:cNvSpPr/>
            <p:nvPr/>
          </p:nvSpPr>
          <p:spPr>
            <a:xfrm>
              <a:off x="3882654" y="418938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7" name="CustomShape 31">
              <a:extLst>
                <a:ext uri="{FF2B5EF4-FFF2-40B4-BE49-F238E27FC236}">
                  <a16:creationId xmlns:a16="http://schemas.microsoft.com/office/drawing/2014/main" id="{EC5B5CE2-601A-6D65-2891-0A8787EE19CD}"/>
                </a:ext>
              </a:extLst>
            </p:cNvPr>
            <p:cNvSpPr/>
            <p:nvPr/>
          </p:nvSpPr>
          <p:spPr>
            <a:xfrm>
              <a:off x="3882654" y="467845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8" name="CustomShape 31">
              <a:extLst>
                <a:ext uri="{FF2B5EF4-FFF2-40B4-BE49-F238E27FC236}">
                  <a16:creationId xmlns:a16="http://schemas.microsoft.com/office/drawing/2014/main" id="{0D780C24-AB47-6096-163C-66E399C29679}"/>
                </a:ext>
              </a:extLst>
            </p:cNvPr>
            <p:cNvSpPr/>
            <p:nvPr/>
          </p:nvSpPr>
          <p:spPr>
            <a:xfrm>
              <a:off x="3882654" y="5167514"/>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9" name="Ligebenet trekant 38">
              <a:extLst>
                <a:ext uri="{FF2B5EF4-FFF2-40B4-BE49-F238E27FC236}">
                  <a16:creationId xmlns:a16="http://schemas.microsoft.com/office/drawing/2014/main" id="{04216849-CB53-D7FE-A79B-94E669F78EF5}"/>
                </a:ext>
              </a:extLst>
            </p:cNvPr>
            <p:cNvSpPr/>
            <p:nvPr/>
          </p:nvSpPr>
          <p:spPr>
            <a:xfrm flipV="1">
              <a:off x="48989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59CEBEC7-0635-3FF5-854E-58D8E47B8A4D}"/>
                </a:ext>
              </a:extLst>
            </p:cNvPr>
            <p:cNvSpPr/>
            <p:nvPr/>
          </p:nvSpPr>
          <p:spPr>
            <a:xfrm flipV="1">
              <a:off x="5515607"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09781583-0BA9-BFD0-F375-A9D6E3457D4F}"/>
                </a:ext>
              </a:extLst>
            </p:cNvPr>
            <p:cNvSpPr/>
            <p:nvPr/>
          </p:nvSpPr>
          <p:spPr>
            <a:xfrm flipV="1">
              <a:off x="60790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2D887C0D-A75C-CEB3-3B3C-9629044AC19F}"/>
                </a:ext>
              </a:extLst>
            </p:cNvPr>
            <p:cNvSpPr/>
            <p:nvPr/>
          </p:nvSpPr>
          <p:spPr>
            <a:xfrm flipV="1">
              <a:off x="5207265"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254EADE8-FDCD-41FF-3997-B725D0F6DF1A}"/>
                </a:ext>
              </a:extLst>
            </p:cNvPr>
            <p:cNvSpPr/>
            <p:nvPr/>
          </p:nvSpPr>
          <p:spPr>
            <a:xfrm flipV="1">
              <a:off x="6493901"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a:extLst>
                <a:ext uri="{FF2B5EF4-FFF2-40B4-BE49-F238E27FC236}">
                  <a16:creationId xmlns:a16="http://schemas.microsoft.com/office/drawing/2014/main" id="{58F3EFA4-94E1-3AE0-DEA0-DC6569C597B5}"/>
                </a:ext>
              </a:extLst>
            </p:cNvPr>
            <p:cNvSpPr/>
            <p:nvPr/>
          </p:nvSpPr>
          <p:spPr>
            <a:xfrm flipV="1">
              <a:off x="5474780"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a:extLst>
                <a:ext uri="{FF2B5EF4-FFF2-40B4-BE49-F238E27FC236}">
                  <a16:creationId xmlns:a16="http://schemas.microsoft.com/office/drawing/2014/main" id="{DFDA2935-2CA8-9F64-2573-52FFF5A5135C}"/>
                </a:ext>
              </a:extLst>
            </p:cNvPr>
            <p:cNvSpPr/>
            <p:nvPr/>
          </p:nvSpPr>
          <p:spPr>
            <a:xfrm flipV="1">
              <a:off x="578312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a:extLst>
                <a:ext uri="{FF2B5EF4-FFF2-40B4-BE49-F238E27FC236}">
                  <a16:creationId xmlns:a16="http://schemas.microsoft.com/office/drawing/2014/main" id="{F67B302D-AB29-6917-17B3-3A988AE41C0F}"/>
                </a:ext>
              </a:extLst>
            </p:cNvPr>
            <p:cNvSpPr/>
            <p:nvPr/>
          </p:nvSpPr>
          <p:spPr>
            <a:xfrm flipV="1">
              <a:off x="614473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ekant 46">
              <a:extLst>
                <a:ext uri="{FF2B5EF4-FFF2-40B4-BE49-F238E27FC236}">
                  <a16:creationId xmlns:a16="http://schemas.microsoft.com/office/drawing/2014/main" id="{3083C632-7B5C-50BC-9385-85A6C27D79ED}"/>
                </a:ext>
              </a:extLst>
            </p:cNvPr>
            <p:cNvSpPr/>
            <p:nvPr/>
          </p:nvSpPr>
          <p:spPr>
            <a:xfrm flipV="1">
              <a:off x="5166438"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Ligebenet trekant 47">
              <a:extLst>
                <a:ext uri="{FF2B5EF4-FFF2-40B4-BE49-F238E27FC236}">
                  <a16:creationId xmlns:a16="http://schemas.microsoft.com/office/drawing/2014/main" id="{57FACF0D-A769-09CC-F641-18419F5F23B7}"/>
                </a:ext>
              </a:extLst>
            </p:cNvPr>
            <p:cNvSpPr/>
            <p:nvPr/>
          </p:nvSpPr>
          <p:spPr>
            <a:xfrm flipV="1">
              <a:off x="489306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Ligebenet trekant 48">
              <a:extLst>
                <a:ext uri="{FF2B5EF4-FFF2-40B4-BE49-F238E27FC236}">
                  <a16:creationId xmlns:a16="http://schemas.microsoft.com/office/drawing/2014/main" id="{9634A945-EBEC-695F-2618-C9378CCBAF76}"/>
                </a:ext>
              </a:extLst>
            </p:cNvPr>
            <p:cNvSpPr/>
            <p:nvPr/>
          </p:nvSpPr>
          <p:spPr>
            <a:xfrm flipV="1">
              <a:off x="588911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Ligebenet trekant 49">
              <a:extLst>
                <a:ext uri="{FF2B5EF4-FFF2-40B4-BE49-F238E27FC236}">
                  <a16:creationId xmlns:a16="http://schemas.microsoft.com/office/drawing/2014/main" id="{37BD5220-4A22-8D08-D42A-12083EC86BDE}"/>
                </a:ext>
              </a:extLst>
            </p:cNvPr>
            <p:cNvSpPr/>
            <p:nvPr/>
          </p:nvSpPr>
          <p:spPr>
            <a:xfrm flipV="1">
              <a:off x="612643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Ligebenet trekant 50">
              <a:extLst>
                <a:ext uri="{FF2B5EF4-FFF2-40B4-BE49-F238E27FC236}">
                  <a16:creationId xmlns:a16="http://schemas.microsoft.com/office/drawing/2014/main" id="{CCD9EA6E-4274-AA33-DEE1-A4BA1230B2A8}"/>
                </a:ext>
              </a:extLst>
            </p:cNvPr>
            <p:cNvSpPr/>
            <p:nvPr/>
          </p:nvSpPr>
          <p:spPr>
            <a:xfrm flipV="1">
              <a:off x="5272434"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Ligebenet trekant 51">
              <a:extLst>
                <a:ext uri="{FF2B5EF4-FFF2-40B4-BE49-F238E27FC236}">
                  <a16:creationId xmlns:a16="http://schemas.microsoft.com/office/drawing/2014/main" id="{07121562-A784-4FA9-FAE6-2367E32A20F5}"/>
                </a:ext>
              </a:extLst>
            </p:cNvPr>
            <p:cNvSpPr/>
            <p:nvPr/>
          </p:nvSpPr>
          <p:spPr>
            <a:xfrm flipV="1">
              <a:off x="648804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ekant 52">
              <a:extLst>
                <a:ext uri="{FF2B5EF4-FFF2-40B4-BE49-F238E27FC236}">
                  <a16:creationId xmlns:a16="http://schemas.microsoft.com/office/drawing/2014/main" id="{0BDF08D9-091C-58E2-16E3-409ED8B95D39}"/>
                </a:ext>
              </a:extLst>
            </p:cNvPr>
            <p:cNvSpPr/>
            <p:nvPr/>
          </p:nvSpPr>
          <p:spPr>
            <a:xfrm flipV="1">
              <a:off x="474805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0CAE7036-B9E5-9D0B-7A8F-6433C01D8CC8}"/>
                </a:ext>
              </a:extLst>
            </p:cNvPr>
            <p:cNvSpPr/>
            <p:nvPr/>
          </p:nvSpPr>
          <p:spPr>
            <a:xfrm flipV="1">
              <a:off x="5364742"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E479E4D7-205E-63CF-01FF-81C8C3A75D4A}"/>
                </a:ext>
              </a:extLst>
            </p:cNvPr>
            <p:cNvSpPr/>
            <p:nvPr/>
          </p:nvSpPr>
          <p:spPr>
            <a:xfrm flipV="1">
              <a:off x="5673084"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Ligebenet trekant 55">
              <a:extLst>
                <a:ext uri="{FF2B5EF4-FFF2-40B4-BE49-F238E27FC236}">
                  <a16:creationId xmlns:a16="http://schemas.microsoft.com/office/drawing/2014/main" id="{8A370656-76D6-346B-24FD-3416457E3AE9}"/>
                </a:ext>
              </a:extLst>
            </p:cNvPr>
            <p:cNvSpPr/>
            <p:nvPr/>
          </p:nvSpPr>
          <p:spPr>
            <a:xfrm flipV="1">
              <a:off x="620098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AEF2F9F4-3AD1-BF0F-DD4C-7D83BC732DBF}"/>
                </a:ext>
              </a:extLst>
            </p:cNvPr>
            <p:cNvSpPr/>
            <p:nvPr/>
          </p:nvSpPr>
          <p:spPr>
            <a:xfrm flipV="1">
              <a:off x="486050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687DE438-840F-D9AC-255F-B4DA11B98428}"/>
                </a:ext>
              </a:extLst>
            </p:cNvPr>
            <p:cNvSpPr/>
            <p:nvPr/>
          </p:nvSpPr>
          <p:spPr>
            <a:xfrm flipV="1">
              <a:off x="5619238"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Ligebenet trekant 58">
              <a:extLst>
                <a:ext uri="{FF2B5EF4-FFF2-40B4-BE49-F238E27FC236}">
                  <a16:creationId xmlns:a16="http://schemas.microsoft.com/office/drawing/2014/main" id="{6265C61E-2C0D-B10C-B240-6B5A0C74C5F2}"/>
                </a:ext>
              </a:extLst>
            </p:cNvPr>
            <p:cNvSpPr/>
            <p:nvPr/>
          </p:nvSpPr>
          <p:spPr>
            <a:xfrm flipV="1">
              <a:off x="595421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Ligebenet trekant 59">
              <a:extLst>
                <a:ext uri="{FF2B5EF4-FFF2-40B4-BE49-F238E27FC236}">
                  <a16:creationId xmlns:a16="http://schemas.microsoft.com/office/drawing/2014/main" id="{A6BDD25A-B4B0-A9CA-6B7E-785248364838}"/>
                </a:ext>
              </a:extLst>
            </p:cNvPr>
            <p:cNvSpPr/>
            <p:nvPr/>
          </p:nvSpPr>
          <p:spPr>
            <a:xfrm flipV="1">
              <a:off x="626255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Ligebenet trekant 60">
              <a:extLst>
                <a:ext uri="{FF2B5EF4-FFF2-40B4-BE49-F238E27FC236}">
                  <a16:creationId xmlns:a16="http://schemas.microsoft.com/office/drawing/2014/main" id="{70410B94-517E-B398-9D6A-44EE6537BF7D}"/>
                </a:ext>
              </a:extLst>
            </p:cNvPr>
            <p:cNvSpPr/>
            <p:nvPr/>
          </p:nvSpPr>
          <p:spPr>
            <a:xfrm flipV="1">
              <a:off x="523099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CustomShape 21">
              <a:extLst>
                <a:ext uri="{FF2B5EF4-FFF2-40B4-BE49-F238E27FC236}">
                  <a16:creationId xmlns:a16="http://schemas.microsoft.com/office/drawing/2014/main" id="{B052C9E1-5233-FDB7-BCB9-A17FCD46ECF2}"/>
                </a:ext>
              </a:extLst>
            </p:cNvPr>
            <p:cNvSpPr/>
            <p:nvPr/>
          </p:nvSpPr>
          <p:spPr>
            <a:xfrm>
              <a:off x="4582179" y="321873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1</a:t>
              </a:r>
              <a:endParaRPr sz="1000" b="1" dirty="0">
                <a:solidFill>
                  <a:schemeClr val="bg1"/>
                </a:solidFill>
              </a:endParaRPr>
            </a:p>
          </p:txBody>
        </p:sp>
        <p:sp>
          <p:nvSpPr>
            <p:cNvPr id="63" name="CustomShape 21">
              <a:extLst>
                <a:ext uri="{FF2B5EF4-FFF2-40B4-BE49-F238E27FC236}">
                  <a16:creationId xmlns:a16="http://schemas.microsoft.com/office/drawing/2014/main" id="{AE00A42E-31FF-08CA-6D39-F120C99800AC}"/>
                </a:ext>
              </a:extLst>
            </p:cNvPr>
            <p:cNvSpPr/>
            <p:nvPr/>
          </p:nvSpPr>
          <p:spPr>
            <a:xfrm>
              <a:off x="4582179" y="371114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2</a:t>
              </a:r>
              <a:endParaRPr sz="1000" b="1" dirty="0">
                <a:solidFill>
                  <a:schemeClr val="bg1"/>
                </a:solidFill>
              </a:endParaRPr>
            </a:p>
          </p:txBody>
        </p:sp>
        <p:sp>
          <p:nvSpPr>
            <p:cNvPr id="64" name="CustomShape 21">
              <a:extLst>
                <a:ext uri="{FF2B5EF4-FFF2-40B4-BE49-F238E27FC236}">
                  <a16:creationId xmlns:a16="http://schemas.microsoft.com/office/drawing/2014/main" id="{4A1C1F8C-B496-3F11-3FE0-CCB40C31CBA4}"/>
                </a:ext>
              </a:extLst>
            </p:cNvPr>
            <p:cNvSpPr/>
            <p:nvPr/>
          </p:nvSpPr>
          <p:spPr>
            <a:xfrm>
              <a:off x="4582179" y="420356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3</a:t>
              </a:r>
              <a:endParaRPr sz="1000" b="1" dirty="0">
                <a:solidFill>
                  <a:schemeClr val="bg1"/>
                </a:solidFill>
              </a:endParaRPr>
            </a:p>
          </p:txBody>
        </p:sp>
        <p:sp>
          <p:nvSpPr>
            <p:cNvPr id="65" name="CustomShape 21">
              <a:extLst>
                <a:ext uri="{FF2B5EF4-FFF2-40B4-BE49-F238E27FC236}">
                  <a16:creationId xmlns:a16="http://schemas.microsoft.com/office/drawing/2014/main" id="{1C56F10F-C62C-D1B5-D4F5-6711B64D1F30}"/>
                </a:ext>
              </a:extLst>
            </p:cNvPr>
            <p:cNvSpPr/>
            <p:nvPr/>
          </p:nvSpPr>
          <p:spPr>
            <a:xfrm>
              <a:off x="4582179" y="469597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4</a:t>
              </a:r>
              <a:endParaRPr sz="1000" b="1" dirty="0">
                <a:solidFill>
                  <a:schemeClr val="bg1"/>
                </a:solidFill>
              </a:endParaRPr>
            </a:p>
          </p:txBody>
        </p:sp>
        <p:sp>
          <p:nvSpPr>
            <p:cNvPr id="66" name="CustomShape 21">
              <a:extLst>
                <a:ext uri="{FF2B5EF4-FFF2-40B4-BE49-F238E27FC236}">
                  <a16:creationId xmlns:a16="http://schemas.microsoft.com/office/drawing/2014/main" id="{F3472B8A-B432-3F17-766F-7CFBC8DA4285}"/>
                </a:ext>
              </a:extLst>
            </p:cNvPr>
            <p:cNvSpPr/>
            <p:nvPr/>
          </p:nvSpPr>
          <p:spPr>
            <a:xfrm>
              <a:off x="4582179" y="5179513"/>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5</a:t>
              </a:r>
              <a:endParaRPr sz="1000" b="1" dirty="0">
                <a:solidFill>
                  <a:schemeClr val="bg1"/>
                </a:solidFill>
              </a:endParaRPr>
            </a:p>
          </p:txBody>
        </p:sp>
      </p:grpSp>
      <p:sp>
        <p:nvSpPr>
          <p:cNvPr id="67" name="Rektangel 66">
            <a:extLst>
              <a:ext uri="{FF2B5EF4-FFF2-40B4-BE49-F238E27FC236}">
                <a16:creationId xmlns:a16="http://schemas.microsoft.com/office/drawing/2014/main" id="{7DADAAD0-36C0-FC85-9E51-C984240FA487}"/>
              </a:ext>
            </a:extLst>
          </p:cNvPr>
          <p:cNvSpPr/>
          <p:nvPr/>
        </p:nvSpPr>
        <p:spPr>
          <a:xfrm>
            <a:off x="7816864" y="962387"/>
            <a:ext cx="3092935" cy="5216813"/>
          </a:xfrm>
          <a:prstGeom prst="rect">
            <a:avLst/>
          </a:prstGeom>
          <a:ln>
            <a:noFill/>
          </a:ln>
        </p:spPr>
        <p:txBody>
          <a:bodyPr wrap="square">
            <a:spAutoFit/>
          </a:bodyPr>
          <a:lstStyle/>
          <a:p>
            <a:r>
              <a:rPr lang="da-DK" sz="1100" b="1" dirty="0"/>
              <a:t>Deltagernes afdelingsledere </a:t>
            </a:r>
          </a:p>
          <a:p>
            <a:r>
              <a:rPr lang="da-DK" sz="1100" b="0" i="0" u="none" strike="noStrike" dirty="0">
                <a:solidFill>
                  <a:srgbClr val="212529"/>
                </a:solidFill>
                <a:effectLst/>
                <a:cs typeface="Arial" panose="020B0604020202020204" pitchFamily="34" charset="0"/>
              </a:rPr>
              <a:t>Afdelingslederen udlåner medarbejderne til projektet. Afdelingslederen har derfor en interesse i at få dokumenteret, hvor meget og hvornår den enkelte medarbejder er allokeret til projektet. Lederen kan ved at summere medarbejdernes kontrakter, få et overblik over projektbelastningen i afdelingen.</a:t>
            </a:r>
          </a:p>
          <a:p>
            <a:endParaRPr lang="da-DK" sz="1100" b="1" dirty="0"/>
          </a:p>
          <a:p>
            <a:r>
              <a:rPr lang="da-DK" sz="1100" b="1" dirty="0"/>
              <a:t>Referencegruppen eller grupperne</a:t>
            </a:r>
          </a:p>
          <a:p>
            <a:r>
              <a:rPr lang="da-DK" sz="1100" dirty="0"/>
              <a:t>Referencegruppen har ingen beslutningskompetence, da den ligger i styregruppen. Gruppens medlemmer skal høres og komme med input for at sikre kvaliteten og accept i omgivelserne. Gruppens medlemmer kan også bruges som ambassadører i omgivelserne. Der udarbejdes sjældent ressourcekontrakter med referencegruppen, med mindre tidsforbruget er meget omfattende.</a:t>
            </a:r>
            <a:endParaRPr lang="da-DK" sz="1100" b="1" dirty="0"/>
          </a:p>
          <a:p>
            <a:endParaRPr lang="da-DK" sz="1100" b="1" dirty="0"/>
          </a:p>
          <a:p>
            <a:r>
              <a:rPr lang="da-DK" sz="1100" b="1" dirty="0"/>
              <a:t>Indsatsområderne og arbejdsteams</a:t>
            </a:r>
          </a:p>
          <a:p>
            <a:r>
              <a:rPr lang="da-DK" sz="1100" dirty="0"/>
              <a:t>Teamdeltagerne udfører arbejdet og skal sikre faglig kvalitet og levering til tiden i indsatsområdet. Da deltagerne ofte er de eneste, der kender det faglige indhold, har de også ansvar for at planlægge eget arbejde og sikre, at leveringer til andre indsatsområder sker som aftalt.</a:t>
            </a:r>
            <a:r>
              <a:rPr lang="da-DK" sz="1100" dirty="0">
                <a:ea typeface="SimSun" panose="02010600030101010101" pitchFamily="2" charset="-122"/>
              </a:rPr>
              <a:t> Teamdeltagerne bør have en ressourcekontrakt med deres teamleder, eller den overordnede projektleder.</a:t>
            </a:r>
          </a:p>
        </p:txBody>
      </p:sp>
    </p:spTree>
    <p:extLst>
      <p:ext uri="{BB962C8B-B14F-4D97-AF65-F5344CB8AC3E}">
        <p14:creationId xmlns:p14="http://schemas.microsoft.com/office/powerpoint/2010/main" val="288567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33B5A76-5BAA-0852-A223-52D3983E0261}"/>
              </a:ext>
            </a:extLst>
          </p:cNvPr>
          <p:cNvSpPr/>
          <p:nvPr/>
        </p:nvSpPr>
        <p:spPr>
          <a:xfrm>
            <a:off x="1317629" y="1095736"/>
            <a:ext cx="9441962" cy="4602029"/>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lvl="0"/>
            <a:endParaRPr lang="da-DK" sz="1200" b="1" dirty="0">
              <a:cs typeface="Arial" panose="020B0604020202020204" pitchFamily="34" charset="0"/>
            </a:endParaRPr>
          </a:p>
          <a:p>
            <a:pPr lvl="0"/>
            <a:r>
              <a:rPr lang="da-DK" sz="1200" b="1" dirty="0">
                <a:cs typeface="Arial" panose="020B0604020202020204" pitchFamily="34" charset="0"/>
              </a:rPr>
              <a:t>Målhierarkiet og </a:t>
            </a:r>
            <a:r>
              <a:rPr lang="da-DK" sz="1200" b="1" dirty="0" err="1">
                <a:cs typeface="Arial" panose="020B0604020202020204" pitchFamily="34" charset="0"/>
              </a:rPr>
              <a:t>Impact</a:t>
            </a:r>
            <a:r>
              <a:rPr lang="da-DK" sz="1200" b="1" dirty="0">
                <a:cs typeface="Arial" panose="020B0604020202020204" pitchFamily="34" charset="0"/>
              </a:rPr>
              <a:t> case:</a:t>
            </a:r>
            <a:r>
              <a:rPr lang="da-DK" sz="1200" dirty="0">
                <a:cs typeface="Arial" panose="020B0604020202020204" pitchFamily="34" charset="0"/>
              </a:rPr>
              <a:t> Målhierarki eller </a:t>
            </a:r>
            <a:r>
              <a:rPr lang="da-DK" sz="1200" dirty="0" err="1">
                <a:cs typeface="Arial" panose="020B0604020202020204" pitchFamily="34" charset="0"/>
              </a:rPr>
              <a:t>Impact</a:t>
            </a:r>
            <a:r>
              <a:rPr lang="da-DK" sz="1200" dirty="0">
                <a:cs typeface="Arial" panose="020B0604020202020204" pitchFamily="34" charset="0"/>
              </a:rPr>
              <a:t> case beskriver projektets effekter. Projektets indsatsområder er ofte organiseret på baggrund af disse ønskede effekter.</a:t>
            </a:r>
            <a:endParaRPr lang="da-DK" sz="1200" b="1" dirty="0">
              <a:cs typeface="Arial" panose="020B0604020202020204" pitchFamily="34" charset="0"/>
            </a:endParaRPr>
          </a:p>
          <a:p>
            <a:pPr lvl="0"/>
            <a:endParaRPr lang="da-DK" sz="1200" b="1" dirty="0">
              <a:cs typeface="Arial" panose="020B0604020202020204" pitchFamily="34" charset="0"/>
            </a:endParaRPr>
          </a:p>
          <a:p>
            <a:pPr lvl="0"/>
            <a:r>
              <a:rPr lang="da-DK" sz="1200" b="1" dirty="0">
                <a:cs typeface="Arial" panose="020B0604020202020204" pitchFamily="34" charset="0"/>
              </a:rPr>
              <a:t>Milepælsplanen:</a:t>
            </a:r>
            <a:r>
              <a:rPr lang="da-DK" sz="1200" dirty="0">
                <a:cs typeface="Arial" panose="020B0604020202020204" pitchFamily="34" charset="0"/>
              </a:rPr>
              <a:t> Man skal altid organisere projektet efter opgaven. Milepælsplanen beskriver løsningen af opgaven, og der skal derfor være sammenhæng mellem milepælsplanen og organisationen.</a:t>
            </a:r>
          </a:p>
          <a:p>
            <a:pPr lvl="0"/>
            <a:endParaRPr lang="da-DK" sz="1200" b="1" dirty="0">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Milepælsbeskrivelse: </a:t>
            </a:r>
            <a:r>
              <a:rPr lang="da-DK" sz="1200" dirty="0">
                <a:ea typeface="SimSun" panose="02010600030101010101" pitchFamily="2" charset="-122"/>
                <a:cs typeface="Arial" panose="020B0604020202020204" pitchFamily="34" charset="0"/>
              </a:rPr>
              <a:t>De enkelte milepæle kan defineres og beskrives meget konkret og specifikt vha. dette værktøj.</a:t>
            </a:r>
          </a:p>
          <a:p>
            <a:pPr>
              <a:lnSpc>
                <a:spcPct val="107000"/>
              </a:lnSpc>
            </a:pPr>
            <a:endParaRPr lang="da-DK" sz="1200" b="1" dirty="0">
              <a:ea typeface="SimSun" panose="02010600030101010101" pitchFamily="2" charset="-122"/>
              <a:cs typeface="Arial" panose="020B0604020202020204" pitchFamily="34" charset="0"/>
            </a:endParaRPr>
          </a:p>
          <a:p>
            <a:pPr>
              <a:lnSpc>
                <a:spcPct val="107000"/>
              </a:lnSpc>
            </a:pPr>
            <a:r>
              <a:rPr lang="da-DK" sz="1200" b="1" dirty="0">
                <a:ea typeface="SimSun" panose="02010600030101010101" pitchFamily="2" charset="-122"/>
                <a:cs typeface="Arial" panose="020B0604020202020204" pitchFamily="34" charset="0"/>
              </a:rPr>
              <a:t>Aktivitetsbeskrivelse: </a:t>
            </a:r>
            <a:r>
              <a:rPr lang="da-DK" sz="1200" dirty="0">
                <a:ea typeface="SimSun" panose="02010600030101010101" pitchFamily="2" charset="-122"/>
                <a:cs typeface="Arial" panose="020B0604020202020204" pitchFamily="34" charset="0"/>
              </a:rPr>
              <a:t>De enkelte aktiviteter kan defineres og beskrives meget konkret og specifikt vha. dette værktøj.</a:t>
            </a:r>
          </a:p>
          <a:p>
            <a:pPr>
              <a:lnSpc>
                <a:spcPct val="107000"/>
              </a:lnSpc>
            </a:pPr>
            <a:endParaRPr lang="da-DK" sz="1200" b="1" dirty="0">
              <a:cs typeface="Arial" panose="020B0604020202020204" pitchFamily="34" charset="0"/>
            </a:endParaRPr>
          </a:p>
          <a:p>
            <a:pPr>
              <a:lnSpc>
                <a:spcPct val="107000"/>
              </a:lnSpc>
            </a:pPr>
            <a:r>
              <a:rPr lang="da-DK" sz="1200" b="1" dirty="0">
                <a:cs typeface="Arial" panose="020B0604020202020204" pitchFamily="34" charset="0"/>
              </a:rPr>
              <a:t>Projektets organisering: </a:t>
            </a:r>
            <a:r>
              <a:rPr lang="da-DK" sz="1200" dirty="0">
                <a:cs typeface="Arial" panose="020B0604020202020204" pitchFamily="34" charset="0"/>
              </a:rPr>
              <a:t>Organiseringen beskriver den overordnede struktur, og hvem der er placeret i de forskellige grupper. </a:t>
            </a:r>
            <a:endParaRPr lang="da-DK" sz="1200" dirty="0">
              <a:ea typeface="SimSun" panose="02010600030101010101" pitchFamily="2" charset="-122"/>
              <a:cs typeface="Arial" panose="020B0604020202020204" pitchFamily="34" charset="0"/>
            </a:endParaRPr>
          </a:p>
          <a:p>
            <a:pPr lvl="0"/>
            <a:endParaRPr lang="da-DK" sz="1200" b="1" dirty="0">
              <a:cs typeface="Arial" panose="020B0604020202020204" pitchFamily="34" charset="0"/>
            </a:endParaRPr>
          </a:p>
          <a:p>
            <a:pPr lvl="0"/>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Referencer</a:t>
            </a:r>
          </a:p>
          <a:p>
            <a:pPr lvl="0"/>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Power i projekter og portefølje </a:t>
            </a:r>
            <a:r>
              <a:rPr lang="da-DK" sz="1200" dirty="0">
                <a:cs typeface="Arial" panose="020B0604020202020204" pitchFamily="34" charset="0"/>
              </a:rPr>
              <a:t>5. udgave, Djøf Forlag 2024</a:t>
            </a: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Projektlederskab – effekt til tiden </a:t>
            </a:r>
            <a:r>
              <a:rPr lang="da-DK" sz="1200" dirty="0">
                <a:cs typeface="Arial" panose="020B0604020202020204" pitchFamily="34" charset="0"/>
              </a:rPr>
              <a:t>1. udgave, Djøf Forlag 2016</a:t>
            </a:r>
            <a:endParaRPr lang="da-DK" sz="1200" b="1" dirty="0">
              <a:cs typeface="Arial" panose="020B0604020202020204" pitchFamily="34" charset="0"/>
            </a:endParaRPr>
          </a:p>
          <a:p>
            <a:pPr>
              <a:lnSpc>
                <a:spcPct val="107000"/>
              </a:lnSpc>
            </a:pPr>
            <a:endParaRPr lang="da-DK" sz="1200" dirty="0">
              <a:latin typeface="Arial" panose="020B0604020202020204" pitchFamily="34" charset="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965</Words>
  <Application>Microsoft Office PowerPoint</Application>
  <PresentationFormat>Widescreen</PresentationFormat>
  <Paragraphs>173</Paragraphs>
  <Slides>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125</cp:revision>
  <dcterms:created xsi:type="dcterms:W3CDTF">2018-07-25T07:58:36Z</dcterms:created>
  <dcterms:modified xsi:type="dcterms:W3CDTF">2024-07-17T12:16:49Z</dcterms:modified>
</cp:coreProperties>
</file>