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6" r:id="rId7"/>
    <p:sldId id="460"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631216"/>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10.7</a:t>
            </a:r>
          </a:p>
          <a:p>
            <a:r>
              <a:rPr lang="da-DK" sz="4000" dirty="0">
                <a:solidFill>
                  <a:srgbClr val="6B9C77"/>
                </a:solidFill>
                <a:latin typeface="HelveticaNeueLT Std Lt Cn" panose="020B0406020202030204" pitchFamily="34" charset="0"/>
                <a:cs typeface="Arial Narrow" panose="020B0604020202020204" pitchFamily="34" charset="0"/>
              </a:rPr>
              <a:t>PROJEKTMODELLER, PROJEKTLEDELSESMODELLER</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a:t>
            </a:r>
            <a:r>
              <a:rPr lang="da-DK" sz="2400" b="1" kern="100" dirty="0">
                <a:effectLst/>
                <a:ea typeface="Aptos" panose="020B0004020202020204" pitchFamily="34" charset="0"/>
                <a:cs typeface="Times New Roman" panose="02020603050405020304" pitchFamily="18" charset="0"/>
              </a:rPr>
              <a:t>Projektmodeller og projektledelsesmodeller</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1">
            <a:extLst>
              <a:ext uri="{FF2B5EF4-FFF2-40B4-BE49-F238E27FC236}">
                <a16:creationId xmlns:a16="http://schemas.microsoft.com/office/drawing/2014/main" id="{255E2AD7-9864-CB10-85DD-6483CBE187E7}"/>
              </a:ext>
            </a:extLst>
          </p:cNvPr>
          <p:cNvSpPr>
            <a:spLocks noChangeArrowheads="1"/>
          </p:cNvSpPr>
          <p:nvPr/>
        </p:nvSpPr>
        <p:spPr bwMode="auto">
          <a:xfrm>
            <a:off x="1349886" y="1015544"/>
            <a:ext cx="9512119" cy="527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125"/>
              </a:spcAft>
            </a:pPr>
            <a:r>
              <a:rPr lang="da-DK" sz="1200" b="1" kern="0" dirty="0">
                <a:effectLst/>
                <a:latin typeface="+mn-lt"/>
                <a:ea typeface="Times New Roman" panose="02020603050405020304" pitchFamily="18" charset="0"/>
                <a:cs typeface="Arial" panose="020B0604020202020204" pitchFamily="34" charset="0"/>
              </a:rPr>
              <a:t>Formål</a:t>
            </a:r>
            <a:r>
              <a:rPr lang="da-DK" sz="1200" b="1" kern="0" dirty="0">
                <a:latin typeface="+mn-lt"/>
                <a:ea typeface="Times New Roman" panose="02020603050405020304" pitchFamily="18" charset="0"/>
                <a:cs typeface="Arial" panose="020B0604020202020204" pitchFamily="34" charset="0"/>
              </a:rPr>
              <a:t>								                                  </a:t>
            </a:r>
            <a:r>
              <a:rPr lang="da-DK" sz="1200" b="0" i="0" u="none" strike="noStrike" dirty="0">
                <a:effectLst/>
                <a:latin typeface="+mn-lt"/>
                <a:cs typeface="Arial" panose="020B0604020202020204" pitchFamily="34" charset="0"/>
              </a:rPr>
              <a:t>Projektmodellen har til formål at sikre kvaliteten i projekternes produkt. Den giver et fælles sprog og begrebsapparat for organisationen mht. projektgennemførelsen. Modellen definerer en projektproces.                                                                                      	                                            Projektledelsesmodellen skal sikre kvaliteten af ledelsesaktiviteterne i projekterne.</a:t>
            </a:r>
          </a:p>
          <a:p>
            <a:pPr algn="l"/>
            <a:r>
              <a:rPr lang="da-DK" sz="1200" b="1" i="0" u="none" strike="noStrike" dirty="0">
                <a:effectLst/>
                <a:latin typeface="+mn-lt"/>
                <a:cs typeface="Arial" panose="020B0604020202020204" pitchFamily="34" charset="0"/>
              </a:rPr>
              <a:t>Der er forskel på en "projektmodel" og en "projektledelsesmodel"</a:t>
            </a:r>
            <a:endParaRPr lang="da-DK" sz="1200" b="0" i="0" u="none" strike="noStrike" dirty="0">
              <a:effectLst/>
              <a:latin typeface="+mn-lt"/>
              <a:cs typeface="Arial" panose="020B0604020202020204" pitchFamily="34" charset="0"/>
            </a:endParaRPr>
          </a:p>
          <a:p>
            <a:pPr algn="l"/>
            <a:endParaRPr lang="da-DK" sz="1200" b="1" i="0" u="none" strike="noStrike" dirty="0">
              <a:effectLst/>
              <a:latin typeface="+mn-lt"/>
              <a:cs typeface="Arial" panose="020B0604020202020204" pitchFamily="34" charset="0"/>
            </a:endParaRPr>
          </a:p>
          <a:p>
            <a:pPr algn="l"/>
            <a:r>
              <a:rPr lang="da-DK" sz="1200" b="1" i="0" u="none" strike="noStrike" dirty="0">
                <a:effectLst/>
                <a:latin typeface="+mn-lt"/>
                <a:cs typeface="Arial" panose="020B0604020202020204" pitchFamily="34" charset="0"/>
              </a:rPr>
              <a:t>Projektmodellen </a:t>
            </a:r>
            <a:r>
              <a:rPr lang="da-DK" sz="1200" b="0" i="0" u="none" strike="noStrike" dirty="0">
                <a:effectLst/>
                <a:latin typeface="+mn-lt"/>
                <a:cs typeface="Arial" panose="020B0604020202020204" pitchFamily="34" charset="0"/>
              </a:rPr>
              <a:t>styrer kvaliteten gennem standardisering af metoder, værktøjer i løsningen af bestemte projekttyper og fokuserer derfor typisk på forløb/metoder inden for en specifik faglig disciplin, dvs. særlig projekttype.</a:t>
            </a:r>
          </a:p>
          <a:p>
            <a:pPr algn="l"/>
            <a:endParaRPr lang="da-DK" sz="1200" b="1" i="0" u="none" strike="noStrike" dirty="0">
              <a:effectLst/>
              <a:latin typeface="+mn-lt"/>
              <a:cs typeface="Arial" panose="020B0604020202020204" pitchFamily="34" charset="0"/>
            </a:endParaRPr>
          </a:p>
          <a:p>
            <a:pPr algn="l"/>
            <a:r>
              <a:rPr lang="da-DK" sz="1200" b="1" i="0" u="none" strike="noStrike" dirty="0">
                <a:effectLst/>
                <a:latin typeface="+mn-lt"/>
                <a:cs typeface="Arial" panose="020B0604020202020204" pitchFamily="34" charset="0"/>
              </a:rPr>
              <a:t>Projektmodellen består af:</a:t>
            </a:r>
            <a:endParaRPr lang="da-DK" sz="1200" dirty="0">
              <a:latin typeface="+mn-lt"/>
              <a:cs typeface="Arial" panose="020B0604020202020204" pitchFamily="34" charset="0"/>
            </a:endParaRP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Projektets faser</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Faglige værktøjer, f.eks. skabeloner for testplaner, beskrivelse af testmetoder, skabeloner for statistiske standarder. Beskrivelse af faglige processer og arbejdsgange.</a:t>
            </a:r>
          </a:p>
          <a:p>
            <a:pPr algn="l"/>
            <a:endParaRPr lang="da-DK" sz="1200" b="1" i="0" u="none" strike="noStrike" dirty="0">
              <a:effectLst/>
              <a:latin typeface="+mn-lt"/>
              <a:cs typeface="Arial" panose="020B0604020202020204" pitchFamily="34" charset="0"/>
            </a:endParaRPr>
          </a:p>
          <a:p>
            <a:pPr algn="l"/>
            <a:r>
              <a:rPr lang="da-DK" sz="1200" b="1" i="0" u="none" strike="noStrike" dirty="0">
                <a:effectLst/>
                <a:latin typeface="+mn-lt"/>
                <a:cs typeface="Arial" panose="020B0604020202020204" pitchFamily="34" charset="0"/>
              </a:rPr>
              <a:t>Projektledelsesmodellen</a:t>
            </a:r>
            <a:r>
              <a:rPr lang="da-DK" sz="1200" b="0" i="0" u="none" strike="noStrike" dirty="0">
                <a:effectLst/>
                <a:latin typeface="+mn-lt"/>
                <a:cs typeface="Arial" panose="020B0604020202020204" pitchFamily="34" charset="0"/>
              </a:rPr>
              <a:t> sikrer "kvaliteten af projektledelsen." Fokus er derfor typisk på krav til projektorganisering, roller, ansvar, beslutningspunkter, ledelsesrapportering og lignende.</a:t>
            </a:r>
          </a:p>
          <a:p>
            <a:pPr algn="l"/>
            <a:endParaRPr lang="da-DK" sz="1200" b="1" i="0" u="none" strike="noStrike" dirty="0">
              <a:effectLst/>
              <a:latin typeface="+mn-lt"/>
              <a:cs typeface="Arial" panose="020B0604020202020204" pitchFamily="34" charset="0"/>
            </a:endParaRPr>
          </a:p>
          <a:p>
            <a:pPr algn="l"/>
            <a:r>
              <a:rPr lang="da-DK" sz="1200" b="1" i="0" u="none" strike="noStrike" dirty="0">
                <a:effectLst/>
                <a:latin typeface="+mn-lt"/>
                <a:cs typeface="Arial" panose="020B0604020202020204" pitchFamily="34" charset="0"/>
              </a:rPr>
              <a:t>Projektledelsesmodellen består af:</a:t>
            </a:r>
            <a:endParaRPr lang="da-DK" sz="1200" b="0" i="0" u="none" strike="noStrike" dirty="0">
              <a:effectLst/>
              <a:latin typeface="+mn-lt"/>
              <a:cs typeface="Arial" panose="020B0604020202020204" pitchFamily="34" charset="0"/>
            </a:endParaRP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Projektets ledelsesfaser</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Beslutningspunkter for styregruppen eller programledelsen</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Ledelsesværktøjer, f.eks. projektbeskrivelse, skabelon for plan, risikoanalyse, interessentanalyse</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Principper for organisering og rollefordeling</a:t>
            </a:r>
          </a:p>
          <a:p>
            <a:pPr marL="171450" indent="-171450" algn="l">
              <a:buFont typeface="Arial" panose="020B0604020202020204" pitchFamily="34" charset="0"/>
              <a:buChar char="•"/>
            </a:pPr>
            <a:r>
              <a:rPr lang="da-DK" sz="1200" b="0" i="0" u="none" strike="noStrike" dirty="0">
                <a:effectLst/>
                <a:latin typeface="+mn-lt"/>
                <a:cs typeface="Arial" panose="020B0604020202020204" pitchFamily="34" charset="0"/>
              </a:rPr>
              <a:t>Principper for opdeling i indsatsområder</a:t>
            </a:r>
          </a:p>
          <a:p>
            <a:pPr algn="l"/>
            <a:r>
              <a:rPr lang="da-DK" sz="1200" b="0" i="0" u="none" strike="noStrike" dirty="0">
                <a:effectLst/>
                <a:latin typeface="+mn-lt"/>
                <a:cs typeface="Arial" panose="020B0604020202020204" pitchFamily="34" charset="0"/>
              </a:rPr>
              <a:t> </a:t>
            </a:r>
          </a:p>
          <a:p>
            <a:pPr algn="l"/>
            <a:r>
              <a:rPr lang="da-DK" sz="1200" b="0" i="0" u="none" strike="noStrike" dirty="0">
                <a:effectLst/>
                <a:latin typeface="+mn-lt"/>
                <a:cs typeface="Arial" panose="020B0604020202020204" pitchFamily="34" charset="0"/>
              </a:rPr>
              <a:t>Start med at definere de projekttyper, der gennemføres i organisationen. Disse projekttyper er grundlaget for en beskrivelse af projektfremgangsmåden. Der kan være forskellige krav til de forskellige projekttyper, men det er hensigtsmæssigt at have én overordnet generisk projektledelsesmodel.</a:t>
            </a: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Projektledelsesmodellen og </a:t>
            </a:r>
            <a:r>
              <a:rPr lang="da-DK" sz="2400" b="1" kern="100" dirty="0">
                <a:ea typeface="Aptos" panose="020B0004020202020204" pitchFamily="34" charset="0"/>
                <a:cs typeface="Times New Roman" panose="02020603050405020304" pitchFamily="18" charset="0"/>
              </a:rPr>
              <a:t>p</a:t>
            </a:r>
            <a:r>
              <a:rPr lang="da-DK" sz="2400" b="1" kern="100" dirty="0">
                <a:effectLst/>
                <a:ea typeface="Aptos" panose="020B0004020202020204" pitchFamily="34" charset="0"/>
                <a:cs typeface="Times New Roman" panose="02020603050405020304" pitchFamily="18" charset="0"/>
              </a:rPr>
              <a:t>rojektmodellen</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xt Box 57">
            <a:extLst>
              <a:ext uri="{FF2B5EF4-FFF2-40B4-BE49-F238E27FC236}">
                <a16:creationId xmlns:a16="http://schemas.microsoft.com/office/drawing/2014/main" id="{02D3AE5A-5D7C-7594-0289-58263FCCCE61}"/>
              </a:ext>
            </a:extLst>
          </p:cNvPr>
          <p:cNvSpPr txBox="1">
            <a:spLocks noChangeArrowheads="1"/>
          </p:cNvSpPr>
          <p:nvPr/>
        </p:nvSpPr>
        <p:spPr bwMode="auto">
          <a:xfrm>
            <a:off x="1361278" y="1345102"/>
            <a:ext cx="2701925" cy="431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gn="ctr">
              <a:defRPr sz="1600">
                <a:solidFill>
                  <a:schemeClr val="tx1"/>
                </a:solidFill>
                <a:latin typeface="Arial" panose="020B0604020202020204" pitchFamily="34" charset="0"/>
              </a:defRPr>
            </a:lvl1pPr>
            <a:lvl2pPr marL="742950" indent="-285750" algn="ctr">
              <a:defRPr sz="1600">
                <a:solidFill>
                  <a:schemeClr val="tx1"/>
                </a:solidFill>
                <a:latin typeface="Arial" panose="020B0604020202020204" pitchFamily="34" charset="0"/>
              </a:defRPr>
            </a:lvl2pPr>
            <a:lvl3pPr marL="1143000" indent="-228600" algn="ctr">
              <a:defRPr sz="1600">
                <a:solidFill>
                  <a:schemeClr val="tx1"/>
                </a:solidFill>
                <a:latin typeface="Arial" panose="020B0604020202020204" pitchFamily="34" charset="0"/>
              </a:defRPr>
            </a:lvl3pPr>
            <a:lvl4pPr marL="1600200" indent="-228600" algn="ctr">
              <a:defRPr sz="1600">
                <a:solidFill>
                  <a:schemeClr val="tx1"/>
                </a:solidFill>
                <a:latin typeface="Arial" panose="020B0604020202020204" pitchFamily="34" charset="0"/>
              </a:defRPr>
            </a:lvl4pPr>
            <a:lvl5pPr marL="2057400" indent="-228600" algn="ctr">
              <a:defRPr sz="1600">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defRPr>
            </a:lvl9pPr>
          </a:lstStyle>
          <a:p>
            <a:pPr algn="l"/>
            <a:endParaRPr lang="da-DK" altLang="da-DK" sz="1800" b="1" dirty="0"/>
          </a:p>
          <a:p>
            <a:pPr algn="l"/>
            <a:r>
              <a:rPr lang="da-DK" altLang="da-DK" b="1" dirty="0"/>
              <a:t>Beslutninger i</a:t>
            </a:r>
          </a:p>
          <a:p>
            <a:pPr algn="l"/>
            <a:r>
              <a:rPr lang="da-DK" altLang="da-DK" b="1" dirty="0"/>
              <a:t>porteføljeledelse</a:t>
            </a:r>
          </a:p>
          <a:p>
            <a:pPr algn="l"/>
            <a:endParaRPr lang="da-DK" altLang="da-DK" b="1" dirty="0"/>
          </a:p>
          <a:p>
            <a:pPr algn="l"/>
            <a:endParaRPr lang="da-DK" altLang="da-DK" b="1" dirty="0"/>
          </a:p>
          <a:p>
            <a:pPr algn="l"/>
            <a:r>
              <a:rPr lang="da-DK" altLang="da-DK" b="1" dirty="0"/>
              <a:t>Beslutninger i</a:t>
            </a:r>
          </a:p>
          <a:p>
            <a:pPr algn="l"/>
            <a:r>
              <a:rPr lang="da-DK" altLang="da-DK" b="1" dirty="0"/>
              <a:t>programledelse</a:t>
            </a:r>
          </a:p>
          <a:p>
            <a:pPr algn="l"/>
            <a:endParaRPr lang="da-DK" altLang="da-DK" b="1" dirty="0"/>
          </a:p>
          <a:p>
            <a:pPr algn="l"/>
            <a:endParaRPr lang="da-DK" altLang="da-DK" b="1" dirty="0"/>
          </a:p>
          <a:p>
            <a:pPr algn="l"/>
            <a:endParaRPr lang="da-DK" altLang="da-DK" b="1" dirty="0"/>
          </a:p>
          <a:p>
            <a:pPr algn="l"/>
            <a:r>
              <a:rPr lang="da-DK" altLang="da-DK" b="1" dirty="0"/>
              <a:t>Faser</a:t>
            </a:r>
          </a:p>
          <a:p>
            <a:pPr algn="l"/>
            <a:endParaRPr lang="da-DK" altLang="da-DK" b="1" dirty="0"/>
          </a:p>
          <a:p>
            <a:pPr algn="l"/>
            <a:endParaRPr lang="da-DK" altLang="da-DK" b="1" dirty="0"/>
          </a:p>
          <a:p>
            <a:pPr algn="l"/>
            <a:endParaRPr lang="da-DK" altLang="da-DK" b="1" dirty="0"/>
          </a:p>
          <a:p>
            <a:pPr algn="l"/>
            <a:r>
              <a:rPr lang="da-DK" altLang="da-DK" b="1" dirty="0"/>
              <a:t>Projektmodel</a:t>
            </a:r>
          </a:p>
          <a:p>
            <a:pPr algn="l"/>
            <a:r>
              <a:rPr lang="da-DK" altLang="da-DK" b="1" dirty="0"/>
              <a:t>(afhængig af projekttype)	</a:t>
            </a:r>
            <a:r>
              <a:rPr lang="da-DK" altLang="da-DK" dirty="0"/>
              <a:t>    </a:t>
            </a:r>
          </a:p>
        </p:txBody>
      </p:sp>
      <p:sp>
        <p:nvSpPr>
          <p:cNvPr id="6" name="Tekstfelt 5">
            <a:extLst>
              <a:ext uri="{FF2B5EF4-FFF2-40B4-BE49-F238E27FC236}">
                <a16:creationId xmlns:a16="http://schemas.microsoft.com/office/drawing/2014/main" id="{F12A7597-A493-BA4B-85AA-8AA0ED871818}"/>
              </a:ext>
            </a:extLst>
          </p:cNvPr>
          <p:cNvSpPr txBox="1"/>
          <p:nvPr/>
        </p:nvSpPr>
        <p:spPr>
          <a:xfrm>
            <a:off x="1355251" y="1111585"/>
            <a:ext cx="10000321" cy="276999"/>
          </a:xfrm>
          <a:prstGeom prst="rect">
            <a:avLst/>
          </a:prstGeom>
          <a:noFill/>
        </p:spPr>
        <p:txBody>
          <a:bodyPr wrap="square">
            <a:spAutoFit/>
          </a:bodyPr>
          <a:lstStyle/>
          <a:p>
            <a:pPr algn="l"/>
            <a:r>
              <a:rPr lang="da-DK" sz="1200" b="1" i="0" u="none" strike="noStrike" dirty="0">
                <a:effectLst/>
                <a:cs typeface="Arial" panose="020B0604020202020204" pitchFamily="34" charset="0"/>
              </a:rPr>
              <a:t>Projektledelsesmodellen</a:t>
            </a:r>
            <a:r>
              <a:rPr lang="da-DK" sz="1200" b="0" i="0" u="none" strike="noStrike" dirty="0">
                <a:effectLst/>
                <a:cs typeface="Arial" panose="020B0604020202020204" pitchFamily="34" charset="0"/>
              </a:rPr>
              <a:t> sikrer "kvaliteten af projektledelsen” og beskriver organisering, roller, ansvar, beslutningspunkter</a:t>
            </a:r>
            <a:r>
              <a:rPr lang="da-DK" sz="1200" dirty="0">
                <a:cs typeface="Arial" panose="020B0604020202020204" pitchFamily="34" charset="0"/>
              </a:rPr>
              <a:t> og </a:t>
            </a:r>
            <a:r>
              <a:rPr lang="da-DK" sz="1200" b="0" i="0" u="none" strike="noStrike" dirty="0">
                <a:effectLst/>
                <a:cs typeface="Arial" panose="020B0604020202020204" pitchFamily="34" charset="0"/>
              </a:rPr>
              <a:t>rapportering.</a:t>
            </a:r>
          </a:p>
        </p:txBody>
      </p:sp>
      <p:pic>
        <p:nvPicPr>
          <p:cNvPr id="31" name="Billede 30">
            <a:extLst>
              <a:ext uri="{FF2B5EF4-FFF2-40B4-BE49-F238E27FC236}">
                <a16:creationId xmlns:a16="http://schemas.microsoft.com/office/drawing/2014/main" id="{E0435EC5-B13A-B394-1093-B69EFBEAFE06}"/>
              </a:ext>
            </a:extLst>
          </p:cNvPr>
          <p:cNvPicPr>
            <a:picLocks noChangeAspect="1"/>
          </p:cNvPicPr>
          <p:nvPr/>
        </p:nvPicPr>
        <p:blipFill>
          <a:blip r:embed="rId4"/>
          <a:stretch>
            <a:fillRect/>
          </a:stretch>
        </p:blipFill>
        <p:spPr>
          <a:xfrm>
            <a:off x="3961638" y="1362265"/>
            <a:ext cx="6591300" cy="4276725"/>
          </a:xfrm>
          <a:prstGeom prst="rect">
            <a:avLst/>
          </a:prstGeom>
        </p:spPr>
      </p:pic>
      <p:sp>
        <p:nvSpPr>
          <p:cNvPr id="32" name="Tekstfelt 31">
            <a:extLst>
              <a:ext uri="{FF2B5EF4-FFF2-40B4-BE49-F238E27FC236}">
                <a16:creationId xmlns:a16="http://schemas.microsoft.com/office/drawing/2014/main" id="{EC3DCC24-728C-B214-9D95-88A0354C7914}"/>
              </a:ext>
            </a:extLst>
          </p:cNvPr>
          <p:cNvSpPr txBox="1"/>
          <p:nvPr/>
        </p:nvSpPr>
        <p:spPr>
          <a:xfrm>
            <a:off x="1342930" y="5768124"/>
            <a:ext cx="9464802" cy="461665"/>
          </a:xfrm>
          <a:prstGeom prst="rect">
            <a:avLst/>
          </a:prstGeom>
          <a:noFill/>
        </p:spPr>
        <p:txBody>
          <a:bodyPr wrap="square">
            <a:spAutoFit/>
          </a:bodyPr>
          <a:lstStyle/>
          <a:p>
            <a:r>
              <a:rPr lang="da-DK" sz="1200" b="1" i="0" u="none" strike="noStrike" dirty="0">
                <a:effectLst/>
                <a:cs typeface="Arial" panose="020B0604020202020204" pitchFamily="34" charset="0"/>
              </a:rPr>
              <a:t>Projektmodellen </a:t>
            </a:r>
            <a:r>
              <a:rPr lang="da-DK" sz="1200" b="0" i="0" u="none" strike="noStrike" dirty="0">
                <a:effectLst/>
                <a:cs typeface="Arial" panose="020B0604020202020204" pitchFamily="34" charset="0"/>
              </a:rPr>
              <a:t>styrer kvaliteten gennem standardisering af metoder, værktøjer i løsningen af bestemte projekttyper og fokuserer på forløb/metoder inden for en specifik faglig disciplin, dvs. særlig projekttype.</a:t>
            </a:r>
            <a:endParaRPr lang="da-DK" sz="1200" dirty="0">
              <a:cs typeface="Arial" panose="020B0604020202020204" pitchFamily="34" charset="0"/>
            </a:endParaRPr>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Beskrivelse af projektledelsesmodellen og projektmodellen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ctangle 1">
            <a:extLst>
              <a:ext uri="{FF2B5EF4-FFF2-40B4-BE49-F238E27FC236}">
                <a16:creationId xmlns:a16="http://schemas.microsoft.com/office/drawing/2014/main" id="{EA05195E-4CFA-2282-6FD2-F523CA9C975F}"/>
              </a:ext>
            </a:extLst>
          </p:cNvPr>
          <p:cNvSpPr>
            <a:spLocks noChangeArrowheads="1"/>
          </p:cNvSpPr>
          <p:nvPr/>
        </p:nvSpPr>
        <p:spPr bwMode="auto">
          <a:xfrm>
            <a:off x="1349886" y="1255122"/>
            <a:ext cx="951211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da-DK" sz="1200" b="0" i="0" u="none" strike="noStrike" dirty="0">
                <a:effectLst/>
                <a:latin typeface="+mn-lt"/>
              </a:rPr>
              <a:t>Der kan være forskel på de forskellige projektfremgangsmåder og deres krav til:</a:t>
            </a:r>
          </a:p>
          <a:p>
            <a:pPr marL="171450" indent="-171450" algn="l">
              <a:buFont typeface="Arial" panose="020B0604020202020204" pitchFamily="34" charset="0"/>
              <a:buChar char="•"/>
            </a:pPr>
            <a:r>
              <a:rPr lang="da-DK" sz="1200" b="0" i="0" u="none" strike="noStrike" dirty="0">
                <a:effectLst/>
                <a:latin typeface="+mn-lt"/>
              </a:rPr>
              <a:t>Start af projekt, hovedmilepæle i projekterne og afslutning af projekter</a:t>
            </a:r>
          </a:p>
          <a:p>
            <a:pPr marL="171450" indent="-171450" algn="l">
              <a:buFont typeface="Arial" panose="020B0604020202020204" pitchFamily="34" charset="0"/>
              <a:buChar char="•"/>
            </a:pPr>
            <a:r>
              <a:rPr lang="da-DK" sz="1200" b="0" i="0" u="none" strike="noStrike" dirty="0">
                <a:effectLst/>
                <a:latin typeface="+mn-lt"/>
              </a:rPr>
              <a:t>Beslutningspunkter/-faser</a:t>
            </a:r>
          </a:p>
          <a:p>
            <a:pPr marL="171450" indent="-171450" algn="l">
              <a:buFont typeface="Arial" panose="020B0604020202020204" pitchFamily="34" charset="0"/>
              <a:buChar char="•"/>
            </a:pPr>
            <a:r>
              <a:rPr lang="da-DK" sz="1200" b="0" i="0" u="none" strike="noStrike" dirty="0">
                <a:effectLst/>
                <a:latin typeface="+mn-lt"/>
              </a:rPr>
              <a:t>Indsatsområder</a:t>
            </a:r>
          </a:p>
          <a:p>
            <a:pPr marL="171450" indent="-171450" algn="l">
              <a:buFont typeface="Arial" panose="020B0604020202020204" pitchFamily="34" charset="0"/>
              <a:buChar char="•"/>
            </a:pPr>
            <a:r>
              <a:rPr lang="da-DK" sz="1200" b="0" i="0" u="none" strike="noStrike" dirty="0">
                <a:effectLst/>
                <a:latin typeface="+mn-lt"/>
              </a:rPr>
              <a:t>Krav til rapportering</a:t>
            </a:r>
          </a:p>
          <a:p>
            <a:pPr marL="171450" indent="-171450" algn="l">
              <a:buFont typeface="Arial" panose="020B0604020202020204" pitchFamily="34" charset="0"/>
              <a:buChar char="•"/>
            </a:pPr>
            <a:r>
              <a:rPr lang="da-DK" sz="1200" b="0" i="0" u="none" strike="noStrike" dirty="0">
                <a:effectLst/>
                <a:latin typeface="+mn-lt"/>
              </a:rPr>
              <a:t>Ressourcetildeling og budgettering</a:t>
            </a:r>
          </a:p>
          <a:p>
            <a:pPr marL="171450" indent="-171450" algn="l">
              <a:buFont typeface="Arial" panose="020B0604020202020204" pitchFamily="34" charset="0"/>
              <a:buChar char="•"/>
            </a:pPr>
            <a:r>
              <a:rPr lang="da-DK" sz="1200" b="0" i="0" u="none" strike="noStrike" dirty="0">
                <a:effectLst/>
                <a:latin typeface="+mn-lt"/>
              </a:rPr>
              <a:t>Hvem skal sidde i styregruppen?</a:t>
            </a:r>
          </a:p>
          <a:p>
            <a:pPr algn="l"/>
            <a:endParaRPr lang="da-DK" sz="1200" b="0" i="0" u="none" strike="noStrike" dirty="0">
              <a:effectLst/>
              <a:latin typeface="+mn-lt"/>
            </a:endParaRPr>
          </a:p>
          <a:p>
            <a:pPr algn="l"/>
            <a:r>
              <a:rPr lang="da-DK" sz="1200" b="0" i="0" u="none" strike="noStrike" dirty="0">
                <a:effectLst/>
                <a:latin typeface="+mn-lt"/>
              </a:rPr>
              <a:t>Der er flere grunde til, at det er hensigtsmæssigt med en fælles projektledelsesmodel og et fælles metodeapparat:</a:t>
            </a:r>
          </a:p>
          <a:p>
            <a:pPr marL="171450" indent="-171450" algn="l">
              <a:buFont typeface="Arial" panose="020B0604020202020204" pitchFamily="34" charset="0"/>
              <a:buChar char="•"/>
            </a:pPr>
            <a:r>
              <a:rPr lang="da-DK" sz="1200" b="0" i="0" u="none" strike="noStrike" dirty="0">
                <a:effectLst/>
                <a:latin typeface="+mn-lt"/>
              </a:rPr>
              <a:t>Hvis ledelsen skal kunne følge fremdriften i porteføljen, skal projekterne være sammenlignelige.</a:t>
            </a:r>
          </a:p>
          <a:p>
            <a:pPr marL="171450" indent="-171450" algn="l">
              <a:buFont typeface="Arial" panose="020B0604020202020204" pitchFamily="34" charset="0"/>
              <a:buChar char="•"/>
            </a:pPr>
            <a:r>
              <a:rPr lang="da-DK" sz="1200" b="0" i="0" u="none" strike="noStrike" dirty="0">
                <a:effectLst/>
                <a:latin typeface="+mn-lt"/>
              </a:rPr>
              <a:t>Det er vigtigt med et fælles sprog i organisationen, så alle ved, hvad der forstås med ”et projekt”, målsætningen, designfasen, risikoanalysen osv.</a:t>
            </a:r>
          </a:p>
          <a:p>
            <a:pPr marL="171450" indent="-171450" algn="l">
              <a:buFont typeface="Arial" panose="020B0604020202020204" pitchFamily="34" charset="0"/>
              <a:buChar char="•"/>
            </a:pPr>
            <a:r>
              <a:rPr lang="da-DK" sz="1200" b="0" i="0" u="none" strike="noStrike" dirty="0">
                <a:effectLst/>
                <a:latin typeface="+mn-lt"/>
              </a:rPr>
              <a:t>Det er vigtigt med ensartede skabeloner for dokumentation, så projektledere ikke hver gang skal opfinde endnu en dyb tallerken.</a:t>
            </a:r>
          </a:p>
          <a:p>
            <a:pPr marL="171450" indent="-171450" algn="l">
              <a:buFont typeface="Arial" panose="020B0604020202020204" pitchFamily="34" charset="0"/>
              <a:buChar char="•"/>
            </a:pPr>
            <a:r>
              <a:rPr lang="da-DK" sz="1200" b="0" i="0" u="none" strike="noStrike" dirty="0">
                <a:effectLst/>
                <a:latin typeface="+mn-lt"/>
              </a:rPr>
              <a:t>Metodekendskab skaber kvalitet i projekterne.</a:t>
            </a:r>
          </a:p>
          <a:p>
            <a:pPr algn="l"/>
            <a:r>
              <a:rPr lang="da-DK" sz="1200" b="0" i="0" u="none" strike="noStrike" dirty="0">
                <a:effectLst/>
                <a:latin typeface="+mn-lt"/>
              </a:rPr>
              <a:t>Inden for denne overordnede model kan der være variationer mellem de forskellige projekttyper. Dette skaber ofte lidt begrebsforvirring. Derfor er det vigtigt at skelne mellem en projektledelsesmodel og projektmodellen for de enkelte projekttyper.</a:t>
            </a:r>
          </a:p>
          <a:p>
            <a:pPr algn="l"/>
            <a:endParaRPr lang="da-DK" sz="1200" b="1" i="0" u="none" strike="noStrike" dirty="0">
              <a:effectLst/>
              <a:latin typeface="+mn-lt"/>
            </a:endParaRPr>
          </a:p>
          <a:p>
            <a:pPr algn="l"/>
            <a:r>
              <a:rPr lang="da-DK" sz="1200" b="1" i="0" u="none" strike="noStrike" dirty="0">
                <a:effectLst/>
                <a:latin typeface="+mn-lt"/>
              </a:rPr>
              <a:t>Beskrivelse af projektledelsesmodellen/projektmodellen</a:t>
            </a:r>
            <a:br>
              <a:rPr lang="da-DK" sz="1200" b="0" i="0" u="none" strike="noStrike" dirty="0">
                <a:effectLst/>
                <a:latin typeface="+mn-lt"/>
              </a:rPr>
            </a:br>
            <a:r>
              <a:rPr lang="da-DK" sz="1200" b="0" i="0" u="none" strike="noStrike" dirty="0">
                <a:effectLst/>
                <a:latin typeface="+mn-lt"/>
              </a:rPr>
              <a:t>Vedlagt findes et skema, som kan anvendes til beskrivelse af modellerne.</a:t>
            </a:r>
          </a:p>
          <a:p>
            <a:pPr marL="171450" indent="-171450" algn="l">
              <a:buFont typeface="Arial" panose="020B0604020202020204" pitchFamily="34" charset="0"/>
              <a:buChar char="•"/>
            </a:pPr>
            <a:r>
              <a:rPr lang="da-DK" sz="1200" b="0" i="0" u="none" strike="noStrike" dirty="0">
                <a:effectLst/>
                <a:latin typeface="+mn-lt"/>
              </a:rPr>
              <a:t>Først gives fasernes navne: Idéfase, analysefase osv.</a:t>
            </a:r>
          </a:p>
          <a:p>
            <a:pPr marL="171450" indent="-171450" algn="l">
              <a:buFont typeface="Arial" panose="020B0604020202020204" pitchFamily="34" charset="0"/>
              <a:buChar char="•"/>
            </a:pPr>
            <a:r>
              <a:rPr lang="da-DK" sz="1200" b="0" i="0" u="none" strike="noStrike" dirty="0">
                <a:effectLst/>
                <a:latin typeface="+mn-lt"/>
              </a:rPr>
              <a:t>Dernæst beskrives hovedindholdet i de enkelte faser.</a:t>
            </a:r>
          </a:p>
          <a:p>
            <a:pPr marL="171450" indent="-171450" algn="l">
              <a:buFont typeface="Arial" panose="020B0604020202020204" pitchFamily="34" charset="0"/>
              <a:buChar char="•"/>
            </a:pPr>
            <a:r>
              <a:rPr lang="da-DK" sz="1200" b="0" i="0" u="none" strike="noStrike" dirty="0">
                <a:effectLst/>
                <a:latin typeface="+mn-lt"/>
              </a:rPr>
              <a:t>Resultatet af den enkelte fase beskrives, f.eks. målsætning foreligger, plan foreligger.</a:t>
            </a:r>
          </a:p>
          <a:p>
            <a:pPr marL="171450" indent="-171450" algn="l">
              <a:buFont typeface="Arial" panose="020B0604020202020204" pitchFamily="34" charset="0"/>
              <a:buChar char="•"/>
            </a:pPr>
            <a:r>
              <a:rPr lang="da-DK" sz="1200" b="0" i="0" u="none" strike="noStrike" dirty="0">
                <a:effectLst/>
                <a:latin typeface="+mn-lt"/>
              </a:rPr>
              <a:t>De nødvendige beslutninger for hver fase beskrives, f.eks. budget godkendt osv.</a:t>
            </a:r>
          </a:p>
          <a:p>
            <a:pPr marL="171450" indent="-171450" algn="l">
              <a:buFont typeface="Arial" panose="020B0604020202020204" pitchFamily="34" charset="0"/>
              <a:buChar char="•"/>
            </a:pPr>
            <a:r>
              <a:rPr lang="da-DK" sz="1200" b="0" i="0" u="none" strike="noStrike" dirty="0">
                <a:effectLst/>
                <a:latin typeface="+mn-lt"/>
              </a:rPr>
              <a:t>Endeligt kan det beskrives, hvilke værktøjer der skal anvendes ledelsesmæssigt og fagligt. </a:t>
            </a:r>
          </a:p>
          <a:p>
            <a:pPr algn="l"/>
            <a:r>
              <a:rPr lang="da-DK" sz="1200" b="0" i="0" u="none" strike="noStrike" dirty="0">
                <a:effectLst/>
                <a:latin typeface="+mn-lt"/>
              </a:rPr>
              <a:t>De ledelsesmæssige værktøjer vil være generelle for samtlige projekter, de faglige værktøjer vil være afhængige af projekttypen. Det kan desuden angives, hvilke værktøjer der er obligatoriske, og hvilke der kan anvendes efter behov – er til inspiration for projektlederen</a:t>
            </a:r>
            <a:r>
              <a:rPr lang="da-DK" sz="1200" b="0" i="0" u="none" strike="noStrike" dirty="0">
                <a:effectLst/>
                <a:latin typeface="Lato" panose="020F0502020204030203" pitchFamily="34" charset="0"/>
              </a:rPr>
              <a:t>.</a:t>
            </a:r>
          </a:p>
        </p:txBody>
      </p:sp>
    </p:spTree>
    <p:extLst>
      <p:ext uri="{BB962C8B-B14F-4D97-AF65-F5344CB8AC3E}">
        <p14:creationId xmlns:p14="http://schemas.microsoft.com/office/powerpoint/2010/main" val="212151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Skema 1: </a:t>
            </a:r>
            <a:r>
              <a:rPr lang="da-DK" sz="2400" b="1" dirty="0">
                <a:ea typeface="SimSun" panose="02010600030101010101" pitchFamily="2" charset="-122"/>
                <a:cs typeface="Times New Roman" panose="02020603050405020304" pitchFamily="18" charset="0"/>
              </a:rPr>
              <a:t>Projektmodel</a:t>
            </a:r>
            <a:r>
              <a:rPr lang="da-DK" sz="2400" b="1" dirty="0">
                <a:ea typeface="SimSun" panose="02010600030101010101" pitchFamily="2" charset="-122"/>
              </a:rPr>
              <a:t>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EC237111-59D2-96CE-E891-827B035E282E}"/>
              </a:ext>
            </a:extLst>
          </p:cNvPr>
          <p:cNvGraphicFramePr>
            <a:graphicFrameLocks noGrp="1"/>
          </p:cNvGraphicFramePr>
          <p:nvPr>
            <p:extLst>
              <p:ext uri="{D42A27DB-BD31-4B8C-83A1-F6EECF244321}">
                <p14:modId xmlns:p14="http://schemas.microsoft.com/office/powerpoint/2010/main" val="3043708432"/>
              </p:ext>
            </p:extLst>
          </p:nvPr>
        </p:nvGraphicFramePr>
        <p:xfrm>
          <a:off x="1441328" y="946205"/>
          <a:ext cx="9320373" cy="5244880"/>
        </p:xfrm>
        <a:graphic>
          <a:graphicData uri="http://schemas.openxmlformats.org/drawingml/2006/table">
            <a:tbl>
              <a:tblPr>
                <a:tableStyleId>{5C22544A-7EE6-4342-B048-85BDC9FD1C3A}</a:tableStyleId>
              </a:tblPr>
              <a:tblGrid>
                <a:gridCol w="1591928">
                  <a:extLst>
                    <a:ext uri="{9D8B030D-6E8A-4147-A177-3AD203B41FA5}">
                      <a16:colId xmlns:a16="http://schemas.microsoft.com/office/drawing/2014/main" val="1636810222"/>
                    </a:ext>
                  </a:extLst>
                </a:gridCol>
                <a:gridCol w="1545689">
                  <a:extLst>
                    <a:ext uri="{9D8B030D-6E8A-4147-A177-3AD203B41FA5}">
                      <a16:colId xmlns:a16="http://schemas.microsoft.com/office/drawing/2014/main" val="2100139842"/>
                    </a:ext>
                  </a:extLst>
                </a:gridCol>
                <a:gridCol w="1545689">
                  <a:extLst>
                    <a:ext uri="{9D8B030D-6E8A-4147-A177-3AD203B41FA5}">
                      <a16:colId xmlns:a16="http://schemas.microsoft.com/office/drawing/2014/main" val="1885638655"/>
                    </a:ext>
                  </a:extLst>
                </a:gridCol>
                <a:gridCol w="1545689">
                  <a:extLst>
                    <a:ext uri="{9D8B030D-6E8A-4147-A177-3AD203B41FA5}">
                      <a16:colId xmlns:a16="http://schemas.microsoft.com/office/drawing/2014/main" val="3615926890"/>
                    </a:ext>
                  </a:extLst>
                </a:gridCol>
                <a:gridCol w="1545689">
                  <a:extLst>
                    <a:ext uri="{9D8B030D-6E8A-4147-A177-3AD203B41FA5}">
                      <a16:colId xmlns:a16="http://schemas.microsoft.com/office/drawing/2014/main" val="1242388343"/>
                    </a:ext>
                  </a:extLst>
                </a:gridCol>
                <a:gridCol w="1545689">
                  <a:extLst>
                    <a:ext uri="{9D8B030D-6E8A-4147-A177-3AD203B41FA5}">
                      <a16:colId xmlns:a16="http://schemas.microsoft.com/office/drawing/2014/main" val="1101649714"/>
                    </a:ext>
                  </a:extLst>
                </a:gridCol>
              </a:tblGrid>
              <a:tr h="171612">
                <a:tc gridSpan="4">
                  <a:txBody>
                    <a:bodyPr/>
                    <a:lstStyle/>
                    <a:p>
                      <a:pPr>
                        <a:lnSpc>
                          <a:spcPct val="107000"/>
                        </a:lnSpc>
                        <a:spcAft>
                          <a:spcPts val="800"/>
                        </a:spcAft>
                      </a:pPr>
                      <a:r>
                        <a:rPr lang="da-DK" sz="1100" kern="100" dirty="0">
                          <a:solidFill>
                            <a:schemeClr val="bg1"/>
                          </a:solidFill>
                          <a:effectLst/>
                          <a:latin typeface="Arial" panose="020B0604020202020204" pitchFamily="34" charset="0"/>
                          <a:cs typeface="Arial" panose="020B0604020202020204" pitchFamily="34" charset="0"/>
                        </a:rPr>
                        <a:t>Projekttype</a:t>
                      </a:r>
                      <a:endParaRPr lang="da-DK" sz="11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da-DK" sz="1100" kern="100">
                          <a:solidFill>
                            <a:schemeClr val="bg1"/>
                          </a:solidFill>
                          <a:effectLst/>
                          <a:latin typeface="Arial" panose="020B0604020202020204" pitchFamily="34" charset="0"/>
                          <a:cs typeface="Arial" panose="020B0604020202020204" pitchFamily="34" charset="0"/>
                        </a:rPr>
                        <a:t>Udfyldt af</a:t>
                      </a:r>
                      <a:endParaRPr lang="da-DK" sz="11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tc>
                  <a:txBody>
                    <a:bodyPr/>
                    <a:lstStyle/>
                    <a:p>
                      <a:pPr>
                        <a:lnSpc>
                          <a:spcPct val="107000"/>
                        </a:lnSpc>
                        <a:spcAft>
                          <a:spcPts val="800"/>
                        </a:spcAft>
                      </a:pPr>
                      <a:r>
                        <a:rPr lang="da-DK" sz="1100" kern="100" dirty="0">
                          <a:solidFill>
                            <a:schemeClr val="bg1"/>
                          </a:solidFill>
                          <a:effectLst/>
                          <a:latin typeface="Arial" panose="020B0604020202020204" pitchFamily="34" charset="0"/>
                          <a:cs typeface="Arial" panose="020B0604020202020204" pitchFamily="34" charset="0"/>
                        </a:rPr>
                        <a:t>Dato</a:t>
                      </a:r>
                      <a:endParaRPr lang="da-DK" sz="11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extLst>
                  <a:ext uri="{0D108BD9-81ED-4DB2-BD59-A6C34878D82A}">
                    <a16:rowId xmlns:a16="http://schemas.microsoft.com/office/drawing/2014/main" val="145785470"/>
                  </a:ext>
                </a:extLst>
              </a:tr>
              <a:tr h="161995">
                <a:tc>
                  <a:txBody>
                    <a:bodyPr/>
                    <a:lstStyle/>
                    <a:p>
                      <a:pPr>
                        <a:lnSpc>
                          <a:spcPct val="107000"/>
                        </a:lnSpc>
                        <a:spcAft>
                          <a:spcPts val="800"/>
                        </a:spcAft>
                      </a:pPr>
                      <a:r>
                        <a:rPr lang="da-DK" sz="1100" kern="100">
                          <a:solidFill>
                            <a:schemeClr val="bg1"/>
                          </a:solidFill>
                          <a:effectLst/>
                          <a:latin typeface="Arial" panose="020B0604020202020204" pitchFamily="34" charset="0"/>
                          <a:cs typeface="Arial" panose="020B0604020202020204" pitchFamily="34" charset="0"/>
                        </a:rPr>
                        <a:t>Ledelsesfaser</a:t>
                      </a:r>
                      <a:endParaRPr lang="da-DK" sz="11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tc>
                  <a:txBody>
                    <a:bodyPr/>
                    <a:lstStyle/>
                    <a:p>
                      <a:pPr>
                        <a:lnSpc>
                          <a:spcPct val="107000"/>
                        </a:lnSpc>
                        <a:spcAft>
                          <a:spcPts val="800"/>
                        </a:spcAft>
                      </a:pPr>
                      <a:r>
                        <a:rPr lang="da-DK" sz="1100" kern="100">
                          <a:solidFill>
                            <a:schemeClr val="bg1"/>
                          </a:solidFill>
                          <a:effectLst/>
                          <a:latin typeface="Arial" panose="020B0604020202020204" pitchFamily="34" charset="0"/>
                          <a:cs typeface="Arial" panose="020B0604020202020204" pitchFamily="34" charset="0"/>
                        </a:rPr>
                        <a:t>Fase 1</a:t>
                      </a:r>
                      <a:endParaRPr lang="da-DK" sz="11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tc>
                  <a:txBody>
                    <a:bodyPr/>
                    <a:lstStyle/>
                    <a:p>
                      <a:pPr>
                        <a:lnSpc>
                          <a:spcPct val="107000"/>
                        </a:lnSpc>
                        <a:spcAft>
                          <a:spcPts val="800"/>
                        </a:spcAft>
                      </a:pPr>
                      <a:r>
                        <a:rPr lang="da-DK" sz="1100" kern="100">
                          <a:solidFill>
                            <a:schemeClr val="bg1"/>
                          </a:solidFill>
                          <a:effectLst/>
                          <a:latin typeface="Arial" panose="020B0604020202020204" pitchFamily="34" charset="0"/>
                          <a:cs typeface="Arial" panose="020B0604020202020204" pitchFamily="34" charset="0"/>
                        </a:rPr>
                        <a:t>Fase 2</a:t>
                      </a:r>
                      <a:endParaRPr lang="da-DK" sz="11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tc>
                  <a:txBody>
                    <a:bodyPr/>
                    <a:lstStyle/>
                    <a:p>
                      <a:pPr>
                        <a:lnSpc>
                          <a:spcPct val="107000"/>
                        </a:lnSpc>
                        <a:spcAft>
                          <a:spcPts val="800"/>
                        </a:spcAft>
                      </a:pPr>
                      <a:r>
                        <a:rPr lang="da-DK" sz="1100" kern="100">
                          <a:solidFill>
                            <a:schemeClr val="bg1"/>
                          </a:solidFill>
                          <a:effectLst/>
                          <a:latin typeface="Arial" panose="020B0604020202020204" pitchFamily="34" charset="0"/>
                          <a:cs typeface="Arial" panose="020B0604020202020204" pitchFamily="34" charset="0"/>
                        </a:rPr>
                        <a:t>Fase 3</a:t>
                      </a:r>
                      <a:endParaRPr lang="da-DK" sz="11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tc>
                  <a:txBody>
                    <a:bodyPr/>
                    <a:lstStyle/>
                    <a:p>
                      <a:pPr>
                        <a:lnSpc>
                          <a:spcPct val="107000"/>
                        </a:lnSpc>
                        <a:spcAft>
                          <a:spcPts val="800"/>
                        </a:spcAft>
                      </a:pPr>
                      <a:r>
                        <a:rPr lang="da-DK" sz="1100" kern="100">
                          <a:solidFill>
                            <a:schemeClr val="bg1"/>
                          </a:solidFill>
                          <a:effectLst/>
                          <a:latin typeface="Arial" panose="020B0604020202020204" pitchFamily="34" charset="0"/>
                          <a:cs typeface="Arial" panose="020B0604020202020204" pitchFamily="34" charset="0"/>
                        </a:rPr>
                        <a:t>Fase 4</a:t>
                      </a:r>
                      <a:endParaRPr lang="da-DK" sz="11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tc>
                  <a:txBody>
                    <a:bodyPr/>
                    <a:lstStyle/>
                    <a:p>
                      <a:pPr>
                        <a:lnSpc>
                          <a:spcPct val="107000"/>
                        </a:lnSpc>
                        <a:spcAft>
                          <a:spcPts val="800"/>
                        </a:spcAft>
                      </a:pPr>
                      <a:r>
                        <a:rPr lang="da-DK" sz="1100" kern="100" dirty="0">
                          <a:solidFill>
                            <a:schemeClr val="bg1"/>
                          </a:solidFill>
                          <a:effectLst/>
                          <a:latin typeface="Arial" panose="020B0604020202020204" pitchFamily="34" charset="0"/>
                          <a:cs typeface="Arial" panose="020B0604020202020204" pitchFamily="34" charset="0"/>
                        </a:rPr>
                        <a:t>Fase 5</a:t>
                      </a:r>
                      <a:endParaRPr lang="da-DK" sz="11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75000"/>
                      </a:schemeClr>
                    </a:solidFill>
                  </a:tcPr>
                </a:tc>
                <a:extLst>
                  <a:ext uri="{0D108BD9-81ED-4DB2-BD59-A6C34878D82A}">
                    <a16:rowId xmlns:a16="http://schemas.microsoft.com/office/drawing/2014/main" val="3640302733"/>
                  </a:ext>
                </a:extLst>
              </a:tr>
              <a:tr h="921091">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Hovedopgaver i fase og organisering</a:t>
                      </a:r>
                    </a:p>
                    <a:p>
                      <a:pPr>
                        <a:lnSpc>
                          <a:spcPct val="107000"/>
                        </a:lnSpc>
                        <a:spcAft>
                          <a:spcPts val="800"/>
                        </a:spcAft>
                      </a:pPr>
                      <a:endParaRPr lang="da-DK" sz="1100" kern="100" dirty="0">
                        <a:solidFill>
                          <a:schemeClr val="tx1"/>
                        </a:solidFill>
                        <a:effectLst/>
                        <a:latin typeface="Arial" panose="020B06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extLst>
                  <a:ext uri="{0D108BD9-81ED-4DB2-BD59-A6C34878D82A}">
                    <a16:rowId xmlns:a16="http://schemas.microsoft.com/office/drawing/2014/main" val="672556852"/>
                  </a:ext>
                </a:extLst>
              </a:tr>
              <a:tr h="982791">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Resultat af fase</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extLst>
                  <a:ext uri="{0D108BD9-81ED-4DB2-BD59-A6C34878D82A}">
                    <a16:rowId xmlns:a16="http://schemas.microsoft.com/office/drawing/2014/main" val="464827783"/>
                  </a:ext>
                </a:extLst>
              </a:tr>
              <a:tr h="1021648">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Beslutning efter fase</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extLst>
                  <a:ext uri="{0D108BD9-81ED-4DB2-BD59-A6C34878D82A}">
                    <a16:rowId xmlns:a16="http://schemas.microsoft.com/office/drawing/2014/main" val="1479072887"/>
                  </a:ext>
                </a:extLst>
              </a:tr>
              <a:tr h="530055">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Ledelsesværktøjer </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(Obligatoriske)</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extLst>
                  <a:ext uri="{0D108BD9-81ED-4DB2-BD59-A6C34878D82A}">
                    <a16:rowId xmlns:a16="http://schemas.microsoft.com/office/drawing/2014/main" val="1374967819"/>
                  </a:ext>
                </a:extLst>
              </a:tr>
              <a:tr h="530055">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Ledelsesværktøjer           </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(Til inspiration)</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extLst>
                  <a:ext uri="{0D108BD9-81ED-4DB2-BD59-A6C34878D82A}">
                    <a16:rowId xmlns:a16="http://schemas.microsoft.com/office/drawing/2014/main" val="2096948949"/>
                  </a:ext>
                </a:extLst>
              </a:tr>
              <a:tr h="435594">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Faglige værktøjer </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(Obligatoriske)</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extLst>
                  <a:ext uri="{0D108BD9-81ED-4DB2-BD59-A6C34878D82A}">
                    <a16:rowId xmlns:a16="http://schemas.microsoft.com/office/drawing/2014/main" val="1209050318"/>
                  </a:ext>
                </a:extLst>
              </a:tr>
              <a:tr h="435594">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Faglige værktøjer             </a:t>
                      </a:r>
                    </a:p>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(Til inspiration)</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a:solidFill>
                            <a:schemeClr val="tx1"/>
                          </a:solidFill>
                          <a:effectLst/>
                          <a:latin typeface="Arial" panose="020B0604020202020204" pitchFamily="34" charset="0"/>
                          <a:cs typeface="Arial" panose="020B0604020202020204" pitchFamily="34" charset="0"/>
                        </a:rPr>
                        <a:t> </a:t>
                      </a:r>
                      <a:endParaRPr lang="da-DK" sz="1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40000"/>
                        <a:lumOff val="60000"/>
                      </a:schemeClr>
                    </a:solidFill>
                  </a:tcPr>
                </a:tc>
                <a:tc>
                  <a:txBody>
                    <a:bodyPr/>
                    <a:lstStyle/>
                    <a:p>
                      <a:pPr>
                        <a:lnSpc>
                          <a:spcPct val="107000"/>
                        </a:lnSpc>
                        <a:spcAft>
                          <a:spcPts val="800"/>
                        </a:spcAft>
                      </a:pPr>
                      <a:r>
                        <a:rPr lang="da-DK" sz="1100" kern="100" dirty="0">
                          <a:solidFill>
                            <a:schemeClr val="tx1"/>
                          </a:solidFill>
                          <a:effectLst/>
                          <a:latin typeface="Arial" panose="020B0604020202020204" pitchFamily="34" charset="0"/>
                          <a:cs typeface="Arial" panose="020B0604020202020204" pitchFamily="34" charset="0"/>
                        </a:rPr>
                        <a:t> </a:t>
                      </a:r>
                      <a:endParaRPr lang="da-DK" sz="11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37447" marR="37447" marT="0" marB="0">
                    <a:solidFill>
                      <a:schemeClr val="accent1">
                        <a:lumMod val="20000"/>
                        <a:lumOff val="80000"/>
                      </a:schemeClr>
                    </a:solidFill>
                  </a:tcPr>
                </a:tc>
                <a:extLst>
                  <a:ext uri="{0D108BD9-81ED-4DB2-BD59-A6C34878D82A}">
                    <a16:rowId xmlns:a16="http://schemas.microsoft.com/office/drawing/2014/main" val="2023638118"/>
                  </a:ext>
                </a:extLst>
              </a:tr>
            </a:tbl>
          </a:graphicData>
        </a:graphic>
      </p:graphicFrame>
    </p:spTree>
    <p:extLst>
      <p:ext uri="{BB962C8B-B14F-4D97-AF65-F5344CB8AC3E}">
        <p14:creationId xmlns:p14="http://schemas.microsoft.com/office/powerpoint/2010/main" val="419113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E406012E-184A-B1E5-EFDF-DC61D75AC50C}"/>
              </a:ext>
            </a:extLst>
          </p:cNvPr>
          <p:cNvSpPr/>
          <p:nvPr/>
        </p:nvSpPr>
        <p:spPr>
          <a:xfrm>
            <a:off x="1358937" y="1234660"/>
            <a:ext cx="9441962" cy="4691349"/>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pPr>
            <a:r>
              <a:rPr lang="da-DK" sz="1200" kern="100" dirty="0">
                <a:ea typeface="Aptos" panose="020B0004020202020204" pitchFamily="34" charset="0"/>
                <a:cs typeface="Arial" panose="020B0604020202020204" pitchFamily="34" charset="0"/>
              </a:rPr>
              <a:t>Da p</a:t>
            </a:r>
            <a:r>
              <a:rPr lang="da-DK" sz="1200" kern="100" dirty="0">
                <a:effectLst/>
                <a:ea typeface="Aptos" panose="020B0004020202020204" pitchFamily="34" charset="0"/>
                <a:cs typeface="Arial" panose="020B0604020202020204" pitchFamily="34" charset="0"/>
              </a:rPr>
              <a:t>rojektledelsesmodellen og </a:t>
            </a:r>
            <a:r>
              <a:rPr lang="da-DK" sz="1200" kern="100" dirty="0">
                <a:ea typeface="Aptos" panose="020B0004020202020204" pitchFamily="34" charset="0"/>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rojektmodellen beskriver, hvilke værktøjer der skal anvendes i den forskellige projektfaser, er der i princippet relationer til samtlige værktøjer. Der er dog tre værktøjer, som </a:t>
            </a:r>
            <a:r>
              <a:rPr lang="da-DK" sz="1200" kern="100" dirty="0">
                <a:ea typeface="Aptos" panose="020B0004020202020204" pitchFamily="34" charset="0"/>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rojektledelsesmodellen og </a:t>
            </a:r>
            <a:r>
              <a:rPr lang="da-DK" sz="1200" kern="100" dirty="0">
                <a:ea typeface="Aptos" panose="020B0004020202020204" pitchFamily="34" charset="0"/>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rojektmodellen har direkte indflydelse på.</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pPr>
            <a:endParaRPr lang="da-DK" sz="1200" dirty="0">
              <a:ea typeface="SimSun" panose="02010600030101010101" pitchFamily="2" charset="-122"/>
              <a:cs typeface="Arial" panose="020B0604020202020204" pitchFamily="34" charset="0"/>
            </a:endParaRP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5.1     Milepælsplanen: </a:t>
            </a:r>
            <a:r>
              <a:rPr lang="da-DK" sz="1200" kern="100" dirty="0">
                <a:ea typeface="SimSun" panose="02010600030101010101" pitchFamily="2" charset="-122"/>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rojektledelsesmodellen og </a:t>
            </a:r>
            <a:r>
              <a:rPr lang="da-DK" sz="1200" kern="100" dirty="0">
                <a:ea typeface="Aptos" panose="020B0004020202020204" pitchFamily="34" charset="0"/>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rojektmodellen beskriver. hvilke faser milepælsplanen skal være opdelt i.</a:t>
            </a:r>
            <a:endParaRPr lang="da-DK" sz="1200" dirty="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da-DK" sz="1200" b="1"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6.2     Projektets organisation: </a:t>
            </a:r>
            <a:r>
              <a:rPr lang="da-DK" sz="1200" kern="100" dirty="0">
                <a:ea typeface="SimSun" panose="02010600030101010101" pitchFamily="2" charset="-122"/>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rojektledelsesmodellen og </a:t>
            </a:r>
            <a:r>
              <a:rPr lang="da-DK" sz="1200" kern="100" dirty="0">
                <a:ea typeface="Aptos" panose="020B0004020202020204" pitchFamily="34" charset="0"/>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rojektmodellen angiver rammerne for projektorganisationen og </a:t>
            </a:r>
          </a:p>
          <a:p>
            <a:r>
              <a:rPr lang="da-DK" sz="1200" kern="100" dirty="0">
                <a:ea typeface="Aptos" panose="020B0004020202020204" pitchFamily="34" charset="0"/>
                <a:cs typeface="Arial" panose="020B0604020202020204" pitchFamily="34" charset="0"/>
              </a:rPr>
              <a:t>              </a:t>
            </a:r>
            <a:r>
              <a:rPr lang="da-DK" sz="1200" kern="100" dirty="0">
                <a:effectLst/>
                <a:ea typeface="Aptos" panose="020B0004020202020204" pitchFamily="34" charset="0"/>
                <a:cs typeface="Arial" panose="020B0604020202020204" pitchFamily="34" charset="0"/>
              </a:rPr>
              <a:t>projekts organisering.</a:t>
            </a:r>
            <a:endParaRPr lang="da-DK" sz="1200" dirty="0">
              <a:ea typeface="SimSun" panose="02010600030101010101" pitchFamily="2" charset="-122"/>
              <a:cs typeface="Arial" panose="020B0604020202020204" pitchFamily="34" charset="0"/>
            </a:endParaRPr>
          </a:p>
          <a:p>
            <a:pPr marL="171450" indent="-171450">
              <a:buFont typeface="Arial" panose="020B0604020202020204" pitchFamily="34" charset="0"/>
              <a:buChar char="•"/>
            </a:pPr>
            <a:endParaRPr lang="da-DK" sz="1200"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10.2   Porteføljeoversigt: </a:t>
            </a:r>
            <a:r>
              <a:rPr lang="da-DK" sz="1200" kern="100" dirty="0">
                <a:ea typeface="SimSun" panose="02010600030101010101" pitchFamily="2" charset="-122"/>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rojektledelsesmodellen og </a:t>
            </a:r>
            <a:r>
              <a:rPr lang="da-DK" sz="1200" kern="100" dirty="0">
                <a:ea typeface="Aptos" panose="020B0004020202020204" pitchFamily="34" charset="0"/>
                <a:cs typeface="Arial" panose="020B0604020202020204" pitchFamily="34" charset="0"/>
              </a:rPr>
              <a:t>p</a:t>
            </a:r>
            <a:r>
              <a:rPr lang="da-DK" sz="1200" kern="100" dirty="0">
                <a:effectLst/>
                <a:ea typeface="Aptos" panose="020B0004020202020204" pitchFamily="34" charset="0"/>
                <a:cs typeface="Arial" panose="020B0604020202020204" pitchFamily="34" charset="0"/>
              </a:rPr>
              <a:t>rojektmodellen beskriver, hvilke faser der anvendes i porteføljeoversigten.</a:t>
            </a:r>
            <a:endParaRPr lang="da-DK" sz="1200" dirty="0">
              <a:ea typeface="SimSun" panose="02010600030101010101" pitchFamily="2" charset="-122"/>
              <a:cs typeface="Arial" panose="020B0604020202020204" pitchFamily="34" charset="0"/>
            </a:endParaRPr>
          </a:p>
          <a:p>
            <a:endParaRPr lang="da-DK" sz="1200" b="1" dirty="0"/>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 </a:t>
            </a:r>
            <a:r>
              <a:rPr lang="da-DK" sz="1200" dirty="0">
                <a:effectLst/>
                <a:ea typeface="Calibri" panose="020F0502020204030204" pitchFamily="34" charset="0"/>
                <a:cs typeface="Arial" panose="020B0604020202020204" pitchFamily="34" charset="0"/>
              </a:rPr>
              <a:t>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 </a:t>
            </a:r>
            <a:endParaRPr lang="da-DK" sz="1200" dirty="0">
              <a:effectLst/>
              <a:ea typeface="Calibri" panose="020F0502020204030204" pitchFamily="34" charset="0"/>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1144</TotalTime>
  <Words>954</Words>
  <Application>Microsoft Office PowerPoint</Application>
  <PresentationFormat>Widescreen</PresentationFormat>
  <Paragraphs>156</Paragraphs>
  <Slides>7</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7</vt:i4>
      </vt:variant>
    </vt:vector>
  </HeadingPairs>
  <TitlesOfParts>
    <vt:vector size="15" baseType="lpstr">
      <vt:lpstr>Arial</vt:lpstr>
      <vt:lpstr>Calibri</vt:lpstr>
      <vt:lpstr>Calibri Light</vt:lpstr>
      <vt:lpstr>HelveticaNeueLT Std Cn</vt:lpstr>
      <vt:lpstr>HelveticaNeueLT Std Lt Cn</vt:lpstr>
      <vt:lpstr>Lato</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128</cp:revision>
  <dcterms:created xsi:type="dcterms:W3CDTF">2018-07-25T07:58:36Z</dcterms:created>
  <dcterms:modified xsi:type="dcterms:W3CDTF">2024-07-17T11:33:35Z</dcterms:modified>
</cp:coreProperties>
</file>