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5" r:id="rId4"/>
    <p:sldId id="296" r:id="rId5"/>
    <p:sldId id="284" r:id="rId6"/>
    <p:sldId id="298" r:id="rId7"/>
    <p:sldId id="258" r:id="rId8"/>
    <p:sldId id="259" r:id="rId9"/>
    <p:sldId id="287" r:id="rId10"/>
    <p:sldId id="277" r:id="rId11"/>
    <p:sldId id="299" r:id="rId12"/>
    <p:sldId id="297" r:id="rId13"/>
    <p:sldId id="261" r:id="rId14"/>
    <p:sldId id="300" r:id="rId15"/>
    <p:sldId id="278" r:id="rId16"/>
    <p:sldId id="291" r:id="rId17"/>
    <p:sldId id="262" r:id="rId18"/>
    <p:sldId id="288" r:id="rId19"/>
    <p:sldId id="264" r:id="rId20"/>
    <p:sldId id="265" r:id="rId21"/>
    <p:sldId id="266" r:id="rId22"/>
    <p:sldId id="267" r:id="rId23"/>
    <p:sldId id="283" r:id="rId24"/>
    <p:sldId id="269" r:id="rId25"/>
    <p:sldId id="289" r:id="rId26"/>
    <p:sldId id="271" r:id="rId27"/>
    <p:sldId id="301" r:id="rId28"/>
    <p:sldId id="302" r:id="rId29"/>
    <p:sldId id="294" r:id="rId30"/>
    <p:sldId id="279" r:id="rId31"/>
    <p:sldId id="290" r:id="rId32"/>
    <p:sldId id="280" r:id="rId33"/>
  </p:sldIdLst>
  <p:sldSz cx="9144000" cy="6858000" type="screen4x3"/>
  <p:notesSz cx="10021888" cy="688816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 userDrawn="1">
          <p15:clr>
            <a:srgbClr val="A4A3A4"/>
          </p15:clr>
        </p15:guide>
        <p15:guide id="2" pos="31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0" autoAdjust="0"/>
    <p:restoredTop sz="97041" autoAdjust="0"/>
  </p:normalViewPr>
  <p:slideViewPr>
    <p:cSldViewPr>
      <p:cViewPr varScale="1">
        <p:scale>
          <a:sx n="78" d="100"/>
          <a:sy n="78" d="100"/>
        </p:scale>
        <p:origin x="76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38" y="-114"/>
      </p:cViewPr>
      <p:guideLst>
        <p:guide orient="horz" pos="2170"/>
        <p:guide pos="3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2668" cy="3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t" anchorCtr="0" compatLnSpc="1">
            <a:prstTxWarp prst="textNoShape">
              <a:avLst/>
            </a:prstTxWarp>
          </a:bodyPr>
          <a:lstStyle>
            <a:lvl1pPr defTabSz="9333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9223" y="0"/>
            <a:ext cx="4340402" cy="3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t" anchorCtr="0" compatLnSpc="1">
            <a:prstTxWarp prst="textNoShape">
              <a:avLst/>
            </a:prstTxWarp>
          </a:bodyPr>
          <a:lstStyle>
            <a:lvl1pPr algn="r" defTabSz="9333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1642"/>
            <a:ext cx="4342668" cy="34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b" anchorCtr="0" compatLnSpc="1">
            <a:prstTxWarp prst="textNoShape">
              <a:avLst/>
            </a:prstTxWarp>
          </a:bodyPr>
          <a:lstStyle>
            <a:lvl1pPr defTabSz="9333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9223" y="6541642"/>
            <a:ext cx="4340402" cy="34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7CCF4B4B-C68D-4B09-8A6B-0D1585B4608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3901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2668" cy="3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t" anchorCtr="0" compatLnSpc="1">
            <a:prstTxWarp prst="textNoShape">
              <a:avLst/>
            </a:prstTxWarp>
          </a:bodyPr>
          <a:lstStyle>
            <a:lvl1pPr defTabSz="9333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9223" y="0"/>
            <a:ext cx="4340402" cy="3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t" anchorCtr="0" compatLnSpc="1">
            <a:prstTxWarp prst="textNoShape">
              <a:avLst/>
            </a:prstTxWarp>
          </a:bodyPr>
          <a:lstStyle>
            <a:lvl1pPr algn="r" defTabSz="9333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0888" y="517525"/>
            <a:ext cx="3443287" cy="2582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284" y="3271408"/>
            <a:ext cx="8019322" cy="309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1642"/>
            <a:ext cx="4342668" cy="34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b" anchorCtr="0" compatLnSpc="1">
            <a:prstTxWarp prst="textNoShape">
              <a:avLst/>
            </a:prstTxWarp>
          </a:bodyPr>
          <a:lstStyle>
            <a:lvl1pPr defTabSz="93334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9223" y="6541642"/>
            <a:ext cx="4340402" cy="34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4" tIns="46652" rIns="93304" bIns="46652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BC7CB779-B6C0-4FC3-818C-C49EB6B0DAD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7895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500" indent="-2682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325" indent="-2143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6538" indent="-2143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8338" indent="-2143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5538" indent="-21431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2738" indent="-21431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9938" indent="-21431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7138" indent="-21431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F7487-8EF6-42A5-8FFB-A820A135B13B}" type="slidenum">
              <a:rPr lang="da-DK" altLang="da-DK" smtClean="0"/>
              <a:pPr>
                <a:spcBef>
                  <a:spcPct val="0"/>
                </a:spcBef>
              </a:pPr>
              <a:t>1</a:t>
            </a:fld>
            <a:endParaRPr lang="da-DK" altLang="da-DK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5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500" indent="-268288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6325" indent="-214313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6538" indent="-214313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8338" indent="-214313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5538" indent="-21431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2738" indent="-21431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9938" indent="-21431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7138" indent="-21431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CFB799-41E4-4A29-8C18-9C2310B0BC84}" type="slidenum">
              <a:rPr lang="da-DK" altLang="da-DK" smtClean="0"/>
              <a:pPr/>
              <a:t>27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4348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631019167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2713537578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910690052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606418739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1605582807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1027648136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258912011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155348939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661407408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2615019805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  <p:extLst>
      <p:ext uri="{BB962C8B-B14F-4D97-AF65-F5344CB8AC3E}">
        <p14:creationId xmlns:p14="http://schemas.microsoft.com/office/powerpoint/2010/main" val="3797014750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6825" y="6445250"/>
            <a:ext cx="40671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 sz="4000">
                <a:solidFill>
                  <a:srgbClr val="0000FF"/>
                </a:solidFill>
              </a:rPr>
              <a:t>Tabeller (og udvalgte bokse) </a:t>
            </a:r>
            <a:br>
              <a:rPr lang="da-DK" altLang="da-DK" sz="4000">
                <a:solidFill>
                  <a:srgbClr val="0000FF"/>
                </a:solidFill>
              </a:rPr>
            </a:br>
            <a:r>
              <a:rPr lang="da-DK" altLang="da-DK" sz="4000">
                <a:solidFill>
                  <a:srgbClr val="0000FF"/>
                </a:solidFill>
              </a:rPr>
              <a:t>fra </a:t>
            </a:r>
            <a:br>
              <a:rPr lang="da-DK" altLang="da-DK" sz="4000">
                <a:solidFill>
                  <a:srgbClr val="0000FF"/>
                </a:solidFill>
              </a:rPr>
            </a:br>
            <a:r>
              <a:rPr lang="da-DK" altLang="da-DK" sz="4000">
                <a:solidFill>
                  <a:srgbClr val="0000FF"/>
                </a:solidFill>
              </a:rPr>
              <a:t>Danmarks Økonomi siden 1980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000FF"/>
                </a:solidFill>
              </a:rPr>
              <a:t>– en oversigt 2024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4339" name="Rectangle 5" hidden="1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Boks A.3.1 Outputgab og ledighedsgab mv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FF81D6A-ABD1-6605-68FD-D3BCDBD9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5760000" cy="583899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755650" y="188913"/>
            <a:ext cx="1351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Boks A.3.2.</a:t>
            </a:r>
          </a:p>
        </p:txBody>
      </p:sp>
      <p:sp>
        <p:nvSpPr>
          <p:cNvPr id="15364" name="Rectangle 8" hidden="1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8675688" y="333375"/>
            <a:ext cx="165100" cy="71438"/>
          </a:xfrm>
        </p:spPr>
        <p:txBody>
          <a:bodyPr/>
          <a:lstStyle/>
          <a:p>
            <a:pPr eaLnBrk="1" hangingPunct="1"/>
            <a:r>
              <a:rPr lang="da-DK" altLang="da-DK" sz="100"/>
              <a:t>Boks A.3.2. Tabel a. Ægte opsparing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8"/>
            <a:ext cx="6120000" cy="286543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611188" y="115888"/>
            <a:ext cx="1351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Boks A.3.3.</a:t>
            </a:r>
          </a:p>
        </p:txBody>
      </p:sp>
      <p:sp>
        <p:nvSpPr>
          <p:cNvPr id="16388" name="Rectangle 9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820150" y="6381750"/>
            <a:ext cx="82550" cy="76200"/>
          </a:xfrm>
        </p:spPr>
        <p:txBody>
          <a:bodyPr/>
          <a:lstStyle/>
          <a:p>
            <a:pPr eaLnBrk="1" hangingPunct="1"/>
            <a:r>
              <a:rPr lang="da-DK" altLang="da-DK" sz="100"/>
              <a:t>Boks A.3.5, tabel a. Stigningen i arbejdsproduktiviteten (pr. time) siden 1979 i den markedsmæssige del af økonomien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2340F6D-048B-F2C6-3A58-0D40CF7CA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268538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7411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4.1. Personer over 18 år på overførsler (ekskl. Folkepension mv.)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4788024" y="5619206"/>
            <a:ext cx="303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T.o</a:t>
            </a:r>
            <a:r>
              <a:rPr lang="da-DK" sz="1400" dirty="0"/>
              <a:t>.: Boks A.4.2. er længere i bogen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310A218-A4A2-9D87-9214-298D1191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720000"/>
            <a:ext cx="3960000" cy="202309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D1E26C4-0A97-5F47-E2F2-776B494EA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0" y="720000"/>
            <a:ext cx="3960000" cy="466655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8435" name="Rectangle 6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604250" y="274638"/>
            <a:ext cx="82550" cy="130175"/>
          </a:xfrm>
        </p:spPr>
        <p:txBody>
          <a:bodyPr/>
          <a:lstStyle/>
          <a:p>
            <a:pPr eaLnBrk="1" hangingPunct="1"/>
            <a:r>
              <a:rPr lang="da-DK" altLang="da-DK" sz="100"/>
              <a:t>Boks 5.1 Definition af begrebet realdisponibel løn (indkomst)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229984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9459" name="Rectangle 5" hidden="1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5.1. De private disponible bruttoindkomster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44E9CA8-B58A-C79C-865E-68FAD99C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45980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0483" name="Rectangle 5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604250" y="274638"/>
            <a:ext cx="82550" cy="130175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6.1. Forsyningsbalancen, årets priser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2619EF-D7D4-C537-B7B7-B39F0D96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347999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1507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6.2. Privat forbrug (inkl. NIPSH) fordelt efter hovedformål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EA125E2-E490-8E1A-0D86-A51FF21A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35828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604250" y="274638"/>
            <a:ext cx="82550" cy="130175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6.3. Forsyningsbalancen, gennemsnitlig årlig realvækst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BFD4ADF-9D45-E8FA-9678-276A93DD8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359961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3555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6.4 De samlede bruttoinesteringer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17FAE33-7094-2B54-F239-6FFEC85F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34216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sidefod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000FF"/>
                </a:solidFill>
              </a:rPr>
              <a:t>Tabeloversigt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103687" cy="4924425"/>
          </a:xfrm>
        </p:spPr>
        <p:txBody>
          <a:bodyPr/>
          <a:lstStyle/>
          <a:p>
            <a:pPr defTabSz="895350"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2 Befolkningen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" action="ppaction://hlinksldjump"/>
              </a:rPr>
              <a:t>Boks 2.1.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Indvandrere og efterkommere - Vestlige/ikke vestlige lande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3" action="ppaction://hlinksldjump"/>
              </a:rPr>
              <a:t>Boks A.2.1.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Et taleksempel for velstandsudviklingen </a:t>
            </a:r>
            <a:endParaRPr lang="da-DK" altLang="da-DK" sz="10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defTabSz="895350" eaLnBrk="1" hangingPunct="1">
              <a:lnSpc>
                <a:spcPct val="80000"/>
              </a:lnSpc>
              <a:buFontTx/>
              <a:buNone/>
            </a:pPr>
            <a:endParaRPr lang="da-DK" altLang="da-DK" sz="1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895350"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3 Produktion, beskæftigelse og produktivitet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4" action="ppaction://hlinksldjump"/>
              </a:rPr>
              <a:t>Boks 3.1.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BNP, BVT og BFI – tre mål for produktionen</a:t>
            </a:r>
          </a:p>
          <a:p>
            <a:pPr lvl="1" defTabSz="895350" eaLnBrk="1" hangingPunct="1">
              <a:lnSpc>
                <a:spcPct val="80000"/>
              </a:lnSpc>
              <a:buFontTx/>
              <a:buNone/>
            </a:pPr>
            <a:r>
              <a:rPr lang="da-DK" altLang="da-DK" sz="900" dirty="0">
                <a:solidFill>
                  <a:srgbClr val="3333FF"/>
                </a:solidFill>
                <a:latin typeface="Times New Roman" panose="02020603050405020304" pitchFamily="18" charset="0"/>
              </a:rPr>
              <a:t>		 (værditilvæksten)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5" action="ppaction://hlinksldjump"/>
              </a:rPr>
              <a:t>Boks 3.2.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Årets priser, faste priser og implicitte priser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6" action="ppaction://hlinksldjump"/>
              </a:rPr>
              <a:t>Tabel 3.1.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Produktionen (BVT) fordelt på erhverv og sektorer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7" action="ppaction://hlinksldjump"/>
              </a:rPr>
              <a:t>Tabel 3.2.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Beskæftigelsen (ekskl. orlov) fordelt på 	erhverv og sektorer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8" action="ppaction://hlinksldjump"/>
              </a:rPr>
              <a:t>Tabel 3.3.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Vækstraterne for produktionen (BVT),  beskæftigelse 	(ekskl. orlov) og produktivitet, fordelt på erhverv og</a:t>
            </a:r>
          </a:p>
          <a:p>
            <a:pPr lvl="1" defTabSz="895350" eaLnBrk="1" hangingPunct="1">
              <a:lnSpc>
                <a:spcPct val="80000"/>
              </a:lnSpc>
              <a:buFontTx/>
              <a:buNone/>
            </a:pPr>
            <a:r>
              <a:rPr lang="da-DK" altLang="da-DK" sz="900" dirty="0">
                <a:solidFill>
                  <a:srgbClr val="3333FF"/>
                </a:solidFill>
                <a:latin typeface="Times New Roman" panose="02020603050405020304" pitchFamily="18" charset="0"/>
              </a:rPr>
              <a:t>	      sektorer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9" action="ppaction://hlinksldjump"/>
              </a:rPr>
              <a:t>Boks A.3.1.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Outputgab og ledighedsgab mv.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0" action="ppaction://hlinksldjump"/>
              </a:rPr>
              <a:t>Boks A.3.2, Tabel a.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Ægte Opsparing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1" action="ppaction://hlinksldjump"/>
              </a:rPr>
              <a:t>Boks A.3.3, Tabel a.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Stigningen i arbejdsproduktiviteten (pr. time)</a:t>
            </a:r>
          </a:p>
          <a:p>
            <a:pPr defTabSz="895350" eaLnBrk="1" hangingPunct="1">
              <a:lnSpc>
                <a:spcPct val="80000"/>
              </a:lnSpc>
              <a:buFontTx/>
              <a:buNone/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		siden 1979 i den markedsmæssige del af økonomien</a:t>
            </a:r>
          </a:p>
          <a:p>
            <a:pPr defTabSz="895350" eaLnBrk="1" hangingPunct="1">
              <a:lnSpc>
                <a:spcPct val="80000"/>
              </a:lnSpc>
            </a:pP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895350"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4 Arbejdsstyrke og ledighed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2" action="ppaction://hlinksldjump"/>
              </a:rPr>
              <a:t>Tabel 4.1.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og 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2" action="ppaction://hlinksldjump"/>
              </a:rPr>
              <a:t>Boks A.4.2 Tabel a 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Personer over 18 år på overførsler (ekskl. folkepension og SU mm)</a:t>
            </a:r>
          </a:p>
          <a:p>
            <a:pPr defTabSz="895350" eaLnBrk="1" hangingPunct="1">
              <a:lnSpc>
                <a:spcPct val="80000"/>
              </a:lnSpc>
              <a:buFontTx/>
              <a:buNone/>
            </a:pP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895350"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5 Løn priser og indkomster</a:t>
            </a: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3" action="ppaction://hlinksldjump"/>
              </a:rPr>
              <a:t>Boks 5.1.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Definition af begrebet real disponibel løn (indkomst)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4" action="ppaction://hlinksldjump"/>
              </a:rPr>
              <a:t>Tabel 5.1.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De private disponible bruttoindkomster</a:t>
            </a:r>
          </a:p>
          <a:p>
            <a:pPr defTabSz="895350" eaLnBrk="1" hangingPunct="1">
              <a:lnSpc>
                <a:spcPct val="80000"/>
              </a:lnSpc>
              <a:buFontTx/>
              <a:buNone/>
            </a:pP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895350"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6 Den indenlandske efterspørgsel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5" action="ppaction://hlinksldjump"/>
              </a:rPr>
              <a:t>Tabel 6.1.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Forsyningsbalancen, årets priser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6" action="ppaction://hlinksldjump"/>
              </a:rPr>
              <a:t>Tabel 6.2.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Privat forbrug (inkl. NPISH) fordelt efter hovedformål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7" action="ppaction://hlinksldjump"/>
              </a:rPr>
              <a:t>Tabel 6.3.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Forsyningsbalancen, gennemsnitlig årlig realvækst</a:t>
            </a:r>
          </a:p>
          <a:p>
            <a:pPr defTabSz="895350"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8" action="ppaction://hlinksldjump"/>
              </a:rPr>
              <a:t>Tabel 6.4.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De samlede bruttoinvesteringer</a:t>
            </a:r>
          </a:p>
          <a:p>
            <a:pPr defTabSz="895350" eaLnBrk="1" hangingPunct="1">
              <a:lnSpc>
                <a:spcPct val="80000"/>
              </a:lnSpc>
            </a:pP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4038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7 Udenrigshandel, betalingsbalance og udlandsgæld</a:t>
            </a: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19" action="ppaction://hlinksldjump"/>
              </a:rPr>
              <a:t>Tabel 7.1.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Vareeksporten og -importens fordeling på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		varegrupper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0" action="ppaction://hlinksldjump"/>
              </a:rPr>
              <a:t>Tabel 7.2.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Vareeksporten og -importens fordeling på lande 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1" action="ppaction://hlinksldjump"/>
              </a:rPr>
              <a:t>Tabel 7.3.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Betalingsbalancen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2" action="ppaction://hlinksldjump"/>
              </a:rPr>
              <a:t>Boks A.7.1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Betalingsbalance = opsparing - investering</a:t>
            </a:r>
          </a:p>
          <a:p>
            <a:pPr eaLnBrk="1" hangingPunct="1">
              <a:lnSpc>
                <a:spcPct val="80000"/>
              </a:lnSpc>
            </a:pPr>
            <a:endParaRPr lang="da-DK" altLang="da-DK" sz="1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8 De offentlige finanser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3" action="ppaction://hlinksldjump"/>
              </a:rPr>
              <a:t>Tabel 8.1.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Realøkonomisk fordeling af udgifterne 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		offentlig forvaltning og service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4" action="ppaction://hlinksldjump"/>
              </a:rPr>
              <a:t>Tabel 8.2.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Fordeling af skatter og afgifter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5" action="ppaction://hlinksldjump"/>
              </a:rPr>
              <a:t>Boks 8.1. Tabel a.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Finanseffekt mv.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6" action="ppaction://hlinksldjump"/>
              </a:rPr>
              <a:t>Boks 8.2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Finanspolitisk holdbarhed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9 Rente og valutakurs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7" action="ppaction://hlinksldjump"/>
              </a:rPr>
              <a:t>Boks 9.1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da-DK" altLang="da-DK" sz="1000" dirty="0">
                <a:solidFill>
                  <a:srgbClr val="3333FF"/>
                </a:solidFill>
                <a:latin typeface="Times New Roman" panose="02020603050405020304" pitchFamily="18" charset="0"/>
              </a:rPr>
              <a:t>Nationalbankens pengepolitiske instrumenter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8" action="ppaction://hlinksldjump"/>
              </a:rPr>
              <a:t>Boks 9.2.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 EU’s medlemslande, eurolandene og ERM2-landene</a:t>
            </a:r>
            <a:r>
              <a:rPr lang="da-DK" altLang="da-DK" sz="1000" dirty="0"/>
              <a:t> </a:t>
            </a: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29" action="ppaction://hlinksldjump"/>
              </a:rPr>
              <a:t>Boks 9.3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.  De 5 konvergenskriterier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30" action="ppaction://hlinksldjump"/>
              </a:rPr>
              <a:t>Tabel 9.1.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 Udviklingen i forskellige valutakurser</a:t>
            </a:r>
          </a:p>
          <a:p>
            <a:pPr eaLnBrk="1" hangingPunct="1">
              <a:lnSpc>
                <a:spcPct val="80000"/>
              </a:lnSpc>
            </a:pP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altLang="da-DK" sz="1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Kapitel 10 Lidt om den internationale udvikling</a:t>
            </a: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  <a:hlinkClick r:id="rId31" action="ppaction://hlinksldjump"/>
              </a:rPr>
              <a:t>Tabel 10.1</a:t>
            </a:r>
            <a:r>
              <a:rPr lang="da-DK" altLang="da-DK" sz="1000" dirty="0">
                <a:solidFill>
                  <a:srgbClr val="0000FF"/>
                </a:solidFill>
                <a:latin typeface="Times New Roman" panose="02020603050405020304" pitchFamily="18" charset="0"/>
              </a:rPr>
              <a:t>. Årlig real vækst i BNP </a:t>
            </a:r>
            <a:endParaRPr lang="da-DK" altLang="da-DK" sz="10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altLang="da-DK" sz="1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4579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7.1 Vareeksporten og –importens fordeling på varegrupper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D82BF47-51AF-9372-4887-A98CE787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1787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5603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Figur 7.2 Vareeksporten og –importens fordeling på lande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BD2C4D4-5A05-5B45-A392-6F90B9EB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70819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7.3. Betalingsbalancen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297B6A2-06DD-FC72-EDE4-8AA375D5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4284000" cy="586657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7651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Boks A.7.1. Betalingsbalance = opsparing – investeringer vist med symboler – samt lidt om nettofordringserhvervelse og sektoropdeling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B5095C4-58E6-2C59-8D9A-8873E0DB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720000"/>
            <a:ext cx="3672000" cy="597735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139141C-9FDF-CA89-6E86-0520894A7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0" y="720000"/>
            <a:ext cx="3672000" cy="485855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8675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8.1. Realøkonomisk fordeling af udgifterne i offentlig forvaltning og service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8F0CA48-1784-83FE-58F6-B2BAA715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5832000" cy="5832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29699" name="Rectangle 5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604250" y="274638"/>
            <a:ext cx="82550" cy="130175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8.2. Fordeling af skatter og afgifter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C157988-740A-51CE-18B7-8AA0B509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48533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0723" name="Text Box 19"/>
          <p:cNvSpPr txBox="1">
            <a:spLocks noChangeArrowheads="1"/>
          </p:cNvSpPr>
          <p:nvPr/>
        </p:nvSpPr>
        <p:spPr bwMode="auto">
          <a:xfrm>
            <a:off x="755650" y="188913"/>
            <a:ext cx="1146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Boks 8.1.</a:t>
            </a:r>
          </a:p>
        </p:txBody>
      </p:sp>
      <p:sp>
        <p:nvSpPr>
          <p:cNvPr id="30724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Boks 8.1 Tabel a Finanseffekt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B1FC186-B47E-DB53-0C6F-F105D6E0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173336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sidefod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1747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Boks 8.2 Finanspolitisk holdbarhed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8F55683-6DFF-13BD-97DD-B971893F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720002"/>
            <a:ext cx="4032000" cy="583324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da-DK"/>
              <a:t>Danmarks Økonomi siden 1980 - en oversigt 2024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A7291C3-92AD-1B9D-A94A-F72E79C5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1"/>
            <a:ext cx="3420000" cy="59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50878"/>
      </p:ext>
    </p:extLst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3795" name="Rectangle 5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459788" y="620713"/>
            <a:ext cx="73025" cy="71437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Boks 9.1. EU’s medlemslande, eurolandene og ERM2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A8B480E-B297-2EE0-5B8D-8FF1013D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7"/>
            <a:ext cx="4968000" cy="586319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7171" name="Rectangle 9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604250" y="274638"/>
            <a:ext cx="82550" cy="69850"/>
          </a:xfrm>
        </p:spPr>
        <p:txBody>
          <a:bodyPr/>
          <a:lstStyle/>
          <a:p>
            <a:pPr eaLnBrk="1" hangingPunct="1"/>
            <a:r>
              <a:rPr lang="da-DK" altLang="da-DK" sz="100"/>
              <a:t>Boks 2.1 indvandrere og efterkommere</a:t>
            </a:r>
          </a:p>
        </p:txBody>
      </p:sp>
      <p:sp>
        <p:nvSpPr>
          <p:cNvPr id="7172" name="Rectangle 16" hidden="1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56427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4819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Boks 9.2. De fem konvergenskriterier</a:t>
            </a:r>
          </a:p>
        </p:txBody>
      </p:sp>
      <p:sp>
        <p:nvSpPr>
          <p:cNvPr id="7" name="Rectangle 5" hidden="1"/>
          <p:cNvSpPr txBox="1">
            <a:spLocks noChangeArrowheads="1"/>
          </p:cNvSpPr>
          <p:nvPr/>
        </p:nvSpPr>
        <p:spPr bwMode="auto">
          <a:xfrm>
            <a:off x="8459788" y="620713"/>
            <a:ext cx="73025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100" kern="0">
                <a:solidFill>
                  <a:schemeClr val="bg1"/>
                </a:solidFill>
              </a:rPr>
              <a:t>Boks 9.2. EU’s medlemslande, eurolandene og ERM2-landene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A111759-F480-2735-F85B-B0519C52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13"/>
            <a:ext cx="5796000" cy="583547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5843" name="Rectangle 5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604250" y="274638"/>
            <a:ext cx="82550" cy="130175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  <a:latin typeface="Times New Roman" panose="02020603050405020304" pitchFamily="18" charset="0"/>
              </a:rPr>
              <a:t>Tabel 9.1. Udviklingen i forskellige valutakurser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E6C10CD-8E7C-E408-9FFB-1842CAA63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68536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36867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Tabel 10.1 Årlig vækst i BNP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13CFBB6-ABEA-FAB7-96B2-DB788919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3551228" cy="596697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8195" name="Rectangle 10" hidden="1"/>
          <p:cNvSpPr>
            <a:spLocks noGrp="1" noChangeArrowheads="1"/>
          </p:cNvSpPr>
          <p:nvPr>
            <p:ph type="title" idx="4294967295"/>
          </p:nvPr>
        </p:nvSpPr>
        <p:spPr>
          <a:xfrm>
            <a:off x="8893175" y="6381750"/>
            <a:ext cx="82550" cy="76200"/>
          </a:xfrm>
        </p:spPr>
        <p:txBody>
          <a:bodyPr/>
          <a:lstStyle/>
          <a:p>
            <a:pPr eaLnBrk="1" hangingPunct="1"/>
            <a:r>
              <a:rPr lang="da-DK" altLang="da-DK" sz="100"/>
              <a:t>Boks A.2.1 Et taleksempel for velstandsudviklingen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9F51161-5BD7-6468-58E0-4A693670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5040000" cy="591284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9219" name="Rectangle 5" hidden="1"/>
          <p:cNvSpPr>
            <a:spLocks noGrp="1" noChangeArrowheads="1"/>
          </p:cNvSpPr>
          <p:nvPr>
            <p:ph type="title" idx="4294967295"/>
          </p:nvPr>
        </p:nvSpPr>
        <p:spPr>
          <a:xfrm flipH="1">
            <a:off x="8820150" y="404813"/>
            <a:ext cx="90488" cy="71437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Boks 3.1. BNP, BVT og BFI – Tre mål for produktionen (værditilvæksten)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57013D-02B9-1284-6794-9B76A833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1"/>
            <a:ext cx="4968000" cy="583499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0243" name="Rectangle 21" hidden="1"/>
          <p:cNvSpPr>
            <a:spLocks noGrp="1" noChangeArrowheads="1"/>
          </p:cNvSpPr>
          <p:nvPr>
            <p:ph type="title" idx="4294967295"/>
          </p:nvPr>
        </p:nvSpPr>
        <p:spPr>
          <a:xfrm flipH="1">
            <a:off x="8686800" y="274638"/>
            <a:ext cx="69850" cy="69850"/>
          </a:xfrm>
        </p:spPr>
        <p:txBody>
          <a:bodyPr/>
          <a:lstStyle/>
          <a:p>
            <a:pPr eaLnBrk="1" hangingPunct="1"/>
            <a:r>
              <a:rPr lang="da-DK" altLang="da-DK" sz="100"/>
              <a:t>Boksl 3.2 Årets priser, faste priser og implicitte priser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22368ED-7AA9-94AD-66EF-8AE56B0B0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33082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1267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3.1. Produktionen (BVT) fordelt på erhverv og sektorer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A3436C0-EC59-E80C-FFDA-6970B3AC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485646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2291" name="Rectangle 2" hidden="1"/>
          <p:cNvSpPr>
            <a:spLocks noGrp="1" noChangeArrowheads="1"/>
          </p:cNvSpPr>
          <p:nvPr>
            <p:ph type="title"/>
          </p:nvPr>
        </p:nvSpPr>
        <p:spPr>
          <a:xfrm flipH="1"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bg1"/>
                </a:solidFill>
              </a:rPr>
              <a:t>Tabel 3.2. Beskæftigelsen (ekskl. orlov) fordelt på erhverv og sektorer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E9BB7-5386-719D-BE4B-6809ED7C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14530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sidefod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0000FF"/>
                </a:solidFill>
                <a:latin typeface="Times New Roman" panose="02020603050405020304" pitchFamily="18" charset="0"/>
              </a:rPr>
              <a:t>Danmarks Økonomi siden 1980 - en oversigt 2024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16563"/>
            <a:ext cx="107950" cy="360362"/>
          </a:xfrm>
        </p:spPr>
        <p:txBody>
          <a:bodyPr/>
          <a:lstStyle/>
          <a:p>
            <a:pPr eaLnBrk="1" hangingPunct="1"/>
            <a:r>
              <a:rPr lang="da-DK" altLang="da-DK" sz="100">
                <a:solidFill>
                  <a:schemeClr val="tx1"/>
                </a:solidFill>
                <a:latin typeface="Times New Roman" panose="02020603050405020304" pitchFamily="18" charset="0"/>
              </a:rPr>
              <a:t>Tabel 3.3. Vækstraterne for produktionen (BVT), beskæftigelse (ekskl. orlov) og produktivitet, fordelt på erhverv og sektorer</a:t>
            </a:r>
          </a:p>
        </p:txBody>
      </p:sp>
      <p:sp>
        <p:nvSpPr>
          <p:cNvPr id="13316" name="Picture 5" hidden="1"/>
          <p:cNvSpPr>
            <a:spLocks noChangeAspect="1" noChangeArrowheads="1"/>
          </p:cNvSpPr>
          <p:nvPr/>
        </p:nvSpPr>
        <p:spPr bwMode="auto">
          <a:xfrm>
            <a:off x="1079500" y="720725"/>
            <a:ext cx="6300788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0A73DD9-B266-04D4-F6D6-112F54AE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720000"/>
            <a:ext cx="6120000" cy="552582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C1C1C"/>
      </a:hlink>
      <a:folHlink>
        <a:srgbClr val="33333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C1C1C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7013</TotalTime>
  <Words>981</Words>
  <Application>Microsoft Office PowerPoint</Application>
  <PresentationFormat>Skærmshow (4:3)</PresentationFormat>
  <Paragraphs>121</Paragraphs>
  <Slides>32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Standarddesign</vt:lpstr>
      <vt:lpstr>Tabeller (og udvalgte bokse)  fra  Danmarks Økonomi siden 1980</vt:lpstr>
      <vt:lpstr>Tabeloversigt</vt:lpstr>
      <vt:lpstr>Boks 2.1 indvandrere og efterkommere</vt:lpstr>
      <vt:lpstr>Boks A.2.1 Et taleksempel for velstandsudviklingen</vt:lpstr>
      <vt:lpstr>Boks 3.1. BNP, BVT og BFI – Tre mål for produktionen (værditilvæksten)</vt:lpstr>
      <vt:lpstr>Boksl 3.2 Årets priser, faste priser og implicitte priser</vt:lpstr>
      <vt:lpstr>Tabel 3.1. Produktionen (BVT) fordelt på erhverv og sektorer</vt:lpstr>
      <vt:lpstr>Tabel 3.2. Beskæftigelsen (ekskl. orlov) fordelt på erhverv og sektorer</vt:lpstr>
      <vt:lpstr>Tabel 3.3. Vækstraterne for produktionen (BVT), beskæftigelse (ekskl. orlov) og produktivitet, fordelt på erhverv og sektorer</vt:lpstr>
      <vt:lpstr>Boks A.3.1 Outputgab og ledighedsgab mv</vt:lpstr>
      <vt:lpstr>Boks A.3.2. Tabel a. Ægte opsparing</vt:lpstr>
      <vt:lpstr>Boks A.3.5, tabel a. Stigningen i arbejdsproduktiviteten (pr. time) siden 1979 i den markedsmæssige del af økonomien</vt:lpstr>
      <vt:lpstr>Tabel 4.1. Personer over 18 år på overførsler (ekskl. Folkepension mv.)</vt:lpstr>
      <vt:lpstr>Boks 5.1 Definition af begrebet realdisponibel løn (indkomst)</vt:lpstr>
      <vt:lpstr>Tabel 5.1. De private disponible bruttoindkomster</vt:lpstr>
      <vt:lpstr>Tabel 6.1. Forsyningsbalancen, årets priser</vt:lpstr>
      <vt:lpstr>Tabel 6.2. Privat forbrug (inkl. NIPSH) fordelt efter hovedformål</vt:lpstr>
      <vt:lpstr>Tabel 6.3. Forsyningsbalancen, gennemsnitlig årlig realvækst</vt:lpstr>
      <vt:lpstr>Figur 6.4 De samlede bruttoinesteringer</vt:lpstr>
      <vt:lpstr>Figur 7.1 Vareeksporten og –importens fordeling på varegrupper</vt:lpstr>
      <vt:lpstr>Figur 7.2 Vareeksporten og –importens fordeling på lande</vt:lpstr>
      <vt:lpstr>Tabel 7.3. Betalingsbalancen</vt:lpstr>
      <vt:lpstr>Boks A.7.1. Betalingsbalance = opsparing – investeringer vist med symboler – samt lidt om nettofordringserhvervelse og sektoropdeling</vt:lpstr>
      <vt:lpstr>Tabel 8.1. Realøkonomisk fordeling af udgifterne i offentlig forvaltning og service</vt:lpstr>
      <vt:lpstr>Tabel 8.2. Fordeling af skatter og afgifter</vt:lpstr>
      <vt:lpstr>Boks 8.1 Tabel a Finanseffekt</vt:lpstr>
      <vt:lpstr>Boks 8.2 Finanspolitisk holdbarhed</vt:lpstr>
      <vt:lpstr>PowerPoint-præsentation</vt:lpstr>
      <vt:lpstr>Boks 9.1. EU’s medlemslande, eurolandene og ERM2</vt:lpstr>
      <vt:lpstr>Boks 9.2. De fem konvergenskriterier</vt:lpstr>
      <vt:lpstr>Tabel 9.1. Udviklingen i forskellige valutakurser</vt:lpstr>
      <vt:lpstr>Tabel 10.1 Årlig vækst i BNP</vt:lpstr>
    </vt:vector>
  </TitlesOfParts>
  <Company>Økonomi- og Erhvervsministeriet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til Danmarks Økonomi siden 1980</dc:title>
  <dc:creator>Per Ulstrup Johansen</dc:creator>
  <cp:lastModifiedBy>Per Ulstrup</cp:lastModifiedBy>
  <cp:revision>573</cp:revision>
  <cp:lastPrinted>2023-04-08T10:30:35Z</cp:lastPrinted>
  <dcterms:created xsi:type="dcterms:W3CDTF">2004-07-29T09:59:40Z</dcterms:created>
  <dcterms:modified xsi:type="dcterms:W3CDTF">2024-06-27T12:18:06Z</dcterms:modified>
</cp:coreProperties>
</file>