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500" r:id="rId4"/>
    <p:sldId id="501" r:id="rId5"/>
    <p:sldId id="502" r:id="rId6"/>
    <p:sldId id="503" r:id="rId7"/>
    <p:sldId id="504" r:id="rId8"/>
    <p:sldId id="505" r:id="rId9"/>
    <p:sldId id="499" r:id="rId10"/>
    <p:sldId id="460"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631216"/>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5.5</a:t>
            </a:r>
          </a:p>
          <a:p>
            <a:r>
              <a:rPr lang="da-DK" sz="4000" dirty="0">
                <a:solidFill>
                  <a:srgbClr val="6B9C77"/>
                </a:solidFill>
                <a:latin typeface="HelveticaNeueLT Std Lt Cn" panose="020B0406020202030204" pitchFamily="34" charset="0"/>
                <a:cs typeface="Arial Narrow" panose="020B0604020202020204" pitchFamily="34" charset="0"/>
              </a:rPr>
              <a:t>TREPUNKTSESTIMAT OG SUCCESSIV KALKULATION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bøger inden for 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CF37C20D-0573-7ACF-1D8D-188C3AECC563}"/>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ffectLst/>
                <a:ea typeface="Aptos" panose="020B0004020202020204" pitchFamily="34" charset="0"/>
                <a:cs typeface="Times New Roman" panose="02020603050405020304" pitchFamily="18" charset="0"/>
              </a:rPr>
              <a:t>Trepunktsestimat</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Tekstfelt 4">
            <a:extLst>
              <a:ext uri="{FF2B5EF4-FFF2-40B4-BE49-F238E27FC236}">
                <a16:creationId xmlns:a16="http://schemas.microsoft.com/office/drawing/2014/main" id="{B080AB1A-97E8-1381-11E6-565EE9224887}"/>
              </a:ext>
            </a:extLst>
          </p:cNvPr>
          <p:cNvSpPr txBox="1"/>
          <p:nvPr/>
        </p:nvSpPr>
        <p:spPr>
          <a:xfrm>
            <a:off x="1363906" y="944483"/>
            <a:ext cx="9524183" cy="2669449"/>
          </a:xfrm>
          <a:prstGeom prst="rect">
            <a:avLst/>
          </a:prstGeom>
          <a:noFill/>
        </p:spPr>
        <p:txBody>
          <a:bodyPr wrap="square">
            <a:spAutoFit/>
          </a:bodyPr>
          <a:lstStyle/>
          <a:p>
            <a:pPr>
              <a:lnSpc>
                <a:spcPct val="107000"/>
              </a:lnSpc>
              <a:spcAft>
                <a:spcPts val="800"/>
              </a:spcAft>
            </a:pPr>
            <a:r>
              <a:rPr lang="da-DK" sz="1000" b="1" kern="0" dirty="0">
                <a:effectLst/>
                <a:ea typeface="Times New Roman" panose="02020603050405020304" pitchFamily="18" charset="0"/>
                <a:cs typeface="Arial" panose="020B0604020202020204" pitchFamily="34" charset="0"/>
              </a:rPr>
              <a:t>Formål</a:t>
            </a:r>
          </a:p>
          <a:p>
            <a:pPr>
              <a:lnSpc>
                <a:spcPct val="107000"/>
              </a:lnSpc>
              <a:spcAft>
                <a:spcPts val="800"/>
              </a:spcAft>
            </a:pPr>
            <a:r>
              <a:rPr lang="da-DK" sz="1000" kern="0" dirty="0">
                <a:effectLst/>
                <a:ea typeface="Times New Roman" panose="02020603050405020304" pitchFamily="18" charset="0"/>
                <a:cs typeface="Arial" panose="020B0604020202020204" pitchFamily="34" charset="0"/>
              </a:rPr>
              <a:t>Formålet med estimeringsmetoderne er at opnå:</a:t>
            </a:r>
            <a:endParaRPr lang="da-DK" sz="10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000" kern="0" dirty="0">
                <a:effectLst/>
                <a:ea typeface="Times New Roman" panose="02020603050405020304" pitchFamily="18" charset="0"/>
                <a:cs typeface="Arial" panose="020B0604020202020204" pitchFamily="34" charset="0"/>
              </a:rPr>
              <a:t>En tilfredsstillende vurdering af projektets tids- og ressourceforbrug, med et minimum af indsats.</a:t>
            </a:r>
            <a:endParaRPr lang="da-DK" sz="1000"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da-DK" sz="1000" kern="0" dirty="0">
                <a:effectLst/>
                <a:ea typeface="Times New Roman" panose="02020603050405020304" pitchFamily="18" charset="0"/>
                <a:cs typeface="Arial" panose="020B0604020202020204" pitchFamily="34" charset="0"/>
              </a:rPr>
              <a:t>Et billede af usikkerhederne i estimaterne.</a:t>
            </a:r>
            <a:endParaRPr lang="da-DK" sz="1000" kern="100" dirty="0">
              <a:effectLst/>
              <a:ea typeface="Aptos" panose="020B0004020202020204" pitchFamily="34" charset="0"/>
              <a:cs typeface="Arial" panose="020B0604020202020204" pitchFamily="34" charset="0"/>
            </a:endParaRPr>
          </a:p>
          <a:p>
            <a:r>
              <a:rPr lang="da-DK" sz="1000" kern="0" dirty="0">
                <a:effectLst/>
                <a:ea typeface="Times New Roman" panose="02020603050405020304" pitchFamily="18" charset="0"/>
                <a:cs typeface="Arial" panose="020B0604020202020204" pitchFamily="34" charset="0"/>
              </a:rPr>
              <a:t>Metoderne tager derfor udgangspunkt i en nedbrydning af de usikre aktiviteter. Da projekter er engangsopgaver, kan intet beregnes fuldstændigt objektivt, men der er flere metoder til at frembringe et godt estimat. Her er kort beskrevet to metoder: </a:t>
            </a:r>
            <a:r>
              <a:rPr lang="da-DK" sz="1000" dirty="0">
                <a:effectLst/>
                <a:ea typeface="Aptos" panose="020B0004020202020204" pitchFamily="34" charset="0"/>
                <a:cs typeface="Times New Roman" panose="02020603050405020304" pitchFamily="18" charset="0"/>
              </a:rPr>
              <a:t>Trepunktsestimat og successiv kalkulation.</a:t>
            </a:r>
            <a:endParaRPr lang="da-DK" sz="1000" dirty="0"/>
          </a:p>
          <a:p>
            <a:endParaRPr lang="da-DK" sz="1000" kern="0" dirty="0">
              <a:effectLst/>
              <a:ea typeface="Times New Roman" panose="02020603050405020304" pitchFamily="18" charset="0"/>
              <a:cs typeface="Arial" panose="020B0604020202020204" pitchFamily="34" charset="0"/>
            </a:endParaRPr>
          </a:p>
          <a:p>
            <a:r>
              <a:rPr lang="da-DK" sz="1000" b="1" kern="0" dirty="0">
                <a:solidFill>
                  <a:srgbClr val="212529"/>
                </a:solidFill>
                <a:effectLst/>
                <a:ea typeface="Times New Roman" panose="02020603050405020304" pitchFamily="18" charset="0"/>
                <a:cs typeface="Arial" panose="020B0604020202020204" pitchFamily="34" charset="0"/>
              </a:rPr>
              <a:t>Fremgangsmåde ved </a:t>
            </a:r>
            <a:r>
              <a:rPr lang="da-DK" sz="1000" b="1" kern="0" dirty="0">
                <a:solidFill>
                  <a:srgbClr val="212529"/>
                </a:solidFill>
                <a:ea typeface="Times New Roman" panose="02020603050405020304" pitchFamily="18" charset="0"/>
                <a:cs typeface="Times New Roman" panose="02020603050405020304" pitchFamily="18" charset="0"/>
              </a:rPr>
              <a:t>t</a:t>
            </a:r>
            <a:r>
              <a:rPr lang="da-DK" sz="1000" b="1" dirty="0">
                <a:effectLst/>
                <a:ea typeface="Aptos" panose="020B0004020202020204" pitchFamily="34" charset="0"/>
                <a:cs typeface="Times New Roman" panose="02020603050405020304" pitchFamily="18" charset="0"/>
              </a:rPr>
              <a:t>repunktsestimat</a:t>
            </a:r>
          </a:p>
          <a:p>
            <a:r>
              <a:rPr lang="da-DK" sz="1000" kern="0" dirty="0">
                <a:solidFill>
                  <a:srgbClr val="212529"/>
                </a:solidFill>
                <a:ea typeface="Times New Roman" panose="02020603050405020304" pitchFamily="18" charset="0"/>
                <a:cs typeface="Times New Roman" panose="02020603050405020304" pitchFamily="18" charset="0"/>
              </a:rPr>
              <a:t>Metoden bygger på, at man foretager tre ”gæt.” </a:t>
            </a:r>
            <a:r>
              <a:rPr lang="da-DK" sz="1000" spc="-10" dirty="0">
                <a:effectLst/>
                <a:ea typeface="Times New Roman" panose="02020603050405020304" pitchFamily="18" charset="0"/>
                <a:cs typeface="Arial" panose="020B0604020202020204" pitchFamily="34" charset="0"/>
              </a:rPr>
              <a:t>Når man gennemfører trepunktsestimaterne, opdager de fleste, at det sandsynlige gæt ikke er middelværdien. Middelværdien vil ofte ligge mellem det sandsynlige gæt og det pessimistiske gæt. Det sandsynlige gæt er altså for »optimistisk«, hvilket nok passer meget godt med de fleste projektlederes erfaringer – det tager længere tid end forventet.</a:t>
            </a:r>
          </a:p>
          <a:p>
            <a:endParaRPr lang="da-DK" sz="1000" b="1" kern="0" dirty="0">
              <a:solidFill>
                <a:srgbClr val="212529"/>
              </a:solidFill>
              <a:effectLst/>
              <a:latin typeface="Arial" panose="020B0604020202020204" pitchFamily="34" charset="0"/>
              <a:ea typeface="Times New Roman" panose="02020603050405020304" pitchFamily="18" charset="0"/>
              <a:cs typeface="Arial" panose="020B0604020202020204" pitchFamily="34" charset="0"/>
            </a:endParaRPr>
          </a:p>
          <a:p>
            <a:endParaRPr lang="da-DK" dirty="0"/>
          </a:p>
        </p:txBody>
      </p:sp>
      <p:sp>
        <p:nvSpPr>
          <p:cNvPr id="10" name="Tekstfelt 9">
            <a:extLst>
              <a:ext uri="{FF2B5EF4-FFF2-40B4-BE49-F238E27FC236}">
                <a16:creationId xmlns:a16="http://schemas.microsoft.com/office/drawing/2014/main" id="{38CD341C-473B-8D3F-EA3D-EEBD19062F7B}"/>
              </a:ext>
            </a:extLst>
          </p:cNvPr>
          <p:cNvSpPr txBox="1"/>
          <p:nvPr/>
        </p:nvSpPr>
        <p:spPr>
          <a:xfrm>
            <a:off x="1345617" y="3118617"/>
            <a:ext cx="4533975" cy="3127908"/>
          </a:xfrm>
          <a:prstGeom prst="rect">
            <a:avLst/>
          </a:prstGeom>
          <a:noFill/>
        </p:spPr>
        <p:txBody>
          <a:bodyPr wrap="square">
            <a:spAutoFit/>
          </a:bodyPr>
          <a:lstStyle/>
          <a:p>
            <a:pPr>
              <a:lnSpc>
                <a:spcPct val="107000"/>
              </a:lnSpc>
              <a:spcAft>
                <a:spcPts val="800"/>
              </a:spcAft>
            </a:pPr>
            <a:r>
              <a:rPr lang="da-DK" sz="1000" kern="0" dirty="0">
                <a:solidFill>
                  <a:srgbClr val="212529"/>
                </a:solidFill>
                <a:effectLst/>
                <a:ea typeface="Times New Roman" panose="02020603050405020304" pitchFamily="18" charset="0"/>
                <a:cs typeface="Arial" panose="020B0604020202020204" pitchFamily="34" charset="0"/>
              </a:rPr>
              <a:t>Ved trepunktsestimering beregnes middelværdien M ud fra 3 forskellige gæt:</a:t>
            </a:r>
            <a:br>
              <a:rPr lang="da-DK" sz="1000" kern="0" dirty="0">
                <a:solidFill>
                  <a:srgbClr val="212529"/>
                </a:solidFill>
                <a:effectLst/>
                <a:ea typeface="Times New Roman" panose="02020603050405020304" pitchFamily="18" charset="0"/>
                <a:cs typeface="Arial" panose="020B0604020202020204" pitchFamily="34" charset="0"/>
              </a:rPr>
            </a:br>
            <a:br>
              <a:rPr lang="da-DK" sz="1000" kern="0" dirty="0">
                <a:solidFill>
                  <a:srgbClr val="212529"/>
                </a:solidFill>
                <a:effectLst/>
                <a:ea typeface="Times New Roman" panose="02020603050405020304" pitchFamily="18" charset="0"/>
                <a:cs typeface="Arial" panose="020B0604020202020204" pitchFamily="34" charset="0"/>
              </a:rPr>
            </a:br>
            <a:r>
              <a:rPr lang="da-DK" sz="1000" kern="0" dirty="0">
                <a:solidFill>
                  <a:srgbClr val="212529"/>
                </a:solidFill>
                <a:effectLst/>
                <a:ea typeface="Times New Roman" panose="02020603050405020304" pitchFamily="18" charset="0"/>
                <a:cs typeface="Arial" panose="020B0604020202020204" pitchFamily="34" charset="0"/>
              </a:rPr>
              <a:t>• G: ”Sandsynlige gæt”</a:t>
            </a:r>
            <a:br>
              <a:rPr lang="da-DK" sz="1000" kern="0" dirty="0">
                <a:solidFill>
                  <a:srgbClr val="212529"/>
                </a:solidFill>
                <a:effectLst/>
                <a:ea typeface="Times New Roman" panose="02020603050405020304" pitchFamily="18" charset="0"/>
                <a:cs typeface="Arial" panose="020B0604020202020204" pitchFamily="34" charset="0"/>
              </a:rPr>
            </a:br>
            <a:r>
              <a:rPr lang="da-DK" sz="1000" kern="0" dirty="0">
                <a:solidFill>
                  <a:srgbClr val="212529"/>
                </a:solidFill>
                <a:effectLst/>
                <a:ea typeface="Times New Roman" panose="02020603050405020304" pitchFamily="18" charset="0"/>
                <a:cs typeface="Arial" panose="020B0604020202020204" pitchFamily="34" charset="0"/>
              </a:rPr>
              <a:t>• O: ”Optimistiske gæt”</a:t>
            </a:r>
            <a:br>
              <a:rPr lang="da-DK" sz="1000" kern="0" dirty="0">
                <a:solidFill>
                  <a:srgbClr val="212529"/>
                </a:solidFill>
                <a:effectLst/>
                <a:ea typeface="Times New Roman" panose="02020603050405020304" pitchFamily="18" charset="0"/>
                <a:cs typeface="Arial" panose="020B0604020202020204" pitchFamily="34" charset="0"/>
              </a:rPr>
            </a:br>
            <a:r>
              <a:rPr lang="da-DK" sz="1000" kern="0" dirty="0">
                <a:solidFill>
                  <a:srgbClr val="212529"/>
                </a:solidFill>
                <a:effectLst/>
                <a:ea typeface="Times New Roman" panose="02020603050405020304" pitchFamily="18" charset="0"/>
                <a:cs typeface="Arial" panose="020B0604020202020204" pitchFamily="34" charset="0"/>
              </a:rPr>
              <a:t>• P: ”Pessimistiske gæt”</a:t>
            </a:r>
            <a:br>
              <a:rPr lang="da-DK" sz="1000" kern="0" dirty="0">
                <a:solidFill>
                  <a:srgbClr val="212529"/>
                </a:solidFill>
                <a:effectLst/>
                <a:ea typeface="Times New Roman" panose="02020603050405020304" pitchFamily="18" charset="0"/>
                <a:cs typeface="Arial" panose="020B0604020202020204" pitchFamily="34" charset="0"/>
              </a:rPr>
            </a:br>
            <a:br>
              <a:rPr lang="da-DK" sz="1000" kern="0" dirty="0">
                <a:solidFill>
                  <a:srgbClr val="212529"/>
                </a:solidFill>
                <a:effectLst/>
                <a:ea typeface="Times New Roman" panose="02020603050405020304" pitchFamily="18" charset="0"/>
                <a:cs typeface="Arial" panose="020B0604020202020204" pitchFamily="34" charset="0"/>
              </a:rPr>
            </a:br>
            <a:r>
              <a:rPr lang="da-DK" sz="1000" kern="0" dirty="0">
                <a:solidFill>
                  <a:srgbClr val="212529"/>
                </a:solidFill>
                <a:effectLst/>
                <a:ea typeface="Times New Roman" panose="02020603050405020304" pitchFamily="18" charset="0"/>
                <a:cs typeface="Arial" panose="020B0604020202020204" pitchFamily="34" charset="0"/>
              </a:rPr>
              <a:t>Følgende formel anvendes ofte i de gængse PC-planlægningsværktøjer til beregning af estimat for middelværdien: M = (O + 3G + P) / 5.</a:t>
            </a:r>
            <a:br>
              <a:rPr lang="da-DK" sz="1000" kern="0" dirty="0">
                <a:solidFill>
                  <a:srgbClr val="212529"/>
                </a:solidFill>
                <a:effectLst/>
                <a:ea typeface="Times New Roman" panose="02020603050405020304" pitchFamily="18" charset="0"/>
                <a:cs typeface="Arial" panose="020B0604020202020204" pitchFamily="34" charset="0"/>
              </a:rPr>
            </a:br>
            <a:br>
              <a:rPr lang="da-DK" sz="1000" kern="0" dirty="0">
                <a:solidFill>
                  <a:srgbClr val="212529"/>
                </a:solidFill>
                <a:effectLst/>
                <a:ea typeface="Times New Roman" panose="02020603050405020304" pitchFamily="18" charset="0"/>
                <a:cs typeface="Arial" panose="020B0604020202020204" pitchFamily="34" charset="0"/>
              </a:rPr>
            </a:br>
            <a:r>
              <a:rPr lang="da-DK" sz="1000" kern="0" dirty="0">
                <a:solidFill>
                  <a:srgbClr val="212529"/>
                </a:solidFill>
                <a:effectLst/>
                <a:ea typeface="Times New Roman" panose="02020603050405020304" pitchFamily="18" charset="0"/>
                <a:cs typeface="Arial" panose="020B0604020202020204" pitchFamily="34" charset="0"/>
              </a:rPr>
              <a:t>Spredningen er et udtryk for aktivitetens usikkerhed. Foretages beregningen ud fra flere deltageres gæt bliver estimeringen mere robust. Middelværdien vil ofte ligge mellem det sandsynlige gæt og det pessimistiske gæt.</a:t>
            </a:r>
            <a:endParaRPr lang="da-DK" sz="1000" kern="100" dirty="0">
              <a:effectLst/>
              <a:ea typeface="Aptos" panose="020B0004020202020204" pitchFamily="34" charset="0"/>
              <a:cs typeface="Arial" panose="020B0604020202020204" pitchFamily="34" charset="0"/>
            </a:endParaRPr>
          </a:p>
          <a:p>
            <a:pPr>
              <a:lnSpc>
                <a:spcPct val="107000"/>
              </a:lnSpc>
              <a:spcAft>
                <a:spcPts val="1125"/>
              </a:spcAft>
            </a:pPr>
            <a:r>
              <a:rPr lang="da-DK" sz="1000" kern="0" dirty="0">
                <a:solidFill>
                  <a:srgbClr val="212529"/>
                </a:solidFill>
                <a:effectLst/>
                <a:ea typeface="Times New Roman" panose="02020603050405020304" pitchFamily="18" charset="0"/>
                <a:cs typeface="Arial" panose="020B0604020202020204" pitchFamily="34" charset="0"/>
              </a:rPr>
              <a:t>Spredningen S er: S = (P – O) / 5</a:t>
            </a:r>
          </a:p>
          <a:p>
            <a:pPr>
              <a:lnSpc>
                <a:spcPct val="107000"/>
              </a:lnSpc>
              <a:spcAft>
                <a:spcPts val="1125"/>
              </a:spcAft>
            </a:pPr>
            <a:r>
              <a:rPr lang="da-DK" sz="1000" spc="-10" dirty="0">
                <a:effectLst/>
                <a:ea typeface="Times New Roman" panose="02020603050405020304" pitchFamily="18" charset="0"/>
                <a:cs typeface="Arial" panose="020B0604020202020204" pitchFamily="34" charset="0"/>
              </a:rPr>
              <a:t>Årsagerne til dette billede er mange. For det første er der den enkle forklaring, at intet kan gøres hurtigere end O timer. Der er en nedre grænse for, hvor hurtigt en aktivitet kan gennemføres. Sådan er det desværre ikke i den anden ende. Der er næsten ingen grænser for, hvor galt det kan gå.</a:t>
            </a:r>
            <a:endParaRPr lang="da-DK" sz="1000" kern="100" dirty="0">
              <a:effectLst/>
              <a:ea typeface="Aptos" panose="020B0004020202020204" pitchFamily="34" charset="0"/>
              <a:cs typeface="Times New Roman" panose="02020603050405020304" pitchFamily="18" charset="0"/>
            </a:endParaRPr>
          </a:p>
        </p:txBody>
      </p:sp>
      <p:pic>
        <p:nvPicPr>
          <p:cNvPr id="11" name="Billede 3" descr="Et billede, der indeholder tekst, linje/række, diagram, Kurve&#10;&#10;Automatisk genereret beskrivelse">
            <a:extLst>
              <a:ext uri="{FF2B5EF4-FFF2-40B4-BE49-F238E27FC236}">
                <a16:creationId xmlns:a16="http://schemas.microsoft.com/office/drawing/2014/main" id="{A50EDE64-DA10-5D9A-702D-DD4E8065B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564" y="3089018"/>
            <a:ext cx="4835524" cy="3017546"/>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1: </a:t>
            </a:r>
            <a:r>
              <a:rPr lang="da-DK" sz="2400" b="1" dirty="0">
                <a:effectLst/>
                <a:ea typeface="Aptos" panose="020B0004020202020204" pitchFamily="34" charset="0"/>
                <a:cs typeface="Times New Roman" panose="02020603050405020304" pitchFamily="18" charset="0"/>
              </a:rPr>
              <a:t>Trepunktsestimat</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86F0C676-6C55-683B-2A59-67C95BBD2F14}"/>
              </a:ext>
            </a:extLst>
          </p:cNvPr>
          <p:cNvGraphicFramePr>
            <a:graphicFrameLocks noGrp="1"/>
          </p:cNvGraphicFramePr>
          <p:nvPr>
            <p:extLst>
              <p:ext uri="{D42A27DB-BD31-4B8C-83A1-F6EECF244321}">
                <p14:modId xmlns:p14="http://schemas.microsoft.com/office/powerpoint/2010/main" val="1741466064"/>
              </p:ext>
            </p:extLst>
          </p:nvPr>
        </p:nvGraphicFramePr>
        <p:xfrm>
          <a:off x="1441327" y="934621"/>
          <a:ext cx="9320375" cy="408940"/>
        </p:xfrm>
        <a:graphic>
          <a:graphicData uri="http://schemas.openxmlformats.org/drawingml/2006/table">
            <a:tbl>
              <a:tblPr firstRow="1" firstCol="1" bandRow="1">
                <a:tableStyleId>{5C22544A-7EE6-4342-B048-85BDC9FD1C3A}</a:tableStyleId>
              </a:tblPr>
              <a:tblGrid>
                <a:gridCol w="4238201">
                  <a:extLst>
                    <a:ext uri="{9D8B030D-6E8A-4147-A177-3AD203B41FA5}">
                      <a16:colId xmlns:a16="http://schemas.microsoft.com/office/drawing/2014/main" val="645980853"/>
                    </a:ext>
                  </a:extLst>
                </a:gridCol>
                <a:gridCol w="3642113">
                  <a:extLst>
                    <a:ext uri="{9D8B030D-6E8A-4147-A177-3AD203B41FA5}">
                      <a16:colId xmlns:a16="http://schemas.microsoft.com/office/drawing/2014/main" val="85309079"/>
                    </a:ext>
                  </a:extLst>
                </a:gridCol>
                <a:gridCol w="1440061">
                  <a:extLst>
                    <a:ext uri="{9D8B030D-6E8A-4147-A177-3AD203B41FA5}">
                      <a16:colId xmlns:a16="http://schemas.microsoft.com/office/drawing/2014/main" val="268518511"/>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Hovedaktivitet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Dato</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202632101"/>
                  </a:ext>
                </a:extLst>
              </a:tr>
            </a:tbl>
          </a:graphicData>
        </a:graphic>
      </p:graphicFrame>
      <p:graphicFrame>
        <p:nvGraphicFramePr>
          <p:cNvPr id="6" name="Tabel 5">
            <a:extLst>
              <a:ext uri="{FF2B5EF4-FFF2-40B4-BE49-F238E27FC236}">
                <a16:creationId xmlns:a16="http://schemas.microsoft.com/office/drawing/2014/main" id="{A1F9EDD8-C374-7ADB-A8A3-CAA0232D1496}"/>
              </a:ext>
            </a:extLst>
          </p:cNvPr>
          <p:cNvGraphicFramePr>
            <a:graphicFrameLocks noGrp="1"/>
          </p:cNvGraphicFramePr>
          <p:nvPr>
            <p:extLst>
              <p:ext uri="{D42A27DB-BD31-4B8C-83A1-F6EECF244321}">
                <p14:modId xmlns:p14="http://schemas.microsoft.com/office/powerpoint/2010/main" val="4072064596"/>
              </p:ext>
            </p:extLst>
          </p:nvPr>
        </p:nvGraphicFramePr>
        <p:xfrm>
          <a:off x="1441327" y="1365476"/>
          <a:ext cx="9320375" cy="4165103"/>
        </p:xfrm>
        <a:graphic>
          <a:graphicData uri="http://schemas.openxmlformats.org/drawingml/2006/table">
            <a:tbl>
              <a:tblPr firstRow="1" firstCol="1" bandRow="1">
                <a:tableStyleId>{5C22544A-7EE6-4342-B048-85BDC9FD1C3A}</a:tableStyleId>
              </a:tblPr>
              <a:tblGrid>
                <a:gridCol w="2845402">
                  <a:extLst>
                    <a:ext uri="{9D8B030D-6E8A-4147-A177-3AD203B41FA5}">
                      <a16:colId xmlns:a16="http://schemas.microsoft.com/office/drawing/2014/main" val="1969656669"/>
                    </a:ext>
                  </a:extLst>
                </a:gridCol>
                <a:gridCol w="1215323">
                  <a:extLst>
                    <a:ext uri="{9D8B030D-6E8A-4147-A177-3AD203B41FA5}">
                      <a16:colId xmlns:a16="http://schemas.microsoft.com/office/drawing/2014/main" val="569347580"/>
                    </a:ext>
                  </a:extLst>
                </a:gridCol>
                <a:gridCol w="1215323">
                  <a:extLst>
                    <a:ext uri="{9D8B030D-6E8A-4147-A177-3AD203B41FA5}">
                      <a16:colId xmlns:a16="http://schemas.microsoft.com/office/drawing/2014/main" val="2020887504"/>
                    </a:ext>
                  </a:extLst>
                </a:gridCol>
                <a:gridCol w="1215323">
                  <a:extLst>
                    <a:ext uri="{9D8B030D-6E8A-4147-A177-3AD203B41FA5}">
                      <a16:colId xmlns:a16="http://schemas.microsoft.com/office/drawing/2014/main" val="1316707153"/>
                    </a:ext>
                  </a:extLst>
                </a:gridCol>
                <a:gridCol w="1388944">
                  <a:extLst>
                    <a:ext uri="{9D8B030D-6E8A-4147-A177-3AD203B41FA5}">
                      <a16:colId xmlns:a16="http://schemas.microsoft.com/office/drawing/2014/main" val="960603850"/>
                    </a:ext>
                  </a:extLst>
                </a:gridCol>
                <a:gridCol w="1440060">
                  <a:extLst>
                    <a:ext uri="{9D8B030D-6E8A-4147-A177-3AD203B41FA5}">
                      <a16:colId xmlns:a16="http://schemas.microsoft.com/office/drawing/2014/main" val="3511801453"/>
                    </a:ext>
                  </a:extLst>
                </a:gridCol>
              </a:tblGrid>
              <a:tr h="585657">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Delaktivitet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27616" marR="27616" marT="0" marB="0">
                    <a:solidFill>
                      <a:schemeClr val="accent1">
                        <a:lumMod val="40000"/>
                        <a:lumOff val="6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Optimistiske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endParaRPr lang="da-DK" sz="1200" b="0" kern="100">
                        <a:solidFill>
                          <a:schemeClr val="tx1"/>
                        </a:solidFill>
                        <a:effectLst/>
                        <a:latin typeface="+mn-lt"/>
                        <a:ea typeface="Times New Roman" panose="02020603050405020304" pitchFamily="18" charset="0"/>
                        <a:cs typeface="Arial" panose="020B0604020202020204" pitchFamily="34" charset="0"/>
                      </a:endParaRPr>
                    </a:p>
                  </a:txBody>
                  <a:tcPr marL="27616" marR="27616" marT="0" marB="0">
                    <a:solidFill>
                      <a:schemeClr val="accent1">
                        <a:lumMod val="40000"/>
                        <a:lumOff val="6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Sandsynlige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p>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Pessimistiske </a:t>
                      </a:r>
                    </a:p>
                    <a:p>
                      <a:pPr>
                        <a:lnSpc>
                          <a:spcPct val="107000"/>
                        </a:lnSpc>
                        <a:spcAft>
                          <a:spcPts val="800"/>
                        </a:spcAft>
                      </a:pPr>
                      <a:r>
                        <a:rPr lang="da-DK" sz="1200" b="0" kern="100">
                          <a:solidFill>
                            <a:schemeClr val="tx1"/>
                          </a:solidFill>
                          <a:effectLst/>
                          <a:latin typeface="+mn-lt"/>
                          <a:cs typeface="Arial" panose="020B0604020202020204" pitchFamily="34" charset="0"/>
                        </a:rPr>
                        <a:t>        gæt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Middelværdi</a:t>
                      </a:r>
                    </a:p>
                    <a:p>
                      <a:pPr>
                        <a:lnSpc>
                          <a:spcPct val="107000"/>
                        </a:lnSpc>
                        <a:spcAft>
                          <a:spcPts val="800"/>
                        </a:spcAft>
                      </a:pPr>
                      <a:r>
                        <a:rPr lang="da-DK" sz="1200" b="0" kern="100">
                          <a:solidFill>
                            <a:schemeClr val="tx1"/>
                          </a:solidFill>
                          <a:effectLst/>
                          <a:latin typeface="+mn-lt"/>
                          <a:cs typeface="Arial" panose="020B0604020202020204" pitchFamily="34" charset="0"/>
                        </a:rPr>
                        <a:t>(O + 3G + P) / 5</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Spredningen </a:t>
                      </a:r>
                    </a:p>
                    <a:p>
                      <a:pPr>
                        <a:lnSpc>
                          <a:spcPct val="107000"/>
                        </a:lnSpc>
                        <a:spcAft>
                          <a:spcPts val="800"/>
                        </a:spcAft>
                      </a:pPr>
                      <a:r>
                        <a:rPr lang="da-DK" sz="1200" b="0" kern="100" dirty="0">
                          <a:solidFill>
                            <a:schemeClr val="tx1"/>
                          </a:solidFill>
                          <a:effectLst/>
                          <a:latin typeface="+mn-lt"/>
                          <a:cs typeface="Arial" panose="020B0604020202020204" pitchFamily="34" charset="0"/>
                        </a:rPr>
                        <a:t>(P – O) / 5</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2806936716"/>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851555596"/>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560913620"/>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2564804882"/>
                  </a:ext>
                </a:extLst>
              </a:tr>
              <a:tr h="275342">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715362167"/>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1322666407"/>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118612853"/>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2415628433"/>
                  </a:ext>
                </a:extLst>
              </a:tr>
              <a:tr h="275342">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1475924725"/>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139836641"/>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3347248197"/>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1443568553"/>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40000"/>
                        <a:lumOff val="60000"/>
                      </a:schemeClr>
                    </a:solidFill>
                  </a:tcPr>
                </a:tc>
                <a:extLst>
                  <a:ext uri="{0D108BD9-81ED-4DB2-BD59-A6C34878D82A}">
                    <a16:rowId xmlns:a16="http://schemas.microsoft.com/office/drawing/2014/main" val="1604690594"/>
                  </a:ext>
                </a:extLst>
              </a:tr>
              <a:tr h="275342">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a:effectLst/>
                        </a:rPr>
                        <a:t> </a:t>
                      </a:r>
                      <a:endParaRPr lang="da-DK" sz="700" kern="10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tc>
                  <a:txBody>
                    <a:bodyPr/>
                    <a:lstStyle/>
                    <a:p>
                      <a:pPr>
                        <a:lnSpc>
                          <a:spcPct val="107000"/>
                        </a:lnSpc>
                        <a:spcAft>
                          <a:spcPts val="800"/>
                        </a:spcAft>
                      </a:pPr>
                      <a:r>
                        <a:rPr lang="da-DK" sz="600" kern="100" dirty="0">
                          <a:effectLst/>
                        </a:rPr>
                        <a:t> </a:t>
                      </a:r>
                      <a:endParaRPr lang="da-DK"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7616" marR="27616" marT="0" marB="0">
                    <a:solidFill>
                      <a:schemeClr val="accent1">
                        <a:lumMod val="20000"/>
                        <a:lumOff val="80000"/>
                      </a:schemeClr>
                    </a:solidFill>
                  </a:tcPr>
                </a:tc>
                <a:extLst>
                  <a:ext uri="{0D108BD9-81ED-4DB2-BD59-A6C34878D82A}">
                    <a16:rowId xmlns:a16="http://schemas.microsoft.com/office/drawing/2014/main" val="4109190413"/>
                  </a:ext>
                </a:extLst>
              </a:tr>
            </a:tbl>
          </a:graphicData>
        </a:graphic>
      </p:graphicFrame>
      <p:graphicFrame>
        <p:nvGraphicFramePr>
          <p:cNvPr id="13" name="Tabel 12">
            <a:extLst>
              <a:ext uri="{FF2B5EF4-FFF2-40B4-BE49-F238E27FC236}">
                <a16:creationId xmlns:a16="http://schemas.microsoft.com/office/drawing/2014/main" id="{D8A446FF-2C90-ACFE-3034-04CCFDB2FE98}"/>
              </a:ext>
            </a:extLst>
          </p:cNvPr>
          <p:cNvGraphicFramePr>
            <a:graphicFrameLocks noGrp="1"/>
          </p:cNvGraphicFramePr>
          <p:nvPr>
            <p:extLst>
              <p:ext uri="{D42A27DB-BD31-4B8C-83A1-F6EECF244321}">
                <p14:modId xmlns:p14="http://schemas.microsoft.com/office/powerpoint/2010/main" val="2310290792"/>
              </p:ext>
            </p:extLst>
          </p:nvPr>
        </p:nvGraphicFramePr>
        <p:xfrm>
          <a:off x="1446445" y="5555835"/>
          <a:ext cx="9320375" cy="781685"/>
        </p:xfrm>
        <a:graphic>
          <a:graphicData uri="http://schemas.openxmlformats.org/drawingml/2006/table">
            <a:tbl>
              <a:tblPr firstRow="1" firstCol="1" bandRow="1">
                <a:tableStyleId>{5C22544A-7EE6-4342-B048-85BDC9FD1C3A}</a:tableStyleId>
              </a:tblPr>
              <a:tblGrid>
                <a:gridCol w="2845401">
                  <a:extLst>
                    <a:ext uri="{9D8B030D-6E8A-4147-A177-3AD203B41FA5}">
                      <a16:colId xmlns:a16="http://schemas.microsoft.com/office/drawing/2014/main" val="1700935468"/>
                    </a:ext>
                  </a:extLst>
                </a:gridCol>
                <a:gridCol w="3645971">
                  <a:extLst>
                    <a:ext uri="{9D8B030D-6E8A-4147-A177-3AD203B41FA5}">
                      <a16:colId xmlns:a16="http://schemas.microsoft.com/office/drawing/2014/main" val="1619448889"/>
                    </a:ext>
                  </a:extLst>
                </a:gridCol>
                <a:gridCol w="2829003">
                  <a:extLst>
                    <a:ext uri="{9D8B030D-6E8A-4147-A177-3AD203B41FA5}">
                      <a16:colId xmlns:a16="http://schemas.microsoft.com/office/drawing/2014/main" val="1469851914"/>
                    </a:ext>
                  </a:extLst>
                </a:gridCol>
              </a:tblGrid>
              <a:tr h="36178">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Hovedaktivitet totalt</a:t>
                      </a:r>
                    </a:p>
                    <a:p>
                      <a:pPr>
                        <a:lnSpc>
                          <a:spcPct val="107000"/>
                        </a:lnSpc>
                        <a:spcAft>
                          <a:spcPts val="800"/>
                        </a:spcAft>
                      </a:pPr>
                      <a:endParaRPr lang="da-DK" sz="1200" b="0" kern="100" dirty="0">
                        <a:solidFill>
                          <a:schemeClr val="tx1"/>
                        </a:solidFill>
                        <a:effectLst/>
                        <a:latin typeface="+mn-lt"/>
                        <a:cs typeface="Arial" panose="020B0604020202020204" pitchFamily="34" charset="0"/>
                      </a:endParaRPr>
                    </a:p>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M = M1 + M2 + M3 </a:t>
                      </a:r>
                      <a:r>
                        <a:rPr lang="da-DK" sz="1200" b="0" kern="100" dirty="0" err="1">
                          <a:solidFill>
                            <a:schemeClr val="tx1"/>
                          </a:solidFill>
                          <a:effectLst/>
                          <a:latin typeface="+mn-lt"/>
                          <a:cs typeface="Arial" panose="020B0604020202020204" pitchFamily="34" charset="0"/>
                        </a:rPr>
                        <a:t>osv</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en-GB" sz="1200" b="0" kern="100" dirty="0">
                          <a:solidFill>
                            <a:schemeClr val="tx1"/>
                          </a:solidFill>
                          <a:effectLst/>
                          <a:latin typeface="+mn-lt"/>
                          <a:cs typeface="Arial" panose="020B0604020202020204" pitchFamily="34" charset="0"/>
                        </a:rPr>
                        <a:t>S = </a:t>
                      </a:r>
                      <a:r>
                        <a:rPr lang="da-DK" sz="1200" b="0" kern="100" dirty="0">
                          <a:solidFill>
                            <a:schemeClr val="tx1"/>
                          </a:solidFill>
                          <a:effectLst/>
                          <a:latin typeface="+mn-lt"/>
                          <a:cs typeface="Arial" panose="020B0604020202020204" pitchFamily="34" charset="0"/>
                          <a:sym typeface="Symbol" panose="05050102010706020507" pitchFamily="18" charset="2"/>
                        </a:rPr>
                        <a:t></a:t>
                      </a:r>
                      <a:r>
                        <a:rPr lang="en-GB" sz="1200" b="0" kern="100" dirty="0">
                          <a:solidFill>
                            <a:schemeClr val="tx1"/>
                          </a:solidFill>
                          <a:effectLst/>
                          <a:latin typeface="+mn-lt"/>
                          <a:cs typeface="Arial" panose="020B0604020202020204" pitchFamily="34" charset="0"/>
                        </a:rPr>
                        <a:t> S</a:t>
                      </a:r>
                      <a:r>
                        <a:rPr lang="en-GB" sz="1200" b="0" kern="100" baseline="-25000" dirty="0">
                          <a:solidFill>
                            <a:schemeClr val="tx1"/>
                          </a:solidFill>
                          <a:effectLst/>
                          <a:latin typeface="+mn-lt"/>
                          <a:cs typeface="Arial" panose="020B0604020202020204" pitchFamily="34" charset="0"/>
                        </a:rPr>
                        <a:t>1</a:t>
                      </a:r>
                      <a:r>
                        <a:rPr lang="en-GB" sz="1200" b="0" kern="100" baseline="30000" dirty="0">
                          <a:solidFill>
                            <a:schemeClr val="tx1"/>
                          </a:solidFill>
                          <a:effectLst/>
                          <a:latin typeface="+mn-lt"/>
                          <a:cs typeface="Arial" panose="020B0604020202020204" pitchFamily="34" charset="0"/>
                        </a:rPr>
                        <a:t>2</a:t>
                      </a:r>
                      <a:r>
                        <a:rPr lang="en-GB" sz="1200" b="0" kern="100" dirty="0">
                          <a:solidFill>
                            <a:schemeClr val="tx1"/>
                          </a:solidFill>
                          <a:effectLst/>
                          <a:latin typeface="+mn-lt"/>
                          <a:cs typeface="Arial" panose="020B0604020202020204" pitchFamily="34" charset="0"/>
                        </a:rPr>
                        <a:t> + S</a:t>
                      </a:r>
                      <a:r>
                        <a:rPr lang="en-GB" sz="1200" b="0" kern="100" baseline="-25000" dirty="0">
                          <a:solidFill>
                            <a:schemeClr val="tx1"/>
                          </a:solidFill>
                          <a:effectLst/>
                          <a:latin typeface="+mn-lt"/>
                          <a:cs typeface="Arial" panose="020B0604020202020204" pitchFamily="34" charset="0"/>
                        </a:rPr>
                        <a:t>2</a:t>
                      </a:r>
                      <a:r>
                        <a:rPr lang="en-GB" sz="1200" b="0" kern="100" baseline="30000" dirty="0">
                          <a:solidFill>
                            <a:schemeClr val="tx1"/>
                          </a:solidFill>
                          <a:effectLst/>
                          <a:latin typeface="+mn-lt"/>
                          <a:cs typeface="Arial" panose="020B0604020202020204" pitchFamily="34" charset="0"/>
                        </a:rPr>
                        <a:t>2</a:t>
                      </a:r>
                      <a:r>
                        <a:rPr lang="en-GB" sz="1200" b="0" kern="100" dirty="0">
                          <a:solidFill>
                            <a:schemeClr val="tx1"/>
                          </a:solidFill>
                          <a:effectLst/>
                          <a:latin typeface="+mn-lt"/>
                          <a:cs typeface="Arial" panose="020B0604020202020204" pitchFamily="34" charset="0"/>
                        </a:rPr>
                        <a:t> + S</a:t>
                      </a:r>
                      <a:r>
                        <a:rPr lang="en-GB" sz="1200" b="0" kern="100" baseline="-25000" dirty="0">
                          <a:solidFill>
                            <a:schemeClr val="tx1"/>
                          </a:solidFill>
                          <a:effectLst/>
                          <a:latin typeface="+mn-lt"/>
                          <a:cs typeface="Arial" panose="020B0604020202020204" pitchFamily="34" charset="0"/>
                        </a:rPr>
                        <a:t>3</a:t>
                      </a:r>
                      <a:r>
                        <a:rPr lang="en-GB" sz="1200" b="0" kern="100" baseline="30000" dirty="0">
                          <a:solidFill>
                            <a:schemeClr val="tx1"/>
                          </a:solidFill>
                          <a:effectLst/>
                          <a:latin typeface="+mn-lt"/>
                          <a:cs typeface="Arial" panose="020B0604020202020204" pitchFamily="34" charset="0"/>
                        </a:rPr>
                        <a:t>2   </a:t>
                      </a:r>
                      <a:r>
                        <a:rPr lang="en-GB" sz="1200" b="0" kern="100" dirty="0" err="1">
                          <a:solidFill>
                            <a:schemeClr val="tx1"/>
                          </a:solidFill>
                          <a:effectLst/>
                          <a:latin typeface="+mn-lt"/>
                          <a:cs typeface="Arial" panose="020B0604020202020204" pitchFamily="34" charset="0"/>
                        </a:rPr>
                        <a:t>osv</a:t>
                      </a:r>
                      <a:r>
                        <a:rPr lang="en-GB" sz="1200" b="0" kern="100" dirty="0">
                          <a:solidFill>
                            <a:schemeClr val="tx1"/>
                          </a:solidFill>
                          <a:effectLst/>
                          <a:latin typeface="+mn-lt"/>
                          <a:cs typeface="Arial" panose="020B0604020202020204" pitchFamily="34" charset="0"/>
                        </a:rPr>
                        <a: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429360201"/>
                  </a:ext>
                </a:extLst>
              </a:tr>
            </a:tbl>
          </a:graphicData>
        </a:graphic>
      </p:graphicFrame>
    </p:spTree>
    <p:extLst>
      <p:ext uri="{BB962C8B-B14F-4D97-AF65-F5344CB8AC3E}">
        <p14:creationId xmlns:p14="http://schemas.microsoft.com/office/powerpoint/2010/main" val="136468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Aptos" panose="020B0004020202020204" pitchFamily="34" charset="0"/>
                <a:cs typeface="Times New Roman" panose="02020603050405020304" pitchFamily="18" charset="0"/>
              </a:rPr>
              <a:t>S</a:t>
            </a:r>
            <a:r>
              <a:rPr lang="da-DK" sz="2400" b="1" dirty="0">
                <a:effectLst/>
                <a:ea typeface="Aptos" panose="020B0004020202020204" pitchFamily="34" charset="0"/>
                <a:cs typeface="Times New Roman" panose="02020603050405020304" pitchFamily="18" charset="0"/>
              </a:rPr>
              <a:t>uccessiv kalkulation</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B7858C11-9AFA-ED4E-79A8-6538EE2CA960}"/>
              </a:ext>
            </a:extLst>
          </p:cNvPr>
          <p:cNvSpPr txBox="1"/>
          <p:nvPr/>
        </p:nvSpPr>
        <p:spPr>
          <a:xfrm>
            <a:off x="1345617" y="1194503"/>
            <a:ext cx="9440849" cy="1871987"/>
          </a:xfrm>
          <a:prstGeom prst="rect">
            <a:avLst/>
          </a:prstGeom>
          <a:noFill/>
        </p:spPr>
        <p:txBody>
          <a:bodyPr wrap="square">
            <a:spAutoFit/>
          </a:bodyPr>
          <a:lstStyle/>
          <a:p>
            <a:pPr>
              <a:lnSpc>
                <a:spcPct val="107000"/>
              </a:lnSpc>
              <a:spcAft>
                <a:spcPts val="800"/>
              </a:spcAft>
            </a:pPr>
            <a:r>
              <a:rPr lang="da-DK" sz="1200" b="1" kern="0" dirty="0">
                <a:solidFill>
                  <a:srgbClr val="212529"/>
                </a:solidFill>
                <a:ea typeface="Times New Roman" panose="02020603050405020304" pitchFamily="18" charset="0"/>
                <a:cs typeface="Arial" panose="020B0604020202020204" pitchFamily="34" charset="0"/>
              </a:rPr>
              <a:t>Fremgangsmåde ved s</a:t>
            </a:r>
            <a:r>
              <a:rPr lang="da-DK" sz="1200" b="1" kern="0" dirty="0">
                <a:solidFill>
                  <a:srgbClr val="212529"/>
                </a:solidFill>
                <a:effectLst/>
                <a:ea typeface="Times New Roman" panose="02020603050405020304" pitchFamily="18" charset="0"/>
                <a:cs typeface="Arial" panose="020B0604020202020204" pitchFamily="34" charset="0"/>
              </a:rPr>
              <a:t>uccessiv kalkulation</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Successiv kalkulation bygger på det princip, at aktiviteter med stor spredning nedbrydes i delaktiviteter gennem et eller flere trin, indtil alle spredninger (standardafvigelser) er omtrent lige store. De mindre delaktiviteter er mere overskuelige og kan estimeres mere præcist.</a:t>
            </a: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Aktiviteter med stor standardafvigelse (gråt) nedbrydes, indtil den samlede standardafvigelse (blåt) ikke reduceres mere eller har nået et passende niveau. I figuren her under har aktivitet A en væsentlig standardafvigelse. Den nedbrydes derfor i aktivitet B og C. Aktivitet C er forholdsvis usikker og har derfor en stor standardafvigelse. Derfor nedbrydes aktiviteten i D og E. Det viser sig, at D har en væsentlig standardafvigelse, og derfor nedbrydes den igen i aktiviteterne F og G</a:t>
            </a:r>
            <a:r>
              <a:rPr lang="da-DK" sz="1000" kern="0" dirty="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da-DK" sz="10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da-DK" sz="1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0" name="Tekstfelt 9">
            <a:extLst>
              <a:ext uri="{FF2B5EF4-FFF2-40B4-BE49-F238E27FC236}">
                <a16:creationId xmlns:a16="http://schemas.microsoft.com/office/drawing/2014/main" id="{72FE44F6-D849-341F-CE8E-E1ADC1E74A30}"/>
              </a:ext>
            </a:extLst>
          </p:cNvPr>
          <p:cNvSpPr txBox="1"/>
          <p:nvPr/>
        </p:nvSpPr>
        <p:spPr>
          <a:xfrm>
            <a:off x="1345617" y="2709942"/>
            <a:ext cx="4045367" cy="3681714"/>
          </a:xfrm>
          <a:prstGeom prst="rect">
            <a:avLst/>
          </a:prstGeom>
          <a:noFill/>
        </p:spPr>
        <p:txBody>
          <a:bodyPr wrap="square">
            <a:spAutoFit/>
          </a:bodyPr>
          <a:lstStyle/>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Når aktiviteten A nedbrydes, vil middelværdien af den samlede aktivitetsrække vokse. Middelværdien af B+F+G+E er større end middelværdien af A. Grundlæggende vil det tage længere tid (de hvide bjælker i figuren), men da aktiviteterne er blevet mindre usikre, vil den samlede standardafvigelse være reduceret (de blå bjælker i figuren). Aktivitetsrækkens middelværdi M beregnes som:</a:t>
            </a:r>
            <a:br>
              <a:rPr lang="da-DK" sz="1200" kern="0" dirty="0">
                <a:solidFill>
                  <a:srgbClr val="212529"/>
                </a:solidFill>
                <a:effectLst/>
                <a:ea typeface="Times New Roman" panose="02020603050405020304" pitchFamily="18" charset="0"/>
                <a:cs typeface="Arial" panose="020B0604020202020204" pitchFamily="34" charset="0"/>
              </a:rPr>
            </a:br>
            <a:endParaRPr lang="da-DK" sz="1200" kern="0" dirty="0">
              <a:solidFill>
                <a:srgbClr val="212529"/>
              </a:solidFill>
              <a:ea typeface="Times New Roman" panose="02020603050405020304" pitchFamily="18" charset="0"/>
              <a:cs typeface="Arial" panose="020B0604020202020204" pitchFamily="34" charset="0"/>
            </a:endParaRP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M = M1 + M2 + M3</a:t>
            </a:r>
          </a:p>
          <a:p>
            <a:pPr>
              <a:lnSpc>
                <a:spcPct val="107000"/>
              </a:lnSpc>
              <a:spcAft>
                <a:spcPts val="800"/>
              </a:spcAft>
            </a:pPr>
            <a:endParaRPr lang="da-DK" sz="1200" kern="0" dirty="0">
              <a:solidFill>
                <a:srgbClr val="212529"/>
              </a:solidFill>
              <a:ea typeface="Aptos" panose="020B0004020202020204" pitchFamily="34" charset="0"/>
              <a:cs typeface="Arial" panose="020B0604020202020204" pitchFamily="34" charset="0"/>
            </a:endParaRP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Det anbefales, at nedbrydningen af aktiviteter fortsættes, indtil den samlede spredning ikke reduceres mere. En yderligere nedbrydning vil da være spild af tid. I nogle projekter fortsættes nedbrydningen, indtil man har opnået en passende usikkerhed.</a:t>
            </a:r>
            <a:br>
              <a:rPr lang="da-DK" sz="1200" kern="0" dirty="0">
                <a:solidFill>
                  <a:srgbClr val="212529"/>
                </a:solidFill>
                <a:effectLst/>
                <a:ea typeface="Times New Roman" panose="02020603050405020304" pitchFamily="18" charset="0"/>
                <a:cs typeface="Arial" panose="020B0604020202020204" pitchFamily="34" charset="0"/>
              </a:rPr>
            </a:br>
            <a:br>
              <a:rPr lang="da-DK" sz="1000" kern="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br>
            <a:endParaRPr lang="da-DK" sz="1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4" name="Billede 13" descr="Et billede, der indeholder tekst, skærmbillede, diagram, linje/række&#10;&#10;Automatisk genereret beskrivelse">
            <a:extLst>
              <a:ext uri="{FF2B5EF4-FFF2-40B4-BE49-F238E27FC236}">
                <a16:creationId xmlns:a16="http://schemas.microsoft.com/office/drawing/2014/main" id="{C5A28D63-1660-8BB3-0CE9-6BFE4FF723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3294" y="2680297"/>
            <a:ext cx="4756454" cy="2598433"/>
          </a:xfrm>
          <a:prstGeom prst="rect">
            <a:avLst/>
          </a:prstGeom>
          <a:noFill/>
          <a:ln>
            <a:noFill/>
          </a:ln>
        </p:spPr>
      </p:pic>
      <p:sp>
        <p:nvSpPr>
          <p:cNvPr id="15" name="Tekstfelt 14">
            <a:extLst>
              <a:ext uri="{FF2B5EF4-FFF2-40B4-BE49-F238E27FC236}">
                <a16:creationId xmlns:a16="http://schemas.microsoft.com/office/drawing/2014/main" id="{99558CD9-4610-7CB7-A314-9FDF0B5C0325}"/>
              </a:ext>
            </a:extLst>
          </p:cNvPr>
          <p:cNvSpPr txBox="1"/>
          <p:nvPr/>
        </p:nvSpPr>
        <p:spPr>
          <a:xfrm>
            <a:off x="5529212" y="5714487"/>
            <a:ext cx="5257253" cy="281231"/>
          </a:xfrm>
          <a:prstGeom prst="rect">
            <a:avLst/>
          </a:prstGeom>
          <a:noFill/>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Figuren stammer fra Power i projekter og portefølje </a:t>
            </a:r>
            <a:r>
              <a:rPr lang="da-DK" sz="1200" dirty="0">
                <a:ea typeface="SimSun" panose="02010600030101010101" pitchFamily="2" charset="-122"/>
                <a:cs typeface="Arial" panose="020B0604020202020204" pitchFamily="34" charset="0"/>
              </a:rPr>
              <a:t>5. udgave, Djøf Forlag 2024</a:t>
            </a:r>
          </a:p>
        </p:txBody>
      </p:sp>
    </p:spTree>
    <p:extLst>
      <p:ext uri="{BB962C8B-B14F-4D97-AF65-F5344CB8AC3E}">
        <p14:creationId xmlns:p14="http://schemas.microsoft.com/office/powerpoint/2010/main" val="11002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2.1: </a:t>
            </a:r>
            <a:r>
              <a:rPr lang="da-DK" sz="2400" b="1" dirty="0">
                <a:ea typeface="Aptos" panose="020B0004020202020204" pitchFamily="34" charset="0"/>
                <a:cs typeface="Times New Roman" panose="02020603050405020304" pitchFamily="18" charset="0"/>
              </a:rPr>
              <a:t>S</a:t>
            </a:r>
            <a:r>
              <a:rPr lang="da-DK" sz="2400" b="1" dirty="0">
                <a:effectLst/>
                <a:ea typeface="Aptos" panose="020B0004020202020204" pitchFamily="34" charset="0"/>
                <a:cs typeface="Times New Roman" panose="02020603050405020304" pitchFamily="18" charset="0"/>
              </a:rPr>
              <a:t>uccessiv kalkulation – niveau 1</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1" name="Tabel 10">
            <a:extLst>
              <a:ext uri="{FF2B5EF4-FFF2-40B4-BE49-F238E27FC236}">
                <a16:creationId xmlns:a16="http://schemas.microsoft.com/office/drawing/2014/main" id="{147D1326-2FAD-5A13-01BB-138D5AC56B77}"/>
              </a:ext>
            </a:extLst>
          </p:cNvPr>
          <p:cNvGraphicFramePr>
            <a:graphicFrameLocks noGrp="1"/>
          </p:cNvGraphicFramePr>
          <p:nvPr>
            <p:extLst>
              <p:ext uri="{D42A27DB-BD31-4B8C-83A1-F6EECF244321}">
                <p14:modId xmlns:p14="http://schemas.microsoft.com/office/powerpoint/2010/main" val="2728632294"/>
              </p:ext>
            </p:extLst>
          </p:nvPr>
        </p:nvGraphicFramePr>
        <p:xfrm>
          <a:off x="1425426" y="948578"/>
          <a:ext cx="9452594" cy="408940"/>
        </p:xfrm>
        <a:graphic>
          <a:graphicData uri="http://schemas.openxmlformats.org/drawingml/2006/table">
            <a:tbl>
              <a:tblPr firstRow="1" firstCol="1" bandRow="1">
                <a:tableStyleId>{5C22544A-7EE6-4342-B048-85BDC9FD1C3A}</a:tableStyleId>
              </a:tblPr>
              <a:tblGrid>
                <a:gridCol w="4298324">
                  <a:extLst>
                    <a:ext uri="{9D8B030D-6E8A-4147-A177-3AD203B41FA5}">
                      <a16:colId xmlns:a16="http://schemas.microsoft.com/office/drawing/2014/main" val="1172797108"/>
                    </a:ext>
                  </a:extLst>
                </a:gridCol>
                <a:gridCol w="3693780">
                  <a:extLst>
                    <a:ext uri="{9D8B030D-6E8A-4147-A177-3AD203B41FA5}">
                      <a16:colId xmlns:a16="http://schemas.microsoft.com/office/drawing/2014/main" val="3325133341"/>
                    </a:ext>
                  </a:extLst>
                </a:gridCol>
                <a:gridCol w="1460490">
                  <a:extLst>
                    <a:ext uri="{9D8B030D-6E8A-4147-A177-3AD203B41FA5}">
                      <a16:colId xmlns:a16="http://schemas.microsoft.com/office/drawing/2014/main" val="854734054"/>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Aktivitet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Dato</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659659156"/>
                  </a:ext>
                </a:extLst>
              </a:tr>
            </a:tbl>
          </a:graphicData>
        </a:graphic>
      </p:graphicFrame>
      <p:graphicFrame>
        <p:nvGraphicFramePr>
          <p:cNvPr id="13" name="Tabel 12">
            <a:extLst>
              <a:ext uri="{FF2B5EF4-FFF2-40B4-BE49-F238E27FC236}">
                <a16:creationId xmlns:a16="http://schemas.microsoft.com/office/drawing/2014/main" id="{2CF9F4C0-E136-9612-3293-AD7053CB2F6A}"/>
              </a:ext>
            </a:extLst>
          </p:cNvPr>
          <p:cNvGraphicFramePr>
            <a:graphicFrameLocks noGrp="1"/>
          </p:cNvGraphicFramePr>
          <p:nvPr>
            <p:extLst>
              <p:ext uri="{D42A27DB-BD31-4B8C-83A1-F6EECF244321}">
                <p14:modId xmlns:p14="http://schemas.microsoft.com/office/powerpoint/2010/main" val="1476404993"/>
              </p:ext>
            </p:extLst>
          </p:nvPr>
        </p:nvGraphicFramePr>
        <p:xfrm>
          <a:off x="1425426" y="1374362"/>
          <a:ext cx="9441961" cy="578485"/>
        </p:xfrm>
        <a:graphic>
          <a:graphicData uri="http://schemas.openxmlformats.org/drawingml/2006/table">
            <a:tbl>
              <a:tblPr firstRow="1" firstCol="1" bandRow="1">
                <a:tableStyleId>{5C22544A-7EE6-4342-B048-85BDC9FD1C3A}</a:tableStyleId>
              </a:tblPr>
              <a:tblGrid>
                <a:gridCol w="2882521">
                  <a:extLst>
                    <a:ext uri="{9D8B030D-6E8A-4147-A177-3AD203B41FA5}">
                      <a16:colId xmlns:a16="http://schemas.microsoft.com/office/drawing/2014/main" val="3449646311"/>
                    </a:ext>
                  </a:extLst>
                </a:gridCol>
                <a:gridCol w="1231177">
                  <a:extLst>
                    <a:ext uri="{9D8B030D-6E8A-4147-A177-3AD203B41FA5}">
                      <a16:colId xmlns:a16="http://schemas.microsoft.com/office/drawing/2014/main" val="89017996"/>
                    </a:ext>
                  </a:extLst>
                </a:gridCol>
                <a:gridCol w="1231177">
                  <a:extLst>
                    <a:ext uri="{9D8B030D-6E8A-4147-A177-3AD203B41FA5}">
                      <a16:colId xmlns:a16="http://schemas.microsoft.com/office/drawing/2014/main" val="176715159"/>
                    </a:ext>
                  </a:extLst>
                </a:gridCol>
                <a:gridCol w="1231177">
                  <a:extLst>
                    <a:ext uri="{9D8B030D-6E8A-4147-A177-3AD203B41FA5}">
                      <a16:colId xmlns:a16="http://schemas.microsoft.com/office/drawing/2014/main" val="438639745"/>
                    </a:ext>
                  </a:extLst>
                </a:gridCol>
                <a:gridCol w="1407062">
                  <a:extLst>
                    <a:ext uri="{9D8B030D-6E8A-4147-A177-3AD203B41FA5}">
                      <a16:colId xmlns:a16="http://schemas.microsoft.com/office/drawing/2014/main" val="402939296"/>
                    </a:ext>
                  </a:extLst>
                </a:gridCol>
                <a:gridCol w="1458847">
                  <a:extLst>
                    <a:ext uri="{9D8B030D-6E8A-4147-A177-3AD203B41FA5}">
                      <a16:colId xmlns:a16="http://schemas.microsoft.com/office/drawing/2014/main" val="3707506976"/>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Nedbrydning i delaktiviteter niveau 1</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Optimistiske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endParaRPr lang="da-DK" sz="1200" b="0" kern="10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Sandsynlige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p>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Pessimistiske </a:t>
                      </a:r>
                    </a:p>
                    <a:p>
                      <a:pPr>
                        <a:lnSpc>
                          <a:spcPct val="107000"/>
                        </a:lnSpc>
                        <a:spcAft>
                          <a:spcPts val="800"/>
                        </a:spcAft>
                      </a:pPr>
                      <a:r>
                        <a:rPr lang="da-DK" sz="1200" b="0" kern="100" dirty="0">
                          <a:solidFill>
                            <a:schemeClr val="tx1"/>
                          </a:solidFill>
                          <a:effectLst/>
                          <a:latin typeface="+mn-lt"/>
                          <a:cs typeface="Arial" panose="020B0604020202020204" pitchFamily="34" charset="0"/>
                        </a:rPr>
                        <a:t>        gæt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Middelværdi</a:t>
                      </a:r>
                    </a:p>
                    <a:p>
                      <a:pPr>
                        <a:lnSpc>
                          <a:spcPct val="107000"/>
                        </a:lnSpc>
                        <a:spcAft>
                          <a:spcPts val="800"/>
                        </a:spcAft>
                      </a:pPr>
                      <a:r>
                        <a:rPr lang="da-DK" sz="1200" b="0" kern="100">
                          <a:solidFill>
                            <a:schemeClr val="tx1"/>
                          </a:solidFill>
                          <a:effectLst/>
                          <a:latin typeface="+mn-lt"/>
                          <a:cs typeface="Arial" panose="020B0604020202020204" pitchFamily="34" charset="0"/>
                        </a:rPr>
                        <a:t>(O + 3G + P) / 5</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Spredningen </a:t>
                      </a:r>
                    </a:p>
                    <a:p>
                      <a:pPr>
                        <a:lnSpc>
                          <a:spcPct val="107000"/>
                        </a:lnSpc>
                        <a:spcAft>
                          <a:spcPts val="800"/>
                        </a:spcAft>
                      </a:pPr>
                      <a:r>
                        <a:rPr lang="da-DK" sz="1200" b="0" kern="100" dirty="0">
                          <a:solidFill>
                            <a:schemeClr val="tx1"/>
                          </a:solidFill>
                          <a:effectLst/>
                          <a:latin typeface="+mn-lt"/>
                          <a:cs typeface="Arial" panose="020B0604020202020204" pitchFamily="34" charset="0"/>
                        </a:rPr>
                        <a:t>(P – O) / 5</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378350707"/>
                  </a:ext>
                </a:extLst>
              </a:tr>
            </a:tbl>
          </a:graphicData>
        </a:graphic>
      </p:graphicFrame>
      <p:graphicFrame>
        <p:nvGraphicFramePr>
          <p:cNvPr id="16" name="Tabel 15">
            <a:extLst>
              <a:ext uri="{FF2B5EF4-FFF2-40B4-BE49-F238E27FC236}">
                <a16:creationId xmlns:a16="http://schemas.microsoft.com/office/drawing/2014/main" id="{EDFBA3FD-6976-43E7-7025-40745D86C225}"/>
              </a:ext>
            </a:extLst>
          </p:cNvPr>
          <p:cNvGraphicFramePr>
            <a:graphicFrameLocks noGrp="1"/>
          </p:cNvGraphicFramePr>
          <p:nvPr>
            <p:extLst>
              <p:ext uri="{D42A27DB-BD31-4B8C-83A1-F6EECF244321}">
                <p14:modId xmlns:p14="http://schemas.microsoft.com/office/powerpoint/2010/main" val="2502049044"/>
              </p:ext>
            </p:extLst>
          </p:nvPr>
        </p:nvGraphicFramePr>
        <p:xfrm>
          <a:off x="1425426" y="1855154"/>
          <a:ext cx="9441958" cy="3628485"/>
        </p:xfrm>
        <a:graphic>
          <a:graphicData uri="http://schemas.openxmlformats.org/drawingml/2006/table">
            <a:tbl>
              <a:tblPr firstRow="1" firstCol="1" bandRow="1">
                <a:tableStyleId>{5C22544A-7EE6-4342-B048-85BDC9FD1C3A}</a:tableStyleId>
              </a:tblPr>
              <a:tblGrid>
                <a:gridCol w="2881460">
                  <a:extLst>
                    <a:ext uri="{9D8B030D-6E8A-4147-A177-3AD203B41FA5}">
                      <a16:colId xmlns:a16="http://schemas.microsoft.com/office/drawing/2014/main" val="3293427726"/>
                    </a:ext>
                  </a:extLst>
                </a:gridCol>
                <a:gridCol w="1230582">
                  <a:extLst>
                    <a:ext uri="{9D8B030D-6E8A-4147-A177-3AD203B41FA5}">
                      <a16:colId xmlns:a16="http://schemas.microsoft.com/office/drawing/2014/main" val="1667850724"/>
                    </a:ext>
                  </a:extLst>
                </a:gridCol>
                <a:gridCol w="1231560">
                  <a:extLst>
                    <a:ext uri="{9D8B030D-6E8A-4147-A177-3AD203B41FA5}">
                      <a16:colId xmlns:a16="http://schemas.microsoft.com/office/drawing/2014/main" val="1367101634"/>
                    </a:ext>
                  </a:extLst>
                </a:gridCol>
                <a:gridCol w="1231560">
                  <a:extLst>
                    <a:ext uri="{9D8B030D-6E8A-4147-A177-3AD203B41FA5}">
                      <a16:colId xmlns:a16="http://schemas.microsoft.com/office/drawing/2014/main" val="3553186105"/>
                    </a:ext>
                  </a:extLst>
                </a:gridCol>
                <a:gridCol w="1407495">
                  <a:extLst>
                    <a:ext uri="{9D8B030D-6E8A-4147-A177-3AD203B41FA5}">
                      <a16:colId xmlns:a16="http://schemas.microsoft.com/office/drawing/2014/main" val="2507533299"/>
                    </a:ext>
                  </a:extLst>
                </a:gridCol>
                <a:gridCol w="1459301">
                  <a:extLst>
                    <a:ext uri="{9D8B030D-6E8A-4147-A177-3AD203B41FA5}">
                      <a16:colId xmlns:a16="http://schemas.microsoft.com/office/drawing/2014/main" val="1939480739"/>
                    </a:ext>
                  </a:extLst>
                </a:gridCol>
              </a:tblGrid>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308912818"/>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2650135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2836327751"/>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1980178070"/>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02029249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03884896"/>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100836572"/>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3364829712"/>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1301624015"/>
                  </a:ext>
                </a:extLst>
              </a:tr>
            </a:tbl>
          </a:graphicData>
        </a:graphic>
      </p:graphicFrame>
      <p:graphicFrame>
        <p:nvGraphicFramePr>
          <p:cNvPr id="17" name="Tabel 16">
            <a:extLst>
              <a:ext uri="{FF2B5EF4-FFF2-40B4-BE49-F238E27FC236}">
                <a16:creationId xmlns:a16="http://schemas.microsoft.com/office/drawing/2014/main" id="{3873137C-59B6-FD6A-06B6-C58B648F6DF3}"/>
              </a:ext>
            </a:extLst>
          </p:cNvPr>
          <p:cNvGraphicFramePr>
            <a:graphicFrameLocks noGrp="1"/>
          </p:cNvGraphicFramePr>
          <p:nvPr>
            <p:extLst>
              <p:ext uri="{D42A27DB-BD31-4B8C-83A1-F6EECF244321}">
                <p14:modId xmlns:p14="http://schemas.microsoft.com/office/powerpoint/2010/main" val="1148199161"/>
              </p:ext>
            </p:extLst>
          </p:nvPr>
        </p:nvGraphicFramePr>
        <p:xfrm>
          <a:off x="1425426" y="5548158"/>
          <a:ext cx="9441961" cy="781685"/>
        </p:xfrm>
        <a:graphic>
          <a:graphicData uri="http://schemas.openxmlformats.org/drawingml/2006/table">
            <a:tbl>
              <a:tblPr firstRow="1" firstCol="1" bandRow="1">
                <a:tableStyleId>{5C22544A-7EE6-4342-B048-85BDC9FD1C3A}</a:tableStyleId>
              </a:tblPr>
              <a:tblGrid>
                <a:gridCol w="2882520">
                  <a:extLst>
                    <a:ext uri="{9D8B030D-6E8A-4147-A177-3AD203B41FA5}">
                      <a16:colId xmlns:a16="http://schemas.microsoft.com/office/drawing/2014/main" val="3360665804"/>
                    </a:ext>
                  </a:extLst>
                </a:gridCol>
                <a:gridCol w="3693533">
                  <a:extLst>
                    <a:ext uri="{9D8B030D-6E8A-4147-A177-3AD203B41FA5}">
                      <a16:colId xmlns:a16="http://schemas.microsoft.com/office/drawing/2014/main" val="2716170550"/>
                    </a:ext>
                  </a:extLst>
                </a:gridCol>
                <a:gridCol w="2865908">
                  <a:extLst>
                    <a:ext uri="{9D8B030D-6E8A-4147-A177-3AD203B41FA5}">
                      <a16:colId xmlns:a16="http://schemas.microsoft.com/office/drawing/2014/main" val="2458018187"/>
                    </a:ext>
                  </a:extLst>
                </a:gridCol>
              </a:tblGrid>
              <a:tr h="408940">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Aktivitet totalt efter første nedbrydning</a:t>
                      </a:r>
                    </a:p>
                    <a:p>
                      <a:pPr>
                        <a:lnSpc>
                          <a:spcPct val="107000"/>
                        </a:lnSpc>
                        <a:spcAft>
                          <a:spcPts val="800"/>
                        </a:spcAft>
                      </a:pPr>
                      <a:r>
                        <a:rPr lang="da-DK" sz="1200" kern="100" dirty="0">
                          <a:solidFill>
                            <a:schemeClr val="tx1"/>
                          </a:solidFill>
                          <a:effectLst/>
                          <a:latin typeface="+mn-lt"/>
                          <a:cs typeface="Arial" panose="020B0604020202020204" pitchFamily="34" charset="0"/>
                        </a:rPr>
                        <a:t> (niveau 1)</a:t>
                      </a:r>
                    </a:p>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M = M1 + M2 + M3 osv.</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en-GB" sz="1200" kern="100" dirty="0">
                          <a:solidFill>
                            <a:schemeClr val="tx1"/>
                          </a:solidFill>
                          <a:effectLst/>
                          <a:latin typeface="+mn-lt"/>
                          <a:cs typeface="Arial" panose="020B0604020202020204" pitchFamily="34" charset="0"/>
                        </a:rPr>
                        <a:t>S = </a:t>
                      </a:r>
                      <a:r>
                        <a:rPr lang="da-DK" sz="1200" kern="100" dirty="0">
                          <a:solidFill>
                            <a:schemeClr val="tx1"/>
                          </a:solidFill>
                          <a:effectLst/>
                          <a:latin typeface="+mn-lt"/>
                          <a:cs typeface="Arial" panose="020B0604020202020204" pitchFamily="34" charset="0"/>
                          <a:sym typeface="Symbol" panose="05050102010706020507" pitchFamily="18" charset="2"/>
                        </a:rPr>
                        <a:t></a:t>
                      </a:r>
                      <a:r>
                        <a:rPr lang="en-GB" sz="1200" kern="100" dirty="0">
                          <a:solidFill>
                            <a:schemeClr val="tx1"/>
                          </a:solidFill>
                          <a:effectLst/>
                          <a:latin typeface="+mn-lt"/>
                          <a:cs typeface="Arial" panose="020B0604020202020204" pitchFamily="34" charset="0"/>
                        </a:rPr>
                        <a:t> S</a:t>
                      </a:r>
                      <a:r>
                        <a:rPr lang="en-GB" sz="1200" kern="100" baseline="-25000" dirty="0">
                          <a:solidFill>
                            <a:schemeClr val="tx1"/>
                          </a:solidFill>
                          <a:effectLst/>
                          <a:latin typeface="+mn-lt"/>
                          <a:cs typeface="Arial" panose="020B0604020202020204" pitchFamily="34" charset="0"/>
                        </a:rPr>
                        <a:t>1</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2</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3</a:t>
                      </a:r>
                      <a:r>
                        <a:rPr lang="en-GB" sz="1200" kern="100" baseline="30000" dirty="0">
                          <a:solidFill>
                            <a:schemeClr val="tx1"/>
                          </a:solidFill>
                          <a:effectLst/>
                          <a:latin typeface="+mn-lt"/>
                          <a:cs typeface="Arial" panose="020B0604020202020204" pitchFamily="34" charset="0"/>
                        </a:rPr>
                        <a:t>2   </a:t>
                      </a:r>
                      <a:r>
                        <a:rPr lang="en-GB" sz="1200" kern="100" dirty="0" err="1">
                          <a:solidFill>
                            <a:schemeClr val="tx1"/>
                          </a:solidFill>
                          <a:effectLst/>
                          <a:latin typeface="+mn-lt"/>
                          <a:cs typeface="Arial" panose="020B0604020202020204" pitchFamily="34" charset="0"/>
                        </a:rPr>
                        <a:t>osv</a:t>
                      </a:r>
                      <a:r>
                        <a:rPr lang="en-GB" sz="1200" kern="100" dirty="0">
                          <a:solidFill>
                            <a:schemeClr val="tx1"/>
                          </a:solidFill>
                          <a:effectLst/>
                          <a:latin typeface="+mn-lt"/>
                          <a:cs typeface="Arial" panose="020B0604020202020204" pitchFamily="34" charset="0"/>
                        </a:rPr>
                        <a: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437906078"/>
                  </a:ext>
                </a:extLst>
              </a:tr>
            </a:tbl>
          </a:graphicData>
        </a:graphic>
      </p:graphicFrame>
    </p:spTree>
    <p:extLst>
      <p:ext uri="{BB962C8B-B14F-4D97-AF65-F5344CB8AC3E}">
        <p14:creationId xmlns:p14="http://schemas.microsoft.com/office/powerpoint/2010/main" val="299012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2.2: </a:t>
            </a:r>
            <a:r>
              <a:rPr lang="da-DK" sz="2400" b="1" dirty="0">
                <a:ea typeface="Aptos" panose="020B0004020202020204" pitchFamily="34" charset="0"/>
                <a:cs typeface="Times New Roman" panose="02020603050405020304" pitchFamily="18" charset="0"/>
              </a:rPr>
              <a:t>S</a:t>
            </a:r>
            <a:r>
              <a:rPr lang="da-DK" sz="2400" b="1" dirty="0">
                <a:effectLst/>
                <a:ea typeface="Aptos" panose="020B0004020202020204" pitchFamily="34" charset="0"/>
                <a:cs typeface="Times New Roman" panose="02020603050405020304" pitchFamily="18" charset="0"/>
              </a:rPr>
              <a:t>uccessiv kalkulation – niveau 2</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1" name="Tabel 10">
            <a:extLst>
              <a:ext uri="{FF2B5EF4-FFF2-40B4-BE49-F238E27FC236}">
                <a16:creationId xmlns:a16="http://schemas.microsoft.com/office/drawing/2014/main" id="{147D1326-2FAD-5A13-01BB-138D5AC56B77}"/>
              </a:ext>
            </a:extLst>
          </p:cNvPr>
          <p:cNvGraphicFramePr>
            <a:graphicFrameLocks noGrp="1"/>
          </p:cNvGraphicFramePr>
          <p:nvPr/>
        </p:nvGraphicFramePr>
        <p:xfrm>
          <a:off x="1425426" y="948578"/>
          <a:ext cx="9452594" cy="408940"/>
        </p:xfrm>
        <a:graphic>
          <a:graphicData uri="http://schemas.openxmlformats.org/drawingml/2006/table">
            <a:tbl>
              <a:tblPr firstRow="1" firstCol="1" bandRow="1">
                <a:tableStyleId>{5C22544A-7EE6-4342-B048-85BDC9FD1C3A}</a:tableStyleId>
              </a:tblPr>
              <a:tblGrid>
                <a:gridCol w="4298324">
                  <a:extLst>
                    <a:ext uri="{9D8B030D-6E8A-4147-A177-3AD203B41FA5}">
                      <a16:colId xmlns:a16="http://schemas.microsoft.com/office/drawing/2014/main" val="1172797108"/>
                    </a:ext>
                  </a:extLst>
                </a:gridCol>
                <a:gridCol w="3693780">
                  <a:extLst>
                    <a:ext uri="{9D8B030D-6E8A-4147-A177-3AD203B41FA5}">
                      <a16:colId xmlns:a16="http://schemas.microsoft.com/office/drawing/2014/main" val="3325133341"/>
                    </a:ext>
                  </a:extLst>
                </a:gridCol>
                <a:gridCol w="1460490">
                  <a:extLst>
                    <a:ext uri="{9D8B030D-6E8A-4147-A177-3AD203B41FA5}">
                      <a16:colId xmlns:a16="http://schemas.microsoft.com/office/drawing/2014/main" val="854734054"/>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Aktivitet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Dato</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659659156"/>
                  </a:ext>
                </a:extLst>
              </a:tr>
            </a:tbl>
          </a:graphicData>
        </a:graphic>
      </p:graphicFrame>
      <p:graphicFrame>
        <p:nvGraphicFramePr>
          <p:cNvPr id="13" name="Tabel 12">
            <a:extLst>
              <a:ext uri="{FF2B5EF4-FFF2-40B4-BE49-F238E27FC236}">
                <a16:creationId xmlns:a16="http://schemas.microsoft.com/office/drawing/2014/main" id="{2CF9F4C0-E136-9612-3293-AD7053CB2F6A}"/>
              </a:ext>
            </a:extLst>
          </p:cNvPr>
          <p:cNvGraphicFramePr>
            <a:graphicFrameLocks noGrp="1"/>
          </p:cNvGraphicFramePr>
          <p:nvPr>
            <p:extLst>
              <p:ext uri="{D42A27DB-BD31-4B8C-83A1-F6EECF244321}">
                <p14:modId xmlns:p14="http://schemas.microsoft.com/office/powerpoint/2010/main" val="680974151"/>
              </p:ext>
            </p:extLst>
          </p:nvPr>
        </p:nvGraphicFramePr>
        <p:xfrm>
          <a:off x="1425426" y="1374362"/>
          <a:ext cx="9441961" cy="578485"/>
        </p:xfrm>
        <a:graphic>
          <a:graphicData uri="http://schemas.openxmlformats.org/drawingml/2006/table">
            <a:tbl>
              <a:tblPr firstRow="1" firstCol="1" bandRow="1">
                <a:tableStyleId>{5C22544A-7EE6-4342-B048-85BDC9FD1C3A}</a:tableStyleId>
              </a:tblPr>
              <a:tblGrid>
                <a:gridCol w="2882521">
                  <a:extLst>
                    <a:ext uri="{9D8B030D-6E8A-4147-A177-3AD203B41FA5}">
                      <a16:colId xmlns:a16="http://schemas.microsoft.com/office/drawing/2014/main" val="3449646311"/>
                    </a:ext>
                  </a:extLst>
                </a:gridCol>
                <a:gridCol w="1231177">
                  <a:extLst>
                    <a:ext uri="{9D8B030D-6E8A-4147-A177-3AD203B41FA5}">
                      <a16:colId xmlns:a16="http://schemas.microsoft.com/office/drawing/2014/main" val="89017996"/>
                    </a:ext>
                  </a:extLst>
                </a:gridCol>
                <a:gridCol w="1231177">
                  <a:extLst>
                    <a:ext uri="{9D8B030D-6E8A-4147-A177-3AD203B41FA5}">
                      <a16:colId xmlns:a16="http://schemas.microsoft.com/office/drawing/2014/main" val="176715159"/>
                    </a:ext>
                  </a:extLst>
                </a:gridCol>
                <a:gridCol w="1231177">
                  <a:extLst>
                    <a:ext uri="{9D8B030D-6E8A-4147-A177-3AD203B41FA5}">
                      <a16:colId xmlns:a16="http://schemas.microsoft.com/office/drawing/2014/main" val="438639745"/>
                    </a:ext>
                  </a:extLst>
                </a:gridCol>
                <a:gridCol w="1407062">
                  <a:extLst>
                    <a:ext uri="{9D8B030D-6E8A-4147-A177-3AD203B41FA5}">
                      <a16:colId xmlns:a16="http://schemas.microsoft.com/office/drawing/2014/main" val="402939296"/>
                    </a:ext>
                  </a:extLst>
                </a:gridCol>
                <a:gridCol w="1458847">
                  <a:extLst>
                    <a:ext uri="{9D8B030D-6E8A-4147-A177-3AD203B41FA5}">
                      <a16:colId xmlns:a16="http://schemas.microsoft.com/office/drawing/2014/main" val="3707506976"/>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Nedbrydning i delaktiviteter niveau 2</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Optimistiske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endParaRPr lang="da-DK" sz="1200" b="0" kern="10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Sandsynlige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p>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Pessimistiske </a:t>
                      </a:r>
                    </a:p>
                    <a:p>
                      <a:pPr>
                        <a:lnSpc>
                          <a:spcPct val="107000"/>
                        </a:lnSpc>
                        <a:spcAft>
                          <a:spcPts val="800"/>
                        </a:spcAft>
                      </a:pPr>
                      <a:r>
                        <a:rPr lang="da-DK" sz="1200" b="0" kern="100" dirty="0">
                          <a:solidFill>
                            <a:schemeClr val="tx1"/>
                          </a:solidFill>
                          <a:effectLst/>
                          <a:latin typeface="+mn-lt"/>
                          <a:cs typeface="Arial" panose="020B0604020202020204" pitchFamily="34" charset="0"/>
                        </a:rPr>
                        <a:t>        gæt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Middelværdi</a:t>
                      </a:r>
                    </a:p>
                    <a:p>
                      <a:pPr>
                        <a:lnSpc>
                          <a:spcPct val="107000"/>
                        </a:lnSpc>
                        <a:spcAft>
                          <a:spcPts val="800"/>
                        </a:spcAft>
                      </a:pPr>
                      <a:r>
                        <a:rPr lang="da-DK" sz="1200" b="0" kern="100">
                          <a:solidFill>
                            <a:schemeClr val="tx1"/>
                          </a:solidFill>
                          <a:effectLst/>
                          <a:latin typeface="+mn-lt"/>
                          <a:cs typeface="Arial" panose="020B0604020202020204" pitchFamily="34" charset="0"/>
                        </a:rPr>
                        <a:t>(O + 3G + P) / 5</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Spredningen </a:t>
                      </a:r>
                    </a:p>
                    <a:p>
                      <a:pPr>
                        <a:lnSpc>
                          <a:spcPct val="107000"/>
                        </a:lnSpc>
                        <a:spcAft>
                          <a:spcPts val="800"/>
                        </a:spcAft>
                      </a:pPr>
                      <a:r>
                        <a:rPr lang="da-DK" sz="1200" b="0" kern="100" dirty="0">
                          <a:solidFill>
                            <a:schemeClr val="tx1"/>
                          </a:solidFill>
                          <a:effectLst/>
                          <a:latin typeface="+mn-lt"/>
                          <a:cs typeface="Arial" panose="020B0604020202020204" pitchFamily="34" charset="0"/>
                        </a:rPr>
                        <a:t>(P – O) / 5</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378350707"/>
                  </a:ext>
                </a:extLst>
              </a:tr>
            </a:tbl>
          </a:graphicData>
        </a:graphic>
      </p:graphicFrame>
      <p:graphicFrame>
        <p:nvGraphicFramePr>
          <p:cNvPr id="16" name="Tabel 15">
            <a:extLst>
              <a:ext uri="{FF2B5EF4-FFF2-40B4-BE49-F238E27FC236}">
                <a16:creationId xmlns:a16="http://schemas.microsoft.com/office/drawing/2014/main" id="{EDFBA3FD-6976-43E7-7025-40745D86C225}"/>
              </a:ext>
            </a:extLst>
          </p:cNvPr>
          <p:cNvGraphicFramePr>
            <a:graphicFrameLocks noGrp="1"/>
          </p:cNvGraphicFramePr>
          <p:nvPr/>
        </p:nvGraphicFramePr>
        <p:xfrm>
          <a:off x="1425426" y="1855154"/>
          <a:ext cx="9441958" cy="3628485"/>
        </p:xfrm>
        <a:graphic>
          <a:graphicData uri="http://schemas.openxmlformats.org/drawingml/2006/table">
            <a:tbl>
              <a:tblPr firstRow="1" firstCol="1" bandRow="1">
                <a:tableStyleId>{5C22544A-7EE6-4342-B048-85BDC9FD1C3A}</a:tableStyleId>
              </a:tblPr>
              <a:tblGrid>
                <a:gridCol w="2881460">
                  <a:extLst>
                    <a:ext uri="{9D8B030D-6E8A-4147-A177-3AD203B41FA5}">
                      <a16:colId xmlns:a16="http://schemas.microsoft.com/office/drawing/2014/main" val="3293427726"/>
                    </a:ext>
                  </a:extLst>
                </a:gridCol>
                <a:gridCol w="1230582">
                  <a:extLst>
                    <a:ext uri="{9D8B030D-6E8A-4147-A177-3AD203B41FA5}">
                      <a16:colId xmlns:a16="http://schemas.microsoft.com/office/drawing/2014/main" val="1667850724"/>
                    </a:ext>
                  </a:extLst>
                </a:gridCol>
                <a:gridCol w="1231560">
                  <a:extLst>
                    <a:ext uri="{9D8B030D-6E8A-4147-A177-3AD203B41FA5}">
                      <a16:colId xmlns:a16="http://schemas.microsoft.com/office/drawing/2014/main" val="1367101634"/>
                    </a:ext>
                  </a:extLst>
                </a:gridCol>
                <a:gridCol w="1231560">
                  <a:extLst>
                    <a:ext uri="{9D8B030D-6E8A-4147-A177-3AD203B41FA5}">
                      <a16:colId xmlns:a16="http://schemas.microsoft.com/office/drawing/2014/main" val="3553186105"/>
                    </a:ext>
                  </a:extLst>
                </a:gridCol>
                <a:gridCol w="1407495">
                  <a:extLst>
                    <a:ext uri="{9D8B030D-6E8A-4147-A177-3AD203B41FA5}">
                      <a16:colId xmlns:a16="http://schemas.microsoft.com/office/drawing/2014/main" val="2507533299"/>
                    </a:ext>
                  </a:extLst>
                </a:gridCol>
                <a:gridCol w="1459301">
                  <a:extLst>
                    <a:ext uri="{9D8B030D-6E8A-4147-A177-3AD203B41FA5}">
                      <a16:colId xmlns:a16="http://schemas.microsoft.com/office/drawing/2014/main" val="1939480739"/>
                    </a:ext>
                  </a:extLst>
                </a:gridCol>
              </a:tblGrid>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308912818"/>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2650135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2836327751"/>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1980178070"/>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02029249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03884896"/>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100836572"/>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3364829712"/>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1301624015"/>
                  </a:ext>
                </a:extLst>
              </a:tr>
            </a:tbl>
          </a:graphicData>
        </a:graphic>
      </p:graphicFrame>
      <p:graphicFrame>
        <p:nvGraphicFramePr>
          <p:cNvPr id="17" name="Tabel 16">
            <a:extLst>
              <a:ext uri="{FF2B5EF4-FFF2-40B4-BE49-F238E27FC236}">
                <a16:creationId xmlns:a16="http://schemas.microsoft.com/office/drawing/2014/main" id="{3873137C-59B6-FD6A-06B6-C58B648F6DF3}"/>
              </a:ext>
            </a:extLst>
          </p:cNvPr>
          <p:cNvGraphicFramePr>
            <a:graphicFrameLocks noGrp="1"/>
          </p:cNvGraphicFramePr>
          <p:nvPr>
            <p:extLst>
              <p:ext uri="{D42A27DB-BD31-4B8C-83A1-F6EECF244321}">
                <p14:modId xmlns:p14="http://schemas.microsoft.com/office/powerpoint/2010/main" val="2337827259"/>
              </p:ext>
            </p:extLst>
          </p:nvPr>
        </p:nvGraphicFramePr>
        <p:xfrm>
          <a:off x="1425426" y="5548158"/>
          <a:ext cx="9441961" cy="781685"/>
        </p:xfrm>
        <a:graphic>
          <a:graphicData uri="http://schemas.openxmlformats.org/drawingml/2006/table">
            <a:tbl>
              <a:tblPr firstRow="1" firstCol="1" bandRow="1">
                <a:tableStyleId>{5C22544A-7EE6-4342-B048-85BDC9FD1C3A}</a:tableStyleId>
              </a:tblPr>
              <a:tblGrid>
                <a:gridCol w="2882520">
                  <a:extLst>
                    <a:ext uri="{9D8B030D-6E8A-4147-A177-3AD203B41FA5}">
                      <a16:colId xmlns:a16="http://schemas.microsoft.com/office/drawing/2014/main" val="3360665804"/>
                    </a:ext>
                  </a:extLst>
                </a:gridCol>
                <a:gridCol w="3693533">
                  <a:extLst>
                    <a:ext uri="{9D8B030D-6E8A-4147-A177-3AD203B41FA5}">
                      <a16:colId xmlns:a16="http://schemas.microsoft.com/office/drawing/2014/main" val="2716170550"/>
                    </a:ext>
                  </a:extLst>
                </a:gridCol>
                <a:gridCol w="2865908">
                  <a:extLst>
                    <a:ext uri="{9D8B030D-6E8A-4147-A177-3AD203B41FA5}">
                      <a16:colId xmlns:a16="http://schemas.microsoft.com/office/drawing/2014/main" val="2458018187"/>
                    </a:ext>
                  </a:extLst>
                </a:gridCol>
              </a:tblGrid>
              <a:tr h="408940">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Aktivitet totalt efter første nedbrydning</a:t>
                      </a:r>
                    </a:p>
                    <a:p>
                      <a:pPr>
                        <a:lnSpc>
                          <a:spcPct val="107000"/>
                        </a:lnSpc>
                        <a:spcAft>
                          <a:spcPts val="800"/>
                        </a:spcAft>
                      </a:pPr>
                      <a:r>
                        <a:rPr lang="da-DK" sz="1200" kern="100" dirty="0">
                          <a:solidFill>
                            <a:schemeClr val="tx1"/>
                          </a:solidFill>
                          <a:effectLst/>
                          <a:latin typeface="+mn-lt"/>
                          <a:cs typeface="Arial" panose="020B0604020202020204" pitchFamily="34" charset="0"/>
                        </a:rPr>
                        <a:t> (niveau 2)</a:t>
                      </a:r>
                    </a:p>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M = M1 + M2 + M3 osv.</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en-GB" sz="1200" kern="100" dirty="0">
                          <a:solidFill>
                            <a:schemeClr val="tx1"/>
                          </a:solidFill>
                          <a:effectLst/>
                          <a:latin typeface="+mn-lt"/>
                          <a:cs typeface="Arial" panose="020B0604020202020204" pitchFamily="34" charset="0"/>
                        </a:rPr>
                        <a:t>S = </a:t>
                      </a:r>
                      <a:r>
                        <a:rPr lang="da-DK" sz="1200" kern="100" dirty="0">
                          <a:solidFill>
                            <a:schemeClr val="tx1"/>
                          </a:solidFill>
                          <a:effectLst/>
                          <a:latin typeface="+mn-lt"/>
                          <a:cs typeface="Arial" panose="020B0604020202020204" pitchFamily="34" charset="0"/>
                          <a:sym typeface="Symbol" panose="05050102010706020507" pitchFamily="18" charset="2"/>
                        </a:rPr>
                        <a:t></a:t>
                      </a:r>
                      <a:r>
                        <a:rPr lang="en-GB" sz="1200" kern="100" dirty="0">
                          <a:solidFill>
                            <a:schemeClr val="tx1"/>
                          </a:solidFill>
                          <a:effectLst/>
                          <a:latin typeface="+mn-lt"/>
                          <a:cs typeface="Arial" panose="020B0604020202020204" pitchFamily="34" charset="0"/>
                        </a:rPr>
                        <a:t> S</a:t>
                      </a:r>
                      <a:r>
                        <a:rPr lang="en-GB" sz="1200" kern="100" baseline="-25000" dirty="0">
                          <a:solidFill>
                            <a:schemeClr val="tx1"/>
                          </a:solidFill>
                          <a:effectLst/>
                          <a:latin typeface="+mn-lt"/>
                          <a:cs typeface="Arial" panose="020B0604020202020204" pitchFamily="34" charset="0"/>
                        </a:rPr>
                        <a:t>1</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2</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3</a:t>
                      </a:r>
                      <a:r>
                        <a:rPr lang="en-GB" sz="1200" kern="100" baseline="30000" dirty="0">
                          <a:solidFill>
                            <a:schemeClr val="tx1"/>
                          </a:solidFill>
                          <a:effectLst/>
                          <a:latin typeface="+mn-lt"/>
                          <a:cs typeface="Arial" panose="020B0604020202020204" pitchFamily="34" charset="0"/>
                        </a:rPr>
                        <a:t>2   </a:t>
                      </a:r>
                      <a:r>
                        <a:rPr lang="en-GB" sz="1200" kern="100" dirty="0" err="1">
                          <a:solidFill>
                            <a:schemeClr val="tx1"/>
                          </a:solidFill>
                          <a:effectLst/>
                          <a:latin typeface="+mn-lt"/>
                          <a:cs typeface="Arial" panose="020B0604020202020204" pitchFamily="34" charset="0"/>
                        </a:rPr>
                        <a:t>osv</a:t>
                      </a:r>
                      <a:r>
                        <a:rPr lang="en-GB" sz="1200" kern="100" dirty="0">
                          <a:solidFill>
                            <a:schemeClr val="tx1"/>
                          </a:solidFill>
                          <a:effectLst/>
                          <a:latin typeface="+mn-lt"/>
                          <a:cs typeface="Arial" panose="020B0604020202020204" pitchFamily="34" charset="0"/>
                        </a:rPr>
                        <a: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437906078"/>
                  </a:ext>
                </a:extLst>
              </a:tr>
            </a:tbl>
          </a:graphicData>
        </a:graphic>
      </p:graphicFrame>
    </p:spTree>
    <p:extLst>
      <p:ext uri="{BB962C8B-B14F-4D97-AF65-F5344CB8AC3E}">
        <p14:creationId xmlns:p14="http://schemas.microsoft.com/office/powerpoint/2010/main" val="23332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2.3: </a:t>
            </a:r>
            <a:r>
              <a:rPr lang="da-DK" sz="2400" b="1" dirty="0">
                <a:ea typeface="Aptos" panose="020B0004020202020204" pitchFamily="34" charset="0"/>
                <a:cs typeface="Times New Roman" panose="02020603050405020304" pitchFamily="18" charset="0"/>
              </a:rPr>
              <a:t>S</a:t>
            </a:r>
            <a:r>
              <a:rPr lang="da-DK" sz="2400" b="1" dirty="0">
                <a:effectLst/>
                <a:ea typeface="Aptos" panose="020B0004020202020204" pitchFamily="34" charset="0"/>
                <a:cs typeface="Times New Roman" panose="02020603050405020304" pitchFamily="18" charset="0"/>
              </a:rPr>
              <a:t>uccessiv kalkulation – niveau 3</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1" name="Tabel 10">
            <a:extLst>
              <a:ext uri="{FF2B5EF4-FFF2-40B4-BE49-F238E27FC236}">
                <a16:creationId xmlns:a16="http://schemas.microsoft.com/office/drawing/2014/main" id="{147D1326-2FAD-5A13-01BB-138D5AC56B77}"/>
              </a:ext>
            </a:extLst>
          </p:cNvPr>
          <p:cNvGraphicFramePr>
            <a:graphicFrameLocks noGrp="1"/>
          </p:cNvGraphicFramePr>
          <p:nvPr/>
        </p:nvGraphicFramePr>
        <p:xfrm>
          <a:off x="1425426" y="948578"/>
          <a:ext cx="9452594" cy="408940"/>
        </p:xfrm>
        <a:graphic>
          <a:graphicData uri="http://schemas.openxmlformats.org/drawingml/2006/table">
            <a:tbl>
              <a:tblPr firstRow="1" firstCol="1" bandRow="1">
                <a:tableStyleId>{5C22544A-7EE6-4342-B048-85BDC9FD1C3A}</a:tableStyleId>
              </a:tblPr>
              <a:tblGrid>
                <a:gridCol w="4298324">
                  <a:extLst>
                    <a:ext uri="{9D8B030D-6E8A-4147-A177-3AD203B41FA5}">
                      <a16:colId xmlns:a16="http://schemas.microsoft.com/office/drawing/2014/main" val="1172797108"/>
                    </a:ext>
                  </a:extLst>
                </a:gridCol>
                <a:gridCol w="3693780">
                  <a:extLst>
                    <a:ext uri="{9D8B030D-6E8A-4147-A177-3AD203B41FA5}">
                      <a16:colId xmlns:a16="http://schemas.microsoft.com/office/drawing/2014/main" val="3325133341"/>
                    </a:ext>
                  </a:extLst>
                </a:gridCol>
                <a:gridCol w="1460490">
                  <a:extLst>
                    <a:ext uri="{9D8B030D-6E8A-4147-A177-3AD203B41FA5}">
                      <a16:colId xmlns:a16="http://schemas.microsoft.com/office/drawing/2014/main" val="854734054"/>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Aktivitet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Dato</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659659156"/>
                  </a:ext>
                </a:extLst>
              </a:tr>
            </a:tbl>
          </a:graphicData>
        </a:graphic>
      </p:graphicFrame>
      <p:graphicFrame>
        <p:nvGraphicFramePr>
          <p:cNvPr id="13" name="Tabel 12">
            <a:extLst>
              <a:ext uri="{FF2B5EF4-FFF2-40B4-BE49-F238E27FC236}">
                <a16:creationId xmlns:a16="http://schemas.microsoft.com/office/drawing/2014/main" id="{2CF9F4C0-E136-9612-3293-AD7053CB2F6A}"/>
              </a:ext>
            </a:extLst>
          </p:cNvPr>
          <p:cNvGraphicFramePr>
            <a:graphicFrameLocks noGrp="1"/>
          </p:cNvGraphicFramePr>
          <p:nvPr>
            <p:extLst>
              <p:ext uri="{D42A27DB-BD31-4B8C-83A1-F6EECF244321}">
                <p14:modId xmlns:p14="http://schemas.microsoft.com/office/powerpoint/2010/main" val="2923975251"/>
              </p:ext>
            </p:extLst>
          </p:nvPr>
        </p:nvGraphicFramePr>
        <p:xfrm>
          <a:off x="1425426" y="1374362"/>
          <a:ext cx="9441961" cy="578485"/>
        </p:xfrm>
        <a:graphic>
          <a:graphicData uri="http://schemas.openxmlformats.org/drawingml/2006/table">
            <a:tbl>
              <a:tblPr firstRow="1" firstCol="1" bandRow="1">
                <a:tableStyleId>{5C22544A-7EE6-4342-B048-85BDC9FD1C3A}</a:tableStyleId>
              </a:tblPr>
              <a:tblGrid>
                <a:gridCol w="2882521">
                  <a:extLst>
                    <a:ext uri="{9D8B030D-6E8A-4147-A177-3AD203B41FA5}">
                      <a16:colId xmlns:a16="http://schemas.microsoft.com/office/drawing/2014/main" val="3449646311"/>
                    </a:ext>
                  </a:extLst>
                </a:gridCol>
                <a:gridCol w="1231177">
                  <a:extLst>
                    <a:ext uri="{9D8B030D-6E8A-4147-A177-3AD203B41FA5}">
                      <a16:colId xmlns:a16="http://schemas.microsoft.com/office/drawing/2014/main" val="89017996"/>
                    </a:ext>
                  </a:extLst>
                </a:gridCol>
                <a:gridCol w="1231177">
                  <a:extLst>
                    <a:ext uri="{9D8B030D-6E8A-4147-A177-3AD203B41FA5}">
                      <a16:colId xmlns:a16="http://schemas.microsoft.com/office/drawing/2014/main" val="176715159"/>
                    </a:ext>
                  </a:extLst>
                </a:gridCol>
                <a:gridCol w="1231177">
                  <a:extLst>
                    <a:ext uri="{9D8B030D-6E8A-4147-A177-3AD203B41FA5}">
                      <a16:colId xmlns:a16="http://schemas.microsoft.com/office/drawing/2014/main" val="438639745"/>
                    </a:ext>
                  </a:extLst>
                </a:gridCol>
                <a:gridCol w="1407062">
                  <a:extLst>
                    <a:ext uri="{9D8B030D-6E8A-4147-A177-3AD203B41FA5}">
                      <a16:colId xmlns:a16="http://schemas.microsoft.com/office/drawing/2014/main" val="402939296"/>
                    </a:ext>
                  </a:extLst>
                </a:gridCol>
                <a:gridCol w="1458847">
                  <a:extLst>
                    <a:ext uri="{9D8B030D-6E8A-4147-A177-3AD203B41FA5}">
                      <a16:colId xmlns:a16="http://schemas.microsoft.com/office/drawing/2014/main" val="3707506976"/>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Nedbrydning i delaktiviteter niveau 3</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Optimistiske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endParaRPr lang="da-DK" sz="1200" b="0" kern="10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Sandsynlige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p>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Pessimistiske </a:t>
                      </a:r>
                    </a:p>
                    <a:p>
                      <a:pPr>
                        <a:lnSpc>
                          <a:spcPct val="107000"/>
                        </a:lnSpc>
                        <a:spcAft>
                          <a:spcPts val="800"/>
                        </a:spcAft>
                      </a:pPr>
                      <a:r>
                        <a:rPr lang="da-DK" sz="1200" b="0" kern="100" dirty="0">
                          <a:solidFill>
                            <a:schemeClr val="tx1"/>
                          </a:solidFill>
                          <a:effectLst/>
                          <a:latin typeface="+mn-lt"/>
                          <a:cs typeface="Arial" panose="020B0604020202020204" pitchFamily="34" charset="0"/>
                        </a:rPr>
                        <a:t>        gæt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Middelværdi</a:t>
                      </a:r>
                    </a:p>
                    <a:p>
                      <a:pPr>
                        <a:lnSpc>
                          <a:spcPct val="107000"/>
                        </a:lnSpc>
                        <a:spcAft>
                          <a:spcPts val="800"/>
                        </a:spcAft>
                      </a:pPr>
                      <a:r>
                        <a:rPr lang="da-DK" sz="1200" b="0" kern="100">
                          <a:solidFill>
                            <a:schemeClr val="tx1"/>
                          </a:solidFill>
                          <a:effectLst/>
                          <a:latin typeface="+mn-lt"/>
                          <a:cs typeface="Arial" panose="020B0604020202020204" pitchFamily="34" charset="0"/>
                        </a:rPr>
                        <a:t>(O + 3G + P) / 5</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Spredningen </a:t>
                      </a:r>
                    </a:p>
                    <a:p>
                      <a:pPr>
                        <a:lnSpc>
                          <a:spcPct val="107000"/>
                        </a:lnSpc>
                        <a:spcAft>
                          <a:spcPts val="800"/>
                        </a:spcAft>
                      </a:pPr>
                      <a:r>
                        <a:rPr lang="da-DK" sz="1200" b="0" kern="100" dirty="0">
                          <a:solidFill>
                            <a:schemeClr val="tx1"/>
                          </a:solidFill>
                          <a:effectLst/>
                          <a:latin typeface="+mn-lt"/>
                          <a:cs typeface="Arial" panose="020B0604020202020204" pitchFamily="34" charset="0"/>
                        </a:rPr>
                        <a:t>(P – O) / 5</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378350707"/>
                  </a:ext>
                </a:extLst>
              </a:tr>
            </a:tbl>
          </a:graphicData>
        </a:graphic>
      </p:graphicFrame>
      <p:graphicFrame>
        <p:nvGraphicFramePr>
          <p:cNvPr id="16" name="Tabel 15">
            <a:extLst>
              <a:ext uri="{FF2B5EF4-FFF2-40B4-BE49-F238E27FC236}">
                <a16:creationId xmlns:a16="http://schemas.microsoft.com/office/drawing/2014/main" id="{EDFBA3FD-6976-43E7-7025-40745D86C225}"/>
              </a:ext>
            </a:extLst>
          </p:cNvPr>
          <p:cNvGraphicFramePr>
            <a:graphicFrameLocks noGrp="1"/>
          </p:cNvGraphicFramePr>
          <p:nvPr/>
        </p:nvGraphicFramePr>
        <p:xfrm>
          <a:off x="1425426" y="1855154"/>
          <a:ext cx="9441958" cy="3628485"/>
        </p:xfrm>
        <a:graphic>
          <a:graphicData uri="http://schemas.openxmlformats.org/drawingml/2006/table">
            <a:tbl>
              <a:tblPr firstRow="1" firstCol="1" bandRow="1">
                <a:tableStyleId>{5C22544A-7EE6-4342-B048-85BDC9FD1C3A}</a:tableStyleId>
              </a:tblPr>
              <a:tblGrid>
                <a:gridCol w="2881460">
                  <a:extLst>
                    <a:ext uri="{9D8B030D-6E8A-4147-A177-3AD203B41FA5}">
                      <a16:colId xmlns:a16="http://schemas.microsoft.com/office/drawing/2014/main" val="3293427726"/>
                    </a:ext>
                  </a:extLst>
                </a:gridCol>
                <a:gridCol w="1230582">
                  <a:extLst>
                    <a:ext uri="{9D8B030D-6E8A-4147-A177-3AD203B41FA5}">
                      <a16:colId xmlns:a16="http://schemas.microsoft.com/office/drawing/2014/main" val="1667850724"/>
                    </a:ext>
                  </a:extLst>
                </a:gridCol>
                <a:gridCol w="1231560">
                  <a:extLst>
                    <a:ext uri="{9D8B030D-6E8A-4147-A177-3AD203B41FA5}">
                      <a16:colId xmlns:a16="http://schemas.microsoft.com/office/drawing/2014/main" val="1367101634"/>
                    </a:ext>
                  </a:extLst>
                </a:gridCol>
                <a:gridCol w="1231560">
                  <a:extLst>
                    <a:ext uri="{9D8B030D-6E8A-4147-A177-3AD203B41FA5}">
                      <a16:colId xmlns:a16="http://schemas.microsoft.com/office/drawing/2014/main" val="3553186105"/>
                    </a:ext>
                  </a:extLst>
                </a:gridCol>
                <a:gridCol w="1407495">
                  <a:extLst>
                    <a:ext uri="{9D8B030D-6E8A-4147-A177-3AD203B41FA5}">
                      <a16:colId xmlns:a16="http://schemas.microsoft.com/office/drawing/2014/main" val="2507533299"/>
                    </a:ext>
                  </a:extLst>
                </a:gridCol>
                <a:gridCol w="1459301">
                  <a:extLst>
                    <a:ext uri="{9D8B030D-6E8A-4147-A177-3AD203B41FA5}">
                      <a16:colId xmlns:a16="http://schemas.microsoft.com/office/drawing/2014/main" val="1939480739"/>
                    </a:ext>
                  </a:extLst>
                </a:gridCol>
              </a:tblGrid>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308912818"/>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2650135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2836327751"/>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1980178070"/>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02029249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03884896"/>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100836572"/>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3364829712"/>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1301624015"/>
                  </a:ext>
                </a:extLst>
              </a:tr>
            </a:tbl>
          </a:graphicData>
        </a:graphic>
      </p:graphicFrame>
      <p:graphicFrame>
        <p:nvGraphicFramePr>
          <p:cNvPr id="17" name="Tabel 16">
            <a:extLst>
              <a:ext uri="{FF2B5EF4-FFF2-40B4-BE49-F238E27FC236}">
                <a16:creationId xmlns:a16="http://schemas.microsoft.com/office/drawing/2014/main" id="{3873137C-59B6-FD6A-06B6-C58B648F6DF3}"/>
              </a:ext>
            </a:extLst>
          </p:cNvPr>
          <p:cNvGraphicFramePr>
            <a:graphicFrameLocks noGrp="1"/>
          </p:cNvGraphicFramePr>
          <p:nvPr>
            <p:extLst>
              <p:ext uri="{D42A27DB-BD31-4B8C-83A1-F6EECF244321}">
                <p14:modId xmlns:p14="http://schemas.microsoft.com/office/powerpoint/2010/main" val="4227781440"/>
              </p:ext>
            </p:extLst>
          </p:nvPr>
        </p:nvGraphicFramePr>
        <p:xfrm>
          <a:off x="1425426" y="5548158"/>
          <a:ext cx="9441961" cy="781685"/>
        </p:xfrm>
        <a:graphic>
          <a:graphicData uri="http://schemas.openxmlformats.org/drawingml/2006/table">
            <a:tbl>
              <a:tblPr firstRow="1" firstCol="1" bandRow="1">
                <a:tableStyleId>{5C22544A-7EE6-4342-B048-85BDC9FD1C3A}</a:tableStyleId>
              </a:tblPr>
              <a:tblGrid>
                <a:gridCol w="2882520">
                  <a:extLst>
                    <a:ext uri="{9D8B030D-6E8A-4147-A177-3AD203B41FA5}">
                      <a16:colId xmlns:a16="http://schemas.microsoft.com/office/drawing/2014/main" val="3360665804"/>
                    </a:ext>
                  </a:extLst>
                </a:gridCol>
                <a:gridCol w="3693533">
                  <a:extLst>
                    <a:ext uri="{9D8B030D-6E8A-4147-A177-3AD203B41FA5}">
                      <a16:colId xmlns:a16="http://schemas.microsoft.com/office/drawing/2014/main" val="2716170550"/>
                    </a:ext>
                  </a:extLst>
                </a:gridCol>
                <a:gridCol w="2865908">
                  <a:extLst>
                    <a:ext uri="{9D8B030D-6E8A-4147-A177-3AD203B41FA5}">
                      <a16:colId xmlns:a16="http://schemas.microsoft.com/office/drawing/2014/main" val="2458018187"/>
                    </a:ext>
                  </a:extLst>
                </a:gridCol>
              </a:tblGrid>
              <a:tr h="408940">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Aktivitet totalt efter første nedbrydning</a:t>
                      </a:r>
                    </a:p>
                    <a:p>
                      <a:pPr>
                        <a:lnSpc>
                          <a:spcPct val="107000"/>
                        </a:lnSpc>
                        <a:spcAft>
                          <a:spcPts val="800"/>
                        </a:spcAft>
                      </a:pPr>
                      <a:r>
                        <a:rPr lang="da-DK" sz="1200" kern="100" dirty="0">
                          <a:solidFill>
                            <a:schemeClr val="tx1"/>
                          </a:solidFill>
                          <a:effectLst/>
                          <a:latin typeface="+mn-lt"/>
                          <a:cs typeface="Arial" panose="020B0604020202020204" pitchFamily="34" charset="0"/>
                        </a:rPr>
                        <a:t> (niveau 3)</a:t>
                      </a:r>
                    </a:p>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M = M1 + M2 + M3 osv.</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en-GB" sz="1200" kern="100" dirty="0">
                          <a:solidFill>
                            <a:schemeClr val="tx1"/>
                          </a:solidFill>
                          <a:effectLst/>
                          <a:latin typeface="+mn-lt"/>
                          <a:cs typeface="Arial" panose="020B0604020202020204" pitchFamily="34" charset="0"/>
                        </a:rPr>
                        <a:t>S = </a:t>
                      </a:r>
                      <a:r>
                        <a:rPr lang="da-DK" sz="1200" kern="100" dirty="0">
                          <a:solidFill>
                            <a:schemeClr val="tx1"/>
                          </a:solidFill>
                          <a:effectLst/>
                          <a:latin typeface="+mn-lt"/>
                          <a:cs typeface="Arial" panose="020B0604020202020204" pitchFamily="34" charset="0"/>
                          <a:sym typeface="Symbol" panose="05050102010706020507" pitchFamily="18" charset="2"/>
                        </a:rPr>
                        <a:t></a:t>
                      </a:r>
                      <a:r>
                        <a:rPr lang="en-GB" sz="1200" kern="100" dirty="0">
                          <a:solidFill>
                            <a:schemeClr val="tx1"/>
                          </a:solidFill>
                          <a:effectLst/>
                          <a:latin typeface="+mn-lt"/>
                          <a:cs typeface="Arial" panose="020B0604020202020204" pitchFamily="34" charset="0"/>
                        </a:rPr>
                        <a:t> S</a:t>
                      </a:r>
                      <a:r>
                        <a:rPr lang="en-GB" sz="1200" kern="100" baseline="-25000" dirty="0">
                          <a:solidFill>
                            <a:schemeClr val="tx1"/>
                          </a:solidFill>
                          <a:effectLst/>
                          <a:latin typeface="+mn-lt"/>
                          <a:cs typeface="Arial" panose="020B0604020202020204" pitchFamily="34" charset="0"/>
                        </a:rPr>
                        <a:t>1</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2</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3</a:t>
                      </a:r>
                      <a:r>
                        <a:rPr lang="en-GB" sz="1200" kern="100" baseline="30000" dirty="0">
                          <a:solidFill>
                            <a:schemeClr val="tx1"/>
                          </a:solidFill>
                          <a:effectLst/>
                          <a:latin typeface="+mn-lt"/>
                          <a:cs typeface="Arial" panose="020B0604020202020204" pitchFamily="34" charset="0"/>
                        </a:rPr>
                        <a:t>2   </a:t>
                      </a:r>
                      <a:r>
                        <a:rPr lang="en-GB" sz="1200" kern="100" dirty="0" err="1">
                          <a:solidFill>
                            <a:schemeClr val="tx1"/>
                          </a:solidFill>
                          <a:effectLst/>
                          <a:latin typeface="+mn-lt"/>
                          <a:cs typeface="Arial" panose="020B0604020202020204" pitchFamily="34" charset="0"/>
                        </a:rPr>
                        <a:t>osv</a:t>
                      </a:r>
                      <a:r>
                        <a:rPr lang="en-GB" sz="1200" kern="100" dirty="0">
                          <a:solidFill>
                            <a:schemeClr val="tx1"/>
                          </a:solidFill>
                          <a:effectLst/>
                          <a:latin typeface="+mn-lt"/>
                          <a:cs typeface="Arial" panose="020B0604020202020204" pitchFamily="34" charset="0"/>
                        </a:rPr>
                        <a: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437906078"/>
                  </a:ext>
                </a:extLst>
              </a:tr>
            </a:tbl>
          </a:graphicData>
        </a:graphic>
      </p:graphicFrame>
    </p:spTree>
    <p:extLst>
      <p:ext uri="{BB962C8B-B14F-4D97-AF65-F5344CB8AC3E}">
        <p14:creationId xmlns:p14="http://schemas.microsoft.com/office/powerpoint/2010/main" val="299106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2.4: </a:t>
            </a:r>
            <a:r>
              <a:rPr lang="da-DK" sz="2400" b="1" dirty="0">
                <a:ea typeface="Aptos" panose="020B0004020202020204" pitchFamily="34" charset="0"/>
                <a:cs typeface="Times New Roman" panose="02020603050405020304" pitchFamily="18" charset="0"/>
              </a:rPr>
              <a:t>S</a:t>
            </a:r>
            <a:r>
              <a:rPr lang="da-DK" sz="2400" b="1" dirty="0">
                <a:effectLst/>
                <a:ea typeface="Aptos" panose="020B0004020202020204" pitchFamily="34" charset="0"/>
                <a:cs typeface="Times New Roman" panose="02020603050405020304" pitchFamily="18" charset="0"/>
              </a:rPr>
              <a:t>uccessiv kalkulation – niveau 4</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18C6B91D-7E6A-07B6-D1D6-8ED2A1BA5FFD}"/>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11" name="Tabel 10">
            <a:extLst>
              <a:ext uri="{FF2B5EF4-FFF2-40B4-BE49-F238E27FC236}">
                <a16:creationId xmlns:a16="http://schemas.microsoft.com/office/drawing/2014/main" id="{147D1326-2FAD-5A13-01BB-138D5AC56B77}"/>
              </a:ext>
            </a:extLst>
          </p:cNvPr>
          <p:cNvGraphicFramePr>
            <a:graphicFrameLocks noGrp="1"/>
          </p:cNvGraphicFramePr>
          <p:nvPr/>
        </p:nvGraphicFramePr>
        <p:xfrm>
          <a:off x="1425426" y="948578"/>
          <a:ext cx="9452594" cy="408940"/>
        </p:xfrm>
        <a:graphic>
          <a:graphicData uri="http://schemas.openxmlformats.org/drawingml/2006/table">
            <a:tbl>
              <a:tblPr firstRow="1" firstCol="1" bandRow="1">
                <a:tableStyleId>{5C22544A-7EE6-4342-B048-85BDC9FD1C3A}</a:tableStyleId>
              </a:tblPr>
              <a:tblGrid>
                <a:gridCol w="4298324">
                  <a:extLst>
                    <a:ext uri="{9D8B030D-6E8A-4147-A177-3AD203B41FA5}">
                      <a16:colId xmlns:a16="http://schemas.microsoft.com/office/drawing/2014/main" val="1172797108"/>
                    </a:ext>
                  </a:extLst>
                </a:gridCol>
                <a:gridCol w="3693780">
                  <a:extLst>
                    <a:ext uri="{9D8B030D-6E8A-4147-A177-3AD203B41FA5}">
                      <a16:colId xmlns:a16="http://schemas.microsoft.com/office/drawing/2014/main" val="3325133341"/>
                    </a:ext>
                  </a:extLst>
                </a:gridCol>
                <a:gridCol w="1460490">
                  <a:extLst>
                    <a:ext uri="{9D8B030D-6E8A-4147-A177-3AD203B41FA5}">
                      <a16:colId xmlns:a16="http://schemas.microsoft.com/office/drawing/2014/main" val="854734054"/>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Projekt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Aktivitet</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Dato</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659659156"/>
                  </a:ext>
                </a:extLst>
              </a:tr>
            </a:tbl>
          </a:graphicData>
        </a:graphic>
      </p:graphicFrame>
      <p:graphicFrame>
        <p:nvGraphicFramePr>
          <p:cNvPr id="13" name="Tabel 12">
            <a:extLst>
              <a:ext uri="{FF2B5EF4-FFF2-40B4-BE49-F238E27FC236}">
                <a16:creationId xmlns:a16="http://schemas.microsoft.com/office/drawing/2014/main" id="{2CF9F4C0-E136-9612-3293-AD7053CB2F6A}"/>
              </a:ext>
            </a:extLst>
          </p:cNvPr>
          <p:cNvGraphicFramePr>
            <a:graphicFrameLocks noGrp="1"/>
          </p:cNvGraphicFramePr>
          <p:nvPr/>
        </p:nvGraphicFramePr>
        <p:xfrm>
          <a:off x="1425426" y="1374362"/>
          <a:ext cx="9441961" cy="578485"/>
        </p:xfrm>
        <a:graphic>
          <a:graphicData uri="http://schemas.openxmlformats.org/drawingml/2006/table">
            <a:tbl>
              <a:tblPr firstRow="1" firstCol="1" bandRow="1">
                <a:tableStyleId>{5C22544A-7EE6-4342-B048-85BDC9FD1C3A}</a:tableStyleId>
              </a:tblPr>
              <a:tblGrid>
                <a:gridCol w="2882521">
                  <a:extLst>
                    <a:ext uri="{9D8B030D-6E8A-4147-A177-3AD203B41FA5}">
                      <a16:colId xmlns:a16="http://schemas.microsoft.com/office/drawing/2014/main" val="3449646311"/>
                    </a:ext>
                  </a:extLst>
                </a:gridCol>
                <a:gridCol w="1231177">
                  <a:extLst>
                    <a:ext uri="{9D8B030D-6E8A-4147-A177-3AD203B41FA5}">
                      <a16:colId xmlns:a16="http://schemas.microsoft.com/office/drawing/2014/main" val="89017996"/>
                    </a:ext>
                  </a:extLst>
                </a:gridCol>
                <a:gridCol w="1231177">
                  <a:extLst>
                    <a:ext uri="{9D8B030D-6E8A-4147-A177-3AD203B41FA5}">
                      <a16:colId xmlns:a16="http://schemas.microsoft.com/office/drawing/2014/main" val="176715159"/>
                    </a:ext>
                  </a:extLst>
                </a:gridCol>
                <a:gridCol w="1231177">
                  <a:extLst>
                    <a:ext uri="{9D8B030D-6E8A-4147-A177-3AD203B41FA5}">
                      <a16:colId xmlns:a16="http://schemas.microsoft.com/office/drawing/2014/main" val="438639745"/>
                    </a:ext>
                  </a:extLst>
                </a:gridCol>
                <a:gridCol w="1407062">
                  <a:extLst>
                    <a:ext uri="{9D8B030D-6E8A-4147-A177-3AD203B41FA5}">
                      <a16:colId xmlns:a16="http://schemas.microsoft.com/office/drawing/2014/main" val="402939296"/>
                    </a:ext>
                  </a:extLst>
                </a:gridCol>
                <a:gridCol w="1458847">
                  <a:extLst>
                    <a:ext uri="{9D8B030D-6E8A-4147-A177-3AD203B41FA5}">
                      <a16:colId xmlns:a16="http://schemas.microsoft.com/office/drawing/2014/main" val="3707506976"/>
                    </a:ext>
                  </a:extLst>
                </a:gridCol>
              </a:tblGrid>
              <a:tr h="408940">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Nedbrydning i delaktiviteter niveau 3</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Optimistiske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endParaRPr lang="da-DK" sz="1200" b="0" kern="100">
                        <a:solidFill>
                          <a:schemeClr val="tx1"/>
                        </a:solidFill>
                        <a:effectLst/>
                        <a:latin typeface="+mn-lt"/>
                        <a:ea typeface="Times New Roman" panose="02020603050405020304" pitchFamily="18" charset="0"/>
                        <a:cs typeface="Arial" panose="020B0604020202020204" pitchFamily="34" charset="0"/>
                      </a:endParaRPr>
                    </a:p>
                  </a:txBody>
                  <a:tcPr marL="44450" marR="44450" marT="0" marB="0">
                    <a:solidFill>
                      <a:schemeClr val="accent1">
                        <a:lumMod val="60000"/>
                        <a:lumOff val="40000"/>
                      </a:schemeClr>
                    </a:solidFill>
                  </a:tcPr>
                </a:tc>
                <a:tc>
                  <a:txBody>
                    <a:bodyPr/>
                    <a:lstStyle/>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Sandsynlige </a:t>
                      </a:r>
                    </a:p>
                    <a:p>
                      <a:pPr marL="226695" indent="-226695">
                        <a:lnSpc>
                          <a:spcPct val="107000"/>
                        </a:lnSpc>
                        <a:tabLst>
                          <a:tab pos="228600" algn="l"/>
                          <a:tab pos="828040" algn="l"/>
                        </a:tabLst>
                      </a:pPr>
                      <a:r>
                        <a:rPr lang="da-DK" sz="1200" b="0" kern="100">
                          <a:solidFill>
                            <a:schemeClr val="tx1"/>
                          </a:solidFill>
                          <a:effectLst/>
                          <a:latin typeface="+mn-lt"/>
                          <a:cs typeface="Arial" panose="020B0604020202020204" pitchFamily="34" charset="0"/>
                        </a:rPr>
                        <a:t>      gæt</a:t>
                      </a:r>
                    </a:p>
                    <a:p>
                      <a:pPr>
                        <a:lnSpc>
                          <a:spcPct val="107000"/>
                        </a:lnSpc>
                        <a:spcAft>
                          <a:spcPts val="800"/>
                        </a:spcAft>
                      </a:pPr>
                      <a:r>
                        <a:rPr lang="da-DK" sz="1200" b="0" kern="100">
                          <a:solidFill>
                            <a:schemeClr val="tx1"/>
                          </a:solidFill>
                          <a:effectLst/>
                          <a:latin typeface="+mn-lt"/>
                          <a:cs typeface="Arial" panose="020B0604020202020204" pitchFamily="34" charset="0"/>
                        </a:rPr>
                        <a:t> </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Pessimistiske </a:t>
                      </a:r>
                    </a:p>
                    <a:p>
                      <a:pPr>
                        <a:lnSpc>
                          <a:spcPct val="107000"/>
                        </a:lnSpc>
                        <a:spcAft>
                          <a:spcPts val="800"/>
                        </a:spcAft>
                      </a:pPr>
                      <a:r>
                        <a:rPr lang="da-DK" sz="1200" b="0" kern="100" dirty="0">
                          <a:solidFill>
                            <a:schemeClr val="tx1"/>
                          </a:solidFill>
                          <a:effectLst/>
                          <a:latin typeface="+mn-lt"/>
                          <a:cs typeface="Arial" panose="020B0604020202020204" pitchFamily="34" charset="0"/>
                        </a:rPr>
                        <a:t>        gæt</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Middelværdi</a:t>
                      </a:r>
                    </a:p>
                    <a:p>
                      <a:pPr>
                        <a:lnSpc>
                          <a:spcPct val="107000"/>
                        </a:lnSpc>
                        <a:spcAft>
                          <a:spcPts val="800"/>
                        </a:spcAft>
                      </a:pPr>
                      <a:r>
                        <a:rPr lang="da-DK" sz="1200" b="0" kern="100">
                          <a:solidFill>
                            <a:schemeClr val="tx1"/>
                          </a:solidFill>
                          <a:effectLst/>
                          <a:latin typeface="+mn-lt"/>
                          <a:cs typeface="Arial" panose="020B0604020202020204" pitchFamily="34" charset="0"/>
                        </a:rPr>
                        <a:t>(O + 3G + P) / 5</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Spredningen </a:t>
                      </a:r>
                    </a:p>
                    <a:p>
                      <a:pPr>
                        <a:lnSpc>
                          <a:spcPct val="107000"/>
                        </a:lnSpc>
                        <a:spcAft>
                          <a:spcPts val="800"/>
                        </a:spcAft>
                      </a:pPr>
                      <a:r>
                        <a:rPr lang="da-DK" sz="1200" b="0" kern="100" dirty="0">
                          <a:solidFill>
                            <a:schemeClr val="tx1"/>
                          </a:solidFill>
                          <a:effectLst/>
                          <a:latin typeface="+mn-lt"/>
                          <a:cs typeface="Arial" panose="020B0604020202020204" pitchFamily="34" charset="0"/>
                        </a:rPr>
                        <a:t>(P – O) / 5</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378350707"/>
                  </a:ext>
                </a:extLst>
              </a:tr>
            </a:tbl>
          </a:graphicData>
        </a:graphic>
      </p:graphicFrame>
      <p:graphicFrame>
        <p:nvGraphicFramePr>
          <p:cNvPr id="16" name="Tabel 15">
            <a:extLst>
              <a:ext uri="{FF2B5EF4-FFF2-40B4-BE49-F238E27FC236}">
                <a16:creationId xmlns:a16="http://schemas.microsoft.com/office/drawing/2014/main" id="{EDFBA3FD-6976-43E7-7025-40745D86C225}"/>
              </a:ext>
            </a:extLst>
          </p:cNvPr>
          <p:cNvGraphicFramePr>
            <a:graphicFrameLocks noGrp="1"/>
          </p:cNvGraphicFramePr>
          <p:nvPr/>
        </p:nvGraphicFramePr>
        <p:xfrm>
          <a:off x="1425426" y="1855154"/>
          <a:ext cx="9441958" cy="3628485"/>
        </p:xfrm>
        <a:graphic>
          <a:graphicData uri="http://schemas.openxmlformats.org/drawingml/2006/table">
            <a:tbl>
              <a:tblPr firstRow="1" firstCol="1" bandRow="1">
                <a:tableStyleId>{5C22544A-7EE6-4342-B048-85BDC9FD1C3A}</a:tableStyleId>
              </a:tblPr>
              <a:tblGrid>
                <a:gridCol w="2881460">
                  <a:extLst>
                    <a:ext uri="{9D8B030D-6E8A-4147-A177-3AD203B41FA5}">
                      <a16:colId xmlns:a16="http://schemas.microsoft.com/office/drawing/2014/main" val="3293427726"/>
                    </a:ext>
                  </a:extLst>
                </a:gridCol>
                <a:gridCol w="1230582">
                  <a:extLst>
                    <a:ext uri="{9D8B030D-6E8A-4147-A177-3AD203B41FA5}">
                      <a16:colId xmlns:a16="http://schemas.microsoft.com/office/drawing/2014/main" val="1667850724"/>
                    </a:ext>
                  </a:extLst>
                </a:gridCol>
                <a:gridCol w="1231560">
                  <a:extLst>
                    <a:ext uri="{9D8B030D-6E8A-4147-A177-3AD203B41FA5}">
                      <a16:colId xmlns:a16="http://schemas.microsoft.com/office/drawing/2014/main" val="1367101634"/>
                    </a:ext>
                  </a:extLst>
                </a:gridCol>
                <a:gridCol w="1231560">
                  <a:extLst>
                    <a:ext uri="{9D8B030D-6E8A-4147-A177-3AD203B41FA5}">
                      <a16:colId xmlns:a16="http://schemas.microsoft.com/office/drawing/2014/main" val="3553186105"/>
                    </a:ext>
                  </a:extLst>
                </a:gridCol>
                <a:gridCol w="1407495">
                  <a:extLst>
                    <a:ext uri="{9D8B030D-6E8A-4147-A177-3AD203B41FA5}">
                      <a16:colId xmlns:a16="http://schemas.microsoft.com/office/drawing/2014/main" val="2507533299"/>
                    </a:ext>
                  </a:extLst>
                </a:gridCol>
                <a:gridCol w="1459301">
                  <a:extLst>
                    <a:ext uri="{9D8B030D-6E8A-4147-A177-3AD203B41FA5}">
                      <a16:colId xmlns:a16="http://schemas.microsoft.com/office/drawing/2014/main" val="1939480739"/>
                    </a:ext>
                  </a:extLst>
                </a:gridCol>
              </a:tblGrid>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308912818"/>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2650135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2836327751"/>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1980178070"/>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020292494"/>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403884896"/>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4100836572"/>
                  </a:ext>
                </a:extLst>
              </a:tr>
              <a:tr h="403165">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40000"/>
                        <a:lumOff val="60000"/>
                      </a:schemeClr>
                    </a:solidFill>
                  </a:tcPr>
                </a:tc>
                <a:extLst>
                  <a:ext uri="{0D108BD9-81ED-4DB2-BD59-A6C34878D82A}">
                    <a16:rowId xmlns:a16="http://schemas.microsoft.com/office/drawing/2014/main" val="3364829712"/>
                  </a:ext>
                </a:extLst>
              </a:tr>
              <a:tr h="403165">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tc>
                  <a:txBody>
                    <a:bodyPr/>
                    <a:lstStyle/>
                    <a:p>
                      <a:pPr>
                        <a:lnSpc>
                          <a:spcPct val="107000"/>
                        </a:lnSpc>
                        <a:spcAft>
                          <a:spcPts val="800"/>
                        </a:spcAft>
                      </a:pPr>
                      <a:r>
                        <a:rPr lang="da-DK" sz="9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2507" marR="42507" marT="0" marB="0">
                    <a:solidFill>
                      <a:schemeClr val="accent1">
                        <a:lumMod val="20000"/>
                        <a:lumOff val="80000"/>
                      </a:schemeClr>
                    </a:solidFill>
                  </a:tcPr>
                </a:tc>
                <a:extLst>
                  <a:ext uri="{0D108BD9-81ED-4DB2-BD59-A6C34878D82A}">
                    <a16:rowId xmlns:a16="http://schemas.microsoft.com/office/drawing/2014/main" val="1301624015"/>
                  </a:ext>
                </a:extLst>
              </a:tr>
            </a:tbl>
          </a:graphicData>
        </a:graphic>
      </p:graphicFrame>
      <p:graphicFrame>
        <p:nvGraphicFramePr>
          <p:cNvPr id="17" name="Tabel 16">
            <a:extLst>
              <a:ext uri="{FF2B5EF4-FFF2-40B4-BE49-F238E27FC236}">
                <a16:creationId xmlns:a16="http://schemas.microsoft.com/office/drawing/2014/main" id="{3873137C-59B6-FD6A-06B6-C58B648F6DF3}"/>
              </a:ext>
            </a:extLst>
          </p:cNvPr>
          <p:cNvGraphicFramePr>
            <a:graphicFrameLocks noGrp="1"/>
          </p:cNvGraphicFramePr>
          <p:nvPr>
            <p:extLst>
              <p:ext uri="{D42A27DB-BD31-4B8C-83A1-F6EECF244321}">
                <p14:modId xmlns:p14="http://schemas.microsoft.com/office/powerpoint/2010/main" val="719428139"/>
              </p:ext>
            </p:extLst>
          </p:nvPr>
        </p:nvGraphicFramePr>
        <p:xfrm>
          <a:off x="1425426" y="5548158"/>
          <a:ext cx="9441961" cy="781685"/>
        </p:xfrm>
        <a:graphic>
          <a:graphicData uri="http://schemas.openxmlformats.org/drawingml/2006/table">
            <a:tbl>
              <a:tblPr firstRow="1" firstCol="1" bandRow="1">
                <a:tableStyleId>{5C22544A-7EE6-4342-B048-85BDC9FD1C3A}</a:tableStyleId>
              </a:tblPr>
              <a:tblGrid>
                <a:gridCol w="2882520">
                  <a:extLst>
                    <a:ext uri="{9D8B030D-6E8A-4147-A177-3AD203B41FA5}">
                      <a16:colId xmlns:a16="http://schemas.microsoft.com/office/drawing/2014/main" val="3360665804"/>
                    </a:ext>
                  </a:extLst>
                </a:gridCol>
                <a:gridCol w="3693533">
                  <a:extLst>
                    <a:ext uri="{9D8B030D-6E8A-4147-A177-3AD203B41FA5}">
                      <a16:colId xmlns:a16="http://schemas.microsoft.com/office/drawing/2014/main" val="2716170550"/>
                    </a:ext>
                  </a:extLst>
                </a:gridCol>
                <a:gridCol w="2865908">
                  <a:extLst>
                    <a:ext uri="{9D8B030D-6E8A-4147-A177-3AD203B41FA5}">
                      <a16:colId xmlns:a16="http://schemas.microsoft.com/office/drawing/2014/main" val="2458018187"/>
                    </a:ext>
                  </a:extLst>
                </a:gridCol>
              </a:tblGrid>
              <a:tr h="408940">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Aktivitet totalt efter første nedbrydning</a:t>
                      </a:r>
                    </a:p>
                    <a:p>
                      <a:pPr>
                        <a:lnSpc>
                          <a:spcPct val="107000"/>
                        </a:lnSpc>
                        <a:spcAft>
                          <a:spcPts val="800"/>
                        </a:spcAft>
                      </a:pPr>
                      <a:r>
                        <a:rPr lang="da-DK" sz="1200" kern="100" dirty="0">
                          <a:solidFill>
                            <a:schemeClr val="tx1"/>
                          </a:solidFill>
                          <a:effectLst/>
                          <a:latin typeface="+mn-lt"/>
                          <a:cs typeface="Arial" panose="020B0604020202020204" pitchFamily="34" charset="0"/>
                        </a:rPr>
                        <a:t> (niveau 4)</a:t>
                      </a:r>
                    </a:p>
                    <a:p>
                      <a:pPr>
                        <a:lnSpc>
                          <a:spcPct val="107000"/>
                        </a:lnSpc>
                        <a:spcAft>
                          <a:spcPts val="800"/>
                        </a:spcAft>
                      </a:pPr>
                      <a:r>
                        <a:rPr lang="da-DK" sz="1200" kern="100" dirty="0">
                          <a:solidFill>
                            <a:schemeClr val="tx1"/>
                          </a:solidFill>
                          <a:effectLst/>
                          <a:latin typeface="+mn-lt"/>
                          <a:cs typeface="Arial" panose="020B0604020202020204" pitchFamily="34" charset="0"/>
                        </a:rPr>
                        <a:t> </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latin typeface="+mn-lt"/>
                          <a:cs typeface="Arial" panose="020B0604020202020204" pitchFamily="34" charset="0"/>
                        </a:rPr>
                        <a:t>M = M1 + M2 + M3 osv.</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en-GB" sz="1200" kern="100" dirty="0">
                          <a:solidFill>
                            <a:schemeClr val="tx1"/>
                          </a:solidFill>
                          <a:effectLst/>
                          <a:latin typeface="+mn-lt"/>
                          <a:cs typeface="Arial" panose="020B0604020202020204" pitchFamily="34" charset="0"/>
                        </a:rPr>
                        <a:t>S = </a:t>
                      </a:r>
                      <a:r>
                        <a:rPr lang="da-DK" sz="1200" kern="100" dirty="0">
                          <a:solidFill>
                            <a:schemeClr val="tx1"/>
                          </a:solidFill>
                          <a:effectLst/>
                          <a:latin typeface="+mn-lt"/>
                          <a:cs typeface="Arial" panose="020B0604020202020204" pitchFamily="34" charset="0"/>
                          <a:sym typeface="Symbol" panose="05050102010706020507" pitchFamily="18" charset="2"/>
                        </a:rPr>
                        <a:t></a:t>
                      </a:r>
                      <a:r>
                        <a:rPr lang="en-GB" sz="1200" kern="100" dirty="0">
                          <a:solidFill>
                            <a:schemeClr val="tx1"/>
                          </a:solidFill>
                          <a:effectLst/>
                          <a:latin typeface="+mn-lt"/>
                          <a:cs typeface="Arial" panose="020B0604020202020204" pitchFamily="34" charset="0"/>
                        </a:rPr>
                        <a:t> S</a:t>
                      </a:r>
                      <a:r>
                        <a:rPr lang="en-GB" sz="1200" kern="100" baseline="-25000" dirty="0">
                          <a:solidFill>
                            <a:schemeClr val="tx1"/>
                          </a:solidFill>
                          <a:effectLst/>
                          <a:latin typeface="+mn-lt"/>
                          <a:cs typeface="Arial" panose="020B0604020202020204" pitchFamily="34" charset="0"/>
                        </a:rPr>
                        <a:t>1</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2</a:t>
                      </a:r>
                      <a:r>
                        <a:rPr lang="en-GB" sz="1200" kern="100" baseline="30000" dirty="0">
                          <a:solidFill>
                            <a:schemeClr val="tx1"/>
                          </a:solidFill>
                          <a:effectLst/>
                          <a:latin typeface="+mn-lt"/>
                          <a:cs typeface="Arial" panose="020B0604020202020204" pitchFamily="34" charset="0"/>
                        </a:rPr>
                        <a:t>2</a:t>
                      </a:r>
                      <a:r>
                        <a:rPr lang="en-GB" sz="1200" kern="100" dirty="0">
                          <a:solidFill>
                            <a:schemeClr val="tx1"/>
                          </a:solidFill>
                          <a:effectLst/>
                          <a:latin typeface="+mn-lt"/>
                          <a:cs typeface="Arial" panose="020B0604020202020204" pitchFamily="34" charset="0"/>
                        </a:rPr>
                        <a:t> + S</a:t>
                      </a:r>
                      <a:r>
                        <a:rPr lang="en-GB" sz="1200" kern="100" baseline="-25000" dirty="0">
                          <a:solidFill>
                            <a:schemeClr val="tx1"/>
                          </a:solidFill>
                          <a:effectLst/>
                          <a:latin typeface="+mn-lt"/>
                          <a:cs typeface="Arial" panose="020B0604020202020204" pitchFamily="34" charset="0"/>
                        </a:rPr>
                        <a:t>3</a:t>
                      </a:r>
                      <a:r>
                        <a:rPr lang="en-GB" sz="1200" kern="100" baseline="30000" dirty="0">
                          <a:solidFill>
                            <a:schemeClr val="tx1"/>
                          </a:solidFill>
                          <a:effectLst/>
                          <a:latin typeface="+mn-lt"/>
                          <a:cs typeface="Arial" panose="020B0604020202020204" pitchFamily="34" charset="0"/>
                        </a:rPr>
                        <a:t>2   </a:t>
                      </a:r>
                      <a:r>
                        <a:rPr lang="en-GB" sz="1200" kern="100" dirty="0" err="1">
                          <a:solidFill>
                            <a:schemeClr val="tx1"/>
                          </a:solidFill>
                          <a:effectLst/>
                          <a:latin typeface="+mn-lt"/>
                          <a:cs typeface="Arial" panose="020B0604020202020204" pitchFamily="34" charset="0"/>
                        </a:rPr>
                        <a:t>osv</a:t>
                      </a:r>
                      <a:r>
                        <a:rPr lang="en-GB" sz="1200" kern="100" dirty="0">
                          <a:solidFill>
                            <a:schemeClr val="tx1"/>
                          </a:solidFill>
                          <a:effectLst/>
                          <a:latin typeface="+mn-lt"/>
                          <a:cs typeface="Arial" panose="020B0604020202020204" pitchFamily="34" charset="0"/>
                        </a:rPr>
                        <a:t>.</a:t>
                      </a:r>
                      <a:endParaRPr lang="da-DK" sz="1200" kern="100" dirty="0">
                        <a:solidFill>
                          <a:schemeClr val="tx1"/>
                        </a:solidFill>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437906078"/>
                  </a:ext>
                </a:extLst>
              </a:tr>
            </a:tbl>
          </a:graphicData>
        </a:graphic>
      </p:graphicFrame>
    </p:spTree>
    <p:extLst>
      <p:ext uri="{BB962C8B-B14F-4D97-AF65-F5344CB8AC3E}">
        <p14:creationId xmlns:p14="http://schemas.microsoft.com/office/powerpoint/2010/main" val="219523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Referencer og links</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9AFEEC0A-6D3F-A941-B396-4B3EB4B7DE2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4A32CDE5-EC7F-A674-6B12-3C78DA5BFAE4}"/>
              </a:ext>
            </a:extLst>
          </p:cNvPr>
          <p:cNvSpPr/>
          <p:nvPr/>
        </p:nvSpPr>
        <p:spPr>
          <a:xfrm>
            <a:off x="1317629" y="1053204"/>
            <a:ext cx="9441962" cy="4431213"/>
          </a:xfrm>
          <a:prstGeom prst="rect">
            <a:avLst/>
          </a:prstGeom>
          <a:ln>
            <a:noFill/>
          </a:ln>
        </p:spPr>
        <p:txBody>
          <a:bodyPr wrap="square">
            <a:spAutoFit/>
          </a:bodyPr>
          <a:lstStyle/>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Målhierarkiet –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Dette værktøj definerer projektets leverancer, som er udgangspunkt for struktureringen af planen i indsatsområder. Der skal estimeres budget for aktiviteter, indsatsområder og de enkelte leverancer.</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Milepælsbeskrivelse: </a:t>
            </a:r>
            <a:r>
              <a:rPr lang="da-DK" sz="1200" dirty="0">
                <a:ea typeface="SimSun" panose="02010600030101010101" pitchFamily="2" charset="-122"/>
                <a:cs typeface="Arial" panose="020B0604020202020204" pitchFamily="34" charset="0"/>
              </a:rPr>
              <a:t>De enkelte milepæle kan defineres og beskrives meget konkret og specifikt vha. dette værktøj. Der bør udarbejdes budget for samtlige milepæle.</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Aktivitetsbeskrivelse: </a:t>
            </a:r>
            <a:r>
              <a:rPr lang="da-DK" sz="1200" dirty="0">
                <a:ea typeface="SimSun" panose="02010600030101010101" pitchFamily="2" charset="-122"/>
                <a:cs typeface="Arial" panose="020B0604020202020204" pitchFamily="34" charset="0"/>
              </a:rPr>
              <a:t>De enkelte aktiviteter kan defineres og beskrives meget konkret og specifikt vha. dette værktøj. Der bør udarbejdes budget for samtlige aktiviteter.</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Risikoanalysen: </a:t>
            </a:r>
            <a:r>
              <a:rPr lang="da-DK" sz="1200" dirty="0">
                <a:ea typeface="SimSun" panose="02010600030101010101" pitchFamily="2" charset="-122"/>
                <a:cs typeface="Arial" panose="020B0604020202020204" pitchFamily="34" charset="0"/>
              </a:rPr>
              <a:t>På baggrund af risikoanalysen skal forebyggende og afbødende aktiviteter indbygges i planen for at gøre den mere robust. Der bør udarbejdes budget for forebyggende og afbødende aktiviteter.</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Projektorganisering: </a:t>
            </a:r>
            <a:r>
              <a:rPr lang="da-DK" sz="1200" dirty="0">
                <a:ea typeface="SimSun" panose="02010600030101010101" pitchFamily="2" charset="-122"/>
                <a:cs typeface="Arial" panose="020B0604020202020204" pitchFamily="34" charset="0"/>
              </a:rPr>
              <a:t>Organiseringen angiver, hvem der er ansvarlig for hvert indsatsområde og hvilke aktiviteter.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pPr>
            <a:r>
              <a:rPr lang="da-DK" sz="1200" b="1" dirty="0">
                <a:ea typeface="SimSun" panose="02010600030101010101" pitchFamily="2" charset="-122"/>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Power i projekter og portefølje </a:t>
            </a:r>
            <a:r>
              <a:rPr lang="da-DK" sz="1200" dirty="0">
                <a:ea typeface="SimSun" panose="02010600030101010101" pitchFamily="2" charset="-122"/>
                <a:cs typeface="Arial" panose="020B0604020202020204" pitchFamily="34" charset="0"/>
              </a:rPr>
              <a:t>5. udgave, Djøf Forlag 2024</a:t>
            </a: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Projektlederskab – effekt til tiden </a:t>
            </a:r>
            <a:r>
              <a:rPr lang="da-DK" sz="1200" dirty="0">
                <a:ea typeface="SimSun" panose="02010600030101010101" pitchFamily="2" charset="-122"/>
                <a:cs typeface="Arial" panose="020B0604020202020204" pitchFamily="34" charset="0"/>
              </a:rPr>
              <a:t>1. udgave, Djøf Forlag 2016</a:t>
            </a: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110482589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1602</Words>
  <Application>Microsoft Office PowerPoint</Application>
  <PresentationFormat>Widescreen</PresentationFormat>
  <Paragraphs>456</Paragraphs>
  <Slides>10</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10</vt:i4>
      </vt:variant>
    </vt:vector>
  </HeadingPairs>
  <TitlesOfParts>
    <vt:vector size="18" baseType="lpstr">
      <vt:lpstr>Aptos</vt: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118</cp:revision>
  <dcterms:created xsi:type="dcterms:W3CDTF">2018-07-25T07:58:36Z</dcterms:created>
  <dcterms:modified xsi:type="dcterms:W3CDTF">2024-07-17T12:15:51Z</dcterms:modified>
</cp:coreProperties>
</file>