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70" r:id="rId8"/>
    <p:sldId id="466" r:id="rId9"/>
    <p:sldId id="4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8.2</a:t>
            </a:r>
          </a:p>
          <a:p>
            <a:r>
              <a:rPr lang="da-DK" sz="4000" dirty="0">
                <a:solidFill>
                  <a:srgbClr val="6B9C77"/>
                </a:solidFill>
                <a:latin typeface="HelveticaNeueLT Std Lt Cn" panose="020B0406020202030204" pitchFamily="34" charset="0"/>
                <a:cs typeface="Arial Narrow" panose="020B0604020202020204" pitchFamily="34" charset="0"/>
              </a:rPr>
              <a:t>DET DOBBELTE BOGHOLDERI</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Det dobbelte bogholderi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D2E301DA-67C8-AEB6-A322-42710D69493C}"/>
              </a:ext>
            </a:extLst>
          </p:cNvPr>
          <p:cNvSpPr/>
          <p:nvPr/>
        </p:nvSpPr>
        <p:spPr>
          <a:xfrm>
            <a:off x="1337495" y="1030344"/>
            <a:ext cx="9466727" cy="5078313"/>
          </a:xfrm>
          <a:prstGeom prst="rect">
            <a:avLst/>
          </a:prstGeom>
          <a:ln>
            <a:noFill/>
          </a:ln>
        </p:spPr>
        <p:txBody>
          <a:bodyPr wrap="square">
            <a:spAutoFit/>
          </a:bodyPr>
          <a:lstStyle/>
          <a:p>
            <a:r>
              <a:rPr lang="da-DK" sz="1200" b="1" dirty="0"/>
              <a:t>Formål og udbytte</a:t>
            </a:r>
          </a:p>
          <a:p>
            <a:r>
              <a:rPr lang="da-DK" sz="1200" dirty="0"/>
              <a:t>I projekter med organisatoriske forandringer kan mange medarbejdere være utrygge ved ændringerne og derfor yde en vis modstand.  Derfor er det hensigtsmæssigt at vurdere interessenternes udfordringer med de planlagte forandringer. Analysen udføres for at:</a:t>
            </a:r>
            <a:endParaRPr lang="da-DK" sz="1200" b="1" dirty="0"/>
          </a:p>
          <a:p>
            <a:pPr marL="171450" lvl="0" indent="-171450">
              <a:buFont typeface="Arial" panose="020B0604020202020204" pitchFamily="34" charset="0"/>
              <a:buChar char="•"/>
            </a:pPr>
            <a:r>
              <a:rPr lang="da-DK" sz="1200" dirty="0"/>
              <a:t>Optimere forandringskommunikationen og sikre at medarbejderne er trygge ved rejsen mod den nye situation.</a:t>
            </a:r>
            <a:endParaRPr lang="da-DK" sz="1200" b="1" dirty="0"/>
          </a:p>
          <a:p>
            <a:pPr marL="171450" lvl="0" indent="-171450">
              <a:buFont typeface="Arial" panose="020B0604020202020204" pitchFamily="34" charset="0"/>
              <a:buChar char="•"/>
            </a:pPr>
            <a:r>
              <a:rPr lang="da-DK" sz="1200" dirty="0"/>
              <a:t>Vurdere, hvordan den enkelte interessent forholder sig til projektet.</a:t>
            </a:r>
            <a:endParaRPr lang="da-DK" sz="1200" b="1" dirty="0"/>
          </a:p>
          <a:p>
            <a:pPr marL="171450" lvl="0" indent="-171450">
              <a:buFont typeface="Arial" panose="020B0604020202020204" pitchFamily="34" charset="0"/>
              <a:buChar char="•"/>
            </a:pPr>
            <a:r>
              <a:rPr lang="da-DK" sz="1200" dirty="0"/>
              <a:t>Vurdere, hvor store bidrag eller ofre den enkelte interessent må levere som følge af projektet.</a:t>
            </a:r>
            <a:endParaRPr lang="da-DK" sz="1200" b="1" dirty="0"/>
          </a:p>
          <a:p>
            <a:pPr marL="171450" lvl="0" indent="-171450">
              <a:buFont typeface="Arial" panose="020B0604020202020204" pitchFamily="34" charset="0"/>
              <a:buChar char="•"/>
            </a:pPr>
            <a:r>
              <a:rPr lang="da-DK" sz="1200" dirty="0"/>
              <a:t>Vurdere hvilke områder der bekymrer den enkelte interessent vedrørende den fremtidige løsning.</a:t>
            </a:r>
            <a:endParaRPr lang="da-DK" sz="1200" b="1" dirty="0"/>
          </a:p>
          <a:p>
            <a:pPr marL="171450" lvl="0" indent="-171450">
              <a:buFont typeface="Arial" panose="020B0604020202020204" pitchFamily="34" charset="0"/>
              <a:buChar char="•"/>
            </a:pPr>
            <a:r>
              <a:rPr lang="da-DK" sz="1200" dirty="0"/>
              <a:t>Opstille tiltag, der kan minimere interessenternes modstand eller maksimere deres udbytte.</a:t>
            </a:r>
            <a:endParaRPr lang="da-DK" sz="1200" b="1" dirty="0"/>
          </a:p>
          <a:p>
            <a:endParaRPr lang="da-DK" sz="1200" dirty="0"/>
          </a:p>
          <a:p>
            <a:r>
              <a:rPr lang="da-DK" sz="1200" b="1" dirty="0"/>
              <a:t>Hvornår udarbejdes det dobbelte bogholderi?</a:t>
            </a:r>
            <a:endParaRPr lang="da-DK" sz="1200" dirty="0"/>
          </a:p>
          <a:p>
            <a:pPr marL="171450" lvl="0" indent="-171450">
              <a:buFont typeface="Arial" panose="020B0604020202020204" pitchFamily="34" charset="0"/>
              <a:buChar char="•"/>
            </a:pPr>
            <a:r>
              <a:rPr lang="da-DK" sz="1200" dirty="0"/>
              <a:t>Analysen bør foretages så hurtigt som muligt, når projektets målsætning er fastlagt, og det første udkast til plan foreligger.</a:t>
            </a:r>
          </a:p>
          <a:p>
            <a:pPr marL="171450" lvl="0" indent="-171450">
              <a:buFont typeface="Arial" panose="020B0604020202020204" pitchFamily="34" charset="0"/>
              <a:buChar char="•"/>
            </a:pPr>
            <a:r>
              <a:rPr lang="da-DK" sz="1200" dirty="0"/>
              <a:t>Analysen kan detaljeres i de enkelte indsatsområder, når der opstår mere detaljeret viden om forandringerne og deres indflydelse for den enkelte.</a:t>
            </a:r>
          </a:p>
          <a:p>
            <a:pPr marL="171450" lvl="0" indent="-171450">
              <a:buFont typeface="Arial" panose="020B0604020202020204" pitchFamily="34" charset="0"/>
              <a:buChar char="•"/>
            </a:pPr>
            <a:r>
              <a:rPr lang="da-DK" sz="1200" dirty="0"/>
              <a:t>Det dobbelte bogholderi skal løbende revideres og vedligeholdes gennem projektet. Specielt hvis der opstår overraskelser, såsom interessenter/medarbejdere, der reagerer anderledes end forventet, eller der dukker uventede eller ”glemte” interessenter op.</a:t>
            </a:r>
          </a:p>
          <a:p>
            <a:endParaRPr lang="da-DK" sz="1200" b="1" dirty="0"/>
          </a:p>
          <a:p>
            <a:r>
              <a:rPr lang="da-DK" sz="1200" b="1" dirty="0"/>
              <a:t>Faldgruber og begrænsninger</a:t>
            </a:r>
            <a:endParaRPr lang="da-DK" sz="1200" dirty="0"/>
          </a:p>
          <a:p>
            <a:pPr marL="171450" lvl="0" indent="-171450">
              <a:buFont typeface="Arial" panose="020B0604020202020204" pitchFamily="34" charset="0"/>
              <a:buChar char="•"/>
            </a:pPr>
            <a:r>
              <a:rPr lang="da-DK" sz="1200" dirty="0"/>
              <a:t>Hvis analysen gennemføres af projektgruppen, har denne ikke altid det rette billede af medarbejdernes modstand.</a:t>
            </a:r>
          </a:p>
          <a:p>
            <a:pPr marL="171450" lvl="0" indent="-171450">
              <a:buFont typeface="Arial" panose="020B0604020202020204" pitchFamily="34" charset="0"/>
              <a:buChar char="•"/>
            </a:pPr>
            <a:r>
              <a:rPr lang="da-DK" sz="1200" dirty="0"/>
              <a:t>Vær opmærksom på, at hvis analysen gennemføres sammen med medarbejdergrupper, er det ikke altid, at gruppen er homogen. De enkelte personer i gruppen kan have meget forskellig opfattelse af projektets udbytte og ulemper i fremtiden.</a:t>
            </a:r>
          </a:p>
          <a:p>
            <a:pPr marL="171450" lvl="0" indent="-171450">
              <a:buFont typeface="Arial" panose="020B0604020202020204" pitchFamily="34" charset="0"/>
              <a:buChar char="•"/>
            </a:pPr>
            <a:r>
              <a:rPr lang="da-DK" sz="1200" dirty="0"/>
              <a:t>Vær opmærksom på, at der i mange organisationer findes opinionsdannere, som har meget stor indflydelse på den øvrige del af medarbejderne. Ganske få opinionsdannere kan derfor påvirke analysen og projektet.</a:t>
            </a:r>
          </a:p>
          <a:p>
            <a:pPr marL="171450" lvl="0" indent="-171450">
              <a:buFont typeface="Arial" panose="020B0604020202020204" pitchFamily="34" charset="0"/>
              <a:buChar char="•"/>
            </a:pPr>
            <a:r>
              <a:rPr lang="da-DK" sz="1200" dirty="0"/>
              <a:t>Husk, at udbytte og ulemper for den enkelte ikke kan ændres blot ved information og oplysning. Ofte vil det være nødvendigt med involvering og helt konkrete tiltag i projektet.</a:t>
            </a:r>
          </a:p>
          <a:p>
            <a:pPr marL="171450" lvl="0" indent="-171450">
              <a:buFont typeface="Arial" panose="020B0604020202020204" pitchFamily="34" charset="0"/>
              <a:buChar char="•"/>
            </a:pPr>
            <a:r>
              <a:rPr lang="da-DK" sz="1200" dirty="0"/>
              <a:t>Analysen er projektteamets opfattelse, ikke interessenternes. Derfor bør analysen udarbejdes af flere personer med forskelligt kendskab til interessenterne. Analysen bør derfor verificeres blandt interessenterne.</a:t>
            </a:r>
          </a:p>
          <a:p>
            <a:pPr marL="171450" lvl="0" indent="-171450">
              <a:buFont typeface="Arial" panose="020B0604020202020204" pitchFamily="34" charset="0"/>
              <a:buChar char="•"/>
            </a:pPr>
            <a:r>
              <a:rPr lang="da-DK" sz="1200" dirty="0"/>
              <a:t>Analysen er et øjebliksbillede, som kan ændre sig under projektforløbet.</a:t>
            </a:r>
          </a:p>
          <a:p>
            <a:endParaRPr lang="da-DK" sz="1200" b="1"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 for beskrivelsen af det dobbelte bogholderi</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8EAE0F44-236C-83BB-B4BE-604175BDC581}"/>
              </a:ext>
            </a:extLst>
          </p:cNvPr>
          <p:cNvSpPr/>
          <p:nvPr/>
        </p:nvSpPr>
        <p:spPr>
          <a:xfrm>
            <a:off x="1353594" y="945762"/>
            <a:ext cx="9441962" cy="5816977"/>
          </a:xfrm>
          <a:prstGeom prst="rect">
            <a:avLst/>
          </a:prstGeom>
          <a:ln>
            <a:noFill/>
          </a:ln>
        </p:spPr>
        <p:txBody>
          <a:bodyPr wrap="square">
            <a:spAutoFit/>
          </a:bodyPr>
          <a:lstStyle/>
          <a:p>
            <a:r>
              <a:rPr lang="da-DK" sz="1200" b="1" dirty="0"/>
              <a:t>Hvem deltager?</a:t>
            </a:r>
            <a:endParaRPr lang="da-DK" sz="1200" dirty="0"/>
          </a:p>
          <a:p>
            <a:r>
              <a:rPr lang="da-DK" sz="1200" dirty="0"/>
              <a:t>Det dobbelte bogholderi beskriver situationen, som den opfattes af den bestemt målgruppe af medarbejdere nu og i fremtiden. </a:t>
            </a:r>
          </a:p>
          <a:p>
            <a:pPr marL="171450" lvl="0" indent="-171450">
              <a:buFont typeface="Arial" panose="020B0604020202020204" pitchFamily="34" charset="0"/>
              <a:buChar char="•"/>
            </a:pPr>
            <a:r>
              <a:rPr lang="da-DK" sz="1200" dirty="0"/>
              <a:t>Analysen kan udarbejdes på flere måder. Den klassiske måde er, at projektgruppen udarbejder beskrivelserne på samme måde, som gruppen udarbejder en interessentanalyse. Det er rent faktisk en detaljeret interessentanalyse med fokus på selve forandringen. </a:t>
            </a:r>
          </a:p>
          <a:p>
            <a:pPr marL="171450" lvl="0" indent="-171450">
              <a:buFont typeface="Arial" panose="020B0604020202020204" pitchFamily="34" charset="0"/>
              <a:buChar char="•"/>
            </a:pPr>
            <a:r>
              <a:rPr lang="da-DK" sz="1200" dirty="0"/>
              <a:t>Men det er også muligt at involvere målgruppen og lederne i udarbejdelsen af beskrivelsen. Det er en udmærket måde at synliggøre problemstillingen og drøfte, hvordan ændringerne bedst håndteres.</a:t>
            </a:r>
          </a:p>
          <a:p>
            <a:pPr marL="171450" lvl="0" indent="-171450">
              <a:buFont typeface="Arial" panose="020B0604020202020204" pitchFamily="34" charset="0"/>
              <a:buChar char="•"/>
            </a:pPr>
            <a:r>
              <a:rPr lang="da-DK" sz="1200" dirty="0"/>
              <a:t>Udarbejdes det dobbelte bogholderi på en workshop med målgruppen, informerer ledelsen eller projektleder om projektets vision og den brændende platform. Derefter spørges deltagerne om, hvad de værdsætter ved den nuværende situation, samt hvad de er utrygge ved eller bekymrede for i projektperioden og den fremtidige løsning. Svarene noteres i værktøjets to midterste søjler.</a:t>
            </a:r>
          </a:p>
          <a:p>
            <a:endParaRPr lang="da-DK" sz="1200" b="1" dirty="0"/>
          </a:p>
          <a:p>
            <a:r>
              <a:rPr lang="da-DK" sz="1200" b="1" dirty="0"/>
              <a:t>Beskrivelsen af forandringen i det dobbelte bogholderi</a:t>
            </a:r>
            <a:endParaRPr lang="da-DK" sz="1200" dirty="0"/>
          </a:p>
          <a:p>
            <a:r>
              <a:rPr lang="da-DK" sz="1200" dirty="0"/>
              <a:t>De fleste mennesker ved udmærket, at ændringer også er forbundet med ulemper. Hvis du som projektleder ikke oplyser prisen, eller hårdnakket påstår, at der ikke er nogen pris, så vokser mistro, skepsis og modstand. Derfor skal prisen håndteres på en hensigtsmæssig måde. En god måde at betragte og synliggøre denne pris er ved hjælp af dette værktøj. Det dobbelte bogholderi beskriver situationen i dag og i fremtiden: </a:t>
            </a:r>
          </a:p>
          <a:p>
            <a:pPr marL="171450" lvl="0" indent="-171450">
              <a:buFont typeface="Arial" panose="020B0604020202020204" pitchFamily="34" charset="0"/>
              <a:buChar char="•"/>
            </a:pPr>
            <a:r>
              <a:rPr lang="da-DK" sz="1200" b="1" dirty="0"/>
              <a:t>Nu: </a:t>
            </a:r>
            <a:r>
              <a:rPr lang="da-DK" sz="1200" dirty="0"/>
              <a:t>”Hvad er problemerne ved den nuværende situation, og hvad er de positive sider af status quo?”</a:t>
            </a:r>
          </a:p>
          <a:p>
            <a:pPr marL="171450" lvl="0" indent="-171450">
              <a:buFont typeface="Arial" panose="020B0604020202020204" pitchFamily="34" charset="0"/>
              <a:buChar char="•"/>
            </a:pPr>
            <a:r>
              <a:rPr lang="da-DK" sz="1200" b="1" dirty="0"/>
              <a:t>Fremtiden: </a:t>
            </a:r>
            <a:r>
              <a:rPr lang="da-DK" sz="1200" dirty="0"/>
              <a:t>”Hvad er visionen, og hvilke ulemper ser vi i projektperioden og i den fremtidige løsning?”</a:t>
            </a:r>
          </a:p>
          <a:p>
            <a:endParaRPr lang="da-DK" sz="1200" dirty="0"/>
          </a:p>
          <a:p>
            <a:r>
              <a:rPr lang="da-DK" sz="1200" dirty="0"/>
              <a:t>Der findes ikke kun ét billede af nutiden og ét af fremtiden, billedet er forskelligt fra målgruppe til målgruppe. Derfor gør værktøjet det muligt at udarbejde denne beskrivelse for de forskellige målgrupper, som bliver berørt af vort projekt på forskellig måde. Når det dobbelte bogholderi beskrives for den enkelte målgruppe, er det vigtigt, at det beskrives set med målgruppens øjne. Hvordan opfatter målgruppen den brændende platform, og hvad er en attraktiv vision for målgruppen? </a:t>
            </a:r>
          </a:p>
          <a:p>
            <a:endParaRPr lang="da-DK" sz="1200" b="1" dirty="0"/>
          </a:p>
          <a:p>
            <a:r>
              <a:rPr lang="da-DK" sz="1200" b="1" dirty="0"/>
              <a:t>Det dobbelte bogholderi er opbygget i fire søjler</a:t>
            </a:r>
            <a:endParaRPr lang="da-DK" sz="1200" dirty="0"/>
          </a:p>
          <a:p>
            <a:pPr marL="171450" lvl="0" indent="-171450">
              <a:buFont typeface="Arial" panose="020B0604020202020204" pitchFamily="34" charset="0"/>
              <a:buChar char="•"/>
            </a:pPr>
            <a:r>
              <a:rPr lang="da-DK" sz="1200" dirty="0"/>
              <a:t>Yderst til venstre er den negative situation i dag – den brændende platform. </a:t>
            </a:r>
          </a:p>
          <a:p>
            <a:pPr marL="171450" lvl="0" indent="-171450">
              <a:buFont typeface="Arial" panose="020B0604020202020204" pitchFamily="34" charset="0"/>
              <a:buChar char="•"/>
            </a:pPr>
            <a:r>
              <a:rPr lang="da-DK" sz="1200" dirty="0"/>
              <a:t>Yderst til højre er den positive fremtid – visionen. </a:t>
            </a:r>
          </a:p>
          <a:p>
            <a:pPr marL="171450" lvl="0" indent="-171450">
              <a:buFont typeface="Arial" panose="020B0604020202020204" pitchFamily="34" charset="0"/>
              <a:buChar char="•"/>
            </a:pPr>
            <a:r>
              <a:rPr lang="da-DK" sz="1200" dirty="0"/>
              <a:t>Anden søjle fra venstre beskriver det, medarbejderne synes er positivt i den nuværende situation. </a:t>
            </a:r>
          </a:p>
          <a:p>
            <a:pPr marL="171450" lvl="0" indent="-171450">
              <a:buFont typeface="Arial" panose="020B0604020202020204" pitchFamily="34" charset="0"/>
              <a:buChar char="•"/>
            </a:pPr>
            <a:r>
              <a:rPr lang="da-DK" sz="1200" dirty="0"/>
              <a:t>Den tredje søjle beskriver det negative ved projektgennemførelsen og fremtiden. </a:t>
            </a:r>
          </a:p>
          <a:p>
            <a:pPr marL="171450" indent="-171450">
              <a:buFont typeface="Arial" panose="020B0604020202020204" pitchFamily="34" charset="0"/>
              <a:buChar char="•"/>
            </a:pPr>
            <a:r>
              <a:rPr lang="da-DK" sz="1200" dirty="0"/>
              <a:t>Forskellen mellem de to midterste søjler er den pris, medarbejderne opfatter, de betaler for forandringen.</a:t>
            </a:r>
          </a:p>
          <a:p>
            <a:pPr marL="171450" lvl="0" indent="-171450">
              <a:buFont typeface="Arial" panose="020B0604020202020204" pitchFamily="34" charset="0"/>
              <a:buChar char="•"/>
            </a:pPr>
            <a:endParaRPr lang="da-DK" sz="1200" dirty="0"/>
          </a:p>
          <a:p>
            <a:endParaRPr lang="da-DK" sz="1200" dirty="0">
              <a:cs typeface="Arial" panose="020B0604020202020204" pitchFamily="34" charset="0"/>
            </a:endParaRPr>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Sådan anvendes det dobbelte bogholderi  </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EC8FB02F-B16F-62FF-F36A-04A83D71FAAC}"/>
              </a:ext>
            </a:extLst>
          </p:cNvPr>
          <p:cNvSpPr/>
          <p:nvPr/>
        </p:nvSpPr>
        <p:spPr>
          <a:xfrm>
            <a:off x="1353594" y="963518"/>
            <a:ext cx="9441962" cy="4893647"/>
          </a:xfrm>
          <a:prstGeom prst="rect">
            <a:avLst/>
          </a:prstGeom>
          <a:ln>
            <a:noFill/>
          </a:ln>
        </p:spPr>
        <p:txBody>
          <a:bodyPr wrap="square">
            <a:spAutoFit/>
          </a:bodyPr>
          <a:lstStyle/>
          <a:p>
            <a:r>
              <a:rPr lang="da-DK" sz="1200" b="1" dirty="0"/>
              <a:t>Udarbejdelsen af det dobbelte bogholderi</a:t>
            </a:r>
            <a:endParaRPr lang="da-DK" sz="1200" dirty="0"/>
          </a:p>
          <a:p>
            <a:endParaRPr lang="da-DK" sz="1200" b="1" dirty="0"/>
          </a:p>
          <a:p>
            <a:r>
              <a:rPr lang="da-DK" sz="1200" b="1" dirty="0"/>
              <a:t>Trin 1: </a:t>
            </a:r>
            <a:r>
              <a:rPr lang="da-DK" sz="1200" dirty="0"/>
              <a:t>Den nuværende situation noteres i skemaets venstre kolonne. Hvorfor skal den nuværende situation ændres? Hvorfor er projektet overhovedet sat i gang? I samme trin beskrives visioner, fordele ved den fremtidige situation i højre kolonne. </a:t>
            </a:r>
          </a:p>
          <a:p>
            <a:endParaRPr lang="da-DK" sz="1200" b="1" dirty="0"/>
          </a:p>
          <a:p>
            <a:r>
              <a:rPr lang="da-DK" sz="1200" b="1" dirty="0"/>
              <a:t>Trin 2: </a:t>
            </a:r>
            <a:r>
              <a:rPr lang="da-DK" sz="1200" dirty="0"/>
              <a:t>Alle fordelene ved den nuværende situation beskrives, set med den pågældende målgruppes øjne. Efter at fordelene er beskrevet, beskrives ulemperne i den fremtidige situation. Disse ulemper vil ofte kunne relateres direkte til medarbejdernes usikkerhed og frygt for fremtiden. Når fordelene ved den eksisterende situation og den fremtidige løsning er beskrevet, kan man definere den pris, som interessentgruppen oplever, de skal betale for forandringen.</a:t>
            </a:r>
          </a:p>
          <a:p>
            <a:endParaRPr lang="da-DK" sz="1200" b="1" dirty="0"/>
          </a:p>
          <a:p>
            <a:r>
              <a:rPr lang="da-DK" sz="1200" b="1" dirty="0"/>
              <a:t>Trin 3: </a:t>
            </a:r>
            <a:r>
              <a:rPr lang="da-DK" sz="1200" dirty="0"/>
              <a:t>Så konkluderes der med hensyn til målgruppens opfattelse af den kommende forandring. Den pågældende gruppe vil føle, at de mister de fordele, de har i dag og får de ulemper, der er i det fremtidige system. Ofte har de svært ved at se ulemperne i det nuværende system og visionen i det fremtidige system.</a:t>
            </a:r>
          </a:p>
          <a:p>
            <a:endParaRPr lang="da-DK" sz="1200" dirty="0"/>
          </a:p>
          <a:p>
            <a:r>
              <a:rPr lang="da-DK" sz="1200" dirty="0"/>
              <a:t>Det vil ofte fremgå af analysen, på hvilke områder målgruppen er nervøse og frustrerede over den fremtidige løsning. Dette kan f.eks. være nyt IT-system, nye arbejdsgange. Ud fra disse beskrivelser vil det være muligt at opstille tiltag, som kan igangsættes i projektet. Det er ikke muligt at forklare målgruppen, at ulemper ikke er ulemper. Det er nødvendigt at planlægge tiltag, der fjerner ulemperne, f.eks. træning, tid til oplæring, teambuilding-aktiviteter osv.</a:t>
            </a:r>
          </a:p>
          <a:p>
            <a:endParaRPr lang="da-DK" sz="1200" b="1" dirty="0"/>
          </a:p>
          <a:p>
            <a:r>
              <a:rPr lang="da-DK" sz="1200" b="1" dirty="0"/>
              <a:t>Brug af det dobbelte bogholderi til forandringskommunikation</a:t>
            </a:r>
            <a:endParaRPr lang="da-DK" sz="1200" dirty="0"/>
          </a:p>
          <a:p>
            <a:pPr marL="171450" indent="-171450">
              <a:buFont typeface="Arial" panose="020B0604020202020204" pitchFamily="34" charset="0"/>
              <a:buChar char="•"/>
            </a:pPr>
            <a:r>
              <a:rPr lang="da-DK" sz="1200" dirty="0"/>
              <a:t>Start altid i midten af bogholderiet med prisen. Når målgruppen hører om forandringen, er de chokerede, afvisende og vrede. </a:t>
            </a:r>
          </a:p>
          <a:p>
            <a:pPr marL="171450" lvl="0" indent="-171450">
              <a:buFont typeface="Arial" panose="020B0604020202020204" pitchFamily="34" charset="0"/>
              <a:buChar char="•"/>
            </a:pPr>
            <a:r>
              <a:rPr lang="da-DK" sz="1200" dirty="0"/>
              <a:t>De har kun én tanke: ”Hvad betyder det for mig?” De hører intet andet, før de har en fornemmelse af, at du forstår deres situation.</a:t>
            </a:r>
          </a:p>
          <a:p>
            <a:pPr marL="171450" lvl="0" indent="-171450">
              <a:buFont typeface="Arial" panose="020B0604020202020204" pitchFamily="34" charset="0"/>
              <a:buChar char="•"/>
            </a:pPr>
            <a:r>
              <a:rPr lang="da-DK" sz="1200" dirty="0"/>
              <a:t>Start anerkendende med det, de gør og sætter pris på i dag. Når du meddeler, at nu skal der ændres, kan det godt opfattes, som om målgruppen ikke har gjort det godt nok indtil nu.</a:t>
            </a:r>
          </a:p>
          <a:p>
            <a:pPr marL="171450" lvl="0" indent="-171450">
              <a:buFont typeface="Arial" panose="020B0604020202020204" pitchFamily="34" charset="0"/>
              <a:buChar char="•"/>
            </a:pPr>
            <a:r>
              <a:rPr lang="da-DK" sz="1200" dirty="0"/>
              <a:t>Skab troværdighed ved at vise, at du kan se sagen fra flere sider og forstår målgruppen! </a:t>
            </a:r>
          </a:p>
          <a:p>
            <a:endParaRPr lang="da-DK" sz="1200" b="1" dirty="0"/>
          </a:p>
        </p:txBody>
      </p:sp>
    </p:spTree>
    <p:extLst>
      <p:ext uri="{BB962C8B-B14F-4D97-AF65-F5344CB8AC3E}">
        <p14:creationId xmlns:p14="http://schemas.microsoft.com/office/powerpoint/2010/main" val="416348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Beskrivelse og anvendelse til kommunikation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10" name="Gruppe 9">
            <a:extLst>
              <a:ext uri="{FF2B5EF4-FFF2-40B4-BE49-F238E27FC236}">
                <a16:creationId xmlns:a16="http://schemas.microsoft.com/office/drawing/2014/main" id="{7C214E25-5245-2B36-DEE2-0B8842A3F257}"/>
              </a:ext>
            </a:extLst>
          </p:cNvPr>
          <p:cNvGrpSpPr/>
          <p:nvPr/>
        </p:nvGrpSpPr>
        <p:grpSpPr>
          <a:xfrm>
            <a:off x="1357050" y="1076416"/>
            <a:ext cx="3592602" cy="2333526"/>
            <a:chOff x="1357050" y="943066"/>
            <a:chExt cx="3592602" cy="2333526"/>
          </a:xfrm>
        </p:grpSpPr>
        <p:grpSp>
          <p:nvGrpSpPr>
            <p:cNvPr id="11" name="Gruppe 10">
              <a:extLst>
                <a:ext uri="{FF2B5EF4-FFF2-40B4-BE49-F238E27FC236}">
                  <a16:creationId xmlns:a16="http://schemas.microsoft.com/office/drawing/2014/main" id="{6D67730A-A4AA-2A83-D642-FA17180552C0}"/>
                </a:ext>
              </a:extLst>
            </p:cNvPr>
            <p:cNvGrpSpPr/>
            <p:nvPr/>
          </p:nvGrpSpPr>
          <p:grpSpPr>
            <a:xfrm>
              <a:off x="1421120" y="1196293"/>
              <a:ext cx="3528532" cy="2080299"/>
              <a:chOff x="1421120" y="1196293"/>
              <a:chExt cx="3528532" cy="2080299"/>
            </a:xfrm>
          </p:grpSpPr>
          <p:pic>
            <p:nvPicPr>
              <p:cNvPr id="14" name="Billede 13">
                <a:extLst>
                  <a:ext uri="{FF2B5EF4-FFF2-40B4-BE49-F238E27FC236}">
                    <a16:creationId xmlns:a16="http://schemas.microsoft.com/office/drawing/2014/main" id="{49329283-C5AE-09B5-3C31-936FA001056D}"/>
                  </a:ext>
                </a:extLst>
              </p:cNvPr>
              <p:cNvPicPr>
                <a:picLocks noChangeAspect="1"/>
              </p:cNvPicPr>
              <p:nvPr/>
            </p:nvPicPr>
            <p:blipFill rotWithShape="1">
              <a:blip r:embed="rId4"/>
              <a:srcRect l="22812" t="34166" r="32266" b="18750"/>
              <a:stretch/>
            </p:blipFill>
            <p:spPr>
              <a:xfrm>
                <a:off x="1421120" y="1196293"/>
                <a:ext cx="3528532" cy="2080299"/>
              </a:xfrm>
              <a:prstGeom prst="rect">
                <a:avLst/>
              </a:prstGeom>
            </p:spPr>
          </p:pic>
          <p:sp>
            <p:nvSpPr>
              <p:cNvPr id="15" name="Tekstfelt 14">
                <a:extLst>
                  <a:ext uri="{FF2B5EF4-FFF2-40B4-BE49-F238E27FC236}">
                    <a16:creationId xmlns:a16="http://schemas.microsoft.com/office/drawing/2014/main" id="{C8D2815C-E491-6914-BC5F-FBB7D4F78E52}"/>
                  </a:ext>
                </a:extLst>
              </p:cNvPr>
              <p:cNvSpPr txBox="1"/>
              <p:nvPr/>
            </p:nvSpPr>
            <p:spPr>
              <a:xfrm>
                <a:off x="1628775" y="2552067"/>
                <a:ext cx="444352" cy="707886"/>
              </a:xfrm>
              <a:prstGeom prst="rect">
                <a:avLst/>
              </a:prstGeom>
              <a:noFill/>
            </p:spPr>
            <p:txBody>
              <a:bodyPr wrap="none" rtlCol="0">
                <a:spAutoFit/>
              </a:bodyPr>
              <a:lstStyle/>
              <a:p>
                <a:r>
                  <a:rPr lang="da-DK" sz="4000" b="1" dirty="0">
                    <a:solidFill>
                      <a:srgbClr val="FF0000"/>
                    </a:solidFill>
                  </a:rPr>
                  <a:t>1</a:t>
                </a:r>
              </a:p>
            </p:txBody>
          </p:sp>
          <p:sp>
            <p:nvSpPr>
              <p:cNvPr id="16" name="Tekstfelt 15">
                <a:extLst>
                  <a:ext uri="{FF2B5EF4-FFF2-40B4-BE49-F238E27FC236}">
                    <a16:creationId xmlns:a16="http://schemas.microsoft.com/office/drawing/2014/main" id="{FF4992D4-AD86-21B6-60CB-5A5DE215B101}"/>
                  </a:ext>
                </a:extLst>
              </p:cNvPr>
              <p:cNvSpPr txBox="1"/>
              <p:nvPr/>
            </p:nvSpPr>
            <p:spPr>
              <a:xfrm>
                <a:off x="4276725" y="2552067"/>
                <a:ext cx="444352" cy="707886"/>
              </a:xfrm>
              <a:prstGeom prst="rect">
                <a:avLst/>
              </a:prstGeom>
              <a:noFill/>
            </p:spPr>
            <p:txBody>
              <a:bodyPr wrap="none" rtlCol="0">
                <a:spAutoFit/>
              </a:bodyPr>
              <a:lstStyle/>
              <a:p>
                <a:r>
                  <a:rPr lang="da-DK" sz="4000" b="1" dirty="0">
                    <a:solidFill>
                      <a:srgbClr val="00B050"/>
                    </a:solidFill>
                  </a:rPr>
                  <a:t>2</a:t>
                </a:r>
              </a:p>
            </p:txBody>
          </p:sp>
          <p:sp>
            <p:nvSpPr>
              <p:cNvPr id="17" name="Tekstfelt 16">
                <a:extLst>
                  <a:ext uri="{FF2B5EF4-FFF2-40B4-BE49-F238E27FC236}">
                    <a16:creationId xmlns:a16="http://schemas.microsoft.com/office/drawing/2014/main" id="{05012E15-32E3-E3A9-0234-A77513952401}"/>
                  </a:ext>
                </a:extLst>
              </p:cNvPr>
              <p:cNvSpPr txBox="1"/>
              <p:nvPr/>
            </p:nvSpPr>
            <p:spPr>
              <a:xfrm>
                <a:off x="3394075" y="2552067"/>
                <a:ext cx="444352" cy="707886"/>
              </a:xfrm>
              <a:prstGeom prst="rect">
                <a:avLst/>
              </a:prstGeom>
              <a:noFill/>
            </p:spPr>
            <p:txBody>
              <a:bodyPr wrap="none" rtlCol="0">
                <a:spAutoFit/>
              </a:bodyPr>
              <a:lstStyle/>
              <a:p>
                <a:r>
                  <a:rPr lang="da-DK" sz="4000" b="1" dirty="0">
                    <a:solidFill>
                      <a:srgbClr val="FF0000"/>
                    </a:solidFill>
                  </a:rPr>
                  <a:t>4</a:t>
                </a:r>
              </a:p>
            </p:txBody>
          </p:sp>
          <p:sp>
            <p:nvSpPr>
              <p:cNvPr id="18" name="Tekstfelt 17">
                <a:extLst>
                  <a:ext uri="{FF2B5EF4-FFF2-40B4-BE49-F238E27FC236}">
                    <a16:creationId xmlns:a16="http://schemas.microsoft.com/office/drawing/2014/main" id="{983FC29B-B2D1-530B-E682-1F841A3066A1}"/>
                  </a:ext>
                </a:extLst>
              </p:cNvPr>
              <p:cNvSpPr txBox="1"/>
              <p:nvPr/>
            </p:nvSpPr>
            <p:spPr>
              <a:xfrm>
                <a:off x="2511425" y="2552067"/>
                <a:ext cx="444352" cy="707886"/>
              </a:xfrm>
              <a:prstGeom prst="rect">
                <a:avLst/>
              </a:prstGeom>
              <a:noFill/>
            </p:spPr>
            <p:txBody>
              <a:bodyPr wrap="none" rtlCol="0">
                <a:spAutoFit/>
              </a:bodyPr>
              <a:lstStyle/>
              <a:p>
                <a:r>
                  <a:rPr lang="da-DK" sz="4000" b="1" dirty="0">
                    <a:solidFill>
                      <a:srgbClr val="00B050"/>
                    </a:solidFill>
                  </a:rPr>
                  <a:t>3</a:t>
                </a:r>
              </a:p>
            </p:txBody>
          </p:sp>
        </p:grpSp>
        <p:sp>
          <p:nvSpPr>
            <p:cNvPr id="13" name="Rektangel 12">
              <a:extLst>
                <a:ext uri="{FF2B5EF4-FFF2-40B4-BE49-F238E27FC236}">
                  <a16:creationId xmlns:a16="http://schemas.microsoft.com/office/drawing/2014/main" id="{7A8C019E-D5E8-732C-7672-36FF5BD6623B}"/>
                </a:ext>
              </a:extLst>
            </p:cNvPr>
            <p:cNvSpPr/>
            <p:nvPr/>
          </p:nvSpPr>
          <p:spPr>
            <a:xfrm>
              <a:off x="1357050" y="943066"/>
              <a:ext cx="2258573" cy="307777"/>
            </a:xfrm>
            <a:prstGeom prst="rect">
              <a:avLst/>
            </a:prstGeom>
          </p:spPr>
          <p:txBody>
            <a:bodyPr wrap="square">
              <a:spAutoFit/>
            </a:bodyPr>
            <a:lstStyle/>
            <a:p>
              <a:r>
                <a:rPr lang="da-DK" sz="1400" b="1" dirty="0">
                  <a:cs typeface="Arial" panose="020B0604020202020204" pitchFamily="34" charset="0"/>
                </a:rPr>
                <a:t>Beskriv i denne rækkefølge</a:t>
              </a:r>
              <a:endParaRPr lang="da-DK" sz="1400" dirty="0">
                <a:cs typeface="Arial" panose="020B0604020202020204" pitchFamily="34" charset="0"/>
              </a:endParaRPr>
            </a:p>
          </p:txBody>
        </p:sp>
      </p:grpSp>
      <p:grpSp>
        <p:nvGrpSpPr>
          <p:cNvPr id="19" name="Gruppe 18">
            <a:extLst>
              <a:ext uri="{FF2B5EF4-FFF2-40B4-BE49-F238E27FC236}">
                <a16:creationId xmlns:a16="http://schemas.microsoft.com/office/drawing/2014/main" id="{DC5B194E-FC08-F7D8-A1CE-A1B1D140501A}"/>
              </a:ext>
            </a:extLst>
          </p:cNvPr>
          <p:cNvGrpSpPr/>
          <p:nvPr/>
        </p:nvGrpSpPr>
        <p:grpSpPr>
          <a:xfrm>
            <a:off x="1376959" y="3665025"/>
            <a:ext cx="3592901" cy="2352320"/>
            <a:chOff x="1376959" y="3474525"/>
            <a:chExt cx="3592901" cy="2352320"/>
          </a:xfrm>
        </p:grpSpPr>
        <p:grpSp>
          <p:nvGrpSpPr>
            <p:cNvPr id="20" name="Gruppe 19">
              <a:extLst>
                <a:ext uri="{FF2B5EF4-FFF2-40B4-BE49-F238E27FC236}">
                  <a16:creationId xmlns:a16="http://schemas.microsoft.com/office/drawing/2014/main" id="{CCB54C47-460A-A7B6-1209-86A1A6D978EA}"/>
                </a:ext>
              </a:extLst>
            </p:cNvPr>
            <p:cNvGrpSpPr/>
            <p:nvPr/>
          </p:nvGrpSpPr>
          <p:grpSpPr>
            <a:xfrm>
              <a:off x="1441328" y="3746546"/>
              <a:ext cx="3528532" cy="2080299"/>
              <a:chOff x="1441328" y="3746546"/>
              <a:chExt cx="3528532" cy="2080299"/>
            </a:xfrm>
          </p:grpSpPr>
          <p:pic>
            <p:nvPicPr>
              <p:cNvPr id="22" name="Billede 21">
                <a:extLst>
                  <a:ext uri="{FF2B5EF4-FFF2-40B4-BE49-F238E27FC236}">
                    <a16:creationId xmlns:a16="http://schemas.microsoft.com/office/drawing/2014/main" id="{8834434A-FA9C-6FEE-1AF3-5C5DFAB182FB}"/>
                  </a:ext>
                </a:extLst>
              </p:cNvPr>
              <p:cNvPicPr>
                <a:picLocks noChangeAspect="1"/>
              </p:cNvPicPr>
              <p:nvPr/>
            </p:nvPicPr>
            <p:blipFill rotWithShape="1">
              <a:blip r:embed="rId4"/>
              <a:srcRect l="22812" t="34166" r="32266" b="18750"/>
              <a:stretch/>
            </p:blipFill>
            <p:spPr>
              <a:xfrm>
                <a:off x="1441328" y="3746546"/>
                <a:ext cx="3528532" cy="2080299"/>
              </a:xfrm>
              <a:prstGeom prst="rect">
                <a:avLst/>
              </a:prstGeom>
            </p:spPr>
          </p:pic>
          <p:sp>
            <p:nvSpPr>
              <p:cNvPr id="23" name="Tekstfelt 22">
                <a:extLst>
                  <a:ext uri="{FF2B5EF4-FFF2-40B4-BE49-F238E27FC236}">
                    <a16:creationId xmlns:a16="http://schemas.microsoft.com/office/drawing/2014/main" id="{1140935A-9A2A-D945-5B66-32F5436E10AE}"/>
                  </a:ext>
                </a:extLst>
              </p:cNvPr>
              <p:cNvSpPr txBox="1"/>
              <p:nvPr/>
            </p:nvSpPr>
            <p:spPr>
              <a:xfrm>
                <a:off x="1628775" y="5095242"/>
                <a:ext cx="444352" cy="707886"/>
              </a:xfrm>
              <a:prstGeom prst="rect">
                <a:avLst/>
              </a:prstGeom>
              <a:noFill/>
            </p:spPr>
            <p:txBody>
              <a:bodyPr wrap="none" rtlCol="0">
                <a:spAutoFit/>
              </a:bodyPr>
              <a:lstStyle/>
              <a:p>
                <a:r>
                  <a:rPr lang="da-DK" sz="4000" b="1" dirty="0">
                    <a:solidFill>
                      <a:srgbClr val="FF0000"/>
                    </a:solidFill>
                  </a:rPr>
                  <a:t>3</a:t>
                </a:r>
              </a:p>
            </p:txBody>
          </p:sp>
          <p:sp>
            <p:nvSpPr>
              <p:cNvPr id="24" name="Tekstfelt 23">
                <a:extLst>
                  <a:ext uri="{FF2B5EF4-FFF2-40B4-BE49-F238E27FC236}">
                    <a16:creationId xmlns:a16="http://schemas.microsoft.com/office/drawing/2014/main" id="{25CA2226-020C-7684-9004-8C8CA37EAC18}"/>
                  </a:ext>
                </a:extLst>
              </p:cNvPr>
              <p:cNvSpPr txBox="1"/>
              <p:nvPr/>
            </p:nvSpPr>
            <p:spPr>
              <a:xfrm>
                <a:off x="4276725" y="5095242"/>
                <a:ext cx="444352" cy="707886"/>
              </a:xfrm>
              <a:prstGeom prst="rect">
                <a:avLst/>
              </a:prstGeom>
              <a:noFill/>
            </p:spPr>
            <p:txBody>
              <a:bodyPr wrap="none" rtlCol="0">
                <a:spAutoFit/>
              </a:bodyPr>
              <a:lstStyle/>
              <a:p>
                <a:r>
                  <a:rPr lang="da-DK" sz="4000" b="1" dirty="0">
                    <a:solidFill>
                      <a:srgbClr val="00B050"/>
                    </a:solidFill>
                  </a:rPr>
                  <a:t>4</a:t>
                </a:r>
              </a:p>
            </p:txBody>
          </p:sp>
          <p:sp>
            <p:nvSpPr>
              <p:cNvPr id="25" name="Tekstfelt 24">
                <a:extLst>
                  <a:ext uri="{FF2B5EF4-FFF2-40B4-BE49-F238E27FC236}">
                    <a16:creationId xmlns:a16="http://schemas.microsoft.com/office/drawing/2014/main" id="{5777A983-6877-2909-82C7-747BBA88EA4B}"/>
                  </a:ext>
                </a:extLst>
              </p:cNvPr>
              <p:cNvSpPr txBox="1"/>
              <p:nvPr/>
            </p:nvSpPr>
            <p:spPr>
              <a:xfrm>
                <a:off x="3394075" y="5095242"/>
                <a:ext cx="444352" cy="707886"/>
              </a:xfrm>
              <a:prstGeom prst="rect">
                <a:avLst/>
              </a:prstGeom>
              <a:noFill/>
            </p:spPr>
            <p:txBody>
              <a:bodyPr wrap="none" rtlCol="0">
                <a:spAutoFit/>
              </a:bodyPr>
              <a:lstStyle/>
              <a:p>
                <a:r>
                  <a:rPr lang="da-DK" sz="4000" b="1" dirty="0">
                    <a:solidFill>
                      <a:srgbClr val="FF0000"/>
                    </a:solidFill>
                  </a:rPr>
                  <a:t>2</a:t>
                </a:r>
              </a:p>
            </p:txBody>
          </p:sp>
          <p:sp>
            <p:nvSpPr>
              <p:cNvPr id="26" name="Tekstfelt 25">
                <a:extLst>
                  <a:ext uri="{FF2B5EF4-FFF2-40B4-BE49-F238E27FC236}">
                    <a16:creationId xmlns:a16="http://schemas.microsoft.com/office/drawing/2014/main" id="{522D9301-0F40-62C0-A575-29F16149364B}"/>
                  </a:ext>
                </a:extLst>
              </p:cNvPr>
              <p:cNvSpPr txBox="1"/>
              <p:nvPr/>
            </p:nvSpPr>
            <p:spPr>
              <a:xfrm>
                <a:off x="2511425" y="5095242"/>
                <a:ext cx="444352" cy="707886"/>
              </a:xfrm>
              <a:prstGeom prst="rect">
                <a:avLst/>
              </a:prstGeom>
              <a:noFill/>
            </p:spPr>
            <p:txBody>
              <a:bodyPr wrap="none" rtlCol="0">
                <a:spAutoFit/>
              </a:bodyPr>
              <a:lstStyle/>
              <a:p>
                <a:r>
                  <a:rPr lang="da-DK" sz="4000" b="1" dirty="0">
                    <a:solidFill>
                      <a:srgbClr val="00B050"/>
                    </a:solidFill>
                  </a:rPr>
                  <a:t>1</a:t>
                </a:r>
              </a:p>
            </p:txBody>
          </p:sp>
        </p:grpSp>
        <p:sp>
          <p:nvSpPr>
            <p:cNvPr id="21" name="Rektangel 20">
              <a:extLst>
                <a:ext uri="{FF2B5EF4-FFF2-40B4-BE49-F238E27FC236}">
                  <a16:creationId xmlns:a16="http://schemas.microsoft.com/office/drawing/2014/main" id="{9AEA49C5-F702-0F9E-7E9B-4B82A5DAA216}"/>
                </a:ext>
              </a:extLst>
            </p:cNvPr>
            <p:cNvSpPr/>
            <p:nvPr/>
          </p:nvSpPr>
          <p:spPr>
            <a:xfrm>
              <a:off x="1376959" y="3474525"/>
              <a:ext cx="3592901" cy="307777"/>
            </a:xfrm>
            <a:prstGeom prst="rect">
              <a:avLst/>
            </a:prstGeom>
          </p:spPr>
          <p:txBody>
            <a:bodyPr wrap="square">
              <a:spAutoFit/>
            </a:bodyPr>
            <a:lstStyle/>
            <a:p>
              <a:r>
                <a:rPr lang="da-DK" sz="1400" b="1" dirty="0">
                  <a:cs typeface="Arial" panose="020B0604020202020204" pitchFamily="34" charset="0"/>
                </a:rPr>
                <a:t>Kommuniker i denne rækkefølge</a:t>
              </a:r>
              <a:endParaRPr lang="da-DK" sz="1400" dirty="0">
                <a:cs typeface="Arial" panose="020B0604020202020204" pitchFamily="34" charset="0"/>
              </a:endParaRPr>
            </a:p>
          </p:txBody>
        </p:sp>
      </p:grpSp>
      <p:sp>
        <p:nvSpPr>
          <p:cNvPr id="27" name="Rektangel 26">
            <a:extLst>
              <a:ext uri="{FF2B5EF4-FFF2-40B4-BE49-F238E27FC236}">
                <a16:creationId xmlns:a16="http://schemas.microsoft.com/office/drawing/2014/main" id="{A0B4963C-5946-ABB1-C335-712E6E9FF3C4}"/>
              </a:ext>
            </a:extLst>
          </p:cNvPr>
          <p:cNvSpPr/>
          <p:nvPr/>
        </p:nvSpPr>
        <p:spPr>
          <a:xfrm>
            <a:off x="5086350" y="1097233"/>
            <a:ext cx="5664322" cy="3046988"/>
          </a:xfrm>
          <a:prstGeom prst="rect">
            <a:avLst/>
          </a:prstGeom>
          <a:ln>
            <a:noFill/>
          </a:ln>
        </p:spPr>
        <p:txBody>
          <a:bodyPr wrap="square">
            <a:spAutoFit/>
          </a:bodyPr>
          <a:lstStyle/>
          <a:p>
            <a:r>
              <a:rPr lang="da-DK" sz="1200" b="1" dirty="0"/>
              <a:t>Opbygning af det dobbelte bogholderi </a:t>
            </a:r>
            <a:endParaRPr lang="da-DK" sz="1200" dirty="0"/>
          </a:p>
          <a:p>
            <a:pPr marL="228600" lvl="0" indent="-228600">
              <a:buFont typeface="+mj-lt"/>
              <a:buAutoNum type="arabicPeriod"/>
            </a:pPr>
            <a:r>
              <a:rPr lang="da-DK" sz="1200" dirty="0"/>
              <a:t>Beskriv den brændende platform, problemet i dag.</a:t>
            </a:r>
          </a:p>
          <a:p>
            <a:pPr marL="228600" lvl="0" indent="-228600">
              <a:buFont typeface="+mj-lt"/>
              <a:buAutoNum type="arabicPeriod"/>
            </a:pPr>
            <a:r>
              <a:rPr lang="da-DK" sz="1200" dirty="0"/>
              <a:t>Derefter beskrives visionen, mulighederne i fremtiden.</a:t>
            </a:r>
          </a:p>
          <a:p>
            <a:pPr marL="228600" lvl="0" indent="-228600">
              <a:buFont typeface="+mj-lt"/>
              <a:buAutoNum type="arabicPeriod"/>
            </a:pPr>
            <a:r>
              <a:rPr lang="da-DK" sz="1200" dirty="0"/>
              <a:t>Så beskrives fordelene ved den nuværende situation set med målgruppens øjne. </a:t>
            </a:r>
          </a:p>
          <a:p>
            <a:pPr marL="228600" lvl="0" indent="-228600">
              <a:buFont typeface="+mj-lt"/>
              <a:buAutoNum type="arabicPeriod"/>
            </a:pPr>
            <a:r>
              <a:rPr lang="da-DK" sz="1200" dirty="0"/>
              <a:t>Til sidst beskrives ulemperne i den fremtidige situation set med målgruppens øjne.</a:t>
            </a:r>
          </a:p>
          <a:p>
            <a:endParaRPr lang="da-DK" sz="1200" b="1" dirty="0"/>
          </a:p>
          <a:p>
            <a:r>
              <a:rPr lang="da-DK" sz="1200" b="1" dirty="0"/>
              <a:t>Efter beskrivelsen, er det vigtigt at forholde sig til følgende:</a:t>
            </a:r>
            <a:endParaRPr lang="da-DK" sz="1200" dirty="0"/>
          </a:p>
          <a:p>
            <a:pPr marL="171450" lvl="0" indent="-171450">
              <a:buFont typeface="Arial" panose="020B0604020202020204" pitchFamily="34" charset="0"/>
              <a:buChar char="•"/>
            </a:pPr>
            <a:r>
              <a:rPr lang="da-DK" sz="1200" dirty="0"/>
              <a:t>De gode og vigtige ting i søjle 2 som målgruppen er glade for – hvor meget af dette kan bevares i den nye løsning?</a:t>
            </a:r>
          </a:p>
          <a:p>
            <a:pPr marL="171450" lvl="0" indent="-171450">
              <a:buFont typeface="Arial" panose="020B0604020202020204" pitchFamily="34" charset="0"/>
              <a:buChar char="•"/>
            </a:pPr>
            <a:r>
              <a:rPr lang="da-DK" sz="1200" dirty="0"/>
              <a:t>De ulemper i søjle 3 som målgruppen er bekymrede for – hvordan kan projektet støtte medarbejderne i at overkomme disse udfordringer?</a:t>
            </a:r>
          </a:p>
          <a:p>
            <a:pPr marL="171450" lvl="0" indent="-171450">
              <a:buFont typeface="Arial" panose="020B0604020202020204" pitchFamily="34" charset="0"/>
              <a:buChar char="•"/>
            </a:pPr>
            <a:r>
              <a:rPr lang="da-DK" sz="1200" dirty="0"/>
              <a:t>Hvor stor er prisen for forandringen set med målgruppens øjne? Prisen er forskellen på det, man mister i søjle 2 og de nye ulemper i søjle 3.</a:t>
            </a:r>
          </a:p>
          <a:p>
            <a:pPr marL="171450" lvl="0" indent="-171450">
              <a:buFont typeface="Arial" panose="020B0604020202020204" pitchFamily="34" charset="0"/>
              <a:buChar char="•"/>
            </a:pPr>
            <a:r>
              <a:rPr lang="da-DK" sz="1200" dirty="0"/>
              <a:t>Hvor tillokkende er visionen i søjle 4 set i forhold til prisen for forandringen?</a:t>
            </a:r>
          </a:p>
          <a:p>
            <a:pPr marL="171450" lvl="0" indent="-171450">
              <a:buFont typeface="Arial" panose="020B0604020202020204" pitchFamily="34" charset="0"/>
              <a:buChar char="•"/>
            </a:pPr>
            <a:r>
              <a:rPr lang="da-DK" sz="1200" dirty="0"/>
              <a:t>Oplever målgruppen overhovedet en væsentlig brændende platform i sølje 1?</a:t>
            </a:r>
          </a:p>
          <a:p>
            <a:endParaRPr lang="da-DK" altLang="da-DK" sz="1200" dirty="0">
              <a:ea typeface="SimSun" panose="02010600030101010101" pitchFamily="2" charset="-122"/>
              <a:cs typeface="Arial" panose="020B0604020202020204" pitchFamily="34" charset="0"/>
            </a:endParaRPr>
          </a:p>
        </p:txBody>
      </p:sp>
      <p:sp>
        <p:nvSpPr>
          <p:cNvPr id="28" name="Rektangel 27">
            <a:extLst>
              <a:ext uri="{FF2B5EF4-FFF2-40B4-BE49-F238E27FC236}">
                <a16:creationId xmlns:a16="http://schemas.microsoft.com/office/drawing/2014/main" id="{555B477D-9EB3-2A96-F23F-0EC22FD19811}"/>
              </a:ext>
            </a:extLst>
          </p:cNvPr>
          <p:cNvSpPr/>
          <p:nvPr/>
        </p:nvSpPr>
        <p:spPr>
          <a:xfrm>
            <a:off x="5086350" y="4028547"/>
            <a:ext cx="5586964" cy="1568314"/>
          </a:xfrm>
          <a:prstGeom prst="rect">
            <a:avLst/>
          </a:prstGeom>
        </p:spPr>
        <p:txBody>
          <a:bodyPr wrap="square">
            <a:spAutoFit/>
          </a:bodyPr>
          <a:lstStyle/>
          <a:p>
            <a:r>
              <a:rPr lang="da-DK" sz="1200" b="1" dirty="0"/>
              <a:t>Kommuniker overfor målgruppen i denne rækkefølge:</a:t>
            </a:r>
            <a:endParaRPr lang="da-DK" sz="1200" dirty="0"/>
          </a:p>
          <a:p>
            <a:pPr marL="228600" lvl="0" indent="-228600">
              <a:buFont typeface="+mj-lt"/>
              <a:buAutoNum type="arabicPeriod"/>
            </a:pPr>
            <a:r>
              <a:rPr lang="da-DK" sz="1200" dirty="0"/>
              <a:t>Søjle 2: Anerkend det, målgruppen sætter pris på i dag.</a:t>
            </a:r>
          </a:p>
          <a:p>
            <a:pPr marL="228600" lvl="0" indent="-228600">
              <a:buFont typeface="+mj-lt"/>
              <a:buAutoNum type="arabicPeriod"/>
            </a:pPr>
            <a:r>
              <a:rPr lang="da-DK" sz="1200" dirty="0"/>
              <a:t>Søjle 3: Informér om det bøvl, vi skal igennem og fortæl, hvordan projektet vil hjælpe målgruppen.</a:t>
            </a:r>
          </a:p>
          <a:p>
            <a:pPr marL="228600" lvl="0" indent="-228600">
              <a:buFont typeface="+mj-lt"/>
              <a:buAutoNum type="arabicPeriod"/>
            </a:pPr>
            <a:r>
              <a:rPr lang="da-DK" sz="1200" dirty="0"/>
              <a:t>Søjle 1: Forklar, hvorfor forandringen er nødvendig.</a:t>
            </a:r>
          </a:p>
          <a:p>
            <a:pPr marL="228600" lvl="0" indent="-228600">
              <a:buFont typeface="+mj-lt"/>
              <a:buAutoNum type="arabicPeriod"/>
            </a:pPr>
            <a:r>
              <a:rPr lang="da-DK" sz="1200" dirty="0"/>
              <a:t>Søjle 4: Slut med at beskrive visionen, vi gerne vil nå.</a:t>
            </a:r>
          </a:p>
          <a:p>
            <a:pPr lvl="0" eaLnBrk="0" fontAlgn="base" hangingPunct="0">
              <a:spcBef>
                <a:spcPct val="0"/>
              </a:spcBef>
              <a:spcAft>
                <a:spcPct val="0"/>
              </a:spcAft>
            </a:pPr>
            <a:endParaRPr lang="da-DK" altLang="da-DK" sz="1200" dirty="0">
              <a:solidFill>
                <a:srgbClr val="002060"/>
              </a:solidFill>
              <a:latin typeface="Arial" panose="020B0604020202020204" pitchFamily="34" charset="0"/>
              <a:ea typeface="SimSun" panose="02010600030101010101" pitchFamily="2" charset="-122"/>
              <a:cs typeface="Arial" panose="020B0604020202020204" pitchFamily="34" charset="0"/>
            </a:endParaRPr>
          </a:p>
          <a:p>
            <a:pPr lvl="0">
              <a:lnSpc>
                <a:spcPct val="107000"/>
              </a:lnSpc>
              <a:spcAft>
                <a:spcPts val="0"/>
              </a:spcAft>
            </a:pPr>
            <a:endParaRPr lang="da-DK" sz="1200"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08939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t>Skabelon 1: Det dobbelte bogholderi </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94B37476-B8E2-E781-87C5-226212312107}"/>
              </a:ext>
            </a:extLst>
          </p:cNvPr>
          <p:cNvGraphicFramePr>
            <a:graphicFrameLocks noGrp="1"/>
          </p:cNvGraphicFramePr>
          <p:nvPr>
            <p:extLst>
              <p:ext uri="{D42A27DB-BD31-4B8C-83A1-F6EECF244321}">
                <p14:modId xmlns:p14="http://schemas.microsoft.com/office/powerpoint/2010/main" val="2295762364"/>
              </p:ext>
            </p:extLst>
          </p:nvPr>
        </p:nvGraphicFramePr>
        <p:xfrm>
          <a:off x="1444430" y="1001112"/>
          <a:ext cx="9119996" cy="5191860"/>
        </p:xfrm>
        <a:graphic>
          <a:graphicData uri="http://schemas.openxmlformats.org/drawingml/2006/table">
            <a:tbl>
              <a:tblPr>
                <a:tableStyleId>{5C22544A-7EE6-4342-B048-85BDC9FD1C3A}</a:tableStyleId>
              </a:tblPr>
              <a:tblGrid>
                <a:gridCol w="2345917">
                  <a:extLst>
                    <a:ext uri="{9D8B030D-6E8A-4147-A177-3AD203B41FA5}">
                      <a16:colId xmlns:a16="http://schemas.microsoft.com/office/drawing/2014/main" val="879212665"/>
                    </a:ext>
                  </a:extLst>
                </a:gridCol>
                <a:gridCol w="2052112">
                  <a:extLst>
                    <a:ext uri="{9D8B030D-6E8A-4147-A177-3AD203B41FA5}">
                      <a16:colId xmlns:a16="http://schemas.microsoft.com/office/drawing/2014/main" val="1208829350"/>
                    </a:ext>
                  </a:extLst>
                </a:gridCol>
                <a:gridCol w="2052112">
                  <a:extLst>
                    <a:ext uri="{9D8B030D-6E8A-4147-A177-3AD203B41FA5}">
                      <a16:colId xmlns:a16="http://schemas.microsoft.com/office/drawing/2014/main" val="3948661983"/>
                    </a:ext>
                  </a:extLst>
                </a:gridCol>
                <a:gridCol w="2669855">
                  <a:extLst>
                    <a:ext uri="{9D8B030D-6E8A-4147-A177-3AD203B41FA5}">
                      <a16:colId xmlns:a16="http://schemas.microsoft.com/office/drawing/2014/main" val="1089544785"/>
                    </a:ext>
                  </a:extLst>
                </a:gridCol>
              </a:tblGrid>
              <a:tr h="323555">
                <a:tc gridSpan="2">
                  <a:txBody>
                    <a:bodyPr/>
                    <a:lstStyle/>
                    <a:p>
                      <a:pPr>
                        <a:lnSpc>
                          <a:spcPct val="107000"/>
                        </a:lnSpc>
                        <a:spcAft>
                          <a:spcPts val="800"/>
                        </a:spcAft>
                      </a:pPr>
                      <a:r>
                        <a:rPr lang="da-DK" sz="1100">
                          <a:effectLst/>
                        </a:rPr>
                        <a:t>Projekt</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800"/>
                        </a:spcAft>
                      </a:pPr>
                      <a:r>
                        <a:rPr lang="da-DK" sz="1100">
                          <a:effectLst/>
                        </a:rPr>
                        <a:t>Målgruppe</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100" dirty="0">
                          <a:effectLst/>
                        </a:rPr>
                        <a:t>Dato og version</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583053610"/>
                  </a:ext>
                </a:extLst>
              </a:tr>
              <a:tr h="323555">
                <a:tc gridSpan="2">
                  <a:txBody>
                    <a:bodyPr/>
                    <a:lstStyle/>
                    <a:p>
                      <a:pPr>
                        <a:lnSpc>
                          <a:spcPct val="107000"/>
                        </a:lnSpc>
                        <a:spcAft>
                          <a:spcPts val="800"/>
                        </a:spcAft>
                      </a:pPr>
                      <a:r>
                        <a:rPr lang="da-DK" sz="1100" dirty="0">
                          <a:effectLst/>
                        </a:rPr>
                        <a:t>Situationen før ændringen - NU</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hMerge="1">
                  <a:txBody>
                    <a:bodyPr/>
                    <a:lstStyle/>
                    <a:p>
                      <a:endParaRPr lang="da-DK"/>
                    </a:p>
                  </a:txBody>
                  <a:tcPr/>
                </a:tc>
                <a:tc gridSpan="2">
                  <a:txBody>
                    <a:bodyPr/>
                    <a:lstStyle/>
                    <a:p>
                      <a:pPr>
                        <a:lnSpc>
                          <a:spcPct val="107000"/>
                        </a:lnSpc>
                        <a:spcAft>
                          <a:spcPts val="800"/>
                        </a:spcAft>
                      </a:pPr>
                      <a:r>
                        <a:rPr lang="da-DK" sz="1100" dirty="0">
                          <a:effectLst/>
                        </a:rPr>
                        <a:t>Situationen efter ændringen - FREMTIDEN</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hMerge="1">
                  <a:txBody>
                    <a:bodyPr/>
                    <a:lstStyle/>
                    <a:p>
                      <a:endParaRPr lang="da-DK"/>
                    </a:p>
                  </a:txBody>
                  <a:tcPr/>
                </a:tc>
                <a:extLst>
                  <a:ext uri="{0D108BD9-81ED-4DB2-BD59-A6C34878D82A}">
                    <a16:rowId xmlns:a16="http://schemas.microsoft.com/office/drawing/2014/main" val="1421589201"/>
                  </a:ext>
                </a:extLst>
              </a:tr>
              <a:tr h="662090">
                <a:tc>
                  <a:txBody>
                    <a:bodyPr/>
                    <a:lstStyle/>
                    <a:p>
                      <a:pPr>
                        <a:lnSpc>
                          <a:spcPct val="107000"/>
                        </a:lnSpc>
                        <a:spcAft>
                          <a:spcPts val="800"/>
                        </a:spcAft>
                      </a:pPr>
                      <a:r>
                        <a:rPr lang="da-DK" sz="1100" dirty="0">
                          <a:effectLst/>
                        </a:rPr>
                        <a:t>Ulemper – Brændende platform</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Fordele</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Ulemper</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Fordele - Visionen</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2884385504"/>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4037384139"/>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601554315"/>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860321855"/>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3057706551"/>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424860985"/>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4031366572"/>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2314008348"/>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3135233975"/>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79653847"/>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925799536"/>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2948277379"/>
                  </a:ext>
                </a:extLst>
              </a:tr>
              <a:tr h="323555">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100">
                          <a:effectLst/>
                        </a:rPr>
                        <a:t> </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dirty="0">
                          <a:effectLst/>
                        </a:rPr>
                        <a:t> </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2878674467"/>
                  </a:ext>
                </a:extLst>
              </a:tr>
            </a:tbl>
          </a:graphicData>
        </a:graphic>
      </p:graphicFrame>
    </p:spTree>
    <p:extLst>
      <p:ext uri="{BB962C8B-B14F-4D97-AF65-F5344CB8AC3E}">
        <p14:creationId xmlns:p14="http://schemas.microsoft.com/office/powerpoint/2010/main" val="367662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t>Skabelon 2: Det dobbelte bogholderi (som poster) </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AutoShape 4">
            <a:extLst>
              <a:ext uri="{FF2B5EF4-FFF2-40B4-BE49-F238E27FC236}">
                <a16:creationId xmlns:a16="http://schemas.microsoft.com/office/drawing/2014/main" id="{95D0481C-DF7E-0724-A59B-C9562AA7EA82}"/>
              </a:ext>
            </a:extLst>
          </p:cNvPr>
          <p:cNvSpPr>
            <a:spLocks noChangeArrowheads="1"/>
          </p:cNvSpPr>
          <p:nvPr/>
        </p:nvSpPr>
        <p:spPr bwMode="auto">
          <a:xfrm>
            <a:off x="1444164" y="1094308"/>
            <a:ext cx="4550485" cy="382159"/>
          </a:xfrm>
          <a:prstGeom prst="flowChartProcess">
            <a:avLst/>
          </a:prstGeom>
          <a:solidFill>
            <a:schemeClr val="accent1">
              <a:lumMod val="5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6" name="AutoShape 4">
            <a:extLst>
              <a:ext uri="{FF2B5EF4-FFF2-40B4-BE49-F238E27FC236}">
                <a16:creationId xmlns:a16="http://schemas.microsoft.com/office/drawing/2014/main" id="{3EDFF0D0-994F-E087-09BC-C970ABD27218}"/>
              </a:ext>
            </a:extLst>
          </p:cNvPr>
          <p:cNvSpPr>
            <a:spLocks noChangeArrowheads="1"/>
          </p:cNvSpPr>
          <p:nvPr/>
        </p:nvSpPr>
        <p:spPr bwMode="auto">
          <a:xfrm>
            <a:off x="6057108" y="1095013"/>
            <a:ext cx="4550485" cy="382159"/>
          </a:xfrm>
          <a:prstGeom prst="flowChartProcess">
            <a:avLst/>
          </a:prstGeom>
          <a:solidFill>
            <a:schemeClr val="accent1">
              <a:lumMod val="5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10" name="Text Box 5">
            <a:extLst>
              <a:ext uri="{FF2B5EF4-FFF2-40B4-BE49-F238E27FC236}">
                <a16:creationId xmlns:a16="http://schemas.microsoft.com/office/drawing/2014/main" id="{BC964B53-D882-9C17-13D7-607D75D93CE0}"/>
              </a:ext>
            </a:extLst>
          </p:cNvPr>
          <p:cNvSpPr txBox="1">
            <a:spLocks noChangeArrowheads="1"/>
          </p:cNvSpPr>
          <p:nvPr/>
        </p:nvSpPr>
        <p:spPr bwMode="auto">
          <a:xfrm>
            <a:off x="3327264" y="1096740"/>
            <a:ext cx="824871" cy="621337"/>
          </a:xfrm>
          <a:prstGeom prst="rect">
            <a:avLst/>
          </a:prstGeom>
          <a:noFill/>
          <a:ln>
            <a:noFill/>
          </a:ln>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da-DK" altLang="da-DK" b="1" dirty="0">
                <a:solidFill>
                  <a:schemeClr val="bg1"/>
                </a:solidFill>
              </a:rPr>
              <a:t>Nu</a:t>
            </a:r>
          </a:p>
        </p:txBody>
      </p:sp>
      <p:sp>
        <p:nvSpPr>
          <p:cNvPr id="11" name="Text Box 60">
            <a:extLst>
              <a:ext uri="{FF2B5EF4-FFF2-40B4-BE49-F238E27FC236}">
                <a16:creationId xmlns:a16="http://schemas.microsoft.com/office/drawing/2014/main" id="{2A3CBB39-05C6-38A4-4D96-38E89020751E}"/>
              </a:ext>
            </a:extLst>
          </p:cNvPr>
          <p:cNvSpPr txBox="1">
            <a:spLocks noChangeArrowheads="1"/>
          </p:cNvSpPr>
          <p:nvPr/>
        </p:nvSpPr>
        <p:spPr bwMode="auto">
          <a:xfrm>
            <a:off x="7275470" y="1100960"/>
            <a:ext cx="2225547" cy="621337"/>
          </a:xfrm>
          <a:prstGeom prst="rect">
            <a:avLst/>
          </a:prstGeom>
          <a:noFill/>
          <a:ln>
            <a:noFill/>
          </a:ln>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da-DK" altLang="da-DK" b="1" dirty="0">
                <a:solidFill>
                  <a:schemeClr val="bg1"/>
                </a:solidFill>
              </a:rPr>
              <a:t>Fremtiden</a:t>
            </a:r>
          </a:p>
        </p:txBody>
      </p:sp>
      <p:sp>
        <p:nvSpPr>
          <p:cNvPr id="13" name="AutoShape 8">
            <a:extLst>
              <a:ext uri="{FF2B5EF4-FFF2-40B4-BE49-F238E27FC236}">
                <a16:creationId xmlns:a16="http://schemas.microsoft.com/office/drawing/2014/main" id="{8C5B2E9F-0756-EFC0-0E75-D350EEC2C49F}"/>
              </a:ext>
            </a:extLst>
          </p:cNvPr>
          <p:cNvSpPr>
            <a:spLocks noChangeArrowheads="1"/>
          </p:cNvSpPr>
          <p:nvPr/>
        </p:nvSpPr>
        <p:spPr bwMode="auto">
          <a:xfrm>
            <a:off x="1445527" y="1535532"/>
            <a:ext cx="2250755" cy="352470"/>
          </a:xfrm>
          <a:prstGeom prst="flowChartProcess">
            <a:avLst/>
          </a:prstGeom>
          <a:solidFill>
            <a:srgbClr val="FF00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sz="3200">
              <a:solidFill>
                <a:schemeClr val="bg1"/>
              </a:solidFill>
            </a:endParaRPr>
          </a:p>
        </p:txBody>
      </p:sp>
      <p:sp>
        <p:nvSpPr>
          <p:cNvPr id="14" name="AutoShape 11">
            <a:extLst>
              <a:ext uri="{FF2B5EF4-FFF2-40B4-BE49-F238E27FC236}">
                <a16:creationId xmlns:a16="http://schemas.microsoft.com/office/drawing/2014/main" id="{811B0CFA-8644-09DB-09AC-9FBAF90626A9}"/>
              </a:ext>
            </a:extLst>
          </p:cNvPr>
          <p:cNvSpPr>
            <a:spLocks noChangeArrowheads="1"/>
          </p:cNvSpPr>
          <p:nvPr/>
        </p:nvSpPr>
        <p:spPr bwMode="auto">
          <a:xfrm>
            <a:off x="3771784" y="1537128"/>
            <a:ext cx="2216065" cy="350685"/>
          </a:xfrm>
          <a:prstGeom prst="flowChartProcess">
            <a:avLst/>
          </a:prstGeom>
          <a:solidFill>
            <a:srgbClr val="00B05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sz="3200"/>
          </a:p>
        </p:txBody>
      </p:sp>
      <p:sp>
        <p:nvSpPr>
          <p:cNvPr id="15" name="AutoShape 62">
            <a:extLst>
              <a:ext uri="{FF2B5EF4-FFF2-40B4-BE49-F238E27FC236}">
                <a16:creationId xmlns:a16="http://schemas.microsoft.com/office/drawing/2014/main" id="{2FD87452-E901-2208-3299-C5D2A0652CA5}"/>
              </a:ext>
            </a:extLst>
          </p:cNvPr>
          <p:cNvSpPr>
            <a:spLocks noChangeArrowheads="1"/>
          </p:cNvSpPr>
          <p:nvPr/>
        </p:nvSpPr>
        <p:spPr bwMode="auto">
          <a:xfrm>
            <a:off x="6061987" y="1534595"/>
            <a:ext cx="2250755" cy="353516"/>
          </a:xfrm>
          <a:prstGeom prst="flowChartProcess">
            <a:avLst/>
          </a:prstGeom>
          <a:solidFill>
            <a:srgbClr val="FF00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sz="3200" dirty="0">
              <a:solidFill>
                <a:schemeClr val="bg1"/>
              </a:solidFill>
            </a:endParaRPr>
          </a:p>
        </p:txBody>
      </p:sp>
      <p:sp>
        <p:nvSpPr>
          <p:cNvPr id="16" name="AutoShape 65">
            <a:extLst>
              <a:ext uri="{FF2B5EF4-FFF2-40B4-BE49-F238E27FC236}">
                <a16:creationId xmlns:a16="http://schemas.microsoft.com/office/drawing/2014/main" id="{9ADCE773-82BC-F1D4-B0B2-3D815F4B95B8}"/>
              </a:ext>
            </a:extLst>
          </p:cNvPr>
          <p:cNvSpPr>
            <a:spLocks noChangeArrowheads="1"/>
          </p:cNvSpPr>
          <p:nvPr/>
        </p:nvSpPr>
        <p:spPr bwMode="auto">
          <a:xfrm>
            <a:off x="8388244" y="1537402"/>
            <a:ext cx="2216065" cy="350379"/>
          </a:xfrm>
          <a:prstGeom prst="flowChartProcess">
            <a:avLst/>
          </a:prstGeom>
          <a:solidFill>
            <a:srgbClr val="00B05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sz="3200">
              <a:solidFill>
                <a:schemeClr val="bg1"/>
              </a:solidFill>
            </a:endParaRPr>
          </a:p>
        </p:txBody>
      </p:sp>
      <p:sp>
        <p:nvSpPr>
          <p:cNvPr id="17" name="Division 10">
            <a:extLst>
              <a:ext uri="{FF2B5EF4-FFF2-40B4-BE49-F238E27FC236}">
                <a16:creationId xmlns:a16="http://schemas.microsoft.com/office/drawing/2014/main" id="{DFAE5F29-57AA-AA1B-DF40-2070238C3881}"/>
              </a:ext>
            </a:extLst>
          </p:cNvPr>
          <p:cNvSpPr/>
          <p:nvPr/>
        </p:nvSpPr>
        <p:spPr>
          <a:xfrm>
            <a:off x="7105039" y="1612201"/>
            <a:ext cx="459666" cy="209520"/>
          </a:xfrm>
          <a:prstGeom prst="mathDivid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p>
        </p:txBody>
      </p:sp>
      <p:sp>
        <p:nvSpPr>
          <p:cNvPr id="18" name="Text Box 66">
            <a:extLst>
              <a:ext uri="{FF2B5EF4-FFF2-40B4-BE49-F238E27FC236}">
                <a16:creationId xmlns:a16="http://schemas.microsoft.com/office/drawing/2014/main" id="{39871AE1-17E7-7DAE-01EC-F1D3EB20514D}"/>
              </a:ext>
            </a:extLst>
          </p:cNvPr>
          <p:cNvSpPr txBox="1">
            <a:spLocks noChangeArrowheads="1"/>
          </p:cNvSpPr>
          <p:nvPr/>
        </p:nvSpPr>
        <p:spPr bwMode="auto">
          <a:xfrm>
            <a:off x="9172186" y="1397966"/>
            <a:ext cx="664506" cy="9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da-DK" altLang="da-DK" sz="3200" b="1" dirty="0"/>
              <a:t>+</a:t>
            </a:r>
          </a:p>
        </p:txBody>
      </p:sp>
      <p:sp>
        <p:nvSpPr>
          <p:cNvPr id="19" name="Text Box 12">
            <a:extLst>
              <a:ext uri="{FF2B5EF4-FFF2-40B4-BE49-F238E27FC236}">
                <a16:creationId xmlns:a16="http://schemas.microsoft.com/office/drawing/2014/main" id="{C48C1F27-4532-9ADA-F79B-216B4BF5C061}"/>
              </a:ext>
            </a:extLst>
          </p:cNvPr>
          <p:cNvSpPr txBox="1">
            <a:spLocks noChangeArrowheads="1"/>
          </p:cNvSpPr>
          <p:nvPr/>
        </p:nvSpPr>
        <p:spPr bwMode="auto">
          <a:xfrm>
            <a:off x="4546587" y="1398224"/>
            <a:ext cx="664506" cy="9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da-DK" altLang="da-DK" sz="3200" b="1" dirty="0"/>
              <a:t>+</a:t>
            </a:r>
          </a:p>
        </p:txBody>
      </p:sp>
      <p:sp>
        <p:nvSpPr>
          <p:cNvPr id="20" name="Division 39">
            <a:extLst>
              <a:ext uri="{FF2B5EF4-FFF2-40B4-BE49-F238E27FC236}">
                <a16:creationId xmlns:a16="http://schemas.microsoft.com/office/drawing/2014/main" id="{75018EA0-7D86-265F-67B0-ECA9DE58F1AC}"/>
              </a:ext>
            </a:extLst>
          </p:cNvPr>
          <p:cNvSpPr/>
          <p:nvPr/>
        </p:nvSpPr>
        <p:spPr>
          <a:xfrm>
            <a:off x="2346820" y="1622027"/>
            <a:ext cx="459666" cy="209520"/>
          </a:xfrm>
          <a:prstGeom prst="mathDivid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p>
        </p:txBody>
      </p:sp>
      <p:grpSp>
        <p:nvGrpSpPr>
          <p:cNvPr id="21" name="Gruppe 20">
            <a:extLst>
              <a:ext uri="{FF2B5EF4-FFF2-40B4-BE49-F238E27FC236}">
                <a16:creationId xmlns:a16="http://schemas.microsoft.com/office/drawing/2014/main" id="{240ACEFE-4049-6DAF-7D93-22D345BC40A8}"/>
              </a:ext>
            </a:extLst>
          </p:cNvPr>
          <p:cNvGrpSpPr/>
          <p:nvPr/>
        </p:nvGrpSpPr>
        <p:grpSpPr>
          <a:xfrm>
            <a:off x="1443316" y="1936822"/>
            <a:ext cx="9158782" cy="404292"/>
            <a:chOff x="1443316" y="1413037"/>
            <a:chExt cx="9158782" cy="404292"/>
          </a:xfrm>
        </p:grpSpPr>
        <p:sp>
          <p:nvSpPr>
            <p:cNvPr id="22" name="AutoShape 21">
              <a:extLst>
                <a:ext uri="{FF2B5EF4-FFF2-40B4-BE49-F238E27FC236}">
                  <a16:creationId xmlns:a16="http://schemas.microsoft.com/office/drawing/2014/main" id="{7EB26338-E1C9-CC3D-0DED-89EA795F731F}"/>
                </a:ext>
              </a:extLst>
            </p:cNvPr>
            <p:cNvSpPr>
              <a:spLocks noChangeArrowheads="1"/>
            </p:cNvSpPr>
            <p:nvPr/>
          </p:nvSpPr>
          <p:spPr bwMode="auto">
            <a:xfrm>
              <a:off x="1443316" y="1422349"/>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23" name="AutoShape 24">
              <a:extLst>
                <a:ext uri="{FF2B5EF4-FFF2-40B4-BE49-F238E27FC236}">
                  <a16:creationId xmlns:a16="http://schemas.microsoft.com/office/drawing/2014/main" id="{3A9625CD-0AB4-A505-01FF-0D5759977AD7}"/>
                </a:ext>
              </a:extLst>
            </p:cNvPr>
            <p:cNvSpPr>
              <a:spLocks noChangeArrowheads="1"/>
            </p:cNvSpPr>
            <p:nvPr/>
          </p:nvSpPr>
          <p:spPr bwMode="auto">
            <a:xfrm>
              <a:off x="3766847" y="1415364"/>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24" name="AutoShape 67">
              <a:extLst>
                <a:ext uri="{FF2B5EF4-FFF2-40B4-BE49-F238E27FC236}">
                  <a16:creationId xmlns:a16="http://schemas.microsoft.com/office/drawing/2014/main" id="{E984372D-A93A-406B-5337-8BFC67DAD5C5}"/>
                </a:ext>
              </a:extLst>
            </p:cNvPr>
            <p:cNvSpPr>
              <a:spLocks noChangeArrowheads="1"/>
            </p:cNvSpPr>
            <p:nvPr/>
          </p:nvSpPr>
          <p:spPr bwMode="auto">
            <a:xfrm>
              <a:off x="6066576" y="1413037"/>
              <a:ext cx="2250755" cy="393580"/>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25" name="AutoShape 68">
              <a:extLst>
                <a:ext uri="{FF2B5EF4-FFF2-40B4-BE49-F238E27FC236}">
                  <a16:creationId xmlns:a16="http://schemas.microsoft.com/office/drawing/2014/main" id="{B53A8289-8D39-AF98-FA92-EF36AE0CE600}"/>
                </a:ext>
              </a:extLst>
            </p:cNvPr>
            <p:cNvSpPr>
              <a:spLocks noChangeArrowheads="1"/>
            </p:cNvSpPr>
            <p:nvPr/>
          </p:nvSpPr>
          <p:spPr bwMode="auto">
            <a:xfrm>
              <a:off x="8386033" y="1424675"/>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grpSp>
      <p:sp>
        <p:nvSpPr>
          <p:cNvPr id="31" name="AutoShape 21">
            <a:extLst>
              <a:ext uri="{FF2B5EF4-FFF2-40B4-BE49-F238E27FC236}">
                <a16:creationId xmlns:a16="http://schemas.microsoft.com/office/drawing/2014/main" id="{CD443CAF-4727-FDCB-6F69-ACB0E39B1484}"/>
              </a:ext>
            </a:extLst>
          </p:cNvPr>
          <p:cNvSpPr>
            <a:spLocks noChangeArrowheads="1"/>
          </p:cNvSpPr>
          <p:nvPr/>
        </p:nvSpPr>
        <p:spPr bwMode="auto">
          <a:xfrm>
            <a:off x="1443316" y="2328239"/>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33" name="AutoShape 24">
            <a:extLst>
              <a:ext uri="{FF2B5EF4-FFF2-40B4-BE49-F238E27FC236}">
                <a16:creationId xmlns:a16="http://schemas.microsoft.com/office/drawing/2014/main" id="{1C8B6888-6438-AF86-A034-2150E452C431}"/>
              </a:ext>
            </a:extLst>
          </p:cNvPr>
          <p:cNvSpPr>
            <a:spLocks noChangeArrowheads="1"/>
          </p:cNvSpPr>
          <p:nvPr/>
        </p:nvSpPr>
        <p:spPr bwMode="auto">
          <a:xfrm>
            <a:off x="3766847" y="2321254"/>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34" name="AutoShape 67">
            <a:extLst>
              <a:ext uri="{FF2B5EF4-FFF2-40B4-BE49-F238E27FC236}">
                <a16:creationId xmlns:a16="http://schemas.microsoft.com/office/drawing/2014/main" id="{FB4EAFF8-82F7-D8A1-6A9B-0318DEFFA840}"/>
              </a:ext>
            </a:extLst>
          </p:cNvPr>
          <p:cNvSpPr>
            <a:spLocks noChangeArrowheads="1"/>
          </p:cNvSpPr>
          <p:nvPr/>
        </p:nvSpPr>
        <p:spPr bwMode="auto">
          <a:xfrm>
            <a:off x="6066576" y="2318927"/>
            <a:ext cx="2250755" cy="393580"/>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35" name="AutoShape 68">
            <a:extLst>
              <a:ext uri="{FF2B5EF4-FFF2-40B4-BE49-F238E27FC236}">
                <a16:creationId xmlns:a16="http://schemas.microsoft.com/office/drawing/2014/main" id="{3A48A6CD-B692-A1C5-1B87-A849FDAE1004}"/>
              </a:ext>
            </a:extLst>
          </p:cNvPr>
          <p:cNvSpPr>
            <a:spLocks noChangeArrowheads="1"/>
          </p:cNvSpPr>
          <p:nvPr/>
        </p:nvSpPr>
        <p:spPr bwMode="auto">
          <a:xfrm>
            <a:off x="8386033" y="2330565"/>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36" name="AutoShape 21">
            <a:extLst>
              <a:ext uri="{FF2B5EF4-FFF2-40B4-BE49-F238E27FC236}">
                <a16:creationId xmlns:a16="http://schemas.microsoft.com/office/drawing/2014/main" id="{831AF5D1-7FB1-9EAF-CB89-9E4713A60D55}"/>
              </a:ext>
            </a:extLst>
          </p:cNvPr>
          <p:cNvSpPr>
            <a:spLocks noChangeArrowheads="1"/>
          </p:cNvSpPr>
          <p:nvPr/>
        </p:nvSpPr>
        <p:spPr bwMode="auto">
          <a:xfrm>
            <a:off x="1443316" y="2710344"/>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37" name="AutoShape 24">
            <a:extLst>
              <a:ext uri="{FF2B5EF4-FFF2-40B4-BE49-F238E27FC236}">
                <a16:creationId xmlns:a16="http://schemas.microsoft.com/office/drawing/2014/main" id="{F2BBD7E4-6071-A9F3-BF6B-29AD3DDABFFE}"/>
              </a:ext>
            </a:extLst>
          </p:cNvPr>
          <p:cNvSpPr>
            <a:spLocks noChangeArrowheads="1"/>
          </p:cNvSpPr>
          <p:nvPr/>
        </p:nvSpPr>
        <p:spPr bwMode="auto">
          <a:xfrm>
            <a:off x="3766847" y="2703359"/>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38" name="AutoShape 67">
            <a:extLst>
              <a:ext uri="{FF2B5EF4-FFF2-40B4-BE49-F238E27FC236}">
                <a16:creationId xmlns:a16="http://schemas.microsoft.com/office/drawing/2014/main" id="{369A2AAC-5155-192B-00B1-1D3FF7C52C8B}"/>
              </a:ext>
            </a:extLst>
          </p:cNvPr>
          <p:cNvSpPr>
            <a:spLocks noChangeArrowheads="1"/>
          </p:cNvSpPr>
          <p:nvPr/>
        </p:nvSpPr>
        <p:spPr bwMode="auto">
          <a:xfrm>
            <a:off x="6066576" y="2701032"/>
            <a:ext cx="2250755" cy="393580"/>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39" name="AutoShape 68">
            <a:extLst>
              <a:ext uri="{FF2B5EF4-FFF2-40B4-BE49-F238E27FC236}">
                <a16:creationId xmlns:a16="http://schemas.microsoft.com/office/drawing/2014/main" id="{FC5BF370-9210-7030-5922-C2E2D1F98FC9}"/>
              </a:ext>
            </a:extLst>
          </p:cNvPr>
          <p:cNvSpPr>
            <a:spLocks noChangeArrowheads="1"/>
          </p:cNvSpPr>
          <p:nvPr/>
        </p:nvSpPr>
        <p:spPr bwMode="auto">
          <a:xfrm>
            <a:off x="8386033" y="2712670"/>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40" name="AutoShape 21">
            <a:extLst>
              <a:ext uri="{FF2B5EF4-FFF2-40B4-BE49-F238E27FC236}">
                <a16:creationId xmlns:a16="http://schemas.microsoft.com/office/drawing/2014/main" id="{D025DE7E-347C-EB5A-ED22-68469D5A6130}"/>
              </a:ext>
            </a:extLst>
          </p:cNvPr>
          <p:cNvSpPr>
            <a:spLocks noChangeArrowheads="1"/>
          </p:cNvSpPr>
          <p:nvPr/>
        </p:nvSpPr>
        <p:spPr bwMode="auto">
          <a:xfrm>
            <a:off x="1443316" y="3092449"/>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41" name="AutoShape 24">
            <a:extLst>
              <a:ext uri="{FF2B5EF4-FFF2-40B4-BE49-F238E27FC236}">
                <a16:creationId xmlns:a16="http://schemas.microsoft.com/office/drawing/2014/main" id="{4F61372C-0C9C-68B7-A281-7958E2384046}"/>
              </a:ext>
            </a:extLst>
          </p:cNvPr>
          <p:cNvSpPr>
            <a:spLocks noChangeArrowheads="1"/>
          </p:cNvSpPr>
          <p:nvPr/>
        </p:nvSpPr>
        <p:spPr bwMode="auto">
          <a:xfrm>
            <a:off x="3766847" y="3085464"/>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42" name="AutoShape 67">
            <a:extLst>
              <a:ext uri="{FF2B5EF4-FFF2-40B4-BE49-F238E27FC236}">
                <a16:creationId xmlns:a16="http://schemas.microsoft.com/office/drawing/2014/main" id="{8F400CE2-49B7-22C4-0708-C359A3F4B1CE}"/>
              </a:ext>
            </a:extLst>
          </p:cNvPr>
          <p:cNvSpPr>
            <a:spLocks noChangeArrowheads="1"/>
          </p:cNvSpPr>
          <p:nvPr/>
        </p:nvSpPr>
        <p:spPr bwMode="auto">
          <a:xfrm>
            <a:off x="6066576" y="3083137"/>
            <a:ext cx="2250755" cy="393581"/>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43" name="AutoShape 68">
            <a:extLst>
              <a:ext uri="{FF2B5EF4-FFF2-40B4-BE49-F238E27FC236}">
                <a16:creationId xmlns:a16="http://schemas.microsoft.com/office/drawing/2014/main" id="{1EA7D9B6-BB90-BB89-57CE-8EC248D7FE39}"/>
              </a:ext>
            </a:extLst>
          </p:cNvPr>
          <p:cNvSpPr>
            <a:spLocks noChangeArrowheads="1"/>
          </p:cNvSpPr>
          <p:nvPr/>
        </p:nvSpPr>
        <p:spPr bwMode="auto">
          <a:xfrm>
            <a:off x="8386033" y="3094775"/>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44" name="AutoShape 21">
            <a:extLst>
              <a:ext uri="{FF2B5EF4-FFF2-40B4-BE49-F238E27FC236}">
                <a16:creationId xmlns:a16="http://schemas.microsoft.com/office/drawing/2014/main" id="{142C6355-22CE-4034-821F-5AA65BD13993}"/>
              </a:ext>
            </a:extLst>
          </p:cNvPr>
          <p:cNvSpPr>
            <a:spLocks noChangeArrowheads="1"/>
          </p:cNvSpPr>
          <p:nvPr/>
        </p:nvSpPr>
        <p:spPr bwMode="auto">
          <a:xfrm>
            <a:off x="1443316" y="3474554"/>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45" name="AutoShape 24">
            <a:extLst>
              <a:ext uri="{FF2B5EF4-FFF2-40B4-BE49-F238E27FC236}">
                <a16:creationId xmlns:a16="http://schemas.microsoft.com/office/drawing/2014/main" id="{BEC9B73F-901D-8083-8175-9561E8BB6CC1}"/>
              </a:ext>
            </a:extLst>
          </p:cNvPr>
          <p:cNvSpPr>
            <a:spLocks noChangeArrowheads="1"/>
          </p:cNvSpPr>
          <p:nvPr/>
        </p:nvSpPr>
        <p:spPr bwMode="auto">
          <a:xfrm>
            <a:off x="3764859" y="3487615"/>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46" name="AutoShape 67">
            <a:extLst>
              <a:ext uri="{FF2B5EF4-FFF2-40B4-BE49-F238E27FC236}">
                <a16:creationId xmlns:a16="http://schemas.microsoft.com/office/drawing/2014/main" id="{A1C9CF05-656D-78C5-C1DC-5645C7E69E4C}"/>
              </a:ext>
            </a:extLst>
          </p:cNvPr>
          <p:cNvSpPr>
            <a:spLocks noChangeArrowheads="1"/>
          </p:cNvSpPr>
          <p:nvPr/>
        </p:nvSpPr>
        <p:spPr bwMode="auto">
          <a:xfrm>
            <a:off x="6064588" y="3485288"/>
            <a:ext cx="2250755" cy="393581"/>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48" name="AutoShape 68">
            <a:extLst>
              <a:ext uri="{FF2B5EF4-FFF2-40B4-BE49-F238E27FC236}">
                <a16:creationId xmlns:a16="http://schemas.microsoft.com/office/drawing/2014/main" id="{58FA0FE1-564F-B8D2-4E24-5BEBC1ABC9B9}"/>
              </a:ext>
            </a:extLst>
          </p:cNvPr>
          <p:cNvSpPr>
            <a:spLocks noChangeArrowheads="1"/>
          </p:cNvSpPr>
          <p:nvPr/>
        </p:nvSpPr>
        <p:spPr bwMode="auto">
          <a:xfrm>
            <a:off x="8384045" y="3496926"/>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49" name="AutoShape 21">
            <a:extLst>
              <a:ext uri="{FF2B5EF4-FFF2-40B4-BE49-F238E27FC236}">
                <a16:creationId xmlns:a16="http://schemas.microsoft.com/office/drawing/2014/main" id="{FA18909D-1A5D-F091-35A4-A31CD84BDCF9}"/>
              </a:ext>
            </a:extLst>
          </p:cNvPr>
          <p:cNvSpPr>
            <a:spLocks noChangeArrowheads="1"/>
          </p:cNvSpPr>
          <p:nvPr/>
        </p:nvSpPr>
        <p:spPr bwMode="auto">
          <a:xfrm>
            <a:off x="1443316" y="3856659"/>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50" name="AutoShape 24">
            <a:extLst>
              <a:ext uri="{FF2B5EF4-FFF2-40B4-BE49-F238E27FC236}">
                <a16:creationId xmlns:a16="http://schemas.microsoft.com/office/drawing/2014/main" id="{18C7B63C-B066-991C-08E5-E8D58C85CBB8}"/>
              </a:ext>
            </a:extLst>
          </p:cNvPr>
          <p:cNvSpPr>
            <a:spLocks noChangeArrowheads="1"/>
          </p:cNvSpPr>
          <p:nvPr/>
        </p:nvSpPr>
        <p:spPr bwMode="auto">
          <a:xfrm>
            <a:off x="3766847" y="3849674"/>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51" name="AutoShape 67">
            <a:extLst>
              <a:ext uri="{FF2B5EF4-FFF2-40B4-BE49-F238E27FC236}">
                <a16:creationId xmlns:a16="http://schemas.microsoft.com/office/drawing/2014/main" id="{BD5545F3-B567-D0F2-6B2F-25D7DD73EDE1}"/>
              </a:ext>
            </a:extLst>
          </p:cNvPr>
          <p:cNvSpPr>
            <a:spLocks noChangeArrowheads="1"/>
          </p:cNvSpPr>
          <p:nvPr/>
        </p:nvSpPr>
        <p:spPr bwMode="auto">
          <a:xfrm>
            <a:off x="6066576" y="3847347"/>
            <a:ext cx="2250755" cy="393581"/>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52" name="AutoShape 68">
            <a:extLst>
              <a:ext uri="{FF2B5EF4-FFF2-40B4-BE49-F238E27FC236}">
                <a16:creationId xmlns:a16="http://schemas.microsoft.com/office/drawing/2014/main" id="{B85C6144-195D-DA47-00C8-EF234DE91180}"/>
              </a:ext>
            </a:extLst>
          </p:cNvPr>
          <p:cNvSpPr>
            <a:spLocks noChangeArrowheads="1"/>
          </p:cNvSpPr>
          <p:nvPr/>
        </p:nvSpPr>
        <p:spPr bwMode="auto">
          <a:xfrm>
            <a:off x="8386033" y="3858985"/>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53" name="AutoShape 21">
            <a:extLst>
              <a:ext uri="{FF2B5EF4-FFF2-40B4-BE49-F238E27FC236}">
                <a16:creationId xmlns:a16="http://schemas.microsoft.com/office/drawing/2014/main" id="{17F30901-98DC-AC26-742B-0853A51882CC}"/>
              </a:ext>
            </a:extLst>
          </p:cNvPr>
          <p:cNvSpPr>
            <a:spLocks noChangeArrowheads="1"/>
          </p:cNvSpPr>
          <p:nvPr/>
        </p:nvSpPr>
        <p:spPr bwMode="auto">
          <a:xfrm>
            <a:off x="1443316" y="4238764"/>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54" name="AutoShape 24">
            <a:extLst>
              <a:ext uri="{FF2B5EF4-FFF2-40B4-BE49-F238E27FC236}">
                <a16:creationId xmlns:a16="http://schemas.microsoft.com/office/drawing/2014/main" id="{3CB8EFE7-763D-C6EB-3E45-17FE957B3E00}"/>
              </a:ext>
            </a:extLst>
          </p:cNvPr>
          <p:cNvSpPr>
            <a:spLocks noChangeArrowheads="1"/>
          </p:cNvSpPr>
          <p:nvPr/>
        </p:nvSpPr>
        <p:spPr bwMode="auto">
          <a:xfrm>
            <a:off x="3766847" y="4231779"/>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55" name="AutoShape 67">
            <a:extLst>
              <a:ext uri="{FF2B5EF4-FFF2-40B4-BE49-F238E27FC236}">
                <a16:creationId xmlns:a16="http://schemas.microsoft.com/office/drawing/2014/main" id="{DAC9BB75-7A01-07DD-75DF-2B631352269A}"/>
              </a:ext>
            </a:extLst>
          </p:cNvPr>
          <p:cNvSpPr>
            <a:spLocks noChangeArrowheads="1"/>
          </p:cNvSpPr>
          <p:nvPr/>
        </p:nvSpPr>
        <p:spPr bwMode="auto">
          <a:xfrm>
            <a:off x="6066576" y="4229452"/>
            <a:ext cx="2250755" cy="393581"/>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56" name="AutoShape 68">
            <a:extLst>
              <a:ext uri="{FF2B5EF4-FFF2-40B4-BE49-F238E27FC236}">
                <a16:creationId xmlns:a16="http://schemas.microsoft.com/office/drawing/2014/main" id="{DE00C5DB-8FB4-1000-CD9C-B98287556D6D}"/>
              </a:ext>
            </a:extLst>
          </p:cNvPr>
          <p:cNvSpPr>
            <a:spLocks noChangeArrowheads="1"/>
          </p:cNvSpPr>
          <p:nvPr/>
        </p:nvSpPr>
        <p:spPr bwMode="auto">
          <a:xfrm>
            <a:off x="8386033" y="4241090"/>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57" name="AutoShape 21">
            <a:extLst>
              <a:ext uri="{FF2B5EF4-FFF2-40B4-BE49-F238E27FC236}">
                <a16:creationId xmlns:a16="http://schemas.microsoft.com/office/drawing/2014/main" id="{448210AF-6761-7D54-BF45-DF3DEA5B572D}"/>
              </a:ext>
            </a:extLst>
          </p:cNvPr>
          <p:cNvSpPr>
            <a:spLocks noChangeArrowheads="1"/>
          </p:cNvSpPr>
          <p:nvPr/>
        </p:nvSpPr>
        <p:spPr bwMode="auto">
          <a:xfrm>
            <a:off x="1443316" y="4620869"/>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58" name="AutoShape 24">
            <a:extLst>
              <a:ext uri="{FF2B5EF4-FFF2-40B4-BE49-F238E27FC236}">
                <a16:creationId xmlns:a16="http://schemas.microsoft.com/office/drawing/2014/main" id="{CC452C90-8CE2-9ACA-0760-08DB1C074C73}"/>
              </a:ext>
            </a:extLst>
          </p:cNvPr>
          <p:cNvSpPr>
            <a:spLocks noChangeArrowheads="1"/>
          </p:cNvSpPr>
          <p:nvPr/>
        </p:nvSpPr>
        <p:spPr bwMode="auto">
          <a:xfrm>
            <a:off x="3766847" y="4613884"/>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59" name="AutoShape 67">
            <a:extLst>
              <a:ext uri="{FF2B5EF4-FFF2-40B4-BE49-F238E27FC236}">
                <a16:creationId xmlns:a16="http://schemas.microsoft.com/office/drawing/2014/main" id="{CB4DAE9B-4725-573C-24E1-68382AF53B93}"/>
              </a:ext>
            </a:extLst>
          </p:cNvPr>
          <p:cNvSpPr>
            <a:spLocks noChangeArrowheads="1"/>
          </p:cNvSpPr>
          <p:nvPr/>
        </p:nvSpPr>
        <p:spPr bwMode="auto">
          <a:xfrm>
            <a:off x="6066576" y="4611557"/>
            <a:ext cx="2250755" cy="393581"/>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60" name="AutoShape 68">
            <a:extLst>
              <a:ext uri="{FF2B5EF4-FFF2-40B4-BE49-F238E27FC236}">
                <a16:creationId xmlns:a16="http://schemas.microsoft.com/office/drawing/2014/main" id="{84EE37B4-D87A-0B3C-3E2E-C7FDFF13D855}"/>
              </a:ext>
            </a:extLst>
          </p:cNvPr>
          <p:cNvSpPr>
            <a:spLocks noChangeArrowheads="1"/>
          </p:cNvSpPr>
          <p:nvPr/>
        </p:nvSpPr>
        <p:spPr bwMode="auto">
          <a:xfrm>
            <a:off x="8386033" y="4623195"/>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61" name="AutoShape 21">
            <a:extLst>
              <a:ext uri="{FF2B5EF4-FFF2-40B4-BE49-F238E27FC236}">
                <a16:creationId xmlns:a16="http://schemas.microsoft.com/office/drawing/2014/main" id="{6BB72BF3-3ACC-1D28-FE1C-0B3934A5A2B7}"/>
              </a:ext>
            </a:extLst>
          </p:cNvPr>
          <p:cNvSpPr>
            <a:spLocks noChangeArrowheads="1"/>
          </p:cNvSpPr>
          <p:nvPr/>
        </p:nvSpPr>
        <p:spPr bwMode="auto">
          <a:xfrm>
            <a:off x="1443316" y="5002974"/>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62" name="AutoShape 24">
            <a:extLst>
              <a:ext uri="{FF2B5EF4-FFF2-40B4-BE49-F238E27FC236}">
                <a16:creationId xmlns:a16="http://schemas.microsoft.com/office/drawing/2014/main" id="{414B87D3-B262-77A4-C9EF-3A9B16494B09}"/>
              </a:ext>
            </a:extLst>
          </p:cNvPr>
          <p:cNvSpPr>
            <a:spLocks noChangeArrowheads="1"/>
          </p:cNvSpPr>
          <p:nvPr/>
        </p:nvSpPr>
        <p:spPr bwMode="auto">
          <a:xfrm>
            <a:off x="3766847" y="4995989"/>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63" name="AutoShape 67">
            <a:extLst>
              <a:ext uri="{FF2B5EF4-FFF2-40B4-BE49-F238E27FC236}">
                <a16:creationId xmlns:a16="http://schemas.microsoft.com/office/drawing/2014/main" id="{F31718E1-053F-99C4-1B52-215C02CAD332}"/>
              </a:ext>
            </a:extLst>
          </p:cNvPr>
          <p:cNvSpPr>
            <a:spLocks noChangeArrowheads="1"/>
          </p:cNvSpPr>
          <p:nvPr/>
        </p:nvSpPr>
        <p:spPr bwMode="auto">
          <a:xfrm>
            <a:off x="6066576" y="4993662"/>
            <a:ext cx="2250755" cy="393581"/>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64" name="AutoShape 68">
            <a:extLst>
              <a:ext uri="{FF2B5EF4-FFF2-40B4-BE49-F238E27FC236}">
                <a16:creationId xmlns:a16="http://schemas.microsoft.com/office/drawing/2014/main" id="{222B9249-1A62-4C20-281C-D225CE3AF8F4}"/>
              </a:ext>
            </a:extLst>
          </p:cNvPr>
          <p:cNvSpPr>
            <a:spLocks noChangeArrowheads="1"/>
          </p:cNvSpPr>
          <p:nvPr/>
        </p:nvSpPr>
        <p:spPr bwMode="auto">
          <a:xfrm>
            <a:off x="8386033" y="5005300"/>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65" name="AutoShape 21">
            <a:extLst>
              <a:ext uri="{FF2B5EF4-FFF2-40B4-BE49-F238E27FC236}">
                <a16:creationId xmlns:a16="http://schemas.microsoft.com/office/drawing/2014/main" id="{3721DB1C-CE02-376A-E13A-9D1303BBC555}"/>
              </a:ext>
            </a:extLst>
          </p:cNvPr>
          <p:cNvSpPr>
            <a:spLocks noChangeArrowheads="1"/>
          </p:cNvSpPr>
          <p:nvPr/>
        </p:nvSpPr>
        <p:spPr bwMode="auto">
          <a:xfrm>
            <a:off x="1443316" y="5385079"/>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66" name="AutoShape 24">
            <a:extLst>
              <a:ext uri="{FF2B5EF4-FFF2-40B4-BE49-F238E27FC236}">
                <a16:creationId xmlns:a16="http://schemas.microsoft.com/office/drawing/2014/main" id="{92222E18-B37A-164C-AEAB-984838A169C8}"/>
              </a:ext>
            </a:extLst>
          </p:cNvPr>
          <p:cNvSpPr>
            <a:spLocks noChangeArrowheads="1"/>
          </p:cNvSpPr>
          <p:nvPr/>
        </p:nvSpPr>
        <p:spPr bwMode="auto">
          <a:xfrm>
            <a:off x="3766847" y="5378094"/>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67" name="AutoShape 67">
            <a:extLst>
              <a:ext uri="{FF2B5EF4-FFF2-40B4-BE49-F238E27FC236}">
                <a16:creationId xmlns:a16="http://schemas.microsoft.com/office/drawing/2014/main" id="{8B690A96-3842-E55A-2FD4-CDD93E9AE72E}"/>
              </a:ext>
            </a:extLst>
          </p:cNvPr>
          <p:cNvSpPr>
            <a:spLocks noChangeArrowheads="1"/>
          </p:cNvSpPr>
          <p:nvPr/>
        </p:nvSpPr>
        <p:spPr bwMode="auto">
          <a:xfrm>
            <a:off x="6066576" y="5375767"/>
            <a:ext cx="2250755" cy="393581"/>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68" name="AutoShape 68">
            <a:extLst>
              <a:ext uri="{FF2B5EF4-FFF2-40B4-BE49-F238E27FC236}">
                <a16:creationId xmlns:a16="http://schemas.microsoft.com/office/drawing/2014/main" id="{F9A42CBF-618B-BC31-5DD4-022EBE970064}"/>
              </a:ext>
            </a:extLst>
          </p:cNvPr>
          <p:cNvSpPr>
            <a:spLocks noChangeArrowheads="1"/>
          </p:cNvSpPr>
          <p:nvPr/>
        </p:nvSpPr>
        <p:spPr bwMode="auto">
          <a:xfrm>
            <a:off x="8386033" y="5387405"/>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69" name="AutoShape 21">
            <a:extLst>
              <a:ext uri="{FF2B5EF4-FFF2-40B4-BE49-F238E27FC236}">
                <a16:creationId xmlns:a16="http://schemas.microsoft.com/office/drawing/2014/main" id="{B5C10B0A-CDFD-7854-3400-2AE4C6DBB125}"/>
              </a:ext>
            </a:extLst>
          </p:cNvPr>
          <p:cNvSpPr>
            <a:spLocks noChangeArrowheads="1"/>
          </p:cNvSpPr>
          <p:nvPr/>
        </p:nvSpPr>
        <p:spPr bwMode="auto">
          <a:xfrm>
            <a:off x="1443316" y="5767184"/>
            <a:ext cx="2250755" cy="392839"/>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70" name="AutoShape 24">
            <a:extLst>
              <a:ext uri="{FF2B5EF4-FFF2-40B4-BE49-F238E27FC236}">
                <a16:creationId xmlns:a16="http://schemas.microsoft.com/office/drawing/2014/main" id="{72F7889B-F940-1641-AEFB-A2B9C797550B}"/>
              </a:ext>
            </a:extLst>
          </p:cNvPr>
          <p:cNvSpPr>
            <a:spLocks noChangeArrowheads="1"/>
          </p:cNvSpPr>
          <p:nvPr/>
        </p:nvSpPr>
        <p:spPr bwMode="auto">
          <a:xfrm>
            <a:off x="3766847" y="5760199"/>
            <a:ext cx="2216065" cy="393396"/>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a:p>
        </p:txBody>
      </p:sp>
      <p:sp>
        <p:nvSpPr>
          <p:cNvPr id="71" name="AutoShape 67">
            <a:extLst>
              <a:ext uri="{FF2B5EF4-FFF2-40B4-BE49-F238E27FC236}">
                <a16:creationId xmlns:a16="http://schemas.microsoft.com/office/drawing/2014/main" id="{5BA1D8A3-6068-56F3-BFF0-80A60B4B3AE5}"/>
              </a:ext>
            </a:extLst>
          </p:cNvPr>
          <p:cNvSpPr>
            <a:spLocks noChangeArrowheads="1"/>
          </p:cNvSpPr>
          <p:nvPr/>
        </p:nvSpPr>
        <p:spPr bwMode="auto">
          <a:xfrm>
            <a:off x="6066576" y="5757872"/>
            <a:ext cx="2250755" cy="393581"/>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
        <p:nvSpPr>
          <p:cNvPr id="73" name="AutoShape 68">
            <a:extLst>
              <a:ext uri="{FF2B5EF4-FFF2-40B4-BE49-F238E27FC236}">
                <a16:creationId xmlns:a16="http://schemas.microsoft.com/office/drawing/2014/main" id="{2BA311F5-4D88-1F3E-A303-70EA6D43A9D7}"/>
              </a:ext>
            </a:extLst>
          </p:cNvPr>
          <p:cNvSpPr>
            <a:spLocks noChangeArrowheads="1"/>
          </p:cNvSpPr>
          <p:nvPr/>
        </p:nvSpPr>
        <p:spPr bwMode="auto">
          <a:xfrm>
            <a:off x="8386033" y="5769510"/>
            <a:ext cx="2216065" cy="392654"/>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en-US" altLang="da-DK" dirty="0"/>
          </a:p>
        </p:txBody>
      </p:sp>
    </p:spTree>
    <p:extLst>
      <p:ext uri="{BB962C8B-B14F-4D97-AF65-F5344CB8AC3E}">
        <p14:creationId xmlns:p14="http://schemas.microsoft.com/office/powerpoint/2010/main" val="324796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0DADCF76-181D-0153-7E3A-2DABADE9074E}"/>
              </a:ext>
            </a:extLst>
          </p:cNvPr>
          <p:cNvSpPr/>
          <p:nvPr/>
        </p:nvSpPr>
        <p:spPr>
          <a:xfrm>
            <a:off x="1337949" y="1053204"/>
            <a:ext cx="9441962" cy="4910832"/>
          </a:xfrm>
          <a:prstGeom prst="rect">
            <a:avLst/>
          </a:prstGeom>
          <a:ln>
            <a:noFill/>
          </a:ln>
        </p:spPr>
        <p:txBody>
          <a:bodyPr wrap="square">
            <a:spAutoFit/>
          </a:bodyPr>
          <a:lstStyle/>
          <a:p>
            <a:r>
              <a:rPr lang="da-DK" sz="1200" b="1" dirty="0"/>
              <a:t>Forbindelse til andre værktøjer</a:t>
            </a:r>
            <a:endParaRPr lang="da-DK" sz="1200" dirty="0"/>
          </a:p>
          <a:p>
            <a:endParaRPr lang="da-DK" sz="1200" b="1" dirty="0"/>
          </a:p>
          <a:p>
            <a:r>
              <a:rPr lang="da-DK" sz="1200" b="1" dirty="0"/>
              <a:t>Målhierarkiet og </a:t>
            </a:r>
            <a:r>
              <a:rPr lang="en-US" sz="1200" b="1" dirty="0"/>
              <a:t>impact</a:t>
            </a:r>
            <a:r>
              <a:rPr lang="da-DK" sz="1200" b="1" dirty="0"/>
              <a:t> case: </a:t>
            </a:r>
            <a:r>
              <a:rPr lang="da-DK" sz="1200" dirty="0"/>
              <a:t>Disse værktøjer beskriver projektets leverancer, effekter og definerer projektets indsatsområder. Mange af disse ændringer vil være direkte årsag til bekymringer og modstand hos bestemte målgrupper blandt medarbejderne.</a:t>
            </a:r>
          </a:p>
          <a:p>
            <a:endParaRPr lang="da-DK" sz="1200" b="1" dirty="0"/>
          </a:p>
          <a:p>
            <a:r>
              <a:rPr lang="da-DK" sz="1200" b="1" dirty="0"/>
              <a:t>Interessentanalysen:</a:t>
            </a:r>
            <a:r>
              <a:rPr lang="da-DK" sz="1200" dirty="0"/>
              <a:t> Analysen beskriver, hvilke interessenter der er vigtige at involvere i udviklingen af projektet. Det vil ofte være nogle af disse målgrupper, der bliver påvirket af projektets forskellige ændringer. Det er vigtigt, at disse interessenter er trygge under projektforløbet og i den fremtidige driftssituation.</a:t>
            </a:r>
          </a:p>
          <a:p>
            <a:endParaRPr lang="da-DK" sz="1200" b="1" dirty="0"/>
          </a:p>
          <a:p>
            <a:r>
              <a:rPr lang="da-DK" sz="1200" b="1" dirty="0"/>
              <a:t>Kommunikationsplanen: </a:t>
            </a:r>
            <a:r>
              <a:rPr lang="da-DK" sz="1200" dirty="0"/>
              <a:t>Det dobbelte bogholderi giver input til de budskaber, der skal afsendes til de forskellige målgrupper.</a:t>
            </a:r>
          </a:p>
          <a:p>
            <a:endParaRPr lang="da-DK" sz="1200" dirty="0"/>
          </a:p>
          <a:p>
            <a:r>
              <a:rPr lang="da-DK" sz="1200" b="1" i="0" dirty="0">
                <a:effectLst/>
                <a:cs typeface="Arial" panose="020B0604020202020204" pitchFamily="34" charset="0"/>
              </a:rPr>
              <a:t>Drejebog til facilitering: </a:t>
            </a:r>
            <a:r>
              <a:rPr lang="da-DK" sz="1200" b="0" i="0" dirty="0">
                <a:effectLst/>
                <a:cs typeface="Arial" panose="020B0604020202020204" pitchFamily="34" charset="0"/>
              </a:rPr>
              <a:t>Drejebogen hjælper dig til at facilitere møder og workshops med passion og engagement. Som projektleder er det typisk styregruppemøder, sprintmøder, idégenereringsmøder, fokusgruppeinterview, planlægningsworkshop, teambuilding-aktiviteter, workshops med interessenter og projektgruppemøder, du skal lede og facilitere. </a:t>
            </a:r>
          </a:p>
          <a:p>
            <a:endParaRPr lang="da-DK" sz="1200" dirty="0"/>
          </a:p>
          <a:p>
            <a:endParaRPr lang="da-DK" sz="1200" b="1" dirty="0"/>
          </a:p>
          <a:p>
            <a:r>
              <a:rPr lang="da-DK" sz="1200" b="1" dirty="0"/>
              <a:t>Links: </a:t>
            </a:r>
            <a:r>
              <a:rPr lang="da-DK" sz="1200" dirty="0"/>
              <a:t>https://airbornleadership.com/</a:t>
            </a:r>
          </a:p>
          <a:p>
            <a:endParaRPr lang="da-DK" sz="1200" b="1" dirty="0"/>
          </a:p>
          <a:p>
            <a:r>
              <a:rPr lang="da-DK" sz="1200" b="1" dirty="0"/>
              <a:t>Referencer</a:t>
            </a:r>
            <a:endParaRPr lang="da-DK" sz="1200" dirty="0"/>
          </a:p>
          <a:p>
            <a:pPr lvl="0"/>
            <a:endParaRPr lang="da-DK" sz="1200" b="1" dirty="0"/>
          </a:p>
          <a:p>
            <a:pPr marL="171450" lvl="0" indent="-171450">
              <a:buFont typeface="Arial" panose="020B0604020202020204" pitchFamily="34" charset="0"/>
              <a:buChar char="•"/>
            </a:pPr>
            <a:r>
              <a:rPr lang="da-DK" sz="1200" b="1" dirty="0"/>
              <a:t>Power i projekter og portefølje </a:t>
            </a:r>
            <a:r>
              <a:rPr lang="da-DK" sz="1200" dirty="0"/>
              <a:t>4. udgave, Djøf Forlag 2019</a:t>
            </a:r>
          </a:p>
          <a:p>
            <a:pPr marL="171450" lvl="0" indent="-171450">
              <a:buFont typeface="Arial" panose="020B0604020202020204" pitchFamily="34" charset="0"/>
              <a:buChar char="•"/>
            </a:pPr>
            <a:r>
              <a:rPr lang="da-DK" sz="1200" b="1" dirty="0"/>
              <a:t>Projektlederskab – effekt til tiden </a:t>
            </a:r>
            <a:r>
              <a:rPr lang="da-DK" sz="1200" dirty="0"/>
              <a:t>1. udgave, Djøf Forlag 2016</a:t>
            </a:r>
          </a:p>
          <a:p>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TotalTime>
  <Words>1901</Words>
  <Application>Microsoft Office PowerPoint</Application>
  <PresentationFormat>Widescreen</PresentationFormat>
  <Paragraphs>180</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125</cp:revision>
  <dcterms:created xsi:type="dcterms:W3CDTF">2018-07-25T07:58:36Z</dcterms:created>
  <dcterms:modified xsi:type="dcterms:W3CDTF">2024-07-17T08:06:21Z</dcterms:modified>
</cp:coreProperties>
</file>