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70" r:id="rId6"/>
    <p:sldId id="471" r:id="rId7"/>
    <p:sldId id="469" r:id="rId8"/>
    <p:sldId id="466" r:id="rId9"/>
    <p:sldId id="4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6.1</a:t>
            </a:r>
          </a:p>
          <a:p>
            <a:r>
              <a:rPr lang="da-DK" sz="4000" dirty="0">
                <a:solidFill>
                  <a:srgbClr val="6B9C77"/>
                </a:solidFill>
                <a:latin typeface="HelveticaNeueLT Std Lt Cn" panose="020B0406020202030204" pitchFamily="34" charset="0"/>
                <a:cs typeface="Arial Narrow" panose="020B0604020202020204" pitchFamily="34" charset="0"/>
              </a:rPr>
              <a:t>ANSVARSFORDELINGSSKEMA</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Ansvarsfordelingsskemaet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ktangel 5">
            <a:extLst>
              <a:ext uri="{FF2B5EF4-FFF2-40B4-BE49-F238E27FC236}">
                <a16:creationId xmlns:a16="http://schemas.microsoft.com/office/drawing/2014/main" id="{E257B1E4-CB8D-44C6-FD27-32104A72B7D6}"/>
              </a:ext>
            </a:extLst>
          </p:cNvPr>
          <p:cNvSpPr/>
          <p:nvPr/>
        </p:nvSpPr>
        <p:spPr>
          <a:xfrm>
            <a:off x="1353141" y="999936"/>
            <a:ext cx="9441962" cy="5095497"/>
          </a:xfrm>
          <a:prstGeom prst="rect">
            <a:avLst/>
          </a:prstGeom>
          <a:ln>
            <a:noFill/>
          </a:ln>
        </p:spPr>
        <p:txBody>
          <a:bodyPr wrap="square">
            <a:spAutoFit/>
          </a:bodyPr>
          <a:lstStyle/>
          <a:p>
            <a:r>
              <a:rPr lang="da-DK" sz="1200" b="1" dirty="0"/>
              <a:t>Formål og udbytte</a:t>
            </a:r>
          </a:p>
          <a:p>
            <a:pPr marL="171450" indent="-171450">
              <a:buFont typeface="Arial" panose="020B0604020202020204" pitchFamily="34" charset="0"/>
              <a:buChar char="•"/>
            </a:pPr>
            <a:r>
              <a:rPr lang="da-DK" sz="1200" dirty="0"/>
              <a:t>Ansvarsfordelingen i projektet skal sikre faglig kvalitet, beslutningskompetence og involvering af ”kunderne.” Projekter er midlertidige og mange af deltagerne er ikke på forhånd kendt med de forskellige roller i projektet. Derfor er det vigtigt, at ansvarsfordelingen kan beskrives klart og tydeligt. Værktøjet sikrer at:</a:t>
            </a:r>
            <a:endParaRPr lang="da-DK" sz="1200" b="1" dirty="0"/>
          </a:p>
          <a:p>
            <a:pPr marL="171450" lvl="0" indent="-171450">
              <a:buFont typeface="Arial" panose="020B0604020202020204" pitchFamily="34" charset="0"/>
              <a:buChar char="•"/>
            </a:pPr>
            <a:r>
              <a:rPr lang="da-DK" sz="1200" dirty="0"/>
              <a:t>Den enkeltes ansvar og rolle beskrives klart og tydeligt.</a:t>
            </a:r>
            <a:endParaRPr lang="da-DK" sz="1200" b="1" dirty="0"/>
          </a:p>
          <a:p>
            <a:pPr marL="171450" lvl="0" indent="-171450">
              <a:buFont typeface="Arial" panose="020B0604020202020204" pitchFamily="34" charset="0"/>
              <a:buChar char="•"/>
            </a:pPr>
            <a:r>
              <a:rPr lang="da-DK" sz="1200" dirty="0"/>
              <a:t>Der er en relevant arbejdsdeling blandt deltagerne.</a:t>
            </a:r>
            <a:endParaRPr lang="da-DK" sz="1200" b="1" dirty="0"/>
          </a:p>
          <a:p>
            <a:pPr marL="171450" lvl="0" indent="-171450">
              <a:buFont typeface="Arial" panose="020B0604020202020204" pitchFamily="34" charset="0"/>
              <a:buChar char="•"/>
            </a:pPr>
            <a:r>
              <a:rPr lang="da-DK" sz="1200" dirty="0"/>
              <a:t>En hensigtsmæssig involvering i projektet, sådan at der er sammenhæng mellem opgaverne og den enkeltes ansvar.</a:t>
            </a:r>
            <a:endParaRPr lang="da-DK" sz="1200" b="1" dirty="0"/>
          </a:p>
          <a:p>
            <a:pPr marL="171450" lvl="0" indent="-171450">
              <a:buFont typeface="Arial" panose="020B0604020202020204" pitchFamily="34" charset="0"/>
              <a:buChar char="•"/>
            </a:pPr>
            <a:r>
              <a:rPr lang="da-DK" sz="1200" dirty="0"/>
              <a:t>Opgavefordelingen er gennemtænkt og let at kommunikere videre.</a:t>
            </a:r>
            <a:endParaRPr lang="da-DK" sz="1200" b="1" dirty="0"/>
          </a:p>
          <a:p>
            <a:endParaRPr lang="da-DK" sz="1200" b="1" dirty="0"/>
          </a:p>
          <a:p>
            <a:r>
              <a:rPr lang="da-DK" sz="1200" b="1" dirty="0"/>
              <a:t>Hvornår bruges ansvarsfordelingsskemaet i projektet?</a:t>
            </a:r>
          </a:p>
          <a:p>
            <a:pPr marL="171450" lvl="0" indent="-171450">
              <a:buFont typeface="Arial" panose="020B0604020202020204" pitchFamily="34" charset="0"/>
              <a:buChar char="•"/>
            </a:pPr>
            <a:r>
              <a:rPr lang="da-DK" sz="1200" dirty="0"/>
              <a:t>Ansvarsfordelingsskemaet skal introduceres som værktøj ved projektstart, når projektgruppen arbejder med at lave planen for projektet.</a:t>
            </a:r>
            <a:endParaRPr lang="da-DK" sz="1200" b="1" dirty="0"/>
          </a:p>
          <a:p>
            <a:pPr marL="171450" lvl="0" indent="-171450">
              <a:buFont typeface="Arial" panose="020B0604020202020204" pitchFamily="34" charset="0"/>
              <a:buChar char="•"/>
            </a:pPr>
            <a:r>
              <a:rPr lang="da-DK" sz="1200" dirty="0"/>
              <a:t>Skemaet anvendes løbende gennem hele projektet og skal ofte opdateres, når projektet ændre karakter.</a:t>
            </a:r>
            <a:endParaRPr lang="da-DK" sz="1200" b="1" dirty="0"/>
          </a:p>
          <a:p>
            <a:pPr marL="171450" lvl="0" indent="-171450">
              <a:buFont typeface="Arial" panose="020B0604020202020204" pitchFamily="34" charset="0"/>
              <a:buChar char="•"/>
            </a:pPr>
            <a:r>
              <a:rPr lang="da-DK" sz="1200" dirty="0"/>
              <a:t>Det er afgørende, at skemaet bruges aktivt på projektgruppemøderne.</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Værktøjet virker ikke, hvis projektleder udarbejder ansvarsfordelingsskemaet alene, hvorefter det bare ligger på vedkommendes computer.</a:t>
            </a:r>
            <a:endParaRPr lang="da-DK" sz="1200" b="1" dirty="0"/>
          </a:p>
          <a:p>
            <a:pPr marL="171450" lvl="0" indent="-171450">
              <a:buFont typeface="Arial" panose="020B0604020202020204" pitchFamily="34" charset="0"/>
              <a:buChar char="•"/>
            </a:pPr>
            <a:r>
              <a:rPr lang="da-DK" sz="1200" dirty="0"/>
              <a:t>Skemaet har kun effekt, hvis den enkelte deltager kender beskrivelsen og har accepteret rollerne.</a:t>
            </a:r>
            <a:endParaRPr lang="da-DK" sz="1200" b="1" dirty="0"/>
          </a:p>
          <a:p>
            <a:pPr marL="171450" lvl="0" indent="-171450">
              <a:buFont typeface="Arial" panose="020B0604020202020204" pitchFamily="34" charset="0"/>
              <a:buChar char="•"/>
            </a:pPr>
            <a:r>
              <a:rPr lang="da-DK" sz="1200" dirty="0"/>
              <a:t>Beskrivelsen er et øjebliksbillede og skal derfor hele tiden være opdateret.</a:t>
            </a:r>
            <a:endParaRPr lang="da-DK" sz="1200" b="1" dirty="0"/>
          </a:p>
          <a:p>
            <a:pPr marL="171450" lvl="0" indent="-171450">
              <a:buFont typeface="Arial" panose="020B0604020202020204" pitchFamily="34" charset="0"/>
              <a:buChar char="•"/>
            </a:pPr>
            <a:r>
              <a:rPr lang="da-DK" sz="1200" dirty="0"/>
              <a:t>Beskrivelsen skal være gennemtænkt. Det skaber f.eks. problemer, hvis flere har ansvar for samme opgave.</a:t>
            </a:r>
            <a:endParaRPr lang="da-DK" sz="1200" b="1" dirty="0"/>
          </a:p>
          <a:p>
            <a:pPr marL="171450" lvl="0" indent="-171450">
              <a:buFont typeface="Arial" panose="020B0604020202020204" pitchFamily="34" charset="0"/>
              <a:buChar char="•"/>
            </a:pPr>
            <a:r>
              <a:rPr lang="da-DK" sz="1200" dirty="0"/>
              <a:t>Pas på med at sætte ”informeres” eller ”høres” på for mange deltagere eller interessenter.</a:t>
            </a:r>
            <a:endParaRPr lang="da-DK" sz="1200" b="1" dirty="0"/>
          </a:p>
          <a:p>
            <a:endParaRPr lang="da-DK" sz="1200" b="1" dirty="0"/>
          </a:p>
          <a:p>
            <a:r>
              <a:rPr lang="da-DK" sz="1200" b="1" dirty="0"/>
              <a:t>Hvem deltager?</a:t>
            </a:r>
          </a:p>
          <a:p>
            <a:r>
              <a:rPr lang="da-DK" sz="1200" dirty="0"/>
              <a:t>Aftaler om ansvars- og opgavefordeling bør ske i dialog med projektdeltagerne. Hvis projektleder foretager dette alene, mindskes sandsynligheden for, at de enkelte deltagere oplever beskrivelsen som forpligtende.</a:t>
            </a:r>
            <a:endParaRPr lang="da-DK" sz="1200" b="1" dirty="0"/>
          </a:p>
          <a:p>
            <a:endParaRPr lang="da-DK" sz="1200"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t>Fremgangsmåde</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514E970D-4233-827A-6280-94CD4868DC96}"/>
              </a:ext>
            </a:extLst>
          </p:cNvPr>
          <p:cNvSpPr/>
          <p:nvPr/>
        </p:nvSpPr>
        <p:spPr>
          <a:xfrm>
            <a:off x="1335385" y="1008814"/>
            <a:ext cx="9441962" cy="4893647"/>
          </a:xfrm>
          <a:prstGeom prst="rect">
            <a:avLst/>
          </a:prstGeom>
          <a:ln>
            <a:noFill/>
          </a:ln>
        </p:spPr>
        <p:txBody>
          <a:bodyPr wrap="square">
            <a:spAutoFit/>
          </a:bodyPr>
          <a:lstStyle/>
          <a:p>
            <a:r>
              <a:rPr lang="da-DK" sz="1200" b="1" dirty="0"/>
              <a:t>Sådan arbejder du med skemaet</a:t>
            </a:r>
          </a:p>
          <a:p>
            <a:pPr marL="171450" lvl="0" indent="-171450">
              <a:buFont typeface="Arial" panose="020B0604020202020204" pitchFamily="34" charset="0"/>
              <a:buChar char="•"/>
            </a:pPr>
            <a:r>
              <a:rPr lang="da-DK" sz="1200" dirty="0"/>
              <a:t>Gennemtænk projektet, og fordel rollerne efter din bedste overbevisning.</a:t>
            </a:r>
            <a:endParaRPr lang="da-DK" sz="1200" b="1" dirty="0"/>
          </a:p>
          <a:p>
            <a:pPr marL="171450" lvl="0" indent="-171450">
              <a:buFont typeface="Arial" panose="020B0604020202020204" pitchFamily="34" charset="0"/>
              <a:buChar char="•"/>
            </a:pPr>
            <a:r>
              <a:rPr lang="da-DK" sz="1200" dirty="0"/>
              <a:t>Afstem dine forventninger med projektejer, specielt med hensyn til relationerne til styregruppe og referencegrupper.</a:t>
            </a:r>
            <a:endParaRPr lang="da-DK" sz="1200" b="1" dirty="0"/>
          </a:p>
          <a:p>
            <a:pPr marL="171450" lvl="0" indent="-171450">
              <a:buFont typeface="Arial" panose="020B0604020202020204" pitchFamily="34" charset="0"/>
              <a:buChar char="•"/>
            </a:pPr>
            <a:r>
              <a:rPr lang="da-DK" sz="1200" dirty="0"/>
              <a:t>Drøft ansvarsfordelingen på et møde med dit projektteam, sådan at teamet kender det samlede billede og har accepteret egen rolle.</a:t>
            </a:r>
            <a:endParaRPr lang="da-DK" sz="1200" b="1" dirty="0"/>
          </a:p>
          <a:p>
            <a:pPr marL="171450" lvl="0" indent="-171450">
              <a:buFont typeface="Arial" panose="020B0604020202020204" pitchFamily="34" charset="0"/>
              <a:buChar char="•"/>
            </a:pPr>
            <a:r>
              <a:rPr lang="da-DK" sz="1200" dirty="0"/>
              <a:t>Er der væsentlige uoverensstemmelser med et enkelt teammedlem, så drøft ansvarsfordelingen under en individuel samtale med vedkommende.</a:t>
            </a:r>
            <a:endParaRPr lang="da-DK" sz="1200" b="1" dirty="0"/>
          </a:p>
          <a:p>
            <a:pPr marL="171450" lvl="0" indent="-171450">
              <a:buFont typeface="Arial" panose="020B0604020202020204" pitchFamily="34" charset="0"/>
              <a:buChar char="•"/>
            </a:pPr>
            <a:r>
              <a:rPr lang="da-DK" sz="1200" dirty="0"/>
              <a:t>Orientér interessenter om deres rolle i forhold til projektet og søg accept.</a:t>
            </a:r>
            <a:endParaRPr lang="da-DK" sz="1200" b="1" dirty="0"/>
          </a:p>
          <a:p>
            <a:endParaRPr lang="da-DK" sz="1200" b="1" dirty="0"/>
          </a:p>
          <a:p>
            <a:r>
              <a:rPr lang="da-DK" sz="1200" b="1" dirty="0"/>
              <a:t>Skabelon 1:</a:t>
            </a:r>
          </a:p>
          <a:p>
            <a:pPr marL="171450" lvl="0" indent="-171450">
              <a:buFont typeface="Arial" panose="020B0604020202020204" pitchFamily="34" charset="0"/>
              <a:buChar char="•"/>
            </a:pPr>
            <a:r>
              <a:rPr lang="da-DK" sz="1200" dirty="0"/>
              <a:t>Start med at notere initialerne i de mørkeblå felter under bjælken med teksten: Initialer på de involverede personer.</a:t>
            </a:r>
            <a:endParaRPr lang="da-DK" sz="1200" b="1" dirty="0"/>
          </a:p>
          <a:p>
            <a:pPr marL="171450" lvl="0" indent="-171450">
              <a:buFont typeface="Arial" panose="020B0604020202020204" pitchFamily="34" charset="0"/>
              <a:buChar char="•"/>
            </a:pPr>
            <a:r>
              <a:rPr lang="da-DK" sz="1200" dirty="0"/>
              <a:t>Hvis der er for mange personer, kan der bruges flere skabeloner, f.eks. en skabelon for projektteamet, en for styregruppen og en for referencegrupperne.</a:t>
            </a:r>
            <a:endParaRPr lang="da-DK" sz="1200" b="1" dirty="0"/>
          </a:p>
          <a:p>
            <a:pPr marL="171450" lvl="0" indent="-171450">
              <a:buFont typeface="Arial" panose="020B0604020202020204" pitchFamily="34" charset="0"/>
              <a:buChar char="•"/>
            </a:pPr>
            <a:r>
              <a:rPr lang="da-DK" sz="1200" dirty="0"/>
              <a:t>Derefter noteres de milepæle eller opgaver, som deltagerne skal forholde sig til. Det kan også være generelle temaer som vist i skabelon 2.</a:t>
            </a:r>
            <a:endParaRPr lang="da-DK" sz="1200" b="1" dirty="0"/>
          </a:p>
          <a:p>
            <a:pPr marL="171450" lvl="0" indent="-171450">
              <a:buFont typeface="Arial" panose="020B0604020202020204" pitchFamily="34" charset="0"/>
              <a:buChar char="•"/>
            </a:pPr>
            <a:r>
              <a:rPr lang="da-DK" sz="1200" dirty="0"/>
              <a:t>Til sidst noteres, hvordan den enkelte skal involveres. Brug følgende bogstaver ud for den enkelte aktivitet og under de forskellige personer:            A = Ansvarlig  U = Udfører  I = Informeres  G = Godkender  H = Høres.</a:t>
            </a:r>
            <a:endParaRPr lang="da-DK" sz="1200" b="1" dirty="0"/>
          </a:p>
          <a:p>
            <a:pPr marL="171450" lvl="0" indent="-171450">
              <a:buFont typeface="Arial" panose="020B0604020202020204" pitchFamily="34" charset="0"/>
              <a:buChar char="•"/>
            </a:pPr>
            <a:r>
              <a:rPr lang="da-DK" sz="1200" dirty="0"/>
              <a:t>Kontrollér ud for hver aktivitet, at der er markeret i samtlige roller: Ansvarlig, udfører, informeres, godkender og høres.</a:t>
            </a:r>
            <a:endParaRPr lang="da-DK" sz="1200" b="1" dirty="0"/>
          </a:p>
          <a:p>
            <a:pPr marL="171450" lvl="0" indent="-171450">
              <a:buFont typeface="Arial" panose="020B0604020202020204" pitchFamily="34" charset="0"/>
              <a:buChar char="•"/>
            </a:pPr>
            <a:r>
              <a:rPr lang="da-DK" sz="1200" dirty="0"/>
              <a:t>Der kan godt være flere, der udfører og informeres, men der bør kun være én ansvarlig.</a:t>
            </a:r>
            <a:endParaRPr lang="da-DK" sz="1200" b="1" dirty="0"/>
          </a:p>
          <a:p>
            <a:pPr marL="171450" lvl="0" indent="-171450">
              <a:buFont typeface="Arial" panose="020B0604020202020204" pitchFamily="34" charset="0"/>
              <a:buChar char="•"/>
            </a:pPr>
            <a:r>
              <a:rPr lang="da-DK" sz="1200" dirty="0"/>
              <a:t>Kontrollér, om arbejdsdelingen er rimelig under den enkelte medarbejder, sådan at det ikke er få, der skal gøre det hele.</a:t>
            </a:r>
            <a:endParaRPr lang="da-DK" sz="1200" b="1" dirty="0"/>
          </a:p>
          <a:p>
            <a:endParaRPr lang="da-DK" sz="1200" b="1" dirty="0"/>
          </a:p>
          <a:p>
            <a:r>
              <a:rPr lang="da-DK" sz="1200" b="1" dirty="0"/>
              <a:t>Skabelon 2:</a:t>
            </a:r>
          </a:p>
          <a:p>
            <a:pPr marL="171450" lvl="0" indent="-171450">
              <a:buFont typeface="Arial" panose="020B0604020202020204" pitchFamily="34" charset="0"/>
              <a:buChar char="•"/>
            </a:pPr>
            <a:r>
              <a:rPr lang="da-DK" sz="1200" dirty="0"/>
              <a:t>Denne skabelon har defineret nogle hovedområder i projektet, som deltagerne skal forholde sig til. Skabelonen kan være hensigtsmæssig til medlemmer af styregruppen og referencegrupper, men er måske for unuanceret for projektteamet.</a:t>
            </a:r>
            <a:endParaRPr lang="da-DK" sz="1200" b="1" dirty="0"/>
          </a:p>
          <a:p>
            <a:pPr marL="171450" lvl="0" indent="-171450">
              <a:buFont typeface="Arial" panose="020B0604020202020204" pitchFamily="34" charset="0"/>
              <a:buChar char="•"/>
            </a:pPr>
            <a:r>
              <a:rPr lang="da-DK" sz="1200" dirty="0"/>
              <a:t>Skabelon 2 udfyldes på samme måde som skabelon 1.</a:t>
            </a:r>
            <a:endParaRPr lang="da-DK" sz="1200" b="1" dirty="0"/>
          </a:p>
          <a:p>
            <a:endParaRPr lang="da-DK" sz="1200" dirty="0"/>
          </a:p>
          <a:p>
            <a:r>
              <a:rPr lang="da-DK" sz="1200" b="1" dirty="0"/>
              <a:t>På næste side er de generelle roller i projektorganisationen beskrevet.</a:t>
            </a:r>
          </a:p>
          <a:p>
            <a:endParaRPr lang="da-DK" sz="1200" dirty="0"/>
          </a:p>
          <a:p>
            <a:r>
              <a:rPr lang="da-DK" sz="1200" dirty="0"/>
              <a:t>Bemærk, at Word-skabelonerne ikke har farvemarkeringerne, men ellers anvendes de på tilsvarende måde.</a:t>
            </a:r>
            <a:endParaRPr lang="da-DK" sz="1200" dirty="0">
              <a:ea typeface="SimSun" panose="02010600030101010101" pitchFamily="2" charset="-122"/>
            </a:endParaRPr>
          </a:p>
        </p:txBody>
      </p:sp>
    </p:spTree>
    <p:extLst>
      <p:ext uri="{BB962C8B-B14F-4D97-AF65-F5344CB8AC3E}">
        <p14:creationId xmlns:p14="http://schemas.microsoft.com/office/powerpoint/2010/main" val="2446901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Projektets organisation og roller </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F330892C-2A16-BD1B-6BF5-77547828E88F}"/>
              </a:ext>
            </a:extLst>
          </p:cNvPr>
          <p:cNvSpPr/>
          <p:nvPr/>
        </p:nvSpPr>
        <p:spPr>
          <a:xfrm>
            <a:off x="1379060" y="969791"/>
            <a:ext cx="2708308" cy="4847802"/>
          </a:xfrm>
          <a:prstGeom prst="rect">
            <a:avLst/>
          </a:prstGeom>
          <a:ln>
            <a:noFill/>
          </a:ln>
        </p:spPr>
        <p:txBody>
          <a:bodyPr wrap="square">
            <a:spAutoFit/>
          </a:bodyPr>
          <a:lstStyle/>
          <a:p>
            <a:r>
              <a:rPr lang="da-DK" sz="1200" b="1" dirty="0"/>
              <a:t>Projektejer</a:t>
            </a:r>
          </a:p>
          <a:p>
            <a:r>
              <a:rPr lang="da-DK" sz="1100" dirty="0"/>
              <a:t>Ejer opgaven og har ansvaret for projektets business case, herunder effekten og ressourceforbruget. </a:t>
            </a:r>
            <a:endParaRPr lang="da-DK" sz="1100" b="1" dirty="0"/>
          </a:p>
          <a:p>
            <a:r>
              <a:rPr lang="da-DK" sz="1100" dirty="0"/>
              <a:t>Projektejer er ofte styregruppeformand. Hvis der ikke er en styregruppe, har projektejer samme ansvar og roller som den samlede styregruppe.</a:t>
            </a:r>
            <a:endParaRPr lang="da-DK" sz="1100" b="1" dirty="0"/>
          </a:p>
          <a:p>
            <a:endParaRPr lang="da-DK" sz="1100" b="1" dirty="0"/>
          </a:p>
          <a:p>
            <a:r>
              <a:rPr lang="da-DK" sz="1200" b="1" dirty="0"/>
              <a:t>Projektleder</a:t>
            </a:r>
          </a:p>
          <a:p>
            <a:r>
              <a:rPr lang="da-DK" sz="1100" dirty="0"/>
              <a:t>Projektlederen er projektets direktør og har ansvaret for det overordnede design af projektet, organiseringen, planlægningen og den daglige ledelse af medarbejderne i projektet. </a:t>
            </a:r>
            <a:endParaRPr lang="da-DK" sz="1100" b="1" dirty="0"/>
          </a:p>
          <a:p>
            <a:r>
              <a:rPr lang="da-DK" sz="1100" dirty="0"/>
              <a:t>Projektleder har ansvaret for samtlige ledelsesopgaver i relation til projektdeltagerne, ud mod interessenterne og op mod projektejer og styregruppe.</a:t>
            </a:r>
            <a:endParaRPr lang="da-DK" sz="1100" b="1" dirty="0"/>
          </a:p>
          <a:p>
            <a:endParaRPr lang="da-DK" sz="1100" b="1" dirty="0"/>
          </a:p>
          <a:p>
            <a:r>
              <a:rPr lang="da-DK" sz="1200" b="1" dirty="0"/>
              <a:t>Projektdeltagerne</a:t>
            </a:r>
          </a:p>
          <a:p>
            <a:r>
              <a:rPr lang="da-DK" sz="1100" dirty="0"/>
              <a:t>Projektdeltagerne udfører arbejdet og skal sikre faglig kvalitet og levering til tiden. Da deltagerne ofte er de eneste, der kender det faglige indhold, har de også ansvar for at planlægge eget arbejde.</a:t>
            </a: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p:txBody>
      </p:sp>
      <p:grpSp>
        <p:nvGrpSpPr>
          <p:cNvPr id="6" name="Gruppe 5">
            <a:extLst>
              <a:ext uri="{FF2B5EF4-FFF2-40B4-BE49-F238E27FC236}">
                <a16:creationId xmlns:a16="http://schemas.microsoft.com/office/drawing/2014/main" id="{3D588588-1D12-F1AA-1EA8-5EB426820CA8}"/>
              </a:ext>
            </a:extLst>
          </p:cNvPr>
          <p:cNvGrpSpPr/>
          <p:nvPr/>
        </p:nvGrpSpPr>
        <p:grpSpPr>
          <a:xfrm>
            <a:off x="4087368" y="1601969"/>
            <a:ext cx="4245144" cy="3949666"/>
            <a:chOff x="3427764" y="1533430"/>
            <a:chExt cx="4245144" cy="3949666"/>
          </a:xfrm>
        </p:grpSpPr>
        <p:cxnSp>
          <p:nvCxnSpPr>
            <p:cNvPr id="10" name="Lige forbindelse 9">
              <a:extLst>
                <a:ext uri="{FF2B5EF4-FFF2-40B4-BE49-F238E27FC236}">
                  <a16:creationId xmlns:a16="http://schemas.microsoft.com/office/drawing/2014/main" id="{A3D2F4FD-736B-EF2E-174B-96E3292A3A4E}"/>
                </a:ext>
              </a:extLst>
            </p:cNvPr>
            <p:cNvCxnSpPr>
              <a:cxnSpLocks/>
            </p:cNvCxnSpPr>
            <p:nvPr/>
          </p:nvCxnSpPr>
          <p:spPr>
            <a:xfrm rot="16200000">
              <a:off x="4823609" y="1894109"/>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Lige forbindelse 10">
              <a:extLst>
                <a:ext uri="{FF2B5EF4-FFF2-40B4-BE49-F238E27FC236}">
                  <a16:creationId xmlns:a16="http://schemas.microsoft.com/office/drawing/2014/main" id="{4FA99735-2923-59D2-BDC6-C60C8174261C}"/>
                </a:ext>
              </a:extLst>
            </p:cNvPr>
            <p:cNvCxnSpPr/>
            <p:nvPr/>
          </p:nvCxnSpPr>
          <p:spPr>
            <a:xfrm>
              <a:off x="3989186" y="1871777"/>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ustomShape 13">
              <a:extLst>
                <a:ext uri="{FF2B5EF4-FFF2-40B4-BE49-F238E27FC236}">
                  <a16:creationId xmlns:a16="http://schemas.microsoft.com/office/drawing/2014/main" id="{BE8DEE83-9658-3BE7-0992-8D39686062BB}"/>
                </a:ext>
              </a:extLst>
            </p:cNvPr>
            <p:cNvSpPr/>
            <p:nvPr/>
          </p:nvSpPr>
          <p:spPr>
            <a:xfrm>
              <a:off x="3427764" y="3143096"/>
              <a:ext cx="1045800" cy="2338200"/>
            </a:xfrm>
            <a:prstGeom prst="rect">
              <a:avLst/>
            </a:prstGeom>
            <a:solidFill>
              <a:schemeClr val="accent1">
                <a:lumMod val="60000"/>
                <a:lumOff val="40000"/>
              </a:schemeClr>
            </a:solidFill>
            <a:ln w="9360">
              <a:noFill/>
            </a:ln>
          </p:spPr>
          <p:txBody>
            <a:bodyPr/>
            <a:lstStyle/>
            <a:p>
              <a:endParaRPr lang="da-DK"/>
            </a:p>
          </p:txBody>
        </p:sp>
        <p:sp>
          <p:nvSpPr>
            <p:cNvPr id="14" name="CustomShape 14">
              <a:extLst>
                <a:ext uri="{FF2B5EF4-FFF2-40B4-BE49-F238E27FC236}">
                  <a16:creationId xmlns:a16="http://schemas.microsoft.com/office/drawing/2014/main" id="{9695B495-8684-51F7-6F55-81948F1A5E8A}"/>
                </a:ext>
              </a:extLst>
            </p:cNvPr>
            <p:cNvSpPr/>
            <p:nvPr/>
          </p:nvSpPr>
          <p:spPr>
            <a:xfrm>
              <a:off x="3427764" y="2343864"/>
              <a:ext cx="1045800" cy="488160"/>
            </a:xfrm>
            <a:prstGeom prst="rect">
              <a:avLst/>
            </a:prstGeom>
            <a:solidFill>
              <a:schemeClr val="accent1">
                <a:lumMod val="60000"/>
                <a:lumOff val="40000"/>
              </a:schemeClr>
            </a:solidFill>
            <a:ln w="9360">
              <a:noFill/>
            </a:ln>
          </p:spPr>
          <p:txBody>
            <a:bodyPr/>
            <a:lstStyle/>
            <a:p>
              <a:endParaRPr lang="da-DK"/>
            </a:p>
          </p:txBody>
        </p:sp>
        <p:sp>
          <p:nvSpPr>
            <p:cNvPr id="15" name="CustomShape 15">
              <a:extLst>
                <a:ext uri="{FF2B5EF4-FFF2-40B4-BE49-F238E27FC236}">
                  <a16:creationId xmlns:a16="http://schemas.microsoft.com/office/drawing/2014/main" id="{A3B59A85-D86E-DCF7-5A02-DF2A63385C33}"/>
                </a:ext>
              </a:extLst>
            </p:cNvPr>
            <p:cNvSpPr/>
            <p:nvPr/>
          </p:nvSpPr>
          <p:spPr>
            <a:xfrm>
              <a:off x="3427764" y="1533430"/>
              <a:ext cx="3923864" cy="488160"/>
            </a:xfrm>
            <a:prstGeom prst="rect">
              <a:avLst/>
            </a:prstGeom>
            <a:solidFill>
              <a:schemeClr val="accent1">
                <a:lumMod val="60000"/>
                <a:lumOff val="40000"/>
              </a:schemeClr>
            </a:solidFill>
            <a:ln w="9360">
              <a:noFill/>
            </a:ln>
          </p:spPr>
          <p:txBody>
            <a:bodyPr/>
            <a:lstStyle/>
            <a:p>
              <a:endParaRPr lang="da-DK"/>
            </a:p>
          </p:txBody>
        </p:sp>
        <p:sp>
          <p:nvSpPr>
            <p:cNvPr id="16" name="CustomShape 16">
              <a:extLst>
                <a:ext uri="{FF2B5EF4-FFF2-40B4-BE49-F238E27FC236}">
                  <a16:creationId xmlns:a16="http://schemas.microsoft.com/office/drawing/2014/main" id="{7CEE8D5E-D070-5A2D-4B8C-87565D75F45A}"/>
                </a:ext>
              </a:extLst>
            </p:cNvPr>
            <p:cNvSpPr/>
            <p:nvPr/>
          </p:nvSpPr>
          <p:spPr>
            <a:xfrm>
              <a:off x="4696044" y="2343864"/>
              <a:ext cx="2655584" cy="488160"/>
            </a:xfrm>
            <a:prstGeom prst="rect">
              <a:avLst/>
            </a:prstGeom>
            <a:solidFill>
              <a:schemeClr val="accent1">
                <a:lumMod val="60000"/>
                <a:lumOff val="40000"/>
              </a:schemeClr>
            </a:solidFill>
            <a:ln w="9360">
              <a:noFill/>
            </a:ln>
          </p:spPr>
          <p:txBody>
            <a:bodyPr/>
            <a:lstStyle/>
            <a:p>
              <a:endParaRPr lang="da-DK"/>
            </a:p>
          </p:txBody>
        </p:sp>
        <p:sp>
          <p:nvSpPr>
            <p:cNvPr id="17" name="CustomShape 17">
              <a:extLst>
                <a:ext uri="{FF2B5EF4-FFF2-40B4-BE49-F238E27FC236}">
                  <a16:creationId xmlns:a16="http://schemas.microsoft.com/office/drawing/2014/main" id="{A71A639D-AE4D-DAFB-DC7F-6DC1273BF3B6}"/>
                </a:ext>
              </a:extLst>
            </p:cNvPr>
            <p:cNvSpPr/>
            <p:nvPr/>
          </p:nvSpPr>
          <p:spPr>
            <a:xfrm rot="16200000">
              <a:off x="3161724" y="4205456"/>
              <a:ext cx="871200" cy="211680"/>
            </a:xfrm>
            <a:prstGeom prst="rect">
              <a:avLst/>
            </a:prstGeom>
            <a:noFill/>
            <a:ln w="9360">
              <a:noFill/>
            </a:ln>
          </p:spPr>
          <p:txBody>
            <a:bodyPr wrap="none" lIns="90000" tIns="45000" rIns="90000" bIns="45000"/>
            <a:lstStyle/>
            <a:p>
              <a:pPr algn="ctr">
                <a:lnSpc>
                  <a:spcPct val="100000"/>
                </a:lnSpc>
              </a:pPr>
              <a:r>
                <a:rPr lang="da-DK" sz="1100" b="1" dirty="0">
                  <a:solidFill>
                    <a:srgbClr val="002060"/>
                  </a:solidFill>
                  <a:latin typeface="Arial" panose="020B0604020202020204" pitchFamily="34" charset="0"/>
                  <a:cs typeface="Arial" panose="020B0604020202020204" pitchFamily="34" charset="0"/>
                </a:rPr>
                <a:t>Projekt team</a:t>
              </a:r>
              <a:endParaRPr sz="1100" b="1" dirty="0">
                <a:solidFill>
                  <a:srgbClr val="002060"/>
                </a:solidFill>
                <a:latin typeface="Arial" panose="020B0604020202020204" pitchFamily="34" charset="0"/>
                <a:cs typeface="Arial" panose="020B0604020202020204" pitchFamily="34" charset="0"/>
              </a:endParaRPr>
            </a:p>
          </p:txBody>
        </p:sp>
        <p:sp>
          <p:nvSpPr>
            <p:cNvPr id="18" name="CustomShape 18">
              <a:extLst>
                <a:ext uri="{FF2B5EF4-FFF2-40B4-BE49-F238E27FC236}">
                  <a16:creationId xmlns:a16="http://schemas.microsoft.com/office/drawing/2014/main" id="{9EC13E18-028D-2D0E-00C9-6B1F1E919F69}"/>
                </a:ext>
              </a:extLst>
            </p:cNvPr>
            <p:cNvSpPr/>
            <p:nvPr/>
          </p:nvSpPr>
          <p:spPr>
            <a:xfrm>
              <a:off x="4719828" y="2449619"/>
              <a:ext cx="2953080" cy="212040"/>
            </a:xfrm>
            <a:prstGeom prst="rect">
              <a:avLst/>
            </a:prstGeom>
            <a:noFill/>
            <a:ln w="9360">
              <a:noFill/>
            </a:ln>
          </p:spPr>
          <p:txBody>
            <a:bodyPr wrap="none" lIns="90000" tIns="45000" rIns="90000" bIns="45000"/>
            <a:lstStyle/>
            <a:p>
              <a:pPr>
                <a:lnSpc>
                  <a:spcPct val="100000"/>
                </a:lnSpc>
              </a:pPr>
              <a:r>
                <a:rPr lang="da-DK" sz="1200" b="1" dirty="0">
                  <a:solidFill>
                    <a:srgbClr val="002060"/>
                  </a:solidFill>
                  <a:latin typeface="Arial" panose="020B0604020202020204" pitchFamily="34" charset="0"/>
                  <a:cs typeface="Arial" panose="020B0604020202020204" pitchFamily="34" charset="0"/>
                </a:rPr>
                <a:t>Referencegruppe og interessenter </a:t>
              </a:r>
            </a:p>
          </p:txBody>
        </p:sp>
        <p:sp>
          <p:nvSpPr>
            <p:cNvPr id="19" name="CustomShape 19">
              <a:extLst>
                <a:ext uri="{FF2B5EF4-FFF2-40B4-BE49-F238E27FC236}">
                  <a16:creationId xmlns:a16="http://schemas.microsoft.com/office/drawing/2014/main" id="{0FAAD015-39AD-1EB7-848E-CFE94B55AAF9}"/>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0" name="CustomShape 20">
              <a:extLst>
                <a:ext uri="{FF2B5EF4-FFF2-40B4-BE49-F238E27FC236}">
                  <a16:creationId xmlns:a16="http://schemas.microsoft.com/office/drawing/2014/main" id="{114B50BA-6FD4-0D61-5E4D-AEE66C3D9FE6}"/>
                </a:ext>
              </a:extLst>
            </p:cNvPr>
            <p:cNvSpPr/>
            <p:nvPr/>
          </p:nvSpPr>
          <p:spPr>
            <a:xfrm>
              <a:off x="4070418" y="1626235"/>
              <a:ext cx="131796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panose="020B0604020202020204" pitchFamily="34" charset="0"/>
                  <a:cs typeface="Arial" panose="020B0604020202020204" pitchFamily="34" charset="0"/>
                </a:rPr>
                <a:t>Projektejer eller styregruppe</a:t>
              </a:r>
              <a:endParaRPr sz="1200" b="1" dirty="0">
                <a:solidFill>
                  <a:srgbClr val="002060"/>
                </a:solidFill>
                <a:latin typeface="Arial" panose="020B0604020202020204" pitchFamily="34" charset="0"/>
                <a:cs typeface="Arial" panose="020B0604020202020204" pitchFamily="34" charset="0"/>
              </a:endParaRPr>
            </a:p>
          </p:txBody>
        </p:sp>
        <p:sp>
          <p:nvSpPr>
            <p:cNvPr id="21" name="CustomShape 19">
              <a:extLst>
                <a:ext uri="{FF2B5EF4-FFF2-40B4-BE49-F238E27FC236}">
                  <a16:creationId xmlns:a16="http://schemas.microsoft.com/office/drawing/2014/main" id="{D5466484-10C8-5C24-036A-8A196CDE2301}"/>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2" name="CustomShape 8">
              <a:extLst>
                <a:ext uri="{FF2B5EF4-FFF2-40B4-BE49-F238E27FC236}">
                  <a16:creationId xmlns:a16="http://schemas.microsoft.com/office/drawing/2014/main" id="{767CA8A4-CF02-1C22-F01A-762CCFA083D6}"/>
                </a:ext>
              </a:extLst>
            </p:cNvPr>
            <p:cNvSpPr/>
            <p:nvPr/>
          </p:nvSpPr>
          <p:spPr>
            <a:xfrm>
              <a:off x="4653054" y="31801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3" name="CustomShape 9">
              <a:extLst>
                <a:ext uri="{FF2B5EF4-FFF2-40B4-BE49-F238E27FC236}">
                  <a16:creationId xmlns:a16="http://schemas.microsoft.com/office/drawing/2014/main" id="{E68FBC0C-090E-8931-F2F9-CC9FFF5D5073}"/>
                </a:ext>
              </a:extLst>
            </p:cNvPr>
            <p:cNvSpPr/>
            <p:nvPr/>
          </p:nvSpPr>
          <p:spPr>
            <a:xfrm>
              <a:off x="4653054" y="46399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4" name="CustomShape 10">
              <a:extLst>
                <a:ext uri="{FF2B5EF4-FFF2-40B4-BE49-F238E27FC236}">
                  <a16:creationId xmlns:a16="http://schemas.microsoft.com/office/drawing/2014/main" id="{2AC83602-7E90-4031-1B13-80EEFC11EB53}"/>
                </a:ext>
              </a:extLst>
            </p:cNvPr>
            <p:cNvSpPr/>
            <p:nvPr/>
          </p:nvSpPr>
          <p:spPr>
            <a:xfrm>
              <a:off x="4653054" y="513425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5" name="CustomShape 11">
              <a:extLst>
                <a:ext uri="{FF2B5EF4-FFF2-40B4-BE49-F238E27FC236}">
                  <a16:creationId xmlns:a16="http://schemas.microsoft.com/office/drawing/2014/main" id="{64AFEAE0-C49B-ECAE-1402-EAAD6C754318}"/>
                </a:ext>
              </a:extLst>
            </p:cNvPr>
            <p:cNvSpPr/>
            <p:nvPr/>
          </p:nvSpPr>
          <p:spPr>
            <a:xfrm>
              <a:off x="4653054" y="367409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6" name="CustomShape 12">
              <a:extLst>
                <a:ext uri="{FF2B5EF4-FFF2-40B4-BE49-F238E27FC236}">
                  <a16:creationId xmlns:a16="http://schemas.microsoft.com/office/drawing/2014/main" id="{686D3EA1-891A-38D3-502D-16648FE84282}"/>
                </a:ext>
              </a:extLst>
            </p:cNvPr>
            <p:cNvSpPr/>
            <p:nvPr/>
          </p:nvSpPr>
          <p:spPr>
            <a:xfrm>
              <a:off x="4653054" y="4163300"/>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7" name="CustomShape 22">
              <a:extLst>
                <a:ext uri="{FF2B5EF4-FFF2-40B4-BE49-F238E27FC236}">
                  <a16:creationId xmlns:a16="http://schemas.microsoft.com/office/drawing/2014/main" id="{03D99811-A3FB-3653-2D48-3B514FF39E87}"/>
                </a:ext>
              </a:extLst>
            </p:cNvPr>
            <p:cNvSpPr/>
            <p:nvPr/>
          </p:nvSpPr>
          <p:spPr>
            <a:xfrm>
              <a:off x="4365924" y="519959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28" name="CustomShape 24">
              <a:extLst>
                <a:ext uri="{FF2B5EF4-FFF2-40B4-BE49-F238E27FC236}">
                  <a16:creationId xmlns:a16="http://schemas.microsoft.com/office/drawing/2014/main" id="{346A297A-A49B-3B42-193B-034685D0D508}"/>
                </a:ext>
              </a:extLst>
            </p:cNvPr>
            <p:cNvSpPr/>
            <p:nvPr/>
          </p:nvSpPr>
          <p:spPr>
            <a:xfrm>
              <a:off x="4365924" y="3732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29" name="CustomShape 26">
              <a:extLst>
                <a:ext uri="{FF2B5EF4-FFF2-40B4-BE49-F238E27FC236}">
                  <a16:creationId xmlns:a16="http://schemas.microsoft.com/office/drawing/2014/main" id="{64311E66-BBA1-FBE0-23F6-AA99F40B5E81}"/>
                </a:ext>
              </a:extLst>
            </p:cNvPr>
            <p:cNvSpPr/>
            <p:nvPr/>
          </p:nvSpPr>
          <p:spPr>
            <a:xfrm>
              <a:off x="4365924" y="4704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0" name="CustomShape 28">
              <a:extLst>
                <a:ext uri="{FF2B5EF4-FFF2-40B4-BE49-F238E27FC236}">
                  <a16:creationId xmlns:a16="http://schemas.microsoft.com/office/drawing/2014/main" id="{BFFD089A-4FAF-9EC6-6C97-A564CE158739}"/>
                </a:ext>
              </a:extLst>
            </p:cNvPr>
            <p:cNvSpPr/>
            <p:nvPr/>
          </p:nvSpPr>
          <p:spPr>
            <a:xfrm>
              <a:off x="4365924" y="4228640"/>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1" name="CustomShape 30">
              <a:extLst>
                <a:ext uri="{FF2B5EF4-FFF2-40B4-BE49-F238E27FC236}">
                  <a16:creationId xmlns:a16="http://schemas.microsoft.com/office/drawing/2014/main" id="{4964E540-4257-3673-BA02-B376B82EED21}"/>
                </a:ext>
              </a:extLst>
            </p:cNvPr>
            <p:cNvSpPr/>
            <p:nvPr/>
          </p:nvSpPr>
          <p:spPr>
            <a:xfrm>
              <a:off x="4365924" y="3246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2" name="CustomShape 31">
              <a:extLst>
                <a:ext uri="{FF2B5EF4-FFF2-40B4-BE49-F238E27FC236}">
                  <a16:creationId xmlns:a16="http://schemas.microsoft.com/office/drawing/2014/main" id="{652AE66D-FE99-9E40-E72E-4D6DDEE90FAA}"/>
                </a:ext>
              </a:extLst>
            </p:cNvPr>
            <p:cNvSpPr/>
            <p:nvPr/>
          </p:nvSpPr>
          <p:spPr>
            <a:xfrm>
              <a:off x="3882654" y="321125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3" name="CustomShape 31">
              <a:extLst>
                <a:ext uri="{FF2B5EF4-FFF2-40B4-BE49-F238E27FC236}">
                  <a16:creationId xmlns:a16="http://schemas.microsoft.com/office/drawing/2014/main" id="{350D6911-BE28-A231-7066-05DE3256B615}"/>
                </a:ext>
              </a:extLst>
            </p:cNvPr>
            <p:cNvSpPr/>
            <p:nvPr/>
          </p:nvSpPr>
          <p:spPr>
            <a:xfrm>
              <a:off x="3882654" y="370032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4" name="CustomShape 31">
              <a:extLst>
                <a:ext uri="{FF2B5EF4-FFF2-40B4-BE49-F238E27FC236}">
                  <a16:creationId xmlns:a16="http://schemas.microsoft.com/office/drawing/2014/main" id="{5486B587-B62E-9C5D-22D3-C1DBB3FD63AD}"/>
                </a:ext>
              </a:extLst>
            </p:cNvPr>
            <p:cNvSpPr/>
            <p:nvPr/>
          </p:nvSpPr>
          <p:spPr>
            <a:xfrm>
              <a:off x="3882654" y="418938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5" name="CustomShape 31">
              <a:extLst>
                <a:ext uri="{FF2B5EF4-FFF2-40B4-BE49-F238E27FC236}">
                  <a16:creationId xmlns:a16="http://schemas.microsoft.com/office/drawing/2014/main" id="{AB347F7F-76E6-343B-0B79-E673848880F2}"/>
                </a:ext>
              </a:extLst>
            </p:cNvPr>
            <p:cNvSpPr/>
            <p:nvPr/>
          </p:nvSpPr>
          <p:spPr>
            <a:xfrm>
              <a:off x="3882654" y="467845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6" name="CustomShape 31">
              <a:extLst>
                <a:ext uri="{FF2B5EF4-FFF2-40B4-BE49-F238E27FC236}">
                  <a16:creationId xmlns:a16="http://schemas.microsoft.com/office/drawing/2014/main" id="{BCD0128A-1DC1-E689-3B55-B8A884BE2707}"/>
                </a:ext>
              </a:extLst>
            </p:cNvPr>
            <p:cNvSpPr/>
            <p:nvPr/>
          </p:nvSpPr>
          <p:spPr>
            <a:xfrm>
              <a:off x="3882654" y="5167514"/>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7" name="Ligebenet trekant 36">
              <a:extLst>
                <a:ext uri="{FF2B5EF4-FFF2-40B4-BE49-F238E27FC236}">
                  <a16:creationId xmlns:a16="http://schemas.microsoft.com/office/drawing/2014/main" id="{AFFFAD88-560E-DA22-75D2-1980F2C20868}"/>
                </a:ext>
              </a:extLst>
            </p:cNvPr>
            <p:cNvSpPr/>
            <p:nvPr/>
          </p:nvSpPr>
          <p:spPr>
            <a:xfrm flipV="1">
              <a:off x="48989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Ligebenet trekant 37">
              <a:extLst>
                <a:ext uri="{FF2B5EF4-FFF2-40B4-BE49-F238E27FC236}">
                  <a16:creationId xmlns:a16="http://schemas.microsoft.com/office/drawing/2014/main" id="{85885C92-8492-D078-66A5-08AFF8EA876D}"/>
                </a:ext>
              </a:extLst>
            </p:cNvPr>
            <p:cNvSpPr/>
            <p:nvPr/>
          </p:nvSpPr>
          <p:spPr>
            <a:xfrm flipV="1">
              <a:off x="5515607"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Ligebenet trekant 38">
              <a:extLst>
                <a:ext uri="{FF2B5EF4-FFF2-40B4-BE49-F238E27FC236}">
                  <a16:creationId xmlns:a16="http://schemas.microsoft.com/office/drawing/2014/main" id="{F0B362B8-4CA6-9C99-6452-BE53181BF026}"/>
                </a:ext>
              </a:extLst>
            </p:cNvPr>
            <p:cNvSpPr/>
            <p:nvPr/>
          </p:nvSpPr>
          <p:spPr>
            <a:xfrm flipV="1">
              <a:off x="60790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a:extLst>
                <a:ext uri="{FF2B5EF4-FFF2-40B4-BE49-F238E27FC236}">
                  <a16:creationId xmlns:a16="http://schemas.microsoft.com/office/drawing/2014/main" id="{E1EC6EEE-1F16-0529-840F-75ED3D7D0112}"/>
                </a:ext>
              </a:extLst>
            </p:cNvPr>
            <p:cNvSpPr/>
            <p:nvPr/>
          </p:nvSpPr>
          <p:spPr>
            <a:xfrm flipV="1">
              <a:off x="5207265"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Ligebenet trekant 40">
              <a:extLst>
                <a:ext uri="{FF2B5EF4-FFF2-40B4-BE49-F238E27FC236}">
                  <a16:creationId xmlns:a16="http://schemas.microsoft.com/office/drawing/2014/main" id="{401A4AA2-E5A2-1ED3-567C-BA91DECFD70B}"/>
                </a:ext>
              </a:extLst>
            </p:cNvPr>
            <p:cNvSpPr/>
            <p:nvPr/>
          </p:nvSpPr>
          <p:spPr>
            <a:xfrm flipV="1">
              <a:off x="6493901"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Ligebenet trekant 41">
              <a:extLst>
                <a:ext uri="{FF2B5EF4-FFF2-40B4-BE49-F238E27FC236}">
                  <a16:creationId xmlns:a16="http://schemas.microsoft.com/office/drawing/2014/main" id="{A2C5412C-E7FA-2F8B-0E0C-C533E1EBCEA1}"/>
                </a:ext>
              </a:extLst>
            </p:cNvPr>
            <p:cNvSpPr/>
            <p:nvPr/>
          </p:nvSpPr>
          <p:spPr>
            <a:xfrm flipV="1">
              <a:off x="5474780"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Ligebenet trekant 42">
              <a:extLst>
                <a:ext uri="{FF2B5EF4-FFF2-40B4-BE49-F238E27FC236}">
                  <a16:creationId xmlns:a16="http://schemas.microsoft.com/office/drawing/2014/main" id="{1A0BDC55-4A33-47ED-4794-CC858A96BEAA}"/>
                </a:ext>
              </a:extLst>
            </p:cNvPr>
            <p:cNvSpPr/>
            <p:nvPr/>
          </p:nvSpPr>
          <p:spPr>
            <a:xfrm flipV="1">
              <a:off x="578312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Ligebenet trekant 43">
              <a:extLst>
                <a:ext uri="{FF2B5EF4-FFF2-40B4-BE49-F238E27FC236}">
                  <a16:creationId xmlns:a16="http://schemas.microsoft.com/office/drawing/2014/main" id="{E0C367B2-9D99-57A7-7F7F-2D609B337D3F}"/>
                </a:ext>
              </a:extLst>
            </p:cNvPr>
            <p:cNvSpPr/>
            <p:nvPr/>
          </p:nvSpPr>
          <p:spPr>
            <a:xfrm flipV="1">
              <a:off x="614473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Ligebenet trekant 44">
              <a:extLst>
                <a:ext uri="{FF2B5EF4-FFF2-40B4-BE49-F238E27FC236}">
                  <a16:creationId xmlns:a16="http://schemas.microsoft.com/office/drawing/2014/main" id="{45CB07AA-AEC4-3475-AB20-A38CCBD6E489}"/>
                </a:ext>
              </a:extLst>
            </p:cNvPr>
            <p:cNvSpPr/>
            <p:nvPr/>
          </p:nvSpPr>
          <p:spPr>
            <a:xfrm flipV="1">
              <a:off x="5166438"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Ligebenet trekant 45">
              <a:extLst>
                <a:ext uri="{FF2B5EF4-FFF2-40B4-BE49-F238E27FC236}">
                  <a16:creationId xmlns:a16="http://schemas.microsoft.com/office/drawing/2014/main" id="{D2AFF1D3-5746-60D4-826E-78C2B4E0D6CF}"/>
                </a:ext>
              </a:extLst>
            </p:cNvPr>
            <p:cNvSpPr/>
            <p:nvPr/>
          </p:nvSpPr>
          <p:spPr>
            <a:xfrm flipV="1">
              <a:off x="489306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Ligebenet trekant 46">
              <a:extLst>
                <a:ext uri="{FF2B5EF4-FFF2-40B4-BE49-F238E27FC236}">
                  <a16:creationId xmlns:a16="http://schemas.microsoft.com/office/drawing/2014/main" id="{B8AC32F4-7F2B-B13E-CED1-A0D43D8D00B8}"/>
                </a:ext>
              </a:extLst>
            </p:cNvPr>
            <p:cNvSpPr/>
            <p:nvPr/>
          </p:nvSpPr>
          <p:spPr>
            <a:xfrm flipV="1">
              <a:off x="588911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Ligebenet trekant 47">
              <a:extLst>
                <a:ext uri="{FF2B5EF4-FFF2-40B4-BE49-F238E27FC236}">
                  <a16:creationId xmlns:a16="http://schemas.microsoft.com/office/drawing/2014/main" id="{14CD0B6E-F121-7BC2-4BEE-EBF815587532}"/>
                </a:ext>
              </a:extLst>
            </p:cNvPr>
            <p:cNvSpPr/>
            <p:nvPr/>
          </p:nvSpPr>
          <p:spPr>
            <a:xfrm flipV="1">
              <a:off x="612643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Ligebenet trekant 48">
              <a:extLst>
                <a:ext uri="{FF2B5EF4-FFF2-40B4-BE49-F238E27FC236}">
                  <a16:creationId xmlns:a16="http://schemas.microsoft.com/office/drawing/2014/main" id="{4DF0A98E-2B9E-2E6A-8F8D-8AA046399C11}"/>
                </a:ext>
              </a:extLst>
            </p:cNvPr>
            <p:cNvSpPr/>
            <p:nvPr/>
          </p:nvSpPr>
          <p:spPr>
            <a:xfrm flipV="1">
              <a:off x="5272434"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Ligebenet trekant 49">
              <a:extLst>
                <a:ext uri="{FF2B5EF4-FFF2-40B4-BE49-F238E27FC236}">
                  <a16:creationId xmlns:a16="http://schemas.microsoft.com/office/drawing/2014/main" id="{26CF78CF-8A17-8E49-7B1E-EB59C31D92F0}"/>
                </a:ext>
              </a:extLst>
            </p:cNvPr>
            <p:cNvSpPr/>
            <p:nvPr/>
          </p:nvSpPr>
          <p:spPr>
            <a:xfrm flipV="1">
              <a:off x="648804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Ligebenet trekant 50">
              <a:extLst>
                <a:ext uri="{FF2B5EF4-FFF2-40B4-BE49-F238E27FC236}">
                  <a16:creationId xmlns:a16="http://schemas.microsoft.com/office/drawing/2014/main" id="{7A0782F7-1E3B-809C-125C-3D3E970B856F}"/>
                </a:ext>
              </a:extLst>
            </p:cNvPr>
            <p:cNvSpPr/>
            <p:nvPr/>
          </p:nvSpPr>
          <p:spPr>
            <a:xfrm flipV="1">
              <a:off x="474805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Ligebenet trekant 51">
              <a:extLst>
                <a:ext uri="{FF2B5EF4-FFF2-40B4-BE49-F238E27FC236}">
                  <a16:creationId xmlns:a16="http://schemas.microsoft.com/office/drawing/2014/main" id="{786BBE4C-5E5E-5242-E786-12BC8B4C750D}"/>
                </a:ext>
              </a:extLst>
            </p:cNvPr>
            <p:cNvSpPr/>
            <p:nvPr/>
          </p:nvSpPr>
          <p:spPr>
            <a:xfrm flipV="1">
              <a:off x="5364742"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Ligebenet trekant 52">
              <a:extLst>
                <a:ext uri="{FF2B5EF4-FFF2-40B4-BE49-F238E27FC236}">
                  <a16:creationId xmlns:a16="http://schemas.microsoft.com/office/drawing/2014/main" id="{A0F46C21-9365-0A0B-02FE-3DD7630BA7BC}"/>
                </a:ext>
              </a:extLst>
            </p:cNvPr>
            <p:cNvSpPr/>
            <p:nvPr/>
          </p:nvSpPr>
          <p:spPr>
            <a:xfrm flipV="1">
              <a:off x="5673084"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Ligebenet trekant 53">
              <a:extLst>
                <a:ext uri="{FF2B5EF4-FFF2-40B4-BE49-F238E27FC236}">
                  <a16:creationId xmlns:a16="http://schemas.microsoft.com/office/drawing/2014/main" id="{AC924AF4-ED4A-B4CA-6AB8-AE96325795F3}"/>
                </a:ext>
              </a:extLst>
            </p:cNvPr>
            <p:cNvSpPr/>
            <p:nvPr/>
          </p:nvSpPr>
          <p:spPr>
            <a:xfrm flipV="1">
              <a:off x="620098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Ligebenet trekant 54">
              <a:extLst>
                <a:ext uri="{FF2B5EF4-FFF2-40B4-BE49-F238E27FC236}">
                  <a16:creationId xmlns:a16="http://schemas.microsoft.com/office/drawing/2014/main" id="{05063CA7-55C9-A5BC-D5C1-9E5DE1B48D96}"/>
                </a:ext>
              </a:extLst>
            </p:cNvPr>
            <p:cNvSpPr/>
            <p:nvPr/>
          </p:nvSpPr>
          <p:spPr>
            <a:xfrm flipV="1">
              <a:off x="486050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Ligebenet trekant 55">
              <a:extLst>
                <a:ext uri="{FF2B5EF4-FFF2-40B4-BE49-F238E27FC236}">
                  <a16:creationId xmlns:a16="http://schemas.microsoft.com/office/drawing/2014/main" id="{37BC89D2-BEF8-359C-B71E-1A6BE3274ECC}"/>
                </a:ext>
              </a:extLst>
            </p:cNvPr>
            <p:cNvSpPr/>
            <p:nvPr/>
          </p:nvSpPr>
          <p:spPr>
            <a:xfrm flipV="1">
              <a:off x="5619238"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Ligebenet trekant 56">
              <a:extLst>
                <a:ext uri="{FF2B5EF4-FFF2-40B4-BE49-F238E27FC236}">
                  <a16:creationId xmlns:a16="http://schemas.microsoft.com/office/drawing/2014/main" id="{B450CADC-FDB5-DB0E-BDE1-2B20439E2A19}"/>
                </a:ext>
              </a:extLst>
            </p:cNvPr>
            <p:cNvSpPr/>
            <p:nvPr/>
          </p:nvSpPr>
          <p:spPr>
            <a:xfrm flipV="1">
              <a:off x="595421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Ligebenet trekant 57">
              <a:extLst>
                <a:ext uri="{FF2B5EF4-FFF2-40B4-BE49-F238E27FC236}">
                  <a16:creationId xmlns:a16="http://schemas.microsoft.com/office/drawing/2014/main" id="{C3D47ED2-34A8-B10D-B43D-DC9CE5A0ACA5}"/>
                </a:ext>
              </a:extLst>
            </p:cNvPr>
            <p:cNvSpPr/>
            <p:nvPr/>
          </p:nvSpPr>
          <p:spPr>
            <a:xfrm flipV="1">
              <a:off x="626255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Ligebenet trekant 58">
              <a:extLst>
                <a:ext uri="{FF2B5EF4-FFF2-40B4-BE49-F238E27FC236}">
                  <a16:creationId xmlns:a16="http://schemas.microsoft.com/office/drawing/2014/main" id="{DBE6D856-CFCB-FCAF-2133-E05A82D9FF01}"/>
                </a:ext>
              </a:extLst>
            </p:cNvPr>
            <p:cNvSpPr/>
            <p:nvPr/>
          </p:nvSpPr>
          <p:spPr>
            <a:xfrm flipV="1">
              <a:off x="523099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CustomShape 21">
              <a:extLst>
                <a:ext uri="{FF2B5EF4-FFF2-40B4-BE49-F238E27FC236}">
                  <a16:creationId xmlns:a16="http://schemas.microsoft.com/office/drawing/2014/main" id="{D626891C-7928-7E31-6C0D-7FAF2340E7A7}"/>
                </a:ext>
              </a:extLst>
            </p:cNvPr>
            <p:cNvSpPr/>
            <p:nvPr/>
          </p:nvSpPr>
          <p:spPr>
            <a:xfrm>
              <a:off x="4582179" y="321873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1</a:t>
              </a:r>
              <a:endParaRPr sz="1000" b="1" dirty="0">
                <a:solidFill>
                  <a:schemeClr val="bg1"/>
                </a:solidFill>
              </a:endParaRPr>
            </a:p>
          </p:txBody>
        </p:sp>
        <p:sp>
          <p:nvSpPr>
            <p:cNvPr id="61" name="CustomShape 21">
              <a:extLst>
                <a:ext uri="{FF2B5EF4-FFF2-40B4-BE49-F238E27FC236}">
                  <a16:creationId xmlns:a16="http://schemas.microsoft.com/office/drawing/2014/main" id="{B8176DCF-C6E0-44AE-802D-B9466F6942B5}"/>
                </a:ext>
              </a:extLst>
            </p:cNvPr>
            <p:cNvSpPr/>
            <p:nvPr/>
          </p:nvSpPr>
          <p:spPr>
            <a:xfrm>
              <a:off x="4582179" y="371114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2</a:t>
              </a:r>
              <a:endParaRPr sz="1000" b="1" dirty="0">
                <a:solidFill>
                  <a:schemeClr val="bg1"/>
                </a:solidFill>
              </a:endParaRPr>
            </a:p>
          </p:txBody>
        </p:sp>
        <p:sp>
          <p:nvSpPr>
            <p:cNvPr id="62" name="CustomShape 21">
              <a:extLst>
                <a:ext uri="{FF2B5EF4-FFF2-40B4-BE49-F238E27FC236}">
                  <a16:creationId xmlns:a16="http://schemas.microsoft.com/office/drawing/2014/main" id="{1990ECDC-2A5D-EE04-FAF9-948ABDCA8D7A}"/>
                </a:ext>
              </a:extLst>
            </p:cNvPr>
            <p:cNvSpPr/>
            <p:nvPr/>
          </p:nvSpPr>
          <p:spPr>
            <a:xfrm>
              <a:off x="4582179" y="420356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3</a:t>
              </a:r>
              <a:endParaRPr sz="1000" b="1" dirty="0">
                <a:solidFill>
                  <a:schemeClr val="bg1"/>
                </a:solidFill>
              </a:endParaRPr>
            </a:p>
          </p:txBody>
        </p:sp>
        <p:sp>
          <p:nvSpPr>
            <p:cNvPr id="63" name="CustomShape 21">
              <a:extLst>
                <a:ext uri="{FF2B5EF4-FFF2-40B4-BE49-F238E27FC236}">
                  <a16:creationId xmlns:a16="http://schemas.microsoft.com/office/drawing/2014/main" id="{F4E06114-E5B7-A6A9-B2E1-1D844DEE4E86}"/>
                </a:ext>
              </a:extLst>
            </p:cNvPr>
            <p:cNvSpPr/>
            <p:nvPr/>
          </p:nvSpPr>
          <p:spPr>
            <a:xfrm>
              <a:off x="4582179" y="469597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4</a:t>
              </a:r>
              <a:endParaRPr sz="1000" b="1" dirty="0">
                <a:solidFill>
                  <a:schemeClr val="bg1"/>
                </a:solidFill>
              </a:endParaRPr>
            </a:p>
          </p:txBody>
        </p:sp>
        <p:sp>
          <p:nvSpPr>
            <p:cNvPr id="64" name="CustomShape 21">
              <a:extLst>
                <a:ext uri="{FF2B5EF4-FFF2-40B4-BE49-F238E27FC236}">
                  <a16:creationId xmlns:a16="http://schemas.microsoft.com/office/drawing/2014/main" id="{B6C827D9-8A3A-837F-CEF7-22779583AA1B}"/>
                </a:ext>
              </a:extLst>
            </p:cNvPr>
            <p:cNvSpPr/>
            <p:nvPr/>
          </p:nvSpPr>
          <p:spPr>
            <a:xfrm>
              <a:off x="4582179" y="5179513"/>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5</a:t>
              </a:r>
              <a:endParaRPr sz="1000" b="1" dirty="0">
                <a:solidFill>
                  <a:schemeClr val="bg1"/>
                </a:solidFill>
              </a:endParaRPr>
            </a:p>
          </p:txBody>
        </p:sp>
      </p:grpSp>
      <p:sp>
        <p:nvSpPr>
          <p:cNvPr id="65" name="Rektangel 64">
            <a:extLst>
              <a:ext uri="{FF2B5EF4-FFF2-40B4-BE49-F238E27FC236}">
                <a16:creationId xmlns:a16="http://schemas.microsoft.com/office/drawing/2014/main" id="{A8879A19-044D-D52D-1886-158D8DDAA9BF}"/>
              </a:ext>
            </a:extLst>
          </p:cNvPr>
          <p:cNvSpPr/>
          <p:nvPr/>
        </p:nvSpPr>
        <p:spPr>
          <a:xfrm>
            <a:off x="8098451" y="991479"/>
            <a:ext cx="3092935" cy="5170646"/>
          </a:xfrm>
          <a:prstGeom prst="rect">
            <a:avLst/>
          </a:prstGeom>
          <a:ln>
            <a:noFill/>
          </a:ln>
        </p:spPr>
        <p:txBody>
          <a:bodyPr wrap="square">
            <a:spAutoFit/>
          </a:bodyPr>
          <a:lstStyle/>
          <a:p>
            <a:r>
              <a:rPr lang="da-DK" sz="1200" b="1" dirty="0"/>
              <a:t>Styregruppen</a:t>
            </a:r>
          </a:p>
          <a:p>
            <a:r>
              <a:rPr lang="da-DK" sz="1100" dirty="0"/>
              <a:t>Ejer opgaven og har ansvaret for projektets business case. Det betyder, at styregruppen skal kunne levere de ressourcer, der er nødvendige for projektet. De har ansvaret for den overordnede effekt, godkender projektets resultater og skal kunne tage de nødvendige beslutninger.</a:t>
            </a:r>
            <a:endParaRPr lang="da-DK" sz="1100" b="1" dirty="0"/>
          </a:p>
          <a:p>
            <a:endParaRPr lang="da-DK" sz="1100" dirty="0"/>
          </a:p>
          <a:p>
            <a:r>
              <a:rPr lang="da-DK" sz="1100" dirty="0"/>
              <a:t>Styregruppen skal bane vejen for projektet i organisationen.</a:t>
            </a:r>
            <a:endParaRPr lang="da-DK" sz="1100" b="1" dirty="0"/>
          </a:p>
          <a:p>
            <a:endParaRPr lang="da-DK" sz="1100" dirty="0"/>
          </a:p>
          <a:p>
            <a:r>
              <a:rPr lang="da-DK" sz="1100" dirty="0"/>
              <a:t>I PRINCE2 skal styregruppen varetage tre roller: Bestiller-rollen, ejeren af ressourcerne og ejeren af den efterfølgende drift.</a:t>
            </a:r>
            <a:endParaRPr lang="da-DK" sz="1100" b="1" dirty="0"/>
          </a:p>
          <a:p>
            <a:endParaRPr lang="da-DK" sz="1100" b="1" dirty="0"/>
          </a:p>
          <a:p>
            <a:r>
              <a:rPr lang="da-DK" sz="1200" b="1" dirty="0"/>
              <a:t>Referencegruppen eller grupperne</a:t>
            </a:r>
          </a:p>
          <a:p>
            <a:r>
              <a:rPr lang="da-DK" sz="1100" dirty="0"/>
              <a:t>Referencegruppen har ingen beslutningskompetence, den ligger i styregruppen. Gruppens medlemmer skal høres og komme med input for at sikre kvaliteten og accept i omgivelserne. Gruppens medlemmer kan også bruges som ambassadører i omgivelserne.</a:t>
            </a:r>
            <a:endParaRPr lang="da-DK" sz="1100" b="1" dirty="0"/>
          </a:p>
          <a:p>
            <a:endParaRPr lang="da-DK" sz="1100" b="1" dirty="0"/>
          </a:p>
          <a:p>
            <a:r>
              <a:rPr lang="da-DK" sz="1200" b="1" dirty="0"/>
              <a:t>Indsatsområderne og arbejdsteams</a:t>
            </a:r>
          </a:p>
          <a:p>
            <a:r>
              <a:rPr lang="da-DK" sz="1100" dirty="0"/>
              <a:t>Teamdeltagerne udfører arbejdet og skal sikre faglig kvalitet og levering til tiden i indsatsområdet. Da deltagerne ofte er de eneste, der kender det faglige indhold, har de også ansvar for at planlægge eget arbejde og sikre, at leveringer til andre indsatsområder sker som aftalt.</a:t>
            </a:r>
            <a:r>
              <a:rPr lang="da-DK" sz="1100" dirty="0">
                <a:ea typeface="SimSun" panose="02010600030101010101" pitchFamily="2" charset="-122"/>
              </a:rPr>
              <a:t> </a:t>
            </a:r>
          </a:p>
        </p:txBody>
      </p:sp>
    </p:spTree>
    <p:extLst>
      <p:ext uri="{BB962C8B-B14F-4D97-AF65-F5344CB8AC3E}">
        <p14:creationId xmlns:p14="http://schemas.microsoft.com/office/powerpoint/2010/main" val="1303640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1: Ansvarsfordelingsskema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F9E1F84D-D85C-59D1-5F92-F47709E7868A}"/>
              </a:ext>
            </a:extLst>
          </p:cNvPr>
          <p:cNvGraphicFramePr>
            <a:graphicFrameLocks noGrp="1"/>
          </p:cNvGraphicFramePr>
          <p:nvPr>
            <p:extLst>
              <p:ext uri="{D42A27DB-BD31-4B8C-83A1-F6EECF244321}">
                <p14:modId xmlns:p14="http://schemas.microsoft.com/office/powerpoint/2010/main" val="755623177"/>
              </p:ext>
            </p:extLst>
          </p:nvPr>
        </p:nvGraphicFramePr>
        <p:xfrm>
          <a:off x="1441328" y="978896"/>
          <a:ext cx="9428469" cy="4883890"/>
        </p:xfrm>
        <a:graphic>
          <a:graphicData uri="http://schemas.openxmlformats.org/drawingml/2006/table">
            <a:tbl>
              <a:tblPr firstRow="1" firstCol="1" bandRow="1">
                <a:tableStyleId>{5C22544A-7EE6-4342-B048-85BDC9FD1C3A}</a:tableStyleId>
              </a:tblPr>
              <a:tblGrid>
                <a:gridCol w="1885413">
                  <a:extLst>
                    <a:ext uri="{9D8B030D-6E8A-4147-A177-3AD203B41FA5}">
                      <a16:colId xmlns:a16="http://schemas.microsoft.com/office/drawing/2014/main" val="840570579"/>
                    </a:ext>
                  </a:extLst>
                </a:gridCol>
                <a:gridCol w="628471">
                  <a:extLst>
                    <a:ext uri="{9D8B030D-6E8A-4147-A177-3AD203B41FA5}">
                      <a16:colId xmlns:a16="http://schemas.microsoft.com/office/drawing/2014/main" val="2108652366"/>
                    </a:ext>
                  </a:extLst>
                </a:gridCol>
                <a:gridCol w="628471">
                  <a:extLst>
                    <a:ext uri="{9D8B030D-6E8A-4147-A177-3AD203B41FA5}">
                      <a16:colId xmlns:a16="http://schemas.microsoft.com/office/drawing/2014/main" val="3433063683"/>
                    </a:ext>
                  </a:extLst>
                </a:gridCol>
                <a:gridCol w="628471">
                  <a:extLst>
                    <a:ext uri="{9D8B030D-6E8A-4147-A177-3AD203B41FA5}">
                      <a16:colId xmlns:a16="http://schemas.microsoft.com/office/drawing/2014/main" val="3299773773"/>
                    </a:ext>
                  </a:extLst>
                </a:gridCol>
                <a:gridCol w="628471">
                  <a:extLst>
                    <a:ext uri="{9D8B030D-6E8A-4147-A177-3AD203B41FA5}">
                      <a16:colId xmlns:a16="http://schemas.microsoft.com/office/drawing/2014/main" val="3291323698"/>
                    </a:ext>
                  </a:extLst>
                </a:gridCol>
                <a:gridCol w="628471">
                  <a:extLst>
                    <a:ext uri="{9D8B030D-6E8A-4147-A177-3AD203B41FA5}">
                      <a16:colId xmlns:a16="http://schemas.microsoft.com/office/drawing/2014/main" val="537119216"/>
                    </a:ext>
                  </a:extLst>
                </a:gridCol>
                <a:gridCol w="628471">
                  <a:extLst>
                    <a:ext uri="{9D8B030D-6E8A-4147-A177-3AD203B41FA5}">
                      <a16:colId xmlns:a16="http://schemas.microsoft.com/office/drawing/2014/main" val="4000478127"/>
                    </a:ext>
                  </a:extLst>
                </a:gridCol>
                <a:gridCol w="628471">
                  <a:extLst>
                    <a:ext uri="{9D8B030D-6E8A-4147-A177-3AD203B41FA5}">
                      <a16:colId xmlns:a16="http://schemas.microsoft.com/office/drawing/2014/main" val="2606697417"/>
                    </a:ext>
                  </a:extLst>
                </a:gridCol>
                <a:gridCol w="628471">
                  <a:extLst>
                    <a:ext uri="{9D8B030D-6E8A-4147-A177-3AD203B41FA5}">
                      <a16:colId xmlns:a16="http://schemas.microsoft.com/office/drawing/2014/main" val="2977200552"/>
                    </a:ext>
                  </a:extLst>
                </a:gridCol>
                <a:gridCol w="628471">
                  <a:extLst>
                    <a:ext uri="{9D8B030D-6E8A-4147-A177-3AD203B41FA5}">
                      <a16:colId xmlns:a16="http://schemas.microsoft.com/office/drawing/2014/main" val="3807640126"/>
                    </a:ext>
                  </a:extLst>
                </a:gridCol>
                <a:gridCol w="628471">
                  <a:extLst>
                    <a:ext uri="{9D8B030D-6E8A-4147-A177-3AD203B41FA5}">
                      <a16:colId xmlns:a16="http://schemas.microsoft.com/office/drawing/2014/main" val="882737797"/>
                    </a:ext>
                  </a:extLst>
                </a:gridCol>
                <a:gridCol w="629173">
                  <a:extLst>
                    <a:ext uri="{9D8B030D-6E8A-4147-A177-3AD203B41FA5}">
                      <a16:colId xmlns:a16="http://schemas.microsoft.com/office/drawing/2014/main" val="2740466875"/>
                    </a:ext>
                  </a:extLst>
                </a:gridCol>
                <a:gridCol w="629173">
                  <a:extLst>
                    <a:ext uri="{9D8B030D-6E8A-4147-A177-3AD203B41FA5}">
                      <a16:colId xmlns:a16="http://schemas.microsoft.com/office/drawing/2014/main" val="2916743178"/>
                    </a:ext>
                  </a:extLst>
                </a:gridCol>
              </a:tblGrid>
              <a:tr h="290834">
                <a:tc rowSpan="2">
                  <a:txBody>
                    <a:bodyPr/>
                    <a:lstStyle/>
                    <a:p>
                      <a:pPr>
                        <a:lnSpc>
                          <a:spcPct val="106000"/>
                        </a:lnSpc>
                      </a:pPr>
                      <a:r>
                        <a:rPr lang="da-DK" sz="1200" dirty="0">
                          <a:solidFill>
                            <a:schemeClr val="tx1"/>
                          </a:solidFill>
                          <a:effectLst/>
                        </a:rPr>
                        <a:t>Aktiviteter eller milepæl</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gridSpan="12">
                  <a:txBody>
                    <a:bodyPr/>
                    <a:lstStyle/>
                    <a:p>
                      <a:pPr algn="ctr">
                        <a:lnSpc>
                          <a:spcPct val="106000"/>
                        </a:lnSpc>
                      </a:pPr>
                      <a:r>
                        <a:rPr lang="da-DK" sz="1200" dirty="0">
                          <a:solidFill>
                            <a:schemeClr val="tx1"/>
                          </a:solidFill>
                          <a:effectLst/>
                        </a:rPr>
                        <a:t>Initialer på de involverede personer</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36796536"/>
                  </a:ext>
                </a:extLst>
              </a:tr>
              <a:tr h="287066">
                <a:tc vMerge="1">
                  <a:txBody>
                    <a:bodyPr/>
                    <a:lstStyle/>
                    <a:p>
                      <a:endParaRPr lang="da-DK"/>
                    </a:p>
                  </a:txBody>
                  <a:tcPr/>
                </a:tc>
                <a:tc>
                  <a:txBody>
                    <a:bodyPr/>
                    <a:lstStyle/>
                    <a:p>
                      <a:pPr>
                        <a:lnSpc>
                          <a:spcPct val="106000"/>
                        </a:lnSpc>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endParaRPr lang="da-DK" sz="9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dirty="0">
                          <a:solidFill>
                            <a:schemeClr val="tx1"/>
                          </a:solidFill>
                          <a:effectLst/>
                        </a:rPr>
                        <a:t> </a:t>
                      </a:r>
                      <a:endParaRPr lang="da-DK" sz="9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extLst>
                  <a:ext uri="{0D108BD9-81ED-4DB2-BD59-A6C34878D82A}">
                    <a16:rowId xmlns:a16="http://schemas.microsoft.com/office/drawing/2014/main" val="856363909"/>
                  </a:ext>
                </a:extLst>
              </a:tr>
              <a:tr h="287066">
                <a:tc>
                  <a:txBody>
                    <a:bodyPr/>
                    <a:lstStyle/>
                    <a:p>
                      <a:pPr>
                        <a:lnSpc>
                          <a:spcPct val="106000"/>
                        </a:lnSpc>
                      </a:pPr>
                      <a:endParaRPr lang="da-DK" sz="1200" b="1" dirty="0">
                        <a:solidFill>
                          <a:schemeClr val="tx1"/>
                        </a:solidFill>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108330897"/>
                  </a:ext>
                </a:extLst>
              </a:tr>
              <a:tr h="287066">
                <a:tc>
                  <a:txBody>
                    <a:bodyPr/>
                    <a:lstStyle/>
                    <a:p>
                      <a:pPr>
                        <a:lnSpc>
                          <a:spcPct val="106000"/>
                        </a:lnSpc>
                      </a:pPr>
                      <a:endParaRPr lang="da-DK" sz="1200" b="0" dirty="0">
                        <a:solidFill>
                          <a:schemeClr val="tx1"/>
                        </a:solidFill>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072813414"/>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792667933"/>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564759074"/>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755497831"/>
                  </a:ext>
                </a:extLst>
              </a:tr>
              <a:tr h="287066">
                <a:tc>
                  <a:txBody>
                    <a:bodyPr/>
                    <a:lstStyle/>
                    <a:p>
                      <a:pPr>
                        <a:lnSpc>
                          <a:spcPct val="106000"/>
                        </a:lnSpc>
                      </a:pPr>
                      <a:endParaRPr lang="da-DK" sz="1200" b="1"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548120081"/>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536659964"/>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536717477"/>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779523834"/>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3706856901"/>
                  </a:ext>
                </a:extLst>
              </a:tr>
              <a:tr h="287066">
                <a:tc>
                  <a:txBody>
                    <a:bodyPr/>
                    <a:lstStyle/>
                    <a:p>
                      <a:pPr>
                        <a:lnSpc>
                          <a:spcPct val="106000"/>
                        </a:lnSpc>
                      </a:pPr>
                      <a:endParaRPr lang="da-DK" sz="1200" b="1"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1706886256"/>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3284328126"/>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173695327"/>
                  </a:ext>
                </a:extLst>
              </a:tr>
              <a:tr h="287066">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1952470354"/>
                  </a:ext>
                </a:extLst>
              </a:tr>
              <a:tr h="287066">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63516144"/>
                  </a:ext>
                </a:extLst>
              </a:tr>
            </a:tbl>
          </a:graphicData>
        </a:graphic>
      </p:graphicFrame>
      <p:sp>
        <p:nvSpPr>
          <p:cNvPr id="66" name="Rektangel 65">
            <a:extLst>
              <a:ext uri="{FF2B5EF4-FFF2-40B4-BE49-F238E27FC236}">
                <a16:creationId xmlns:a16="http://schemas.microsoft.com/office/drawing/2014/main" id="{00ED0092-46C7-FACA-FFB8-56FE077E09BE}"/>
              </a:ext>
            </a:extLst>
          </p:cNvPr>
          <p:cNvSpPr/>
          <p:nvPr/>
        </p:nvSpPr>
        <p:spPr>
          <a:xfrm>
            <a:off x="1352265" y="5837533"/>
            <a:ext cx="9526411" cy="414344"/>
          </a:xfrm>
          <a:prstGeom prst="rect">
            <a:avLst/>
          </a:prstGeom>
        </p:spPr>
        <p:txBody>
          <a:bodyPr wrap="square">
            <a:spAutoFit/>
          </a:bodyPr>
          <a:lstStyle/>
          <a:p>
            <a:pPr>
              <a:lnSpc>
                <a:spcPct val="107000"/>
              </a:lnSpc>
              <a:spcAft>
                <a:spcPts val="800"/>
              </a:spcAft>
            </a:pPr>
            <a:r>
              <a:rPr lang="da-DK" sz="1000" dirty="0">
                <a:latin typeface="Calibri" panose="020F0502020204030204" pitchFamily="34" charset="0"/>
                <a:ea typeface="Calibri" panose="020F0502020204030204" pitchFamily="34" charset="0"/>
                <a:cs typeface="Calibri" panose="020F0502020204030204" pitchFamily="34" charset="0"/>
              </a:rPr>
              <a:t>Notér de involverede i projektet i øverste række, projektdeltagere, styregruppemedlemmer og referencegruppemedlemmer og lignende. Notér, hvordan den enkelte skal involveres. A = Ansvarlig.   U = Udfører.   I = Informeres.   G = Godkender.   H = Høres.</a:t>
            </a:r>
          </a:p>
        </p:txBody>
      </p:sp>
    </p:spTree>
    <p:extLst>
      <p:ext uri="{BB962C8B-B14F-4D97-AF65-F5344CB8AC3E}">
        <p14:creationId xmlns:p14="http://schemas.microsoft.com/office/powerpoint/2010/main" val="59807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Skabelon 2: Ansvarsfordelingsskema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6" name="Rektangel 65">
            <a:extLst>
              <a:ext uri="{FF2B5EF4-FFF2-40B4-BE49-F238E27FC236}">
                <a16:creationId xmlns:a16="http://schemas.microsoft.com/office/drawing/2014/main" id="{00ED0092-46C7-FACA-FFB8-56FE077E09BE}"/>
              </a:ext>
            </a:extLst>
          </p:cNvPr>
          <p:cNvSpPr/>
          <p:nvPr/>
        </p:nvSpPr>
        <p:spPr>
          <a:xfrm>
            <a:off x="1352265" y="5837533"/>
            <a:ext cx="9526411" cy="414344"/>
          </a:xfrm>
          <a:prstGeom prst="rect">
            <a:avLst/>
          </a:prstGeom>
        </p:spPr>
        <p:txBody>
          <a:bodyPr wrap="square">
            <a:spAutoFit/>
          </a:bodyPr>
          <a:lstStyle/>
          <a:p>
            <a:pPr>
              <a:lnSpc>
                <a:spcPct val="107000"/>
              </a:lnSpc>
              <a:spcAft>
                <a:spcPts val="800"/>
              </a:spcAft>
            </a:pPr>
            <a:r>
              <a:rPr lang="da-DK" sz="1000" dirty="0">
                <a:latin typeface="Calibri" panose="020F0502020204030204" pitchFamily="34" charset="0"/>
                <a:ea typeface="Calibri" panose="020F0502020204030204" pitchFamily="34" charset="0"/>
                <a:cs typeface="Calibri" panose="020F0502020204030204" pitchFamily="34" charset="0"/>
              </a:rPr>
              <a:t>Notér de involverede i projektet i øverste række, projektdeltagere, styregruppemedlemmer og referencegruppemedlemmer og lignende. Notér, hvordan den enkelte skal involveres. A = Ansvarlig.   U = Udfører.   I = Informeres.   G = Godkender.   H = Høres.</a:t>
            </a:r>
          </a:p>
        </p:txBody>
      </p:sp>
      <p:graphicFrame>
        <p:nvGraphicFramePr>
          <p:cNvPr id="3" name="Tabel 2">
            <a:extLst>
              <a:ext uri="{FF2B5EF4-FFF2-40B4-BE49-F238E27FC236}">
                <a16:creationId xmlns:a16="http://schemas.microsoft.com/office/drawing/2014/main" id="{6574D2EB-387E-AB77-F58E-1E2E0FA35113}"/>
              </a:ext>
            </a:extLst>
          </p:cNvPr>
          <p:cNvGraphicFramePr>
            <a:graphicFrameLocks noGrp="1"/>
          </p:cNvGraphicFramePr>
          <p:nvPr>
            <p:extLst>
              <p:ext uri="{D42A27DB-BD31-4B8C-83A1-F6EECF244321}">
                <p14:modId xmlns:p14="http://schemas.microsoft.com/office/powerpoint/2010/main" val="447796176"/>
              </p:ext>
            </p:extLst>
          </p:nvPr>
        </p:nvGraphicFramePr>
        <p:xfrm>
          <a:off x="1441328" y="979012"/>
          <a:ext cx="9436905" cy="4899246"/>
        </p:xfrm>
        <a:graphic>
          <a:graphicData uri="http://schemas.openxmlformats.org/drawingml/2006/table">
            <a:tbl>
              <a:tblPr firstRow="1" firstCol="1" bandRow="1">
                <a:tableStyleId>{5C22544A-7EE6-4342-B048-85BDC9FD1C3A}</a:tableStyleId>
              </a:tblPr>
              <a:tblGrid>
                <a:gridCol w="1887101">
                  <a:extLst>
                    <a:ext uri="{9D8B030D-6E8A-4147-A177-3AD203B41FA5}">
                      <a16:colId xmlns:a16="http://schemas.microsoft.com/office/drawing/2014/main" val="3584930341"/>
                    </a:ext>
                  </a:extLst>
                </a:gridCol>
                <a:gridCol w="629033">
                  <a:extLst>
                    <a:ext uri="{9D8B030D-6E8A-4147-A177-3AD203B41FA5}">
                      <a16:colId xmlns:a16="http://schemas.microsoft.com/office/drawing/2014/main" val="3847830288"/>
                    </a:ext>
                  </a:extLst>
                </a:gridCol>
                <a:gridCol w="629033">
                  <a:extLst>
                    <a:ext uri="{9D8B030D-6E8A-4147-A177-3AD203B41FA5}">
                      <a16:colId xmlns:a16="http://schemas.microsoft.com/office/drawing/2014/main" val="4031595519"/>
                    </a:ext>
                  </a:extLst>
                </a:gridCol>
                <a:gridCol w="629033">
                  <a:extLst>
                    <a:ext uri="{9D8B030D-6E8A-4147-A177-3AD203B41FA5}">
                      <a16:colId xmlns:a16="http://schemas.microsoft.com/office/drawing/2014/main" val="3768690674"/>
                    </a:ext>
                  </a:extLst>
                </a:gridCol>
                <a:gridCol w="629033">
                  <a:extLst>
                    <a:ext uri="{9D8B030D-6E8A-4147-A177-3AD203B41FA5}">
                      <a16:colId xmlns:a16="http://schemas.microsoft.com/office/drawing/2014/main" val="3829411178"/>
                    </a:ext>
                  </a:extLst>
                </a:gridCol>
                <a:gridCol w="629033">
                  <a:extLst>
                    <a:ext uri="{9D8B030D-6E8A-4147-A177-3AD203B41FA5}">
                      <a16:colId xmlns:a16="http://schemas.microsoft.com/office/drawing/2014/main" val="3540989922"/>
                    </a:ext>
                  </a:extLst>
                </a:gridCol>
                <a:gridCol w="629033">
                  <a:extLst>
                    <a:ext uri="{9D8B030D-6E8A-4147-A177-3AD203B41FA5}">
                      <a16:colId xmlns:a16="http://schemas.microsoft.com/office/drawing/2014/main" val="2243998470"/>
                    </a:ext>
                  </a:extLst>
                </a:gridCol>
                <a:gridCol w="629033">
                  <a:extLst>
                    <a:ext uri="{9D8B030D-6E8A-4147-A177-3AD203B41FA5}">
                      <a16:colId xmlns:a16="http://schemas.microsoft.com/office/drawing/2014/main" val="86462263"/>
                    </a:ext>
                  </a:extLst>
                </a:gridCol>
                <a:gridCol w="629033">
                  <a:extLst>
                    <a:ext uri="{9D8B030D-6E8A-4147-A177-3AD203B41FA5}">
                      <a16:colId xmlns:a16="http://schemas.microsoft.com/office/drawing/2014/main" val="3835288433"/>
                    </a:ext>
                  </a:extLst>
                </a:gridCol>
                <a:gridCol w="629033">
                  <a:extLst>
                    <a:ext uri="{9D8B030D-6E8A-4147-A177-3AD203B41FA5}">
                      <a16:colId xmlns:a16="http://schemas.microsoft.com/office/drawing/2014/main" val="370384320"/>
                    </a:ext>
                  </a:extLst>
                </a:gridCol>
                <a:gridCol w="629033">
                  <a:extLst>
                    <a:ext uri="{9D8B030D-6E8A-4147-A177-3AD203B41FA5}">
                      <a16:colId xmlns:a16="http://schemas.microsoft.com/office/drawing/2014/main" val="648610409"/>
                    </a:ext>
                  </a:extLst>
                </a:gridCol>
                <a:gridCol w="629737">
                  <a:extLst>
                    <a:ext uri="{9D8B030D-6E8A-4147-A177-3AD203B41FA5}">
                      <a16:colId xmlns:a16="http://schemas.microsoft.com/office/drawing/2014/main" val="3216648328"/>
                    </a:ext>
                  </a:extLst>
                </a:gridCol>
                <a:gridCol w="629737">
                  <a:extLst>
                    <a:ext uri="{9D8B030D-6E8A-4147-A177-3AD203B41FA5}">
                      <a16:colId xmlns:a16="http://schemas.microsoft.com/office/drawing/2014/main" val="3849230387"/>
                    </a:ext>
                  </a:extLst>
                </a:gridCol>
              </a:tblGrid>
              <a:tr h="275552">
                <a:tc rowSpan="2">
                  <a:txBody>
                    <a:bodyPr/>
                    <a:lstStyle/>
                    <a:p>
                      <a:pPr>
                        <a:lnSpc>
                          <a:spcPct val="106000"/>
                        </a:lnSpc>
                      </a:pPr>
                      <a:r>
                        <a:rPr lang="da-DK" sz="1200" dirty="0">
                          <a:solidFill>
                            <a:schemeClr val="tx1"/>
                          </a:solidFill>
                          <a:effectLst/>
                        </a:rPr>
                        <a:t>Hovedområder i projektet</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gridSpan="12">
                  <a:txBody>
                    <a:bodyPr/>
                    <a:lstStyle/>
                    <a:p>
                      <a:pPr algn="ctr">
                        <a:lnSpc>
                          <a:spcPct val="106000"/>
                        </a:lnSpc>
                      </a:pPr>
                      <a:r>
                        <a:rPr lang="da-DK" sz="1200" dirty="0">
                          <a:solidFill>
                            <a:schemeClr val="tx1"/>
                          </a:solidFill>
                          <a:effectLst/>
                        </a:rPr>
                        <a:t>Initialer på de involverede personer</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246992050"/>
                  </a:ext>
                </a:extLst>
              </a:tr>
              <a:tr h="271982">
                <a:tc vMerge="1">
                  <a:txBody>
                    <a:bodyPr/>
                    <a:lstStyle/>
                    <a:p>
                      <a:endParaRPr lang="da-DK"/>
                    </a:p>
                  </a:txBody>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60000"/>
                        <a:lumOff val="40000"/>
                      </a:schemeClr>
                    </a:solidFill>
                  </a:tcPr>
                </a:tc>
                <a:extLst>
                  <a:ext uri="{0D108BD9-81ED-4DB2-BD59-A6C34878D82A}">
                    <a16:rowId xmlns:a16="http://schemas.microsoft.com/office/drawing/2014/main" val="3640676034"/>
                  </a:ext>
                </a:extLst>
              </a:tr>
              <a:tr h="271982">
                <a:tc>
                  <a:txBody>
                    <a:bodyPr/>
                    <a:lstStyle/>
                    <a:p>
                      <a:pPr>
                        <a:lnSpc>
                          <a:spcPct val="106000"/>
                        </a:lnSpc>
                      </a:pPr>
                      <a:r>
                        <a:rPr lang="da-DK" sz="1000" b="0" dirty="0">
                          <a:solidFill>
                            <a:schemeClr val="tx1"/>
                          </a:solidFill>
                          <a:effectLst/>
                        </a:rPr>
                        <a:t>Projekt målsætning</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2231967604"/>
                  </a:ext>
                </a:extLst>
              </a:tr>
              <a:tr h="271982">
                <a:tc>
                  <a:txBody>
                    <a:bodyPr/>
                    <a:lstStyle/>
                    <a:p>
                      <a:pPr>
                        <a:lnSpc>
                          <a:spcPct val="106000"/>
                        </a:lnSpc>
                      </a:pPr>
                      <a:r>
                        <a:rPr lang="da-DK" sz="1000" b="0" dirty="0">
                          <a:solidFill>
                            <a:schemeClr val="tx1"/>
                          </a:solidFill>
                          <a:effectLst/>
                        </a:rPr>
                        <a:t>Projekt plan</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4118608868"/>
                  </a:ext>
                </a:extLst>
              </a:tr>
              <a:tr h="271982">
                <a:tc>
                  <a:txBody>
                    <a:bodyPr/>
                    <a:lstStyle/>
                    <a:p>
                      <a:pPr>
                        <a:lnSpc>
                          <a:spcPct val="106000"/>
                        </a:lnSpc>
                      </a:pPr>
                      <a:r>
                        <a:rPr lang="da-DK" sz="1000" b="0">
                          <a:solidFill>
                            <a:schemeClr val="tx1"/>
                          </a:solidFill>
                          <a:effectLst/>
                        </a:rPr>
                        <a:t>Projekt budget</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2883590708"/>
                  </a:ext>
                </a:extLst>
              </a:tr>
              <a:tr h="271982">
                <a:tc>
                  <a:txBody>
                    <a:bodyPr/>
                    <a:lstStyle/>
                    <a:p>
                      <a:pPr>
                        <a:lnSpc>
                          <a:spcPct val="106000"/>
                        </a:lnSpc>
                      </a:pPr>
                      <a:r>
                        <a:rPr lang="da-DK" sz="1000" b="0">
                          <a:solidFill>
                            <a:schemeClr val="tx1"/>
                          </a:solidFill>
                          <a:effectLst/>
                        </a:rPr>
                        <a:t>Milepæle</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2219840733"/>
                  </a:ext>
                </a:extLst>
              </a:tr>
              <a:tr h="271982">
                <a:tc>
                  <a:txBody>
                    <a:bodyPr/>
                    <a:lstStyle/>
                    <a:p>
                      <a:pPr>
                        <a:lnSpc>
                          <a:spcPct val="106000"/>
                        </a:lnSpc>
                      </a:pPr>
                      <a:r>
                        <a:rPr lang="da-DK" sz="1000" b="0">
                          <a:solidFill>
                            <a:schemeClr val="tx1"/>
                          </a:solidFill>
                          <a:effectLst/>
                        </a:rPr>
                        <a:t>Oplæg til styregruppemøder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1718895881"/>
                  </a:ext>
                </a:extLst>
              </a:tr>
              <a:tr h="271982">
                <a:tc>
                  <a:txBody>
                    <a:bodyPr/>
                    <a:lstStyle/>
                    <a:p>
                      <a:pPr>
                        <a:lnSpc>
                          <a:spcPct val="106000"/>
                        </a:lnSpc>
                      </a:pPr>
                      <a:r>
                        <a:rPr lang="da-DK" sz="1000" b="0">
                          <a:solidFill>
                            <a:schemeClr val="tx1"/>
                          </a:solidFill>
                          <a:effectLst/>
                        </a:rPr>
                        <a:t>Styregruppemøder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308211510"/>
                  </a:ext>
                </a:extLst>
              </a:tr>
              <a:tr h="271982">
                <a:tc>
                  <a:txBody>
                    <a:bodyPr/>
                    <a:lstStyle/>
                    <a:p>
                      <a:pPr>
                        <a:lnSpc>
                          <a:spcPct val="106000"/>
                        </a:lnSpc>
                      </a:pPr>
                      <a:r>
                        <a:rPr lang="da-DK" sz="1000" b="0">
                          <a:solidFill>
                            <a:schemeClr val="tx1"/>
                          </a:solidFill>
                          <a:effectLst/>
                        </a:rPr>
                        <a:t>Referat fra styregruppemøder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1040925551"/>
                  </a:ext>
                </a:extLst>
              </a:tr>
              <a:tr h="271982">
                <a:tc>
                  <a:txBody>
                    <a:bodyPr/>
                    <a:lstStyle/>
                    <a:p>
                      <a:pPr>
                        <a:lnSpc>
                          <a:spcPct val="106000"/>
                        </a:lnSpc>
                      </a:pPr>
                      <a:r>
                        <a:rPr lang="da-DK" sz="1000" b="0">
                          <a:solidFill>
                            <a:schemeClr val="tx1"/>
                          </a:solidFill>
                          <a:effectLst/>
                        </a:rPr>
                        <a:t>Oplæg til høringer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669639648"/>
                  </a:ext>
                </a:extLst>
              </a:tr>
              <a:tr h="271982">
                <a:tc>
                  <a:txBody>
                    <a:bodyPr/>
                    <a:lstStyle/>
                    <a:p>
                      <a:pPr>
                        <a:lnSpc>
                          <a:spcPct val="106000"/>
                        </a:lnSpc>
                      </a:pPr>
                      <a:r>
                        <a:rPr lang="da-DK" sz="1000" b="0">
                          <a:solidFill>
                            <a:schemeClr val="tx1"/>
                          </a:solidFill>
                          <a:effectLst/>
                        </a:rPr>
                        <a:t>Gennemførelse af høringer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2226693737"/>
                  </a:ext>
                </a:extLst>
              </a:tr>
              <a:tr h="271982">
                <a:tc>
                  <a:txBody>
                    <a:bodyPr/>
                    <a:lstStyle/>
                    <a:p>
                      <a:pPr>
                        <a:lnSpc>
                          <a:spcPct val="106000"/>
                        </a:lnSpc>
                      </a:pPr>
                      <a:r>
                        <a:rPr lang="da-DK" sz="1000" b="0">
                          <a:solidFill>
                            <a:schemeClr val="tx1"/>
                          </a:solidFill>
                          <a:effectLst/>
                        </a:rPr>
                        <a:t>Referat af høringer</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650266178"/>
                  </a:ext>
                </a:extLst>
              </a:tr>
              <a:tr h="271982">
                <a:tc>
                  <a:txBody>
                    <a:bodyPr/>
                    <a:lstStyle/>
                    <a:p>
                      <a:pPr>
                        <a:lnSpc>
                          <a:spcPct val="106000"/>
                        </a:lnSpc>
                      </a:pPr>
                      <a:r>
                        <a:rPr lang="da-DK" sz="1000" b="0">
                          <a:solidFill>
                            <a:schemeClr val="tx1"/>
                          </a:solidFill>
                          <a:effectLst/>
                        </a:rPr>
                        <a:t>Risikohåndtering</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504597219"/>
                  </a:ext>
                </a:extLst>
              </a:tr>
              <a:tr h="271982">
                <a:tc>
                  <a:txBody>
                    <a:bodyPr/>
                    <a:lstStyle/>
                    <a:p>
                      <a:pPr>
                        <a:lnSpc>
                          <a:spcPct val="106000"/>
                        </a:lnSpc>
                      </a:pPr>
                      <a:r>
                        <a:rPr lang="da-DK" sz="1000" b="0" dirty="0">
                          <a:solidFill>
                            <a:schemeClr val="tx1"/>
                          </a:solidFill>
                          <a:effectLst/>
                        </a:rPr>
                        <a:t>Kommunikationsplan</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1463408761"/>
                  </a:ext>
                </a:extLst>
              </a:tr>
              <a:tr h="271982">
                <a:tc>
                  <a:txBody>
                    <a:bodyPr/>
                    <a:lstStyle/>
                    <a:p>
                      <a:pPr>
                        <a:lnSpc>
                          <a:spcPct val="106000"/>
                        </a:lnSpc>
                      </a:pPr>
                      <a:r>
                        <a:rPr lang="da-DK" sz="1000" b="0">
                          <a:solidFill>
                            <a:schemeClr val="tx1"/>
                          </a:solidFill>
                          <a:effectLst/>
                        </a:rPr>
                        <a:t>Interessenthåndtering</a:t>
                      </a:r>
                      <a:endParaRPr lang="da-DK" sz="1000" b="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2542033782"/>
                  </a:ext>
                </a:extLst>
              </a:tr>
              <a:tr h="271982">
                <a:tc>
                  <a:txBody>
                    <a:bodyPr/>
                    <a:lstStyle/>
                    <a:p>
                      <a:pPr>
                        <a:lnSpc>
                          <a:spcPct val="106000"/>
                        </a:lnSpc>
                      </a:pPr>
                      <a:r>
                        <a:rPr lang="da-DK" sz="1000" b="0" dirty="0">
                          <a:solidFill>
                            <a:schemeClr val="tx1"/>
                          </a:solidFill>
                          <a:effectLst/>
                        </a:rPr>
                        <a:t>Ændringshåndtering</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1198650451"/>
                  </a:ext>
                </a:extLst>
              </a:tr>
              <a:tr h="271982">
                <a:tc>
                  <a:txBody>
                    <a:bodyPr/>
                    <a:lstStyle/>
                    <a:p>
                      <a:pPr>
                        <a:lnSpc>
                          <a:spcPct val="106000"/>
                        </a:lnSpc>
                      </a:pPr>
                      <a:r>
                        <a:rPr lang="da-DK" sz="1000" b="0" dirty="0">
                          <a:solidFill>
                            <a:schemeClr val="tx1"/>
                          </a:solidFill>
                          <a:effectLst/>
                        </a:rPr>
                        <a:t>Forandringsledelse</a:t>
                      </a:r>
                      <a:endParaRPr lang="da-DK" sz="10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a:solidFill>
                            <a:schemeClr val="tx1"/>
                          </a:solidFill>
                          <a:effectLst/>
                        </a:rPr>
                        <a:t> </a:t>
                      </a:r>
                      <a:endParaRPr lang="da-DK" sz="10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20000"/>
                        <a:lumOff val="80000"/>
                      </a:schemeClr>
                    </a:solidFill>
                  </a:tcPr>
                </a:tc>
                <a:extLst>
                  <a:ext uri="{0D108BD9-81ED-4DB2-BD59-A6C34878D82A}">
                    <a16:rowId xmlns:a16="http://schemas.microsoft.com/office/drawing/2014/main" val="1439000046"/>
                  </a:ext>
                </a:extLst>
              </a:tr>
              <a:tr h="271982">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tc>
                  <a:txBody>
                    <a:bodyPr/>
                    <a:lstStyle/>
                    <a:p>
                      <a:pPr>
                        <a:lnSpc>
                          <a:spcPct val="106000"/>
                        </a:lnSpc>
                      </a:pPr>
                      <a:r>
                        <a:rPr lang="da-DK" sz="1000" dirty="0">
                          <a:solidFill>
                            <a:schemeClr val="tx1"/>
                          </a:solidFill>
                          <a:effectLst/>
                        </a:rPr>
                        <a:t> </a:t>
                      </a:r>
                      <a:endParaRPr lang="da-DK" sz="1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7088" marR="57088" marT="0" marB="0">
                    <a:solidFill>
                      <a:schemeClr val="accent1">
                        <a:lumMod val="40000"/>
                        <a:lumOff val="60000"/>
                      </a:schemeClr>
                    </a:solidFill>
                  </a:tcPr>
                </a:tc>
                <a:extLst>
                  <a:ext uri="{0D108BD9-81ED-4DB2-BD59-A6C34878D82A}">
                    <a16:rowId xmlns:a16="http://schemas.microsoft.com/office/drawing/2014/main" val="88568230"/>
                  </a:ext>
                </a:extLst>
              </a:tr>
            </a:tbl>
          </a:graphicData>
        </a:graphic>
      </p:graphicFrame>
    </p:spTree>
    <p:extLst>
      <p:ext uri="{BB962C8B-B14F-4D97-AF65-F5344CB8AC3E}">
        <p14:creationId xmlns:p14="http://schemas.microsoft.com/office/powerpoint/2010/main" val="942501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Eksempel: Ansvarsfordelingsskema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F9E1F84D-D85C-59D1-5F92-F47709E7868A}"/>
              </a:ext>
            </a:extLst>
          </p:cNvPr>
          <p:cNvGraphicFramePr>
            <a:graphicFrameLocks noGrp="1"/>
          </p:cNvGraphicFramePr>
          <p:nvPr>
            <p:extLst>
              <p:ext uri="{D42A27DB-BD31-4B8C-83A1-F6EECF244321}">
                <p14:modId xmlns:p14="http://schemas.microsoft.com/office/powerpoint/2010/main" val="2632636398"/>
              </p:ext>
            </p:extLst>
          </p:nvPr>
        </p:nvGraphicFramePr>
        <p:xfrm>
          <a:off x="1441328" y="978896"/>
          <a:ext cx="9428469" cy="4883890"/>
        </p:xfrm>
        <a:graphic>
          <a:graphicData uri="http://schemas.openxmlformats.org/drawingml/2006/table">
            <a:tbl>
              <a:tblPr firstRow="1" firstCol="1" bandRow="1">
                <a:tableStyleId>{5C22544A-7EE6-4342-B048-85BDC9FD1C3A}</a:tableStyleId>
              </a:tblPr>
              <a:tblGrid>
                <a:gridCol w="1885413">
                  <a:extLst>
                    <a:ext uri="{9D8B030D-6E8A-4147-A177-3AD203B41FA5}">
                      <a16:colId xmlns:a16="http://schemas.microsoft.com/office/drawing/2014/main" val="840570579"/>
                    </a:ext>
                  </a:extLst>
                </a:gridCol>
                <a:gridCol w="628471">
                  <a:extLst>
                    <a:ext uri="{9D8B030D-6E8A-4147-A177-3AD203B41FA5}">
                      <a16:colId xmlns:a16="http://schemas.microsoft.com/office/drawing/2014/main" val="2108652366"/>
                    </a:ext>
                  </a:extLst>
                </a:gridCol>
                <a:gridCol w="628471">
                  <a:extLst>
                    <a:ext uri="{9D8B030D-6E8A-4147-A177-3AD203B41FA5}">
                      <a16:colId xmlns:a16="http://schemas.microsoft.com/office/drawing/2014/main" val="3433063683"/>
                    </a:ext>
                  </a:extLst>
                </a:gridCol>
                <a:gridCol w="628471">
                  <a:extLst>
                    <a:ext uri="{9D8B030D-6E8A-4147-A177-3AD203B41FA5}">
                      <a16:colId xmlns:a16="http://schemas.microsoft.com/office/drawing/2014/main" val="3299773773"/>
                    </a:ext>
                  </a:extLst>
                </a:gridCol>
                <a:gridCol w="628471">
                  <a:extLst>
                    <a:ext uri="{9D8B030D-6E8A-4147-A177-3AD203B41FA5}">
                      <a16:colId xmlns:a16="http://schemas.microsoft.com/office/drawing/2014/main" val="3291323698"/>
                    </a:ext>
                  </a:extLst>
                </a:gridCol>
                <a:gridCol w="628471">
                  <a:extLst>
                    <a:ext uri="{9D8B030D-6E8A-4147-A177-3AD203B41FA5}">
                      <a16:colId xmlns:a16="http://schemas.microsoft.com/office/drawing/2014/main" val="537119216"/>
                    </a:ext>
                  </a:extLst>
                </a:gridCol>
                <a:gridCol w="628471">
                  <a:extLst>
                    <a:ext uri="{9D8B030D-6E8A-4147-A177-3AD203B41FA5}">
                      <a16:colId xmlns:a16="http://schemas.microsoft.com/office/drawing/2014/main" val="4000478127"/>
                    </a:ext>
                  </a:extLst>
                </a:gridCol>
                <a:gridCol w="628471">
                  <a:extLst>
                    <a:ext uri="{9D8B030D-6E8A-4147-A177-3AD203B41FA5}">
                      <a16:colId xmlns:a16="http://schemas.microsoft.com/office/drawing/2014/main" val="2606697417"/>
                    </a:ext>
                  </a:extLst>
                </a:gridCol>
                <a:gridCol w="628471">
                  <a:extLst>
                    <a:ext uri="{9D8B030D-6E8A-4147-A177-3AD203B41FA5}">
                      <a16:colId xmlns:a16="http://schemas.microsoft.com/office/drawing/2014/main" val="2977200552"/>
                    </a:ext>
                  </a:extLst>
                </a:gridCol>
                <a:gridCol w="628471">
                  <a:extLst>
                    <a:ext uri="{9D8B030D-6E8A-4147-A177-3AD203B41FA5}">
                      <a16:colId xmlns:a16="http://schemas.microsoft.com/office/drawing/2014/main" val="3807640126"/>
                    </a:ext>
                  </a:extLst>
                </a:gridCol>
                <a:gridCol w="628471">
                  <a:extLst>
                    <a:ext uri="{9D8B030D-6E8A-4147-A177-3AD203B41FA5}">
                      <a16:colId xmlns:a16="http://schemas.microsoft.com/office/drawing/2014/main" val="882737797"/>
                    </a:ext>
                  </a:extLst>
                </a:gridCol>
                <a:gridCol w="629173">
                  <a:extLst>
                    <a:ext uri="{9D8B030D-6E8A-4147-A177-3AD203B41FA5}">
                      <a16:colId xmlns:a16="http://schemas.microsoft.com/office/drawing/2014/main" val="2740466875"/>
                    </a:ext>
                  </a:extLst>
                </a:gridCol>
                <a:gridCol w="629173">
                  <a:extLst>
                    <a:ext uri="{9D8B030D-6E8A-4147-A177-3AD203B41FA5}">
                      <a16:colId xmlns:a16="http://schemas.microsoft.com/office/drawing/2014/main" val="2916743178"/>
                    </a:ext>
                  </a:extLst>
                </a:gridCol>
              </a:tblGrid>
              <a:tr h="290834">
                <a:tc rowSpan="2">
                  <a:txBody>
                    <a:bodyPr/>
                    <a:lstStyle/>
                    <a:p>
                      <a:pPr>
                        <a:lnSpc>
                          <a:spcPct val="106000"/>
                        </a:lnSpc>
                      </a:pPr>
                      <a:r>
                        <a:rPr lang="da-DK" sz="1200" dirty="0">
                          <a:solidFill>
                            <a:schemeClr val="tx1"/>
                          </a:solidFill>
                          <a:effectLst/>
                        </a:rPr>
                        <a:t>Aktiviteter eller milepæl</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gridSpan="12">
                  <a:txBody>
                    <a:bodyPr/>
                    <a:lstStyle/>
                    <a:p>
                      <a:pPr algn="ctr">
                        <a:lnSpc>
                          <a:spcPct val="106000"/>
                        </a:lnSpc>
                      </a:pPr>
                      <a:r>
                        <a:rPr lang="da-DK" sz="1200" dirty="0">
                          <a:solidFill>
                            <a:schemeClr val="tx1"/>
                          </a:solidFill>
                          <a:effectLst/>
                        </a:rPr>
                        <a:t>Initialer på de involverede personer</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36796536"/>
                  </a:ext>
                </a:extLst>
              </a:tr>
              <a:tr h="287066">
                <a:tc vMerge="1">
                  <a:txBody>
                    <a:bodyPr/>
                    <a:lstStyle/>
                    <a:p>
                      <a:endParaRPr lang="da-DK"/>
                    </a:p>
                  </a:txBody>
                  <a:tcPr/>
                </a:tc>
                <a:tc>
                  <a:txBody>
                    <a:bodyPr/>
                    <a:lstStyle/>
                    <a:p>
                      <a:pPr>
                        <a:lnSpc>
                          <a:spcPct val="106000"/>
                        </a:lnSpc>
                      </a:pPr>
                      <a:r>
                        <a:rPr lang="da-DK" sz="1200" dirty="0">
                          <a:solidFill>
                            <a:schemeClr val="tx1"/>
                          </a:solidFill>
                          <a:effectLst/>
                        </a:rPr>
                        <a:t> JRO</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1200" dirty="0">
                          <a:solidFill>
                            <a:schemeClr val="tx1"/>
                          </a:solidFill>
                          <a:effectLst/>
                        </a:rPr>
                        <a:t> JKO</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1200" dirty="0">
                          <a:solidFill>
                            <a:schemeClr val="tx1"/>
                          </a:solidFill>
                          <a:effectLst/>
                        </a:rPr>
                        <a:t> BR</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1200" dirty="0">
                          <a:solidFill>
                            <a:schemeClr val="tx1"/>
                          </a:solidFill>
                          <a:effectLst/>
                        </a:rPr>
                        <a:t> NR</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1200" dirty="0">
                          <a:solidFill>
                            <a:schemeClr val="tx1"/>
                          </a:solidFill>
                          <a:effectLst/>
                        </a:rPr>
                        <a:t> PER</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1200" dirty="0">
                          <a:solidFill>
                            <a:schemeClr val="tx1"/>
                          </a:solidFill>
                          <a:effectLst/>
                        </a:rPr>
                        <a:t> KJR</a:t>
                      </a:r>
                      <a:endParaRPr lang="da-DK"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a:solidFill>
                            <a:schemeClr val="tx1"/>
                          </a:solidFill>
                          <a:effectLst/>
                        </a:rPr>
                        <a:t> </a:t>
                      </a:r>
                      <a:endParaRPr lang="da-DK" sz="9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tc>
                  <a:txBody>
                    <a:bodyPr/>
                    <a:lstStyle/>
                    <a:p>
                      <a:pPr>
                        <a:lnSpc>
                          <a:spcPct val="106000"/>
                        </a:lnSpc>
                      </a:pPr>
                      <a:r>
                        <a:rPr lang="da-DK" sz="900" dirty="0">
                          <a:solidFill>
                            <a:schemeClr val="tx1"/>
                          </a:solidFill>
                          <a:effectLst/>
                        </a:rPr>
                        <a:t> </a:t>
                      </a:r>
                      <a:endParaRPr lang="da-DK" sz="9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60000"/>
                        <a:lumOff val="40000"/>
                      </a:schemeClr>
                    </a:solidFill>
                  </a:tcPr>
                </a:tc>
                <a:extLst>
                  <a:ext uri="{0D108BD9-81ED-4DB2-BD59-A6C34878D82A}">
                    <a16:rowId xmlns:a16="http://schemas.microsoft.com/office/drawing/2014/main" val="856363909"/>
                  </a:ext>
                </a:extLst>
              </a:tr>
              <a:tr h="287066">
                <a:tc>
                  <a:txBody>
                    <a:bodyPr/>
                    <a:lstStyle/>
                    <a:p>
                      <a:pPr>
                        <a:lnSpc>
                          <a:spcPct val="106000"/>
                        </a:lnSpc>
                      </a:pPr>
                      <a:r>
                        <a:rPr lang="da-DK" sz="1200" b="1" dirty="0">
                          <a:solidFill>
                            <a:schemeClr val="tx1"/>
                          </a:solidFill>
                          <a:effectLst/>
                          <a:latin typeface="+mn-lt"/>
                        </a:rPr>
                        <a:t>Indsatsområde 1</a:t>
                      </a:r>
                      <a:endParaRPr lang="da-DK" sz="1200" b="1" dirty="0">
                        <a:solidFill>
                          <a:schemeClr val="tx1"/>
                        </a:solidFill>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b="1" dirty="0">
                          <a:effectLst/>
                        </a:rPr>
                        <a:t> A</a:t>
                      </a:r>
                      <a:endParaRPr lang="da-DK"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108330897"/>
                  </a:ext>
                </a:extLst>
              </a:tr>
              <a:tr h="287066">
                <a:tc>
                  <a:txBody>
                    <a:bodyPr/>
                    <a:lstStyle/>
                    <a:p>
                      <a:pPr>
                        <a:lnSpc>
                          <a:spcPct val="106000"/>
                        </a:lnSpc>
                      </a:pPr>
                      <a:r>
                        <a:rPr lang="da-DK" sz="1200" b="0" dirty="0">
                          <a:solidFill>
                            <a:schemeClr val="tx1"/>
                          </a:solidFill>
                          <a:effectLst/>
                          <a:latin typeface="+mn-lt"/>
                        </a:rPr>
                        <a:t> Milepæl 1,1</a:t>
                      </a:r>
                      <a:endParaRPr lang="da-DK" sz="1200" b="0" dirty="0">
                        <a:solidFill>
                          <a:schemeClr val="tx1"/>
                        </a:solidFill>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A +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072813414"/>
                  </a:ext>
                </a:extLst>
              </a:tr>
              <a:tr h="287066">
                <a:tc>
                  <a:txBody>
                    <a:bodyPr/>
                    <a:lstStyle/>
                    <a:p>
                      <a:pPr>
                        <a:lnSpc>
                          <a:spcPct val="106000"/>
                        </a:lnSpc>
                      </a:pPr>
                      <a:r>
                        <a:rPr kumimoji="0" lang="da-DK" sz="1200" b="0" i="0" u="none" strike="noStrike" kern="1200" cap="none" spc="0" normalizeH="0" baseline="0" noProof="0" dirty="0">
                          <a:ln>
                            <a:noFill/>
                          </a:ln>
                          <a:solidFill>
                            <a:prstClr val="black"/>
                          </a:solidFill>
                          <a:effectLst/>
                          <a:uLnTx/>
                          <a:uFillTx/>
                          <a:latin typeface="+mn-lt"/>
                          <a:ea typeface="+mn-ea"/>
                          <a:cs typeface="+mn-cs"/>
                        </a:rPr>
                        <a:t>Milepæl 1,2</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792667933"/>
                  </a:ext>
                </a:extLst>
              </a:tr>
              <a:tr h="287066">
                <a:tc>
                  <a:txBody>
                    <a:bodyPr/>
                    <a:lstStyle/>
                    <a:p>
                      <a:pPr>
                        <a:lnSpc>
                          <a:spcPct val="106000"/>
                        </a:lnSpc>
                      </a:pPr>
                      <a:r>
                        <a:rPr kumimoji="0" lang="da-DK" sz="1200" b="0" i="0" u="none" strike="noStrike" kern="1200" cap="none" spc="0" normalizeH="0" baseline="0" noProof="0">
                          <a:ln>
                            <a:noFill/>
                          </a:ln>
                          <a:solidFill>
                            <a:prstClr val="black"/>
                          </a:solidFill>
                          <a:effectLst/>
                          <a:uLnTx/>
                          <a:uFillTx/>
                          <a:latin typeface="+mn-lt"/>
                          <a:ea typeface="+mn-ea"/>
                          <a:cs typeface="+mn-cs"/>
                        </a:rPr>
                        <a:t>Milepæl 1,3</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A +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564759074"/>
                  </a:ext>
                </a:extLst>
              </a:tr>
              <a:tr h="287066">
                <a:tc>
                  <a:txBody>
                    <a:bodyPr/>
                    <a:lstStyle/>
                    <a:p>
                      <a:pPr>
                        <a:lnSpc>
                          <a:spcPct val="106000"/>
                        </a:lnSpc>
                      </a:pP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755497831"/>
                  </a:ext>
                </a:extLst>
              </a:tr>
              <a:tr h="287066">
                <a:tc>
                  <a:txBody>
                    <a:bodyPr/>
                    <a:lstStyle/>
                    <a:p>
                      <a:pPr>
                        <a:lnSpc>
                          <a:spcPct val="106000"/>
                        </a:lnSpc>
                      </a:pPr>
                      <a:r>
                        <a:rPr lang="da-DK" sz="1200" b="1" dirty="0">
                          <a:solidFill>
                            <a:schemeClr val="tx1"/>
                          </a:solidFill>
                          <a:effectLst/>
                          <a:latin typeface="+mn-lt"/>
                        </a:rPr>
                        <a:t>Indsatsområde 2</a:t>
                      </a:r>
                      <a:endParaRPr lang="da-DK" sz="1200" b="1"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b="1" dirty="0">
                          <a:effectLst/>
                        </a:rPr>
                        <a:t> A</a:t>
                      </a:r>
                      <a:endParaRPr lang="da-DK"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548120081"/>
                  </a:ext>
                </a:extLst>
              </a:tr>
              <a:tr h="287066">
                <a:tc>
                  <a:txBody>
                    <a:bodyPr/>
                    <a:lstStyle/>
                    <a:p>
                      <a:pPr>
                        <a:lnSpc>
                          <a:spcPct val="106000"/>
                        </a:lnSpc>
                      </a:pPr>
                      <a:r>
                        <a:rPr kumimoji="0" lang="da-DK" sz="1200" b="0" i="0" u="none" strike="noStrike" kern="1200" cap="none" spc="0" normalizeH="0" baseline="0" noProof="0" dirty="0">
                          <a:ln>
                            <a:noFill/>
                          </a:ln>
                          <a:solidFill>
                            <a:prstClr val="black"/>
                          </a:solidFill>
                          <a:effectLst/>
                          <a:uLnTx/>
                          <a:uFillTx/>
                          <a:latin typeface="+mn-lt"/>
                          <a:ea typeface="+mn-ea"/>
                          <a:cs typeface="+mn-cs"/>
                        </a:rPr>
                        <a:t>Milepæl 2,1</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536659964"/>
                  </a:ext>
                </a:extLst>
              </a:tr>
              <a:tr h="287066">
                <a:tc>
                  <a:txBody>
                    <a:bodyPr/>
                    <a:lstStyle/>
                    <a:p>
                      <a:pPr>
                        <a:lnSpc>
                          <a:spcPct val="106000"/>
                        </a:lnSpc>
                      </a:pPr>
                      <a:r>
                        <a:rPr kumimoji="0" lang="da-DK" sz="1200" b="0" i="0" u="none" strike="noStrike" kern="1200" cap="none" spc="0" normalizeH="0" baseline="0" noProof="0" dirty="0">
                          <a:ln>
                            <a:noFill/>
                          </a:ln>
                          <a:solidFill>
                            <a:prstClr val="black"/>
                          </a:solidFill>
                          <a:effectLst/>
                          <a:uLnTx/>
                          <a:uFillTx/>
                          <a:latin typeface="+mn-lt"/>
                          <a:ea typeface="+mn-ea"/>
                          <a:cs typeface="+mn-cs"/>
                        </a:rPr>
                        <a:t>Milepæl 2,2</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A +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2536717477"/>
                  </a:ext>
                </a:extLst>
              </a:tr>
              <a:tr h="287066">
                <a:tc>
                  <a:txBody>
                    <a:bodyPr/>
                    <a:lstStyle/>
                    <a:p>
                      <a:pPr>
                        <a:lnSpc>
                          <a:spcPct val="106000"/>
                        </a:lnSpc>
                      </a:pPr>
                      <a:r>
                        <a:rPr kumimoji="0" lang="da-DK" sz="1200" b="0" i="0" u="none" strike="noStrike" kern="1200" cap="none" spc="0" normalizeH="0" baseline="0" noProof="0" dirty="0">
                          <a:ln>
                            <a:noFill/>
                          </a:ln>
                          <a:solidFill>
                            <a:prstClr val="black"/>
                          </a:solidFill>
                          <a:effectLst/>
                          <a:uLnTx/>
                          <a:uFillTx/>
                          <a:latin typeface="+mn-lt"/>
                          <a:ea typeface="+mn-ea"/>
                          <a:cs typeface="+mn-cs"/>
                        </a:rPr>
                        <a:t>Milepæl 2,3</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 +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779523834"/>
                  </a:ext>
                </a:extLst>
              </a:tr>
              <a:tr h="287066">
                <a:tc>
                  <a:txBody>
                    <a:bodyPr/>
                    <a:lstStyle/>
                    <a:p>
                      <a:pPr>
                        <a:lnSpc>
                          <a:spcPct val="106000"/>
                        </a:lnSpc>
                      </a:pPr>
                      <a:r>
                        <a:rPr lang="da-DK" sz="1200" dirty="0">
                          <a:effectLst/>
                          <a:latin typeface="+mn-lt"/>
                        </a:rPr>
                        <a:t> </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3706856901"/>
                  </a:ext>
                </a:extLst>
              </a:tr>
              <a:tr h="287066">
                <a:tc>
                  <a:txBody>
                    <a:bodyPr/>
                    <a:lstStyle/>
                    <a:p>
                      <a:pPr>
                        <a:lnSpc>
                          <a:spcPct val="106000"/>
                        </a:lnSpc>
                      </a:pPr>
                      <a:r>
                        <a:rPr lang="da-DK" sz="1200" b="1" dirty="0">
                          <a:solidFill>
                            <a:schemeClr val="tx1"/>
                          </a:solidFill>
                          <a:effectLst/>
                          <a:latin typeface="+mn-lt"/>
                        </a:rPr>
                        <a:t>Indsatsområde 3</a:t>
                      </a:r>
                      <a:endParaRPr lang="da-DK" sz="1200" b="1"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t>
                      </a:r>
                      <a:r>
                        <a:rPr lang="da-DK" sz="1200" b="1" dirty="0">
                          <a:effectLst/>
                        </a:rPr>
                        <a:t>A</a:t>
                      </a:r>
                      <a:endParaRPr lang="da-DK" sz="1200" b="1"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1706886256"/>
                  </a:ext>
                </a:extLst>
              </a:tr>
              <a:tr h="287066">
                <a:tc>
                  <a:txBody>
                    <a:bodyPr/>
                    <a:lstStyle/>
                    <a:p>
                      <a:pPr>
                        <a:lnSpc>
                          <a:spcPct val="106000"/>
                        </a:lnSpc>
                      </a:pPr>
                      <a:r>
                        <a:rPr kumimoji="0" lang="da-DK" sz="1200" b="0" i="0" u="none" strike="noStrike" kern="1200" cap="none" spc="0" normalizeH="0" baseline="0" noProof="0" dirty="0">
                          <a:ln>
                            <a:noFill/>
                          </a:ln>
                          <a:solidFill>
                            <a:prstClr val="black"/>
                          </a:solidFill>
                          <a:effectLst/>
                          <a:uLnTx/>
                          <a:uFillTx/>
                          <a:latin typeface="+mn-lt"/>
                          <a:ea typeface="+mn-ea"/>
                          <a:cs typeface="+mn-cs"/>
                        </a:rPr>
                        <a:t>Milepæl 3,1</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A</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1200">
                          <a:effectLst/>
                        </a:rPr>
                        <a:t> </a:t>
                      </a:r>
                      <a:endParaRPr lang="da-DK" sz="12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3284328126"/>
                  </a:ext>
                </a:extLst>
              </a:tr>
              <a:tr h="287066">
                <a:tc>
                  <a:txBody>
                    <a:bodyPr/>
                    <a:lstStyle/>
                    <a:p>
                      <a:pPr>
                        <a:lnSpc>
                          <a:spcPct val="106000"/>
                        </a:lnSpc>
                      </a:pPr>
                      <a:r>
                        <a:rPr kumimoji="0" lang="da-DK" sz="1200" b="0" i="0" u="none" strike="noStrike" kern="1200" cap="none" spc="0" normalizeH="0" baseline="0" noProof="0">
                          <a:ln>
                            <a:noFill/>
                          </a:ln>
                          <a:solidFill>
                            <a:prstClr val="black"/>
                          </a:solidFill>
                          <a:effectLst/>
                          <a:uLnTx/>
                          <a:uFillTx/>
                          <a:latin typeface="+mn-lt"/>
                          <a:ea typeface="+mn-ea"/>
                          <a:cs typeface="+mn-cs"/>
                        </a:rPr>
                        <a:t>Milepæl 3,2</a:t>
                      </a:r>
                      <a:endParaRPr lang="da-DK" sz="1200" dirty="0">
                        <a:effectLst/>
                        <a:latin typeface="+mn-lt"/>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G</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I</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H</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U</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1200" dirty="0">
                          <a:effectLst/>
                        </a:rPr>
                        <a:t> </a:t>
                      </a:r>
                      <a:endParaRPr lang="da-DK"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3173695327"/>
                  </a:ext>
                </a:extLst>
              </a:tr>
              <a:tr h="287066">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40000"/>
                        <a:lumOff val="60000"/>
                      </a:schemeClr>
                    </a:solidFill>
                  </a:tcPr>
                </a:tc>
                <a:extLst>
                  <a:ext uri="{0D108BD9-81ED-4DB2-BD59-A6C34878D82A}">
                    <a16:rowId xmlns:a16="http://schemas.microsoft.com/office/drawing/2014/main" val="1952470354"/>
                  </a:ext>
                </a:extLst>
              </a:tr>
              <a:tr h="287066">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a:effectLst/>
                        </a:rPr>
                        <a:t> </a:t>
                      </a:r>
                      <a:endParaRPr lang="da-DK" sz="90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tc>
                  <a:txBody>
                    <a:bodyPr/>
                    <a:lstStyle/>
                    <a:p>
                      <a:pPr>
                        <a:lnSpc>
                          <a:spcPct val="106000"/>
                        </a:lnSpc>
                      </a:pPr>
                      <a:r>
                        <a:rPr lang="da-DK" sz="900" dirty="0">
                          <a:effectLst/>
                        </a:rPr>
                        <a:t> </a:t>
                      </a:r>
                      <a:endParaRPr lang="da-DK" sz="900" dirty="0">
                        <a:effectLst/>
                        <a:latin typeface="Calibri" panose="020F0502020204030204" pitchFamily="34" charset="0"/>
                        <a:ea typeface="Times New Roman" panose="02020603050405020304" pitchFamily="18" charset="0"/>
                        <a:cs typeface="Calibri" panose="020F0502020204030204" pitchFamily="34" charset="0"/>
                      </a:endParaRPr>
                    </a:p>
                  </a:txBody>
                  <a:tcPr marL="60443" marR="60443" marT="0" marB="0">
                    <a:solidFill>
                      <a:schemeClr val="accent1">
                        <a:lumMod val="20000"/>
                        <a:lumOff val="80000"/>
                      </a:schemeClr>
                    </a:solidFill>
                  </a:tcPr>
                </a:tc>
                <a:extLst>
                  <a:ext uri="{0D108BD9-81ED-4DB2-BD59-A6C34878D82A}">
                    <a16:rowId xmlns:a16="http://schemas.microsoft.com/office/drawing/2014/main" val="63516144"/>
                  </a:ext>
                </a:extLst>
              </a:tr>
            </a:tbl>
          </a:graphicData>
        </a:graphic>
      </p:graphicFrame>
      <p:sp>
        <p:nvSpPr>
          <p:cNvPr id="66" name="Rektangel 65">
            <a:extLst>
              <a:ext uri="{FF2B5EF4-FFF2-40B4-BE49-F238E27FC236}">
                <a16:creationId xmlns:a16="http://schemas.microsoft.com/office/drawing/2014/main" id="{00ED0092-46C7-FACA-FFB8-56FE077E09BE}"/>
              </a:ext>
            </a:extLst>
          </p:cNvPr>
          <p:cNvSpPr/>
          <p:nvPr/>
        </p:nvSpPr>
        <p:spPr>
          <a:xfrm>
            <a:off x="1352265" y="5837533"/>
            <a:ext cx="9526411" cy="414344"/>
          </a:xfrm>
          <a:prstGeom prst="rect">
            <a:avLst/>
          </a:prstGeom>
        </p:spPr>
        <p:txBody>
          <a:bodyPr wrap="square">
            <a:spAutoFit/>
          </a:bodyPr>
          <a:lstStyle/>
          <a:p>
            <a:pPr>
              <a:lnSpc>
                <a:spcPct val="107000"/>
              </a:lnSpc>
              <a:spcAft>
                <a:spcPts val="800"/>
              </a:spcAft>
            </a:pPr>
            <a:r>
              <a:rPr lang="da-DK" sz="1000" dirty="0">
                <a:latin typeface="Calibri" panose="020F0502020204030204" pitchFamily="34" charset="0"/>
                <a:ea typeface="Calibri" panose="020F0502020204030204" pitchFamily="34" charset="0"/>
                <a:cs typeface="Calibri" panose="020F0502020204030204" pitchFamily="34" charset="0"/>
              </a:rPr>
              <a:t>Notér de involverede i projektet i øverste række, projektdeltagere, styregruppemedlemmer og referencegruppemedlemmer og lignende. Notér, hvordan den enkelte skal involveres. A = Ansvarlig.   U = Udfører.   I = Informeres.   G = Godkender.   H = Høres.</a:t>
            </a:r>
          </a:p>
        </p:txBody>
      </p:sp>
    </p:spTree>
    <p:extLst>
      <p:ext uri="{BB962C8B-B14F-4D97-AF65-F5344CB8AC3E}">
        <p14:creationId xmlns:p14="http://schemas.microsoft.com/office/powerpoint/2010/main" val="229660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ktangel 5">
            <a:extLst>
              <a:ext uri="{FF2B5EF4-FFF2-40B4-BE49-F238E27FC236}">
                <a16:creationId xmlns:a16="http://schemas.microsoft.com/office/drawing/2014/main" id="{75E5FA8D-255E-7AC9-2757-F36C7DE628D9}"/>
              </a:ext>
            </a:extLst>
          </p:cNvPr>
          <p:cNvSpPr/>
          <p:nvPr/>
        </p:nvSpPr>
        <p:spPr>
          <a:xfrm>
            <a:off x="1348109" y="1185284"/>
            <a:ext cx="9441962" cy="4356834"/>
          </a:xfrm>
          <a:prstGeom prst="rect">
            <a:avLst/>
          </a:prstGeom>
          <a:ln>
            <a:noFill/>
          </a:ln>
        </p:spPr>
        <p:txBody>
          <a:bodyPr wrap="square">
            <a:spAutoFit/>
          </a:bodyPr>
          <a:lstStyle/>
          <a:p>
            <a:r>
              <a:rPr lang="da-DK" sz="1200" b="1" dirty="0"/>
              <a:t>Forbindelse til andre værktøjer</a:t>
            </a:r>
          </a:p>
          <a:p>
            <a:endParaRPr lang="da-DK" sz="1200" b="1" dirty="0"/>
          </a:p>
          <a:p>
            <a:r>
              <a:rPr lang="da-DK" sz="1200" b="1" dirty="0"/>
              <a:t>Projektets organisering: </a:t>
            </a:r>
            <a:r>
              <a:rPr lang="da-DK" sz="1200" dirty="0"/>
              <a:t>Organiseringen beskriver den overordnede struktur, og hvem der er placeret i de forskellige grupper. Ansvarsfordelingsskemaer beskriver rollefordelingen i disse grupper mere detaljeret.</a:t>
            </a:r>
            <a:endParaRPr lang="da-DK" sz="1200" b="1" dirty="0"/>
          </a:p>
          <a:p>
            <a:endParaRPr lang="da-DK" sz="1200" b="1" dirty="0"/>
          </a:p>
          <a:p>
            <a:r>
              <a:rPr lang="da-DK" sz="1200" b="1" dirty="0"/>
              <a:t>Interessentanalysen: </a:t>
            </a:r>
            <a:r>
              <a:rPr lang="da-DK" sz="1200" dirty="0"/>
              <a:t>Analysen beskriver, hvilke interessenter der er vigtige at involvere i udviklingen af projektet. Det vil ofte være nogle af disse målgrupper, som ansvarsfordelingsskemaet beskriver mere detaljeret.</a:t>
            </a:r>
            <a:endParaRPr lang="da-DK" sz="1200" b="1" dirty="0"/>
          </a:p>
          <a:p>
            <a:endParaRPr lang="da-DK" sz="1200" b="1" dirty="0"/>
          </a:p>
          <a:p>
            <a:r>
              <a:rPr lang="da-DK" sz="1200" b="1" dirty="0"/>
              <a:t>Målhierarkiet og </a:t>
            </a:r>
            <a:r>
              <a:rPr lang="da-DK" sz="1200" b="1" dirty="0" err="1"/>
              <a:t>Impact</a:t>
            </a:r>
            <a:r>
              <a:rPr lang="da-DK" sz="1200" b="1" dirty="0"/>
              <a:t> case: </a:t>
            </a:r>
            <a:r>
              <a:rPr lang="da-DK" sz="1200" dirty="0"/>
              <a:t>Disse værktøjer beskriver projektets leverancer, effekter og definerer projektets indsatsområder. Ansvarsfordelingsskemaet beskriver, hvordan den enkelte involveres i disse resultater eller aktiviteter.</a:t>
            </a:r>
            <a:endParaRPr lang="da-DK" sz="1200" b="1" dirty="0"/>
          </a:p>
          <a:p>
            <a:endParaRPr lang="da-DK" sz="1200" b="1" dirty="0"/>
          </a:p>
          <a:p>
            <a:r>
              <a:rPr lang="da-DK" sz="1200" b="1" dirty="0"/>
              <a:t>Milepælsplanen: </a:t>
            </a:r>
            <a:r>
              <a:rPr lang="da-DK" sz="1200" dirty="0"/>
              <a:t>Planen beskriver, hvilke milepæle der skal leveres hvornår i de forskellige indsatsområder. Ansvarsfordelingsskemaet beskriver, hvordan den enkelte involveres i disse resultater eller aktiviteter.</a:t>
            </a:r>
            <a:endParaRPr lang="da-DK" sz="1200" b="1" dirty="0"/>
          </a:p>
          <a:p>
            <a:endParaRPr lang="da-DK" sz="1200" b="1" dirty="0"/>
          </a:p>
          <a:p>
            <a:r>
              <a:rPr lang="da-DK" sz="1200" b="1" dirty="0"/>
              <a:t>Links: https: </a:t>
            </a:r>
            <a:r>
              <a:rPr lang="da-DK" sz="1200" dirty="0"/>
              <a:t>//airbornleadership.com/</a:t>
            </a:r>
          </a:p>
          <a:p>
            <a:endParaRPr lang="da-DK" sz="1200" b="1" dirty="0"/>
          </a:p>
          <a:p>
            <a:r>
              <a:rPr lang="da-DK" sz="1200" b="1" dirty="0"/>
              <a:t>Referencer</a:t>
            </a:r>
          </a:p>
          <a:p>
            <a:pPr lvl="0"/>
            <a:endParaRPr lang="da-DK" sz="1200" b="1" dirty="0"/>
          </a:p>
          <a:p>
            <a:pPr marL="171450" lvl="0" indent="-171450">
              <a:buFont typeface="Arial" panose="020B0604020202020204" pitchFamily="34" charset="0"/>
              <a:buChar char="•"/>
            </a:pPr>
            <a:r>
              <a:rPr lang="da-DK" sz="1200" b="1" dirty="0"/>
              <a:t>Bogen Power i projekter og portefølje </a:t>
            </a:r>
            <a:r>
              <a:rPr lang="da-DK" sz="1200" dirty="0"/>
              <a:t>4. udgave, Djøf Forlag 2019</a:t>
            </a:r>
            <a:endParaRPr lang="da-DK" sz="1200" b="1" dirty="0"/>
          </a:p>
          <a:p>
            <a:pPr marL="171450" lvl="0" indent="-171450">
              <a:buFont typeface="Arial" panose="020B0604020202020204" pitchFamily="34" charset="0"/>
              <a:buChar char="•"/>
            </a:pPr>
            <a:r>
              <a:rPr lang="da-DK" sz="1200" b="1" dirty="0"/>
              <a:t>Bogen Projektlederskab – effekt til tiden </a:t>
            </a:r>
            <a:r>
              <a:rPr lang="da-DK" sz="1200" dirty="0"/>
              <a:t>1. udgave, Djøf Forlag 2016</a:t>
            </a:r>
            <a:endParaRPr lang="da-DK" sz="1200" b="1" dirty="0"/>
          </a:p>
          <a:p>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a:p>
            <a:pPr>
              <a:lnSpc>
                <a:spcPct val="107000"/>
              </a:lnSpc>
              <a:spcAft>
                <a:spcPts val="0"/>
              </a:spcAft>
            </a:pPr>
            <a:endParaRPr lang="da-DK" sz="1200" b="1" dirty="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2044</Words>
  <Application>Microsoft Office PowerPoint</Application>
  <PresentationFormat>Widescreen</PresentationFormat>
  <Paragraphs>652</Paragraphs>
  <Slides>9</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127</cp:revision>
  <dcterms:created xsi:type="dcterms:W3CDTF">2018-07-25T07:58:36Z</dcterms:created>
  <dcterms:modified xsi:type="dcterms:W3CDTF">2024-07-17T12:16:31Z</dcterms:modified>
</cp:coreProperties>
</file>