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92" r:id="rId4"/>
    <p:sldId id="291" r:id="rId5"/>
    <p:sldId id="258" r:id="rId6"/>
    <p:sldId id="310" r:id="rId7"/>
    <p:sldId id="304" r:id="rId8"/>
    <p:sldId id="259" r:id="rId9"/>
    <p:sldId id="260" r:id="rId10"/>
    <p:sldId id="265" r:id="rId11"/>
    <p:sldId id="311" r:id="rId12"/>
    <p:sldId id="261" r:id="rId13"/>
    <p:sldId id="262" r:id="rId14"/>
    <p:sldId id="263" r:id="rId15"/>
    <p:sldId id="264" r:id="rId16"/>
    <p:sldId id="314" r:id="rId17"/>
    <p:sldId id="266" r:id="rId18"/>
    <p:sldId id="267" r:id="rId19"/>
    <p:sldId id="268" r:id="rId20"/>
    <p:sldId id="305" r:id="rId21"/>
    <p:sldId id="269" r:id="rId22"/>
    <p:sldId id="270" r:id="rId23"/>
    <p:sldId id="272" r:id="rId24"/>
    <p:sldId id="312" r:id="rId25"/>
    <p:sldId id="313" r:id="rId26"/>
    <p:sldId id="271" r:id="rId27"/>
    <p:sldId id="307" r:id="rId28"/>
    <p:sldId id="273" r:id="rId29"/>
    <p:sldId id="274" r:id="rId30"/>
    <p:sldId id="275" r:id="rId31"/>
    <p:sldId id="276" r:id="rId32"/>
    <p:sldId id="277" r:id="rId33"/>
    <p:sldId id="278" r:id="rId34"/>
    <p:sldId id="302" r:id="rId35"/>
    <p:sldId id="309" r:id="rId36"/>
    <p:sldId id="280" r:id="rId37"/>
    <p:sldId id="282" r:id="rId38"/>
    <p:sldId id="281" r:id="rId39"/>
    <p:sldId id="283" r:id="rId40"/>
    <p:sldId id="284" r:id="rId41"/>
    <p:sldId id="303" r:id="rId42"/>
    <p:sldId id="288" r:id="rId43"/>
    <p:sldId id="285" r:id="rId44"/>
    <p:sldId id="286" r:id="rId45"/>
    <p:sldId id="287" r:id="rId46"/>
    <p:sldId id="289" r:id="rId47"/>
    <p:sldId id="290" r:id="rId48"/>
    <p:sldId id="308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</p:sldIdLst>
  <p:sldSz cx="9144000" cy="6858000" type="screen4x3"/>
  <p:notesSz cx="7023100" cy="93091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FF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765" autoAdjust="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38" y="-114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algn="r"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0788"/>
            <a:ext cx="3041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/>
            </a:lvl1pPr>
          </a:lstStyle>
          <a:p>
            <a:pPr>
              <a:defRPr/>
            </a:pPr>
            <a:fld id="{87A03F49-EB1D-4155-ACD3-B400E288FEE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4606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>
            <a:lvl1pPr algn="r"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defTabSz="93330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0788"/>
            <a:ext cx="3041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8" tIns="46649" rIns="93298" bIns="4664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/>
            </a:lvl1pPr>
          </a:lstStyle>
          <a:p>
            <a:pPr>
              <a:defRPr/>
            </a:pPr>
            <a:fld id="{8793183A-A719-4A18-8EBA-C1423C9C8FF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9060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3183A-A719-4A18-8EBA-C1423C9C8FF3}" type="slidenum">
              <a:rPr lang="da-DK" altLang="da-DK" smtClean="0"/>
              <a:pPr>
                <a:defRPr/>
              </a:pPr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044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49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87913-5677-4735-976B-55EA20A96A3F}" type="slidenum">
              <a:rPr lang="da-DK" altLang="da-DK" smtClean="0"/>
              <a:pPr>
                <a:spcBef>
                  <a:spcPct val="0"/>
                </a:spcBef>
              </a:pPr>
              <a:t>2</a:t>
            </a:fld>
            <a:endParaRPr lang="da-DK" altLang="da-DK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5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49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E8F9B-3CC9-40F7-968F-A962E01477EB}" type="slidenum">
              <a:rPr lang="da-DK" altLang="da-DK" smtClean="0"/>
              <a:pPr>
                <a:spcBef>
                  <a:spcPct val="0"/>
                </a:spcBef>
              </a:pPr>
              <a:t>5</a:t>
            </a:fld>
            <a:endParaRPr lang="da-DK" altLang="da-DK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8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118976-80C5-4C68-9B41-69B4800827CE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8084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F55A-ED6D-480D-BCA2-89B29FDDE92C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604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2662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A1CDFF-00D1-4644-80DF-66AA896A2264}" type="slidenum">
              <a:rPr lang="da-DK" altLang="da-DK" smtClean="0"/>
              <a:pPr/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590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6913" indent="-2667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49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6750" indent="-2127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39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11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3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5550" indent="-2127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8986C4-6029-4CB5-9A36-4E9C8D4C7BF6}" type="slidenum">
              <a:rPr lang="da-DK" altLang="da-DK" smtClean="0"/>
              <a:pPr>
                <a:spcBef>
                  <a:spcPct val="0"/>
                </a:spcBef>
              </a:pPr>
              <a:t>45</a:t>
            </a:fld>
            <a:endParaRPr lang="da-DK" altLang="da-D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472664713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972452842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2469688111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870326806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838401305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979649172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892102785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4119728473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048979023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2541790511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236963660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46915475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825" y="6445250"/>
            <a:ext cx="4067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 dir="in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38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slide" Target="slide30.xml"/><Relationship Id="rId9" Type="http://schemas.openxmlformats.org/officeDocument/2006/relationships/slide" Target="slide35.xml"/><Relationship Id="rId1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2.xml"/><Relationship Id="rId3" Type="http://schemas.openxmlformats.org/officeDocument/2006/relationships/slide" Target="slide42.xml"/><Relationship Id="rId7" Type="http://schemas.openxmlformats.org/officeDocument/2006/relationships/slide" Target="slide46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41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0.xml"/><Relationship Id="rId5" Type="http://schemas.openxmlformats.org/officeDocument/2006/relationships/slide" Target="slide44.xml"/><Relationship Id="rId15" Type="http://schemas.openxmlformats.org/officeDocument/2006/relationships/slide" Target="slide54.xml"/><Relationship Id="rId10" Type="http://schemas.openxmlformats.org/officeDocument/2006/relationships/slide" Target="slide49.xml"/><Relationship Id="rId4" Type="http://schemas.openxmlformats.org/officeDocument/2006/relationships/slide" Target="slide43.xml"/><Relationship Id="rId9" Type="http://schemas.openxmlformats.org/officeDocument/2006/relationships/slide" Target="slide48.xml"/><Relationship Id="rId14" Type="http://schemas.openxmlformats.org/officeDocument/2006/relationships/slide" Target="slide5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sz="4000">
                <a:solidFill>
                  <a:srgbClr val="0000FF"/>
                </a:solidFill>
              </a:rPr>
              <a:t>Figurer fra </a:t>
            </a:r>
            <a:br>
              <a:rPr lang="da-DK" altLang="da-DK" sz="4000">
                <a:solidFill>
                  <a:srgbClr val="0000FF"/>
                </a:solidFill>
              </a:rPr>
            </a:br>
            <a:r>
              <a:rPr lang="da-DK" altLang="da-DK" sz="4000">
                <a:solidFill>
                  <a:srgbClr val="0000FF"/>
                </a:solidFill>
              </a:rPr>
              <a:t>Danmarks Økonomi siden 1980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3663"/>
            <a:ext cx="6400800" cy="1752600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000FF"/>
                </a:solidFill>
              </a:rPr>
              <a:t>– en oversigt 2024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6387" name="Rectangle 7" hidden="1"/>
          <p:cNvSpPr>
            <a:spLocks noGrp="1" noChangeArrowheads="1"/>
          </p:cNvSpPr>
          <p:nvPr>
            <p:ph type="title"/>
          </p:nvPr>
        </p:nvSpPr>
        <p:spPr>
          <a:xfrm flipV="1">
            <a:off x="9251950" y="6784975"/>
            <a:ext cx="69850" cy="7302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3.1. Den reale produktion (BNP)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87E01A-E3DD-248E-CC07-84919D85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64752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sidefod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7411" name="Titel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/>
              <a:t>Figur 3.2 Faktisk og strukturel BNP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80FF519-7B6B-0111-CF66-E12568B2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2564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8435" name="Rectangle 12" hidden="1"/>
          <p:cNvSpPr>
            <a:spLocks noGrp="1" noChangeArrowheads="1"/>
          </p:cNvSpPr>
          <p:nvPr>
            <p:ph type="title"/>
          </p:nvPr>
        </p:nvSpPr>
        <p:spPr>
          <a:xfrm>
            <a:off x="9251950" y="6784975"/>
            <a:ext cx="92075" cy="7302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3.3. Bidrag til vækst i BNP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8703771-5F07-80DB-8580-2F812CCC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0"/>
            <a:ext cx="6120000" cy="467603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0483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3.4. Den samlede beskæftigelse (ekskl. personer på orlov)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668BBC-69E7-EA07-8D57-495B9185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6411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1507" name="Rectangle 5" hidden="1"/>
          <p:cNvSpPr>
            <a:spLocks noGrp="1" noChangeArrowheads="1"/>
          </p:cNvSpPr>
          <p:nvPr>
            <p:ph type="title"/>
          </p:nvPr>
        </p:nvSpPr>
        <p:spPr>
          <a:xfrm flipV="1"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3.5. Udviklingen i den aftalte og den faktiske gennemsnitlige arbejdstid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F6EC1B-C9FD-4AAC-CA81-8295B61C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52053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2531" name="Rectangle 5" hidden="1"/>
          <p:cNvSpPr>
            <a:spLocks noGrp="1" noChangeArrowheads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3.6. Væksten i arbejdsproduktiviteten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9C6ED83-EC79-62EB-F208-CB5F3CE6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45391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sidefod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3A2606B-4119-4ED5-6CB8-96596259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11891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4579" name="Rectangle 6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4.1. Arbejdsstyrken (ekskl. personer på orlov)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1907FF3-6FB2-5C54-1972-F6A23B07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95010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5603" name="Rectangle 1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4.2. Erhvervsfrekvens for 16-66-årige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B12CDA-91E2-BEBC-289C-C1BBF414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0"/>
            <a:ext cx="6120000" cy="525717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7651" name="Rectangle 36" hidden="1"/>
          <p:cNvSpPr>
            <a:spLocks noGrp="1" noChangeArrowheads="1"/>
          </p:cNvSpPr>
          <p:nvPr>
            <p:ph type="title"/>
          </p:nvPr>
        </p:nvSpPr>
        <p:spPr>
          <a:xfrm flipV="1">
            <a:off x="8791575" y="6267450"/>
            <a:ext cx="161925" cy="130175"/>
          </a:xfrm>
        </p:spPr>
        <p:txBody>
          <a:bodyPr/>
          <a:lstStyle/>
          <a:p>
            <a:pPr eaLnBrk="1" hangingPunct="1"/>
            <a:r>
              <a:rPr lang="da-DK" altLang="da-DK" sz="100"/>
              <a:t>Figur 4.3. Erhvervsfrekvenser fordelt på alder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063CEA-557D-7854-6960-D43D1AEE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56509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76825" y="6292850"/>
            <a:ext cx="4067175" cy="4127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noFill/>
        </p:spPr>
        <p:txBody>
          <a:bodyPr/>
          <a:lstStyle/>
          <a:p>
            <a:pPr eaLnBrk="1" hangingPunct="1"/>
            <a:r>
              <a:rPr lang="da-DK" altLang="da-DK">
                <a:solidFill>
                  <a:srgbClr val="0000FF"/>
                </a:solidFill>
                <a:latin typeface="Times New Roman" panose="02020603050405020304" pitchFamily="18" charset="0"/>
              </a:rPr>
              <a:t>Figuroversigt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2256"/>
            <a:ext cx="8101013" cy="5380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2 Befolkningen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3" action="ppaction://hlinksldjump"/>
              </a:rPr>
              <a:t>Figur 2.1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Befolkningsudviklingen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sldjump"/>
              </a:rPr>
              <a:t>Figur 2.2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samlede fertilitet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5" action="ppaction://hlinksldjump"/>
              </a:rPr>
              <a:t>Figur 2.3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Aldersbetingede fertilitetskvotienter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6" action="ppaction://hlinksldjump"/>
              </a:rPr>
              <a:t>Figur 2.4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Befolkningsfremskrivning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7" action="ppaction://hlinksldjump"/>
              </a:rPr>
              <a:t>Figur 2.5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Forsørgerbyrde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3 Produktion, beskæftigelse og produktivitet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8" action="ppaction://hlinksldjump"/>
              </a:rPr>
              <a:t>Figur 3.1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reale produktion (BNP)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9" action="ppaction://hlinksldjump"/>
              </a:rPr>
              <a:t>Figur 3.2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Faktisk og strukturelt BNP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0" action="ppaction://hlinksldjump"/>
              </a:rPr>
              <a:t>Figur 3.3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Bidrag til vækst i realt BNP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1" action="ppaction://hlinksldjump"/>
              </a:rPr>
              <a:t>Figur 3.4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samlede beskæftigelse (ekskl. personer på orlov)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2" action="ppaction://hlinksldjump"/>
              </a:rPr>
              <a:t>Figur 3.5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Udviklingen i den aftalte og den faktiske gennemsnitlige arbejdstid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3" action="ppaction://hlinksldjump"/>
              </a:rPr>
              <a:t>Figur 3.6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Væksten i arbejdsproduktiviteten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4" action="ppaction://hlinksldjump"/>
              </a:rPr>
              <a:t>Figur 3.7.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BNP, CO2e og CO2e pr. BNP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4 Arbejdsstyrke og ledighed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5" action="ppaction://hlinksldjump"/>
              </a:rPr>
              <a:t>Figur 4.1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Arbejdsstyrken (ekskl. personer på orlov)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6" action="ppaction://hlinksldjump"/>
              </a:rPr>
              <a:t>Figur 4.2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Erhvervsfrekvens for 16-66-årige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7" action="ppaction://hlinksldjump"/>
              </a:rPr>
              <a:t>Figur 4.3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Erhvervsfrekvenser fordelt på alder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8" action="ppaction://hlinksldjump"/>
              </a:rPr>
              <a:t>Figur 4.4.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Erhvervs- og beskæftigelsesfrekvens for 16-66-årige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9" action="ppaction://hlinksldjump"/>
              </a:rPr>
              <a:t>Figur 4.5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Ledigheden</a:t>
            </a:r>
          </a:p>
          <a:p>
            <a:pPr eaLnBrk="1" hangingPunct="1">
              <a:lnSpc>
                <a:spcPct val="80000"/>
              </a:lnSpc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5 Løn, priser og indkomster</a:t>
            </a:r>
            <a:r>
              <a:rPr lang="da-DK" altLang="da-DK" sz="1200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0" action="ppaction://hlinksldjump"/>
              </a:rPr>
              <a:t>Figur 5.1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Stigningen i timelønnen i industrien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1" action="ppaction://hlinksldjump"/>
              </a:rPr>
              <a:t>Figur 5.2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Stigningen i de reale disponible bruttoindkomster i den samlede private sektor og husholdningssektoren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2" action="ppaction://hlinksldjump"/>
              </a:rPr>
              <a:t>Figur 5.3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Indkomstfordeling. Lorenzkurver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3" action="ppaction://hlinksldjump"/>
              </a:rPr>
              <a:t>Figur 5.4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Indkomstulighedsmål for personer, ækvivaleret disponibel indkomst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4" action="ppaction://hlinksldjump"/>
              </a:rPr>
              <a:t>Figur 5.5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Stigningen i forbrugerpriserne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5" action="ppaction://hlinksldjump"/>
              </a:rPr>
              <a:t>Figur 5.6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reale oliepris                                                                                                                              (fortsættes)</a:t>
            </a:r>
            <a:endParaRPr lang="da-DK" altLang="da-DK" sz="12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								               </a:t>
            </a: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da-DK" altLang="da-DK" sz="1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8675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13650" cy="931862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4.4. Erhvervs og beskæftigelsesfrekvens for 16-66-årige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F1F5090-A72D-3ABB-5EFC-DC29C26F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91882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9699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4.5. Ledigheden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EBBA489-3549-9802-0D92-3C68DDE0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8928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0723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5.1. Stigningen i timelønnen i industrien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002D87-965A-CC2E-3029-BD23D723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0731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1747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5.2. Stigningen i de reale disponible bruttoindkomster i den private sektor og i husholdningssektoren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3AA7F3-26AB-F396-782A-9D757D3E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24475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sidefod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2771" name="Titel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/>
              <a:t>Figur 5.3 Indkomstfordeling. Lorenzkurer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2341F04-CF8A-5839-BD0B-B7824C1F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4320000" cy="469445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sidefod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3795" name="Titel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/>
              <a:t>Figur 5.4 Indkomstuligheden for personer, ækvivaleret disponibel indkomst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4D50BBA-3C19-5373-AC73-18B3529D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9766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4819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5.5. Stigningen i forbrugerpriserne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BA0572F-46A4-C7BE-F505-5427C6FD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19855"/>
            <a:ext cx="6120000" cy="47711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5843" name="Rectangle 18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756650" y="6340475"/>
            <a:ext cx="173038" cy="123825"/>
          </a:xfrm>
        </p:spPr>
        <p:txBody>
          <a:bodyPr/>
          <a:lstStyle/>
          <a:p>
            <a:pPr eaLnBrk="1" hangingPunct="1"/>
            <a:r>
              <a:rPr lang="da-DK" altLang="da-DK" sz="100"/>
              <a:t>Figur 5.6. Den reale oliepris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EB910E-2D79-2CF1-A491-93629F21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6074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6867" name="Rectangle 26" hidden="1"/>
          <p:cNvSpPr>
            <a:spLocks noGrp="1" noChangeArrowheads="1"/>
          </p:cNvSpPr>
          <p:nvPr>
            <p:ph type="title"/>
          </p:nvPr>
        </p:nvSpPr>
        <p:spPr>
          <a:xfrm>
            <a:off x="457200" y="1316038"/>
            <a:ext cx="173038" cy="101600"/>
          </a:xfrm>
        </p:spPr>
        <p:txBody>
          <a:bodyPr/>
          <a:lstStyle/>
          <a:p>
            <a:pPr eaLnBrk="1" hangingPunct="1"/>
            <a:r>
              <a:rPr lang="da-DK" altLang="da-DK" sz="100"/>
              <a:t>Figur 6.1. Det reale private forbrug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1A85E2D-2903-1295-85A5-6A0F22C6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4555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7891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6.2. Samlet privat sektors forbrugs- og opsparingskvote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BBF186-E8F6-9C59-F0FC-ADE4BB4B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19868"/>
            <a:ext cx="6120000" cy="474516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>
                <a:solidFill>
                  <a:srgbClr val="0000FF"/>
                </a:solidFill>
                <a:latin typeface="Times New Roman" panose="02020603050405020304" pitchFamily="18" charset="0"/>
              </a:rPr>
              <a:t>Figuroversigt </a:t>
            </a:r>
            <a:r>
              <a:rPr lang="da-DK" altLang="da-DK" sz="2400">
                <a:solidFill>
                  <a:srgbClr val="0000FF"/>
                </a:solidFill>
                <a:latin typeface="Times New Roman" panose="02020603050405020304" pitchFamily="18" charset="0"/>
              </a:rPr>
              <a:t>(fortsat)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6 Den indenlandske efterspørgsel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" action="ppaction://hlinksldjump"/>
              </a:rPr>
              <a:t>Figur 6.1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Det reale private forbrug (inkl. NPISH)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3" action="ppaction://hlinksldjump"/>
              </a:rPr>
              <a:t>Figur 6.2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Samlet privat sektors forbrugs- og opsparingskvote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sldjump"/>
              </a:rPr>
              <a:t>Figur 6.3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Stigningen i de nominelle og reale huspriser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5" action="ppaction://hlinksldjump"/>
              </a:rPr>
              <a:t>Figur 6.4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 reale boliginvesteringer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6" action="ppaction://hlinksldjump"/>
              </a:rPr>
              <a:t>Figur 6.5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Påbegyndt boligbyggeri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7" action="ppaction://hlinksldjump"/>
              </a:rPr>
              <a:t>Figur 6.6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 reale faste bruttoinvesteringer ekskl.  boliginvesteringer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8" action="ppaction://hlinksldjump"/>
              </a:rPr>
              <a:t>Figur 6.7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Forholdet mellem kapital og output, K/Y og forholdet mellem kapital og arbejdskraft, K/L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9" action="ppaction://hlinksldjump"/>
              </a:rPr>
              <a:t>Figur 6.8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Lagerinvesteringernes bidrag til væksten i BNP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0" action="ppaction://hlinksldjump"/>
              </a:rPr>
              <a:t>Figur 6.9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Det reale offentlige forbrug</a:t>
            </a:r>
          </a:p>
          <a:p>
            <a:pPr eaLnBrk="1" hangingPunct="1">
              <a:lnSpc>
                <a:spcPct val="80000"/>
              </a:lnSpc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7 Udenrigshandel, betalingsbalance og udlandsgæld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1" action="ppaction://hlinksldjump"/>
              </a:rPr>
              <a:t>Figur 7.1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reale eksport af varer og tjenester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2" action="ppaction://hlinksldjump"/>
              </a:rPr>
              <a:t>Figur 7.2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reale import af varer og tjenester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3" action="ppaction://hlinksldjump"/>
              </a:rPr>
              <a:t>Figur 7.3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Overskuddet på betalingsbalancens løbende poster i pct. af BNP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4" action="ppaction://hlinksldjump"/>
              </a:rPr>
              <a:t>Figur 7.4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Danmarks nettofordring (ultimo året) på udlandet i pct. af BNP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200" dirty="0">
                <a:latin typeface="Times New Roman" panose="02020603050405020304" pitchFamily="18" charset="0"/>
              </a:rPr>
              <a:t>							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	                  (fortsættes)</a:t>
            </a:r>
          </a:p>
          <a:p>
            <a:pPr eaLnBrk="1" hangingPunct="1">
              <a:lnSpc>
                <a:spcPct val="80000"/>
              </a:lnSpc>
            </a:pPr>
            <a:endParaRPr lang="da-DK" altLang="da-DK" sz="1200" dirty="0"/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6.3. Stigningen i de nominelle og reale huspriser</a:t>
            </a:r>
          </a:p>
        </p:txBody>
      </p:sp>
      <p:sp>
        <p:nvSpPr>
          <p:cNvPr id="38916" name="Rectangle 28" hidden="1"/>
          <p:cNvSpPr>
            <a:spLocks noChangeArrowheads="1"/>
          </p:cNvSpPr>
          <p:nvPr/>
        </p:nvSpPr>
        <p:spPr bwMode="auto">
          <a:xfrm>
            <a:off x="2292350" y="17192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da-DK" altLang="da-DK" sz="1800"/>
            </a:br>
            <a:endParaRPr lang="da-DK" altLang="da-DK" sz="180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00359BD-0BE2-94DB-9B10-640357EE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2362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9939" name="Rectangle 28" hidden="1"/>
          <p:cNvSpPr>
            <a:spLocks noGrp="1" noChangeArrowheads="1"/>
          </p:cNvSpPr>
          <p:nvPr>
            <p:ph type="title"/>
          </p:nvPr>
        </p:nvSpPr>
        <p:spPr>
          <a:xfrm>
            <a:off x="8767763" y="6280150"/>
            <a:ext cx="173037" cy="195263"/>
          </a:xfrm>
        </p:spPr>
        <p:txBody>
          <a:bodyPr/>
          <a:lstStyle/>
          <a:p>
            <a:pPr eaLnBrk="1" hangingPunct="1"/>
            <a:r>
              <a:rPr lang="da-DK" altLang="da-DK" sz="100"/>
              <a:t>Figur 6.4. De reale boliginvesteringer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39FCD5-C983-BB46-E745-855F35F9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7171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0963" name="Rectangle 5" hidden="1"/>
          <p:cNvSpPr>
            <a:spLocks noGrp="1" noChangeArrowheads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6.5. Påbegyndt boligbyggeri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D780D4F-1159-126F-65C8-13D63C1F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07430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1987" name="Rectangle 8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6.6. De reale faste bruttoinvesteringer ekskl. boliginvesteringer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FFE904-E23F-AE3E-F67F-B4318058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8666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3011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6.7. Forholdet mellem kapital og output, K/Y, og mellem kapital og arbejdskraft, K/L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2748ED-EE61-DEE8-D0CA-5A6D7EB9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12014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4035" name="Rectangle 2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29650" y="6270625"/>
            <a:ext cx="93663" cy="101600"/>
          </a:xfrm>
        </p:spPr>
        <p:txBody>
          <a:bodyPr/>
          <a:lstStyle/>
          <a:p>
            <a:pPr eaLnBrk="1" hangingPunct="1"/>
            <a:r>
              <a:rPr lang="da-DK" altLang="da-DK" sz="100"/>
              <a:t>Figur 6.8. Lagerinvesteringernes bidrag til væksten i BNP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15C6B91-2EC3-C79D-6741-007EA5BA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622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5059" name="Rectangle 8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6.9. Det reale offentlige forbrug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FD9DC4B-FDAE-551C-290C-9824B5D4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9244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6083" name="Rectangle 10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7.1. Den reale eksport af varer og tjenester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001074-FBAF-6C2D-A6A7-BDDFD7B9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67211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7107" name="Rectangle 8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7.2. Den reale import af varer og tjenester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96DBAC-A3E9-BF52-2BF8-5F772769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7603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8131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7.3. Overskuddet på betalingsbalancens løbende poster i pct. af BNP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C235B6-601E-024C-B767-3E7B5466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175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>
                <a:solidFill>
                  <a:srgbClr val="0000FF"/>
                </a:solidFill>
                <a:latin typeface="Times New Roman" panose="02020603050405020304" pitchFamily="18" charset="0"/>
              </a:rPr>
              <a:t>Figuroversigt </a:t>
            </a:r>
            <a:r>
              <a:rPr lang="da-DK" altLang="da-DK" sz="2400">
                <a:solidFill>
                  <a:srgbClr val="0000FF"/>
                </a:solidFill>
                <a:latin typeface="Times New Roman" panose="02020603050405020304" pitchFamily="18" charset="0"/>
              </a:rPr>
              <a:t>(fortsat)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1082675" algn="l"/>
              </a:tabLst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8 De offentlige finanser 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2" action="ppaction://hlinksldjump"/>
              </a:rPr>
              <a:t>Figur 8.1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	Højeste værdi af rentefradrag og højeste marginalbeskatning for lønindkomst ekskl. kirkeskat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(i en gennemsnitskommune)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3" action="ppaction://hlinksldjump"/>
              </a:rPr>
              <a:t>Figur 8.2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Skattetrykket (pct. af BNP) 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sldjump"/>
              </a:rPr>
              <a:t>Figur 8.3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Nettofordringserhvervelse i offentlig forvaltning  og service (den offentlige saldo) og i den private sektor, pct. af 	BNP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5" action="ppaction://hlinksldjump"/>
              </a:rPr>
              <a:t>Figur 8.4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Den offentlige gæld (ultimo året, ØMU definition samt nettogæld) i pct. af BNP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082675" algn="l"/>
              </a:tabLst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082675" algn="l"/>
              </a:tabLst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9 Rente og valutakurser 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6" action="ppaction://hlinksldjump"/>
              </a:rPr>
              <a:t>Figur 9.1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Renten for 10-årige statsobligationer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7" action="ppaction://hlinksldjump"/>
              </a:rPr>
              <a:t>Figur 9.2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Udviklingen i kurserne på euro (før 1/1-1999 D-mark) og dollar overfor danske kroner 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8" action="ppaction://hlinksldjump"/>
              </a:rPr>
              <a:t>Figur 9.3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	Indeks for den effektive kronekurs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9" action="ppaction://hlinksldjump"/>
              </a:rPr>
              <a:t>Boks 9.1 Figur 9.a.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 Ledende pengepolitiske renter og aktiekurser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1082675" algn="l"/>
              </a:tabLst>
            </a:pPr>
            <a:r>
              <a:rPr lang="da-DK" altLang="da-DK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10 Lidt om den internationale økonomi</a:t>
            </a:r>
            <a:endParaRPr lang="da-DK" altLang="da-DK" sz="12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0" action="ppaction://hlinksldjump"/>
              </a:rPr>
              <a:t>Figur 10.1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Stigningen i realt BNP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1" action="ppaction://hlinksldjump"/>
              </a:rPr>
              <a:t>Figur 10.2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Ledigheden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2" action="ppaction://hlinksldjump"/>
              </a:rPr>
              <a:t>Figur 10.3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Betalingsbalancen i pct. af BNP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3" action="ppaction://hlinksldjump"/>
              </a:rPr>
              <a:t>Figur 10.4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offentlige saldo i pct. af BNP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4" action="ppaction://hlinksldjump"/>
              </a:rPr>
              <a:t>Figur 10.5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offentlige nettogæld i pct. af BNP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5" action="ppaction://hlinksldjump"/>
              </a:rPr>
              <a:t>Figur 10.6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Forbrugerprisstigning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6" action="ppaction://hlinksldjump"/>
              </a:rPr>
              <a:t>Figur 10.7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lange rente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17" action="ppaction://hlinksldjump"/>
              </a:rPr>
              <a:t>Figur 10.8</a:t>
            </a:r>
            <a:r>
              <a:rPr lang="da-DK" altLang="da-DK" sz="1200" dirty="0">
                <a:solidFill>
                  <a:srgbClr val="0000FF"/>
                </a:solidFill>
                <a:latin typeface="Times New Roman" panose="02020603050405020304" pitchFamily="18" charset="0"/>
              </a:rPr>
              <a:t>. Den korte rente i Danmark, Tyskland, UK, Sverige og USA</a:t>
            </a:r>
          </a:p>
          <a:p>
            <a:pPr eaLnBrk="1" hangingPunct="1">
              <a:lnSpc>
                <a:spcPct val="80000"/>
              </a:lnSpc>
              <a:tabLst>
                <a:tab pos="1082675" algn="l"/>
              </a:tabLst>
            </a:pPr>
            <a:endParaRPr lang="da-DK" altLang="da-DK" sz="1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49155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7.4. Danmarks nettofordring (ultimo året) på udlandet i pct. af BNP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D99C9D-2AA2-75C9-82AA-A40E2BF6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5820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0179" name="Rectangle 6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820150" y="6381750"/>
            <a:ext cx="82550" cy="90488"/>
          </a:xfrm>
        </p:spPr>
        <p:txBody>
          <a:bodyPr/>
          <a:lstStyle/>
          <a:p>
            <a:pPr eaLnBrk="1" hangingPunct="1"/>
            <a:r>
              <a:rPr lang="da-DK" altLang="da-DK" sz="100"/>
              <a:t>Figur 8.1. Højeste værdi af rentefradrag og højeste marginalbeskatning for lønindkomst (i en gennemsnitskommune)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BDE79C-3010-F9E1-C3C2-489238DD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03409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1203" name="Rectangle 8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8.2. Skattetrykket (pct. af BNP)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A9CFAC-1ABC-39EA-D284-8DE82750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6284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2227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8.3. Nettofordringserhvervelse i offentlig forvaltning og service (den offentlige saldo) og i den private sektor, pct. af BNP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6A2779-2F7B-8DEA-5AF9-59F5842C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07577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3251" name="Rectangle 7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8.4. Den offentlige gæld (ultimo året, ØMU definition samt nettogæld) i pct. af BNP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8659BAA-AA52-C0C8-403D-22BDA8B2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3052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4275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9.1 Renten på 10-årige statsobligationer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1FF2D3-4760-5BD1-BE3A-24CA5E33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0"/>
            <a:ext cx="6120000" cy="44875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6323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9.2. Udviklingen i kurserne på euro (før 1/1-1999 D-mark) og dollar over for danske kroner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E2F8D7-91AA-FC2D-D52F-C05075CB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06154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7347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9.3 Indeks for den effektive kronekurs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B9E05D8-1CC4-C5EA-CD55-5D203160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61695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736600" y="255588"/>
            <a:ext cx="21066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/>
              <a:t>Boks A.9.1 Finanskrisen</a:t>
            </a:r>
          </a:p>
        </p:txBody>
      </p:sp>
      <p:sp>
        <p:nvSpPr>
          <p:cNvPr id="58372" name="Titel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altLang="da-DK"/>
              <a:t>Figur 9.a Ledende pengepolitiske renter og aktiekurser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EB96905-8EFB-8AC0-1EAB-2BB01169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450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59395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10.1 Stigningen i realt BNP i Danmark, Tyskland, UK, Sverige og USA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BE1663B-9635-EC15-A144-15DCD4D1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136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9219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2.1 Befolkningsudviklingen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C1A2376-0300-856E-07C1-42FB3060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0"/>
            <a:ext cx="6120000" cy="445769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0419" name="Rectangle 7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Figur 10.2. Ledigheden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104AEB4-1417-9A3E-4521-E2DA0428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4473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1443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10.3 Betalingsbalancen i pct. af BNP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DA213C-138A-7BC4-C57F-169F83B6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58667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2467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10.4 Den offentlige saldo i pct. af BNP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29E6661-5E41-2B58-08C0-864D1CCE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4968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3984257-B761-FC3C-B124-34DA4DD4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848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4515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10.6 Forbrugerprisstigningen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648DCB4-6450-DBF2-D6F1-3691D62D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8677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5539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10.7 Den lange rente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F219940-1DE3-E44E-503A-C8B2A561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1689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6563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10.8 Den korte rente i Danmark, Tyskland, UK, Sverige og USA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205CAE-6398-B2B9-E443-D356CB6A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29731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1267" name="Titel 1" hidden="1"/>
          <p:cNvSpPr>
            <a:spLocks noGrp="1"/>
          </p:cNvSpPr>
          <p:nvPr>
            <p:ph type="title"/>
          </p:nvPr>
        </p:nvSpPr>
        <p:spPr>
          <a:xfrm>
            <a:off x="8640763" y="274638"/>
            <a:ext cx="46037" cy="49212"/>
          </a:xfrm>
        </p:spPr>
        <p:txBody>
          <a:bodyPr/>
          <a:lstStyle/>
          <a:p>
            <a:r>
              <a:rPr lang="da-DK" altLang="da-DK" sz="100"/>
              <a:t>Figur 2.2. Den samlede fertilitet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C1B4C8B-1F68-ED17-FD7B-5B2CC0A4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0"/>
            <a:ext cx="6120000" cy="53026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3315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8774113" y="6858000"/>
            <a:ext cx="46037" cy="46038"/>
          </a:xfrm>
        </p:spPr>
        <p:txBody>
          <a:bodyPr/>
          <a:lstStyle/>
          <a:p>
            <a:pPr eaLnBrk="1" hangingPunct="1"/>
            <a:r>
              <a:rPr lang="da-DK" altLang="da-DK" sz="100"/>
              <a:t>Figur 2.3. Aldersbetingede fertilitetskvotienter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5DE51E-9C0A-4D6D-0398-3A576FA2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96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4339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2.4 Befolkningsfremskrivning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F7B57B-22B7-A484-A184-5C9B1A6A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4843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5363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2.5 Forsørgerbyrde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C256284-A659-D591-D546-AA536D23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467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C1C1C"/>
      </a:hlink>
      <a:folHlink>
        <a:srgbClr val="33333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C1C1C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26712</TotalTime>
  <Words>1647</Words>
  <Application>Microsoft Office PowerPoint</Application>
  <PresentationFormat>Skærmshow (4:3)</PresentationFormat>
  <Paragraphs>196</Paragraphs>
  <Slides>56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56</vt:i4>
      </vt:variant>
    </vt:vector>
  </HeadingPairs>
  <TitlesOfParts>
    <vt:vector size="59" baseType="lpstr">
      <vt:lpstr>Arial</vt:lpstr>
      <vt:lpstr>Times New Roman</vt:lpstr>
      <vt:lpstr>Standarddesign</vt:lpstr>
      <vt:lpstr>Figurer fra  Danmarks Økonomi siden 1980</vt:lpstr>
      <vt:lpstr>Figuroversigt</vt:lpstr>
      <vt:lpstr>Figuroversigt (fortsat)</vt:lpstr>
      <vt:lpstr>Figuroversigt (fortsat)</vt:lpstr>
      <vt:lpstr>Figur 2.1 Befolkningsudviklingen</vt:lpstr>
      <vt:lpstr>Figur 2.2. Den samlede fertilitet</vt:lpstr>
      <vt:lpstr>Figur 2.3. Aldersbetingede fertilitetskvotienter</vt:lpstr>
      <vt:lpstr>Figur 2.4 Befolkningsfremskrivning</vt:lpstr>
      <vt:lpstr>Figur 2.5 Forsørgerbyrde</vt:lpstr>
      <vt:lpstr>Figur 3.1. Den reale produktion (BNP)</vt:lpstr>
      <vt:lpstr>Figur 3.2 Faktisk og strukturel BNP</vt:lpstr>
      <vt:lpstr>Figur 3.3. Bidrag til vækst i BNP</vt:lpstr>
      <vt:lpstr>Figur 3.4. Den samlede beskæftigelse (ekskl. personer på orlov)</vt:lpstr>
      <vt:lpstr>Figur 3.5. Udviklingen i den aftalte og den faktiske gennemsnitlige arbejdstid</vt:lpstr>
      <vt:lpstr>Figur 3.6. Væksten i arbejdsproduktiviteten</vt:lpstr>
      <vt:lpstr>PowerPoint-præsentation</vt:lpstr>
      <vt:lpstr>Figur 4.1. Arbejdsstyrken (ekskl. personer på orlov)</vt:lpstr>
      <vt:lpstr>Figur 4.2. Erhvervsfrekvens for 16-66-årige</vt:lpstr>
      <vt:lpstr>Figur 4.3. Erhvervsfrekvenser fordelt på alder</vt:lpstr>
      <vt:lpstr>Figur 4.4. Erhvervs og beskæftigelsesfrekvens for 16-66-årige</vt:lpstr>
      <vt:lpstr>Figur 4.5. Ledigheden</vt:lpstr>
      <vt:lpstr>Figur 5.1. Stigningen i timelønnen i industrien</vt:lpstr>
      <vt:lpstr>Figur 5.2. Stigningen i de reale disponible bruttoindkomster i den private sektor og i husholdningssektoren</vt:lpstr>
      <vt:lpstr>Figur 5.3 Indkomstfordeling. Lorenzkurer</vt:lpstr>
      <vt:lpstr>Figur 5.4 Indkomstuligheden for personer, ækvivaleret disponibel indkomst</vt:lpstr>
      <vt:lpstr>Figur 5.5. Stigningen i forbrugerpriserne</vt:lpstr>
      <vt:lpstr>Figur 5.6. Den reale oliepris</vt:lpstr>
      <vt:lpstr>Figur 6.1. Det reale private forbrug</vt:lpstr>
      <vt:lpstr>Figur 6.2. Samlet privat sektors forbrugs- og opsparingskvote</vt:lpstr>
      <vt:lpstr>Figur 6.3. Stigningen i de nominelle og reale huspriser</vt:lpstr>
      <vt:lpstr>Figur 6.4. De reale boliginvesteringer</vt:lpstr>
      <vt:lpstr>Figur 6.5. Påbegyndt boligbyggeri</vt:lpstr>
      <vt:lpstr>Figur 6.6. De reale faste bruttoinvesteringer ekskl. boliginvesteringer</vt:lpstr>
      <vt:lpstr>Figur 6.7. Forholdet mellem kapital og output, K/Y, og mellem kapital og arbejdskraft, K/L</vt:lpstr>
      <vt:lpstr>Figur 6.8. Lagerinvesteringernes bidrag til væksten i BNP</vt:lpstr>
      <vt:lpstr>Figur 6.9. Det reale offentlige forbrug</vt:lpstr>
      <vt:lpstr>Figur 7.1. Den reale eksport af varer og tjenester</vt:lpstr>
      <vt:lpstr>Figur 7.2. Den reale import af varer og tjenester</vt:lpstr>
      <vt:lpstr>Figur 7.3. Overskuddet på betalingsbalancens løbende poster i pct. af BNP</vt:lpstr>
      <vt:lpstr>Figur 7.4. Danmarks nettofordring (ultimo året) på udlandet i pct. af BNP</vt:lpstr>
      <vt:lpstr>Figur 8.1. Højeste værdi af rentefradrag og højeste marginalbeskatning for lønindkomst (i en gennemsnitskommune)</vt:lpstr>
      <vt:lpstr>Figur 8.2. Skattetrykket (pct. af BNP)</vt:lpstr>
      <vt:lpstr>Figur 8.3. Nettofordringserhvervelse i offentlig forvaltning og service (den offentlige saldo) og i den private sektor, pct. af BNP</vt:lpstr>
      <vt:lpstr>Figur 8.4. Den offentlige gæld (ultimo året, ØMU definition samt nettogæld) i pct. af BNP</vt:lpstr>
      <vt:lpstr>Figur 9.1 Renten på 10-årige statsobligationer</vt:lpstr>
      <vt:lpstr>Figur 9.2. Udviklingen i kurserne på euro (før 1/1-1999 D-mark) og dollar over for danske kroner</vt:lpstr>
      <vt:lpstr>Figur 9.3 Indeks for den effektive kronekurs</vt:lpstr>
      <vt:lpstr>Figur 9.a Ledende pengepolitiske renter og aktiekurser</vt:lpstr>
      <vt:lpstr>Figur 10.1 Stigningen i realt BNP i Danmark, Tyskland, UK, Sverige og USA</vt:lpstr>
      <vt:lpstr>Figur 10.2. Ledigheden i Danmark, Tyskland, UK, Sverige og USA</vt:lpstr>
      <vt:lpstr>Figur 10.3 Betalingsbalancen i pct. af BNP i Danmark, Tyskland, UK, Sverige og USA</vt:lpstr>
      <vt:lpstr>Figur 10.4 Den offentlige saldo i pct. af BNP i Danmark, Tyskland, UK, Sverige og USA</vt:lpstr>
      <vt:lpstr>PowerPoint-præsentation</vt:lpstr>
      <vt:lpstr>Figur 10.6 Forbrugerprisstigningen i Danmark, Tyskland, UK, Sverige og USA</vt:lpstr>
      <vt:lpstr>Figur 10.7 Den lange rente i Danmark, Tyskland, UK, Sverige og USA</vt:lpstr>
      <vt:lpstr>Figur 10.8 Den korte rente i Danmark, Tyskland, UK, Sverige og USA</vt:lpstr>
    </vt:vector>
  </TitlesOfParts>
  <Company>Økonomi- og Erhvervsministeriet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til Danmarks Økonomi siden 1980</dc:title>
  <dc:creator>Per Ulstrup Johansen</dc:creator>
  <cp:lastModifiedBy>Per Ulstrup</cp:lastModifiedBy>
  <cp:revision>1259</cp:revision>
  <cp:lastPrinted>2017-06-29T10:06:44Z</cp:lastPrinted>
  <dcterms:created xsi:type="dcterms:W3CDTF">2004-07-29T09:59:40Z</dcterms:created>
  <dcterms:modified xsi:type="dcterms:W3CDTF">2024-06-27T13:18:27Z</dcterms:modified>
</cp:coreProperties>
</file>